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slideLayouts/slideLayout10.xml" ContentType="application/vnd.openxmlformats-officedocument.presentationml.slideLayout+xml"/>
  <Override PartName="/ppt/theme/theme7.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8.xml" ContentType="application/vnd.openxmlformats-officedocument.theme+xml"/>
  <Override PartName="/ppt/slideLayouts/slideLayout14.xml" ContentType="application/vnd.openxmlformats-officedocument.presentationml.slideLayout+xml"/>
  <Override PartName="/ppt/theme/theme9.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10.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11.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12.xml" ContentType="application/vnd.openxmlformats-officedocument.theme+xml"/>
  <Override PartName="/ppt/slideLayouts/slideLayout29.xml" ContentType="application/vnd.openxmlformats-officedocument.presentationml.slideLayout+xml"/>
  <Override PartName="/ppt/theme/theme1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4.xml" ContentType="application/vnd.openxmlformats-officedocument.theme+xml"/>
  <Override PartName="/ppt/slideLayouts/slideLayout32.xml" ContentType="application/vnd.openxmlformats-officedocument.presentationml.slideLayout+xml"/>
  <Override PartName="/ppt/theme/theme1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6.xml" ContentType="application/vnd.openxmlformats-officedocument.theme+xml"/>
  <Override PartName="/ppt/slideLayouts/slideLayout35.xml" ContentType="application/vnd.openxmlformats-officedocument.presentationml.slideLayout+xml"/>
  <Override PartName="/ppt/theme/theme1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8.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19.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0.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1.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4.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6.xml" ContentType="application/vnd.openxmlformats-officedocument.theme+xml"/>
  <Override PartName="/ppt/slideLayouts/slideLayout80.xml" ContentType="application/vnd.openxmlformats-officedocument.presentationml.slideLayout+xml"/>
  <Override PartName="/ppt/theme/theme27.xml" ContentType="application/vnd.openxmlformats-officedocument.theme+xml"/>
  <Override PartName="/ppt/theme/theme2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4.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notesSlides/notesSlide29.xml" ContentType="application/vnd.openxmlformats-officedocument.presentationml.notesSlide+xml"/>
  <Override PartName="/ppt/charts/chart4.xml" ContentType="application/vnd.openxmlformats-officedocument.drawingml.chart+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75" r:id="rId5"/>
    <p:sldMasterId id="2147483778" r:id="rId6"/>
    <p:sldMasterId id="2147483781" r:id="rId7"/>
    <p:sldMasterId id="2147483784" r:id="rId8"/>
    <p:sldMasterId id="2147483798" r:id="rId9"/>
    <p:sldMasterId id="2147483832" r:id="rId10"/>
    <p:sldMasterId id="2147483834" r:id="rId11"/>
    <p:sldMasterId id="2147483852" r:id="rId12"/>
    <p:sldMasterId id="2147483856" r:id="rId13"/>
    <p:sldMasterId id="2147483872" r:id="rId14"/>
    <p:sldMasterId id="2147483875" r:id="rId15"/>
    <p:sldMasterId id="2147483878" r:id="rId16"/>
    <p:sldMasterId id="2147483881" r:id="rId17"/>
    <p:sldMasterId id="2147483884" r:id="rId18"/>
    <p:sldMasterId id="2147483933" r:id="rId19"/>
    <p:sldMasterId id="2147483938" r:id="rId20"/>
    <p:sldMasterId id="2147483940" r:id="rId21"/>
    <p:sldMasterId id="2147483953" r:id="rId22"/>
    <p:sldMasterId id="2147483959" r:id="rId23"/>
    <p:sldMasterId id="2147483968" r:id="rId24"/>
    <p:sldMasterId id="2147483975" r:id="rId25"/>
    <p:sldMasterId id="2147483978" r:id="rId26"/>
    <p:sldMasterId id="2147483984" r:id="rId27"/>
    <p:sldMasterId id="2147483987" r:id="rId28"/>
    <p:sldMasterId id="2147483990" r:id="rId29"/>
    <p:sldMasterId id="2147483993" r:id="rId30"/>
  </p:sldMasterIdLst>
  <p:notesMasterIdLst>
    <p:notesMasterId r:id="rId113"/>
  </p:notesMasterIdLst>
  <p:sldIdLst>
    <p:sldId id="283" r:id="rId31"/>
    <p:sldId id="324" r:id="rId32"/>
    <p:sldId id="556" r:id="rId33"/>
    <p:sldId id="557" r:id="rId34"/>
    <p:sldId id="558" r:id="rId35"/>
    <p:sldId id="559" r:id="rId36"/>
    <p:sldId id="560" r:id="rId37"/>
    <p:sldId id="561" r:id="rId38"/>
    <p:sldId id="562" r:id="rId39"/>
    <p:sldId id="563" r:id="rId40"/>
    <p:sldId id="564" r:id="rId41"/>
    <p:sldId id="565" r:id="rId42"/>
    <p:sldId id="566" r:id="rId43"/>
    <p:sldId id="467" r:id="rId44"/>
    <p:sldId id="482" r:id="rId45"/>
    <p:sldId id="626" r:id="rId46"/>
    <p:sldId id="627" r:id="rId47"/>
    <p:sldId id="628" r:id="rId48"/>
    <p:sldId id="625" r:id="rId49"/>
    <p:sldId id="568" r:id="rId50"/>
    <p:sldId id="569" r:id="rId51"/>
    <p:sldId id="484" r:id="rId52"/>
    <p:sldId id="571" r:id="rId53"/>
    <p:sldId id="572" r:id="rId54"/>
    <p:sldId id="573" r:id="rId55"/>
    <p:sldId id="486" r:id="rId56"/>
    <p:sldId id="574" r:id="rId57"/>
    <p:sldId id="575" r:id="rId58"/>
    <p:sldId id="576" r:id="rId59"/>
    <p:sldId id="577" r:id="rId60"/>
    <p:sldId id="578" r:id="rId61"/>
    <p:sldId id="579" r:id="rId62"/>
    <p:sldId id="580" r:id="rId63"/>
    <p:sldId id="581" r:id="rId64"/>
    <p:sldId id="582" r:id="rId65"/>
    <p:sldId id="583" r:id="rId66"/>
    <p:sldId id="584" r:id="rId67"/>
    <p:sldId id="495" r:id="rId68"/>
    <p:sldId id="586" r:id="rId69"/>
    <p:sldId id="587" r:id="rId70"/>
    <p:sldId id="588" r:id="rId71"/>
    <p:sldId id="589" r:id="rId72"/>
    <p:sldId id="590" r:id="rId73"/>
    <p:sldId id="591" r:id="rId74"/>
    <p:sldId id="592" r:id="rId75"/>
    <p:sldId id="593" r:id="rId76"/>
    <p:sldId id="594" r:id="rId77"/>
    <p:sldId id="595" r:id="rId78"/>
    <p:sldId id="596" r:id="rId79"/>
    <p:sldId id="597" r:id="rId80"/>
    <p:sldId id="598" r:id="rId81"/>
    <p:sldId id="599" r:id="rId82"/>
    <p:sldId id="600" r:id="rId83"/>
    <p:sldId id="601" r:id="rId84"/>
    <p:sldId id="602" r:id="rId85"/>
    <p:sldId id="603" r:id="rId86"/>
    <p:sldId id="604" r:id="rId87"/>
    <p:sldId id="605" r:id="rId88"/>
    <p:sldId id="606" r:id="rId89"/>
    <p:sldId id="607" r:id="rId90"/>
    <p:sldId id="608" r:id="rId91"/>
    <p:sldId id="609" r:id="rId92"/>
    <p:sldId id="610" r:id="rId93"/>
    <p:sldId id="611" r:id="rId94"/>
    <p:sldId id="612" r:id="rId95"/>
    <p:sldId id="613" r:id="rId96"/>
    <p:sldId id="614" r:id="rId97"/>
    <p:sldId id="615" r:id="rId98"/>
    <p:sldId id="616" r:id="rId99"/>
    <p:sldId id="617" r:id="rId100"/>
    <p:sldId id="618" r:id="rId101"/>
    <p:sldId id="619" r:id="rId102"/>
    <p:sldId id="620" r:id="rId103"/>
    <p:sldId id="621" r:id="rId104"/>
    <p:sldId id="622" r:id="rId105"/>
    <p:sldId id="623" r:id="rId106"/>
    <p:sldId id="624" r:id="rId107"/>
    <p:sldId id="567" r:id="rId108"/>
    <p:sldId id="585" r:id="rId109"/>
    <p:sldId id="629" r:id="rId110"/>
    <p:sldId id="433" r:id="rId111"/>
    <p:sldId id="434" r:id="rId112"/>
  </p:sldIdLst>
  <p:sldSz cx="9144000" cy="6859588"/>
  <p:notesSz cx="6797675" cy="9926638"/>
  <p:defaultTextStyle>
    <a:defPPr>
      <a:defRPr lang="zh-TW"/>
    </a:defPPr>
    <a:lvl1pPr algn="l" rtl="0" fontAlgn="base">
      <a:spcBef>
        <a:spcPct val="0"/>
      </a:spcBef>
      <a:spcAft>
        <a:spcPct val="0"/>
      </a:spcAft>
      <a:defRPr kumimoji="1" sz="2400" u="sng" kern="1200">
        <a:solidFill>
          <a:schemeClr val="tx1"/>
        </a:solidFill>
        <a:latin typeface="Times New Roman" pitchFamily="18" charset="0"/>
        <a:ea typeface="新細明體" pitchFamily="18" charset="-120"/>
        <a:cs typeface="+mn-cs"/>
      </a:defRPr>
    </a:lvl1pPr>
    <a:lvl2pPr marL="457200" algn="l" rtl="0" fontAlgn="base">
      <a:spcBef>
        <a:spcPct val="0"/>
      </a:spcBef>
      <a:spcAft>
        <a:spcPct val="0"/>
      </a:spcAft>
      <a:defRPr kumimoji="1" sz="2400" u="sng" kern="1200">
        <a:solidFill>
          <a:schemeClr val="tx1"/>
        </a:solidFill>
        <a:latin typeface="Times New Roman" pitchFamily="18" charset="0"/>
        <a:ea typeface="新細明體" pitchFamily="18" charset="-120"/>
        <a:cs typeface="+mn-cs"/>
      </a:defRPr>
    </a:lvl2pPr>
    <a:lvl3pPr marL="914400" algn="l" rtl="0" fontAlgn="base">
      <a:spcBef>
        <a:spcPct val="0"/>
      </a:spcBef>
      <a:spcAft>
        <a:spcPct val="0"/>
      </a:spcAft>
      <a:defRPr kumimoji="1" sz="2400" u="sng" kern="1200">
        <a:solidFill>
          <a:schemeClr val="tx1"/>
        </a:solidFill>
        <a:latin typeface="Times New Roman" pitchFamily="18" charset="0"/>
        <a:ea typeface="新細明體" pitchFamily="18" charset="-120"/>
        <a:cs typeface="+mn-cs"/>
      </a:defRPr>
    </a:lvl3pPr>
    <a:lvl4pPr marL="1371600" algn="l" rtl="0" fontAlgn="base">
      <a:spcBef>
        <a:spcPct val="0"/>
      </a:spcBef>
      <a:spcAft>
        <a:spcPct val="0"/>
      </a:spcAft>
      <a:defRPr kumimoji="1" sz="2400" u="sng" kern="1200">
        <a:solidFill>
          <a:schemeClr val="tx1"/>
        </a:solidFill>
        <a:latin typeface="Times New Roman" pitchFamily="18" charset="0"/>
        <a:ea typeface="新細明體" pitchFamily="18" charset="-120"/>
        <a:cs typeface="+mn-cs"/>
      </a:defRPr>
    </a:lvl4pPr>
    <a:lvl5pPr marL="1828800" algn="l" rtl="0" fontAlgn="base">
      <a:spcBef>
        <a:spcPct val="0"/>
      </a:spcBef>
      <a:spcAft>
        <a:spcPct val="0"/>
      </a:spcAft>
      <a:defRPr kumimoji="1" sz="2400" u="sng" kern="1200">
        <a:solidFill>
          <a:schemeClr val="tx1"/>
        </a:solidFill>
        <a:latin typeface="Times New Roman" pitchFamily="18" charset="0"/>
        <a:ea typeface="新細明體" pitchFamily="18" charset="-120"/>
        <a:cs typeface="+mn-cs"/>
      </a:defRPr>
    </a:lvl5pPr>
    <a:lvl6pPr marL="2286000" algn="l" defTabSz="914400" rtl="0" eaLnBrk="1" latinLnBrk="0" hangingPunct="1">
      <a:defRPr kumimoji="1" sz="2400" u="sng" kern="1200">
        <a:solidFill>
          <a:schemeClr val="tx1"/>
        </a:solidFill>
        <a:latin typeface="Times New Roman" pitchFamily="18" charset="0"/>
        <a:ea typeface="新細明體" pitchFamily="18" charset="-120"/>
        <a:cs typeface="+mn-cs"/>
      </a:defRPr>
    </a:lvl6pPr>
    <a:lvl7pPr marL="2743200" algn="l" defTabSz="914400" rtl="0" eaLnBrk="1" latinLnBrk="0" hangingPunct="1">
      <a:defRPr kumimoji="1" sz="2400" u="sng" kern="1200">
        <a:solidFill>
          <a:schemeClr val="tx1"/>
        </a:solidFill>
        <a:latin typeface="Times New Roman" pitchFamily="18" charset="0"/>
        <a:ea typeface="新細明體" pitchFamily="18" charset="-120"/>
        <a:cs typeface="+mn-cs"/>
      </a:defRPr>
    </a:lvl7pPr>
    <a:lvl8pPr marL="3200400" algn="l" defTabSz="914400" rtl="0" eaLnBrk="1" latinLnBrk="0" hangingPunct="1">
      <a:defRPr kumimoji="1" sz="2400" u="sng" kern="1200">
        <a:solidFill>
          <a:schemeClr val="tx1"/>
        </a:solidFill>
        <a:latin typeface="Times New Roman" pitchFamily="18" charset="0"/>
        <a:ea typeface="新細明體" pitchFamily="18" charset="-120"/>
        <a:cs typeface="+mn-cs"/>
      </a:defRPr>
    </a:lvl8pPr>
    <a:lvl9pPr marL="3657600" algn="l" defTabSz="914400" rtl="0" eaLnBrk="1" latinLnBrk="0" hangingPunct="1">
      <a:defRPr kumimoji="1" sz="2400" u="sng" kern="1200">
        <a:solidFill>
          <a:schemeClr val="tx1"/>
        </a:solidFill>
        <a:latin typeface="Times New Roman" pitchFamily="18" charset="0"/>
        <a:ea typeface="新細明體" pitchFamily="18" charset="-120"/>
        <a:cs typeface="+mn-cs"/>
      </a:defRPr>
    </a:lvl9pPr>
  </p:defaultTextStyle>
  <p:extLst>
    <p:ext uri="{EFAFB233-063F-42B5-8137-9DF3F51BA10A}">
      <p15:sldGuideLst xmlns:p15="http://schemas.microsoft.com/office/powerpoint/2012/main">
        <p15:guide id="1" orient="horz" pos="3974">
          <p15:clr>
            <a:srgbClr val="A4A3A4"/>
          </p15:clr>
        </p15:guide>
        <p15:guide id="2" pos="38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76" autoAdjust="0"/>
    <p:restoredTop sz="94660"/>
  </p:normalViewPr>
  <p:slideViewPr>
    <p:cSldViewPr>
      <p:cViewPr varScale="1">
        <p:scale>
          <a:sx n="109" d="100"/>
          <a:sy n="109" d="100"/>
        </p:scale>
        <p:origin x="1602" y="90"/>
      </p:cViewPr>
      <p:guideLst>
        <p:guide orient="horz" pos="3974"/>
        <p:guide pos="3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117" Type="http://schemas.openxmlformats.org/officeDocument/2006/relationships/tableStyles" Target="tableStyles.xml"/><Relationship Id="rId21" Type="http://schemas.openxmlformats.org/officeDocument/2006/relationships/slideMaster" Target="slideMasters/slideMaster18.xml"/><Relationship Id="rId42" Type="http://schemas.openxmlformats.org/officeDocument/2006/relationships/slide" Target="slides/slide12.xml"/><Relationship Id="rId47" Type="http://schemas.openxmlformats.org/officeDocument/2006/relationships/slide" Target="slides/slide17.xml"/><Relationship Id="rId63" Type="http://schemas.openxmlformats.org/officeDocument/2006/relationships/slide" Target="slides/slide33.xml"/><Relationship Id="rId68" Type="http://schemas.openxmlformats.org/officeDocument/2006/relationships/slide" Target="slides/slide38.xml"/><Relationship Id="rId84" Type="http://schemas.openxmlformats.org/officeDocument/2006/relationships/slide" Target="slides/slide54.xml"/><Relationship Id="rId89" Type="http://schemas.openxmlformats.org/officeDocument/2006/relationships/slide" Target="slides/slide59.xml"/><Relationship Id="rId112" Type="http://schemas.openxmlformats.org/officeDocument/2006/relationships/slide" Target="slides/slide82.xml"/><Relationship Id="rId16" Type="http://schemas.openxmlformats.org/officeDocument/2006/relationships/slideMaster" Target="slideMasters/slideMaster13.xml"/><Relationship Id="rId107" Type="http://schemas.openxmlformats.org/officeDocument/2006/relationships/slide" Target="slides/slide77.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2.xml"/><Relationship Id="rId37" Type="http://schemas.openxmlformats.org/officeDocument/2006/relationships/slide" Target="slides/slide7.xml"/><Relationship Id="rId40" Type="http://schemas.openxmlformats.org/officeDocument/2006/relationships/slide" Target="slides/slide10.xml"/><Relationship Id="rId45" Type="http://schemas.openxmlformats.org/officeDocument/2006/relationships/slide" Target="slides/slide15.xml"/><Relationship Id="rId53" Type="http://schemas.openxmlformats.org/officeDocument/2006/relationships/slide" Target="slides/slide23.xml"/><Relationship Id="rId58" Type="http://schemas.openxmlformats.org/officeDocument/2006/relationships/slide" Target="slides/slide28.xml"/><Relationship Id="rId66" Type="http://schemas.openxmlformats.org/officeDocument/2006/relationships/slide" Target="slides/slide36.xml"/><Relationship Id="rId74" Type="http://schemas.openxmlformats.org/officeDocument/2006/relationships/slide" Target="slides/slide44.xml"/><Relationship Id="rId79" Type="http://schemas.openxmlformats.org/officeDocument/2006/relationships/slide" Target="slides/slide49.xml"/><Relationship Id="rId87" Type="http://schemas.openxmlformats.org/officeDocument/2006/relationships/slide" Target="slides/slide57.xml"/><Relationship Id="rId102" Type="http://schemas.openxmlformats.org/officeDocument/2006/relationships/slide" Target="slides/slide72.xml"/><Relationship Id="rId110" Type="http://schemas.openxmlformats.org/officeDocument/2006/relationships/slide" Target="slides/slide80.xml"/><Relationship Id="rId115"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31.xml"/><Relationship Id="rId82" Type="http://schemas.openxmlformats.org/officeDocument/2006/relationships/slide" Target="slides/slide52.xml"/><Relationship Id="rId90" Type="http://schemas.openxmlformats.org/officeDocument/2006/relationships/slide" Target="slides/slide60.xml"/><Relationship Id="rId95" Type="http://schemas.openxmlformats.org/officeDocument/2006/relationships/slide" Target="slides/slide65.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 Target="slides/slide5.xml"/><Relationship Id="rId43" Type="http://schemas.openxmlformats.org/officeDocument/2006/relationships/slide" Target="slides/slide13.xml"/><Relationship Id="rId48" Type="http://schemas.openxmlformats.org/officeDocument/2006/relationships/slide" Target="slides/slide18.xml"/><Relationship Id="rId56" Type="http://schemas.openxmlformats.org/officeDocument/2006/relationships/slide" Target="slides/slide26.xml"/><Relationship Id="rId64" Type="http://schemas.openxmlformats.org/officeDocument/2006/relationships/slide" Target="slides/slide34.xml"/><Relationship Id="rId69" Type="http://schemas.openxmlformats.org/officeDocument/2006/relationships/slide" Target="slides/slide39.xml"/><Relationship Id="rId77" Type="http://schemas.openxmlformats.org/officeDocument/2006/relationships/slide" Target="slides/slide47.xml"/><Relationship Id="rId100" Type="http://schemas.openxmlformats.org/officeDocument/2006/relationships/slide" Target="slides/slide70.xml"/><Relationship Id="rId105" Type="http://schemas.openxmlformats.org/officeDocument/2006/relationships/slide" Target="slides/slide75.xml"/><Relationship Id="rId113"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21.xml"/><Relationship Id="rId72" Type="http://schemas.openxmlformats.org/officeDocument/2006/relationships/slide" Target="slides/slide42.xml"/><Relationship Id="rId80" Type="http://schemas.openxmlformats.org/officeDocument/2006/relationships/slide" Target="slides/slide50.xml"/><Relationship Id="rId85" Type="http://schemas.openxmlformats.org/officeDocument/2006/relationships/slide" Target="slides/slide55.xml"/><Relationship Id="rId93" Type="http://schemas.openxmlformats.org/officeDocument/2006/relationships/slide" Target="slides/slide63.xml"/><Relationship Id="rId98"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3.xml"/><Relationship Id="rId38" Type="http://schemas.openxmlformats.org/officeDocument/2006/relationships/slide" Target="slides/slide8.xml"/><Relationship Id="rId46" Type="http://schemas.openxmlformats.org/officeDocument/2006/relationships/slide" Target="slides/slide16.xml"/><Relationship Id="rId59" Type="http://schemas.openxmlformats.org/officeDocument/2006/relationships/slide" Target="slides/slide29.xml"/><Relationship Id="rId67" Type="http://schemas.openxmlformats.org/officeDocument/2006/relationships/slide" Target="slides/slide37.xml"/><Relationship Id="rId103" Type="http://schemas.openxmlformats.org/officeDocument/2006/relationships/slide" Target="slides/slide73.xml"/><Relationship Id="rId108" Type="http://schemas.openxmlformats.org/officeDocument/2006/relationships/slide" Target="slides/slide78.xml"/><Relationship Id="rId116" Type="http://schemas.openxmlformats.org/officeDocument/2006/relationships/theme" Target="theme/theme1.xml"/><Relationship Id="rId20" Type="http://schemas.openxmlformats.org/officeDocument/2006/relationships/slideMaster" Target="slideMasters/slideMaster17.xml"/><Relationship Id="rId41" Type="http://schemas.openxmlformats.org/officeDocument/2006/relationships/slide" Target="slides/slide11.xml"/><Relationship Id="rId54" Type="http://schemas.openxmlformats.org/officeDocument/2006/relationships/slide" Target="slides/slide24.xml"/><Relationship Id="rId62" Type="http://schemas.openxmlformats.org/officeDocument/2006/relationships/slide" Target="slides/slide32.xml"/><Relationship Id="rId70" Type="http://schemas.openxmlformats.org/officeDocument/2006/relationships/slide" Target="slides/slide40.xml"/><Relationship Id="rId75" Type="http://schemas.openxmlformats.org/officeDocument/2006/relationships/slide" Target="slides/slide45.xml"/><Relationship Id="rId83" Type="http://schemas.openxmlformats.org/officeDocument/2006/relationships/slide" Target="slides/slide53.xml"/><Relationship Id="rId88" Type="http://schemas.openxmlformats.org/officeDocument/2006/relationships/slide" Target="slides/slide58.xml"/><Relationship Id="rId91" Type="http://schemas.openxmlformats.org/officeDocument/2006/relationships/slide" Target="slides/slide61.xml"/><Relationship Id="rId96" Type="http://schemas.openxmlformats.org/officeDocument/2006/relationships/slide" Target="slides/slide66.xml"/><Relationship Id="rId111" Type="http://schemas.openxmlformats.org/officeDocument/2006/relationships/slide" Target="slides/slide8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6.xml"/><Relationship Id="rId49" Type="http://schemas.openxmlformats.org/officeDocument/2006/relationships/slide" Target="slides/slide19.xml"/><Relationship Id="rId57" Type="http://schemas.openxmlformats.org/officeDocument/2006/relationships/slide" Target="slides/slide27.xml"/><Relationship Id="rId106" Type="http://schemas.openxmlformats.org/officeDocument/2006/relationships/slide" Target="slides/slide76.xml"/><Relationship Id="rId114"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1.xml"/><Relationship Id="rId44" Type="http://schemas.openxmlformats.org/officeDocument/2006/relationships/slide" Target="slides/slide14.xml"/><Relationship Id="rId52" Type="http://schemas.openxmlformats.org/officeDocument/2006/relationships/slide" Target="slides/slide22.xml"/><Relationship Id="rId60" Type="http://schemas.openxmlformats.org/officeDocument/2006/relationships/slide" Target="slides/slide30.xml"/><Relationship Id="rId65" Type="http://schemas.openxmlformats.org/officeDocument/2006/relationships/slide" Target="slides/slide35.xml"/><Relationship Id="rId73" Type="http://schemas.openxmlformats.org/officeDocument/2006/relationships/slide" Target="slides/slide43.xml"/><Relationship Id="rId78" Type="http://schemas.openxmlformats.org/officeDocument/2006/relationships/slide" Target="slides/slide48.xml"/><Relationship Id="rId81" Type="http://schemas.openxmlformats.org/officeDocument/2006/relationships/slide" Target="slides/slide51.xml"/><Relationship Id="rId86" Type="http://schemas.openxmlformats.org/officeDocument/2006/relationships/slide" Target="slides/slide56.xml"/><Relationship Id="rId94" Type="http://schemas.openxmlformats.org/officeDocument/2006/relationships/slide" Target="slides/slide64.xml"/><Relationship Id="rId99" Type="http://schemas.openxmlformats.org/officeDocument/2006/relationships/slide" Target="slides/slide69.xml"/><Relationship Id="rId101" Type="http://schemas.openxmlformats.org/officeDocument/2006/relationships/slide" Target="slides/slide7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9.xml"/><Relationship Id="rId109" Type="http://schemas.openxmlformats.org/officeDocument/2006/relationships/slide" Target="slides/slide79.xml"/><Relationship Id="rId34" Type="http://schemas.openxmlformats.org/officeDocument/2006/relationships/slide" Target="slides/slide4.xml"/><Relationship Id="rId50" Type="http://schemas.openxmlformats.org/officeDocument/2006/relationships/slide" Target="slides/slide20.xml"/><Relationship Id="rId55" Type="http://schemas.openxmlformats.org/officeDocument/2006/relationships/slide" Target="slides/slide25.xml"/><Relationship Id="rId76" Type="http://schemas.openxmlformats.org/officeDocument/2006/relationships/slide" Target="slides/slide46.xml"/><Relationship Id="rId97" Type="http://schemas.openxmlformats.org/officeDocument/2006/relationships/slide" Target="slides/slide67.xml"/><Relationship Id="rId104" Type="http://schemas.openxmlformats.org/officeDocument/2006/relationships/slide" Target="slides/slide74.xml"/><Relationship Id="rId7" Type="http://schemas.openxmlformats.org/officeDocument/2006/relationships/slideMaster" Target="slideMasters/slideMaster4.xml"/><Relationship Id="rId71" Type="http://schemas.openxmlformats.org/officeDocument/2006/relationships/slide" Target="slides/slide41.xml"/><Relationship Id="rId92"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Master" Target="slideMasters/slideMaster26.xml"/></Relationships>
</file>

<file path=ppt/charts/_rels/chart1.xml.rels><?xml version="1.0" encoding="UTF-8" standalone="yes"?>
<Relationships xmlns="http://schemas.openxmlformats.org/package/2006/relationships"><Relationship Id="rId2" Type="http://schemas.openxmlformats.org/officeDocument/2006/relationships/oleObject" Target="file:///\\Ipprophet02\&#31934;&#31639;&#20225;&#21123;&#35506;\21_&#20027;&#31649;&#27231;&#38364;&#30456;&#38364;\2019\01_&#39080;&#38570;&#31649;&#29702;&#22519;&#34892;&#29376;&#27841;&#21450;&#25509;&#36556;IFRS17&#36774;&#29702;&#24773;&#24418;\01_&#21508;&#21934;&#20301;&#25552;&#20379;&#36039;&#26009;\&#25509;&#36556;IFRS17&#36774;&#29702;&#24773;&#24418;\00_src\&#21830;&#21697;&#21015;&#34920;_prod_name.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___.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0038391405820153"/>
          <c:y val="2.9488764103690227E-2"/>
          <c:w val="0.86915509728666207"/>
          <c:h val="0.9254248099465654"/>
        </c:manualLayout>
      </c:layout>
      <c:scatterChart>
        <c:scatterStyle val="lineMarker"/>
        <c:varyColors val="0"/>
        <c:ser>
          <c:idx val="0"/>
          <c:order val="0"/>
          <c:tx>
            <c:strRef>
              <c:f>簡報用!$C$2</c:f>
              <c:strCache>
                <c:ptCount val="1"/>
                <c:pt idx="0">
                  <c:v>一年期附約</c:v>
                </c:pt>
              </c:strCache>
            </c:strRef>
          </c:tx>
          <c:spPr>
            <a:ln w="28575">
              <a:noFill/>
            </a:ln>
          </c:spPr>
          <c:marker>
            <c:symbol val="diamond"/>
            <c:size val="9"/>
            <c:spPr>
              <a:ln>
                <a:noFill/>
              </a:ln>
            </c:spPr>
          </c:marker>
          <c:xVal>
            <c:numRef>
              <c:f>簡報用!$E$2:$E$3</c:f>
              <c:numCache>
                <c:formatCode>0%</c:formatCode>
                <c:ptCount val="2"/>
                <c:pt idx="0">
                  <c:v>2.1333518017900062</c:v>
                </c:pt>
                <c:pt idx="1">
                  <c:v>0.77567484885864602</c:v>
                </c:pt>
              </c:numCache>
            </c:numRef>
          </c:xVal>
          <c:yVal>
            <c:numRef>
              <c:f>簡報用!$D$2:$D$3</c:f>
              <c:numCache>
                <c:formatCode>0.00</c:formatCode>
                <c:ptCount val="2"/>
                <c:pt idx="0">
                  <c:v>0.23299927836031348</c:v>
                </c:pt>
                <c:pt idx="1">
                  <c:v>0.13159690944026528</c:v>
                </c:pt>
              </c:numCache>
            </c:numRef>
          </c:yVal>
          <c:smooth val="0"/>
          <c:extLst>
            <c:ext xmlns:c16="http://schemas.microsoft.com/office/drawing/2014/chart" uri="{C3380CC4-5D6E-409C-BE32-E72D297353CC}">
              <c16:uniqueId val="{00000000-32B6-4AD0-AD21-C7A32DE7A45C}"/>
            </c:ext>
          </c:extLst>
        </c:ser>
        <c:ser>
          <c:idx val="1"/>
          <c:order val="1"/>
          <c:tx>
            <c:strRef>
              <c:f>簡報用!$C$4</c:f>
              <c:strCache>
                <c:ptCount val="1"/>
                <c:pt idx="0">
                  <c:v>利變型</c:v>
                </c:pt>
              </c:strCache>
            </c:strRef>
          </c:tx>
          <c:spPr>
            <a:ln w="28575">
              <a:noFill/>
            </a:ln>
          </c:spPr>
          <c:marker>
            <c:symbol val="star"/>
            <c:size val="7"/>
          </c:marker>
          <c:xVal>
            <c:numRef>
              <c:f>簡報用!$E$4:$E$11</c:f>
              <c:numCache>
                <c:formatCode>0%</c:formatCode>
                <c:ptCount val="8"/>
                <c:pt idx="0">
                  <c:v>0.16539908506487216</c:v>
                </c:pt>
                <c:pt idx="1">
                  <c:v>1.7158302726926519E-2</c:v>
                </c:pt>
                <c:pt idx="2">
                  <c:v>0.1269775659074594</c:v>
                </c:pt>
                <c:pt idx="3">
                  <c:v>0.1142220007495198</c:v>
                </c:pt>
                <c:pt idx="4">
                  <c:v>0.13200990698209905</c:v>
                </c:pt>
                <c:pt idx="5">
                  <c:v>0.10968113489721362</c:v>
                </c:pt>
                <c:pt idx="6">
                  <c:v>9.9241898794776906E-2</c:v>
                </c:pt>
                <c:pt idx="7">
                  <c:v>5.0472947598127101E-2</c:v>
                </c:pt>
              </c:numCache>
            </c:numRef>
          </c:xVal>
          <c:yVal>
            <c:numRef>
              <c:f>簡報用!$D$4:$D$11</c:f>
              <c:numCache>
                <c:formatCode>0.00</c:formatCode>
                <c:ptCount val="8"/>
                <c:pt idx="0">
                  <c:v>1.9087747585931103E-5</c:v>
                </c:pt>
                <c:pt idx="1">
                  <c:v>-3.7600902253566176E-6</c:v>
                </c:pt>
                <c:pt idx="2">
                  <c:v>3.6206559153172208E-6</c:v>
                </c:pt>
                <c:pt idx="3">
                  <c:v>3.4889706301564243E-4</c:v>
                </c:pt>
                <c:pt idx="4">
                  <c:v>3.5783050847521989E-4</c:v>
                </c:pt>
                <c:pt idx="5">
                  <c:v>2.6059427263529575E-4</c:v>
                </c:pt>
                <c:pt idx="6">
                  <c:v>2.6124095482796505E-4</c:v>
                </c:pt>
                <c:pt idx="7">
                  <c:v>8.0415541894055E-6</c:v>
                </c:pt>
              </c:numCache>
            </c:numRef>
          </c:yVal>
          <c:smooth val="0"/>
          <c:extLst>
            <c:ext xmlns:c16="http://schemas.microsoft.com/office/drawing/2014/chart" uri="{C3380CC4-5D6E-409C-BE32-E72D297353CC}">
              <c16:uniqueId val="{00000001-32B6-4AD0-AD21-C7A32DE7A45C}"/>
            </c:ext>
          </c:extLst>
        </c:ser>
        <c:ser>
          <c:idx val="2"/>
          <c:order val="2"/>
          <c:tx>
            <c:v>投連型</c:v>
          </c:tx>
          <c:spPr>
            <a:ln w="28575">
              <a:noFill/>
            </a:ln>
          </c:spPr>
          <c:marker>
            <c:symbol val="dash"/>
            <c:size val="7"/>
            <c:spPr>
              <a:solidFill>
                <a:schemeClr val="tx2"/>
              </a:solidFill>
              <a:ln>
                <a:solidFill>
                  <a:schemeClr val="tx2"/>
                </a:solidFill>
              </a:ln>
            </c:spPr>
          </c:marker>
          <c:xVal>
            <c:numRef>
              <c:f>簡報用!$E$12:$E$36</c:f>
              <c:numCache>
                <c:formatCode>0%</c:formatCode>
                <c:ptCount val="25"/>
                <c:pt idx="0">
                  <c:v>5.7125785182043877E-3</c:v>
                </c:pt>
                <c:pt idx="1">
                  <c:v>4.2720570639182606E-3</c:v>
                </c:pt>
                <c:pt idx="2">
                  <c:v>6.0377501627589189E-3</c:v>
                </c:pt>
                <c:pt idx="3">
                  <c:v>4.2942555236224105E-3</c:v>
                </c:pt>
                <c:pt idx="4">
                  <c:v>3.4806873724332397E-3</c:v>
                </c:pt>
                <c:pt idx="5">
                  <c:v>4.6484914765217624E-3</c:v>
                </c:pt>
                <c:pt idx="6">
                  <c:v>0</c:v>
                </c:pt>
                <c:pt idx="7">
                  <c:v>1.9744191869198898E-2</c:v>
                </c:pt>
                <c:pt idx="8">
                  <c:v>2.0285617667246347E-2</c:v>
                </c:pt>
                <c:pt idx="9">
                  <c:v>3.3467420646177637E-2</c:v>
                </c:pt>
                <c:pt idx="10">
                  <c:v>1.9485335449993816E-2</c:v>
                </c:pt>
                <c:pt idx="11">
                  <c:v>1.9766936385024348E-2</c:v>
                </c:pt>
                <c:pt idx="12">
                  <c:v>2.3417348012701445E-2</c:v>
                </c:pt>
                <c:pt idx="13">
                  <c:v>2.5705071327846354E-2</c:v>
                </c:pt>
                <c:pt idx="14">
                  <c:v>2.0734319932903048E-2</c:v>
                </c:pt>
                <c:pt idx="15">
                  <c:v>2.3613187768298419E-2</c:v>
                </c:pt>
                <c:pt idx="16">
                  <c:v>2.8222570087215026E-2</c:v>
                </c:pt>
                <c:pt idx="17">
                  <c:v>2.9025220933224485E-2</c:v>
                </c:pt>
                <c:pt idx="18">
                  <c:v>0.48256504510078069</c:v>
                </c:pt>
                <c:pt idx="19">
                  <c:v>0.43779046469036631</c:v>
                </c:pt>
                <c:pt idx="20">
                  <c:v>5.3408355920209177E-2</c:v>
                </c:pt>
                <c:pt idx="21">
                  <c:v>5.3380650077787591E-2</c:v>
                </c:pt>
                <c:pt idx="22">
                  <c:v>5.1240823581094969E-2</c:v>
                </c:pt>
                <c:pt idx="23">
                  <c:v>9.8491502801347539E-2</c:v>
                </c:pt>
                <c:pt idx="24">
                  <c:v>0.2960626273136811</c:v>
                </c:pt>
              </c:numCache>
            </c:numRef>
          </c:xVal>
          <c:yVal>
            <c:numRef>
              <c:f>簡報用!$D$12:$D$36</c:f>
              <c:numCache>
                <c:formatCode>0.00</c:formatCode>
                <c:ptCount val="25"/>
                <c:pt idx="0">
                  <c:v>5.7577106849686008E-4</c:v>
                </c:pt>
                <c:pt idx="1">
                  <c:v>5.6349081876979549E-4</c:v>
                </c:pt>
                <c:pt idx="2">
                  <c:v>5.8984799475245576E-4</c:v>
                </c:pt>
                <c:pt idx="3">
                  <c:v>5.59651679867176E-4</c:v>
                </c:pt>
                <c:pt idx="4">
                  <c:v>5.5234334635593596E-4</c:v>
                </c:pt>
                <c:pt idx="5">
                  <c:v>5.7455765435636896E-4</c:v>
                </c:pt>
                <c:pt idx="6">
                  <c:v>3.374719547772805E-3</c:v>
                </c:pt>
                <c:pt idx="7">
                  <c:v>3.4141676516108587E-3</c:v>
                </c:pt>
                <c:pt idx="8">
                  <c:v>3.4314971953218476E-3</c:v>
                </c:pt>
                <c:pt idx="9">
                  <c:v>2.9540389983513716E-3</c:v>
                </c:pt>
                <c:pt idx="10">
                  <c:v>2.9685887885923744E-3</c:v>
                </c:pt>
                <c:pt idx="11">
                  <c:v>3.0472967851860977E-3</c:v>
                </c:pt>
                <c:pt idx="12">
                  <c:v>3.5963161196812497E-3</c:v>
                </c:pt>
                <c:pt idx="13">
                  <c:v>3.5311868444796515E-3</c:v>
                </c:pt>
                <c:pt idx="14">
                  <c:v>3.1234735961967403E-3</c:v>
                </c:pt>
                <c:pt idx="15">
                  <c:v>3.3581994255756698E-3</c:v>
                </c:pt>
                <c:pt idx="16">
                  <c:v>3.0921811321993997E-3</c:v>
                </c:pt>
                <c:pt idx="17">
                  <c:v>7.4107572122615734E-3</c:v>
                </c:pt>
                <c:pt idx="18">
                  <c:v>3.1957681266593277E-2</c:v>
                </c:pt>
                <c:pt idx="19">
                  <c:v>2.8773150890720373E-2</c:v>
                </c:pt>
                <c:pt idx="20">
                  <c:v>2.3759294127553201E-3</c:v>
                </c:pt>
                <c:pt idx="21">
                  <c:v>2.3276969272338398E-3</c:v>
                </c:pt>
                <c:pt idx="22">
                  <c:v>2.4126534060254817E-3</c:v>
                </c:pt>
                <c:pt idx="23">
                  <c:v>8.0671363666588915E-3</c:v>
                </c:pt>
                <c:pt idx="24">
                  <c:v>2.0813184068056226E-2</c:v>
                </c:pt>
              </c:numCache>
            </c:numRef>
          </c:yVal>
          <c:smooth val="0"/>
          <c:extLst>
            <c:ext xmlns:c16="http://schemas.microsoft.com/office/drawing/2014/chart" uri="{C3380CC4-5D6E-409C-BE32-E72D297353CC}">
              <c16:uniqueId val="{00000002-32B6-4AD0-AD21-C7A32DE7A45C}"/>
            </c:ext>
          </c:extLst>
        </c:ser>
        <c:ser>
          <c:idx val="3"/>
          <c:order val="3"/>
          <c:tx>
            <c:strRef>
              <c:f>簡報用!$C$37</c:f>
              <c:strCache>
                <c:ptCount val="1"/>
                <c:pt idx="0">
                  <c:v>保障型</c:v>
                </c:pt>
              </c:strCache>
            </c:strRef>
          </c:tx>
          <c:spPr>
            <a:ln w="28575">
              <a:noFill/>
            </a:ln>
          </c:spPr>
          <c:marker>
            <c:spPr>
              <a:ln w="15875">
                <a:solidFill>
                  <a:schemeClr val="accent3">
                    <a:lumMod val="50000"/>
                  </a:schemeClr>
                </a:solidFill>
              </a:ln>
            </c:spPr>
          </c:marker>
          <c:xVal>
            <c:numRef>
              <c:f>簡報用!$E$37:$E$63</c:f>
              <c:numCache>
                <c:formatCode>0%</c:formatCode>
                <c:ptCount val="27"/>
                <c:pt idx="0">
                  <c:v>0.1865761009881429</c:v>
                </c:pt>
                <c:pt idx="1">
                  <c:v>0.19272413636514268</c:v>
                </c:pt>
                <c:pt idx="2">
                  <c:v>0.17616392644570292</c:v>
                </c:pt>
                <c:pt idx="3">
                  <c:v>0.17592692972282906</c:v>
                </c:pt>
                <c:pt idx="4">
                  <c:v>1.4671813690995248</c:v>
                </c:pt>
                <c:pt idx="5">
                  <c:v>1.6652210461222667</c:v>
                </c:pt>
                <c:pt idx="6">
                  <c:v>0.20441494219519954</c:v>
                </c:pt>
                <c:pt idx="7">
                  <c:v>0.20415444938079888</c:v>
                </c:pt>
                <c:pt idx="8">
                  <c:v>2.0430512215422754</c:v>
                </c:pt>
                <c:pt idx="9">
                  <c:v>1.802223027345051</c:v>
                </c:pt>
                <c:pt idx="10">
                  <c:v>1.7410540914839931</c:v>
                </c:pt>
                <c:pt idx="11">
                  <c:v>0.67640367597617179</c:v>
                </c:pt>
                <c:pt idx="12">
                  <c:v>0.69297900095637244</c:v>
                </c:pt>
                <c:pt idx="13">
                  <c:v>0.87736994030284987</c:v>
                </c:pt>
                <c:pt idx="14">
                  <c:v>0.90685115524646842</c:v>
                </c:pt>
                <c:pt idx="15">
                  <c:v>0.88715531928021385</c:v>
                </c:pt>
                <c:pt idx="16">
                  <c:v>1.1200051698507918</c:v>
                </c:pt>
                <c:pt idx="17">
                  <c:v>1.1066675497688407</c:v>
                </c:pt>
                <c:pt idx="18">
                  <c:v>1.0096004753214149</c:v>
                </c:pt>
                <c:pt idx="19">
                  <c:v>0.78432225613823903</c:v>
                </c:pt>
                <c:pt idx="20">
                  <c:v>1.6059212312665307</c:v>
                </c:pt>
                <c:pt idx="21">
                  <c:v>1.482206599690516</c:v>
                </c:pt>
                <c:pt idx="22">
                  <c:v>0.34666295156643701</c:v>
                </c:pt>
                <c:pt idx="23">
                  <c:v>1.3470729169801381</c:v>
                </c:pt>
                <c:pt idx="24">
                  <c:v>1.2962170149798233</c:v>
                </c:pt>
                <c:pt idx="25">
                  <c:v>0.97498653480354602</c:v>
                </c:pt>
                <c:pt idx="26">
                  <c:v>0.9683285263421576</c:v>
                </c:pt>
              </c:numCache>
            </c:numRef>
          </c:xVal>
          <c:yVal>
            <c:numRef>
              <c:f>簡報用!$D$37:$D$63</c:f>
              <c:numCache>
                <c:formatCode>0.00</c:formatCode>
                <c:ptCount val="27"/>
                <c:pt idx="0">
                  <c:v>4.9348417809624888E-3</c:v>
                </c:pt>
                <c:pt idx="1">
                  <c:v>5.4472906133596326E-3</c:v>
                </c:pt>
                <c:pt idx="2">
                  <c:v>6.0302797478838854E-3</c:v>
                </c:pt>
                <c:pt idx="3">
                  <c:v>6.0499446979763276E-3</c:v>
                </c:pt>
                <c:pt idx="4">
                  <c:v>0.1334927909213485</c:v>
                </c:pt>
                <c:pt idx="5">
                  <c:v>0.13638214252440869</c:v>
                </c:pt>
                <c:pt idx="6">
                  <c:v>6.3545781065067293E-3</c:v>
                </c:pt>
                <c:pt idx="7">
                  <c:v>6.2940166037201671E-3</c:v>
                </c:pt>
                <c:pt idx="8">
                  <c:v>0.13156275274102916</c:v>
                </c:pt>
                <c:pt idx="9">
                  <c:v>0.16513577693123307</c:v>
                </c:pt>
                <c:pt idx="10">
                  <c:v>0.16419971927329424</c:v>
                </c:pt>
                <c:pt idx="11">
                  <c:v>3.5489213756131496E-2</c:v>
                </c:pt>
                <c:pt idx="12">
                  <c:v>3.7108907724352776E-2</c:v>
                </c:pt>
                <c:pt idx="13">
                  <c:v>0.1082848489943216</c:v>
                </c:pt>
                <c:pt idx="14">
                  <c:v>0.11048267047625676</c:v>
                </c:pt>
                <c:pt idx="15">
                  <c:v>0.11036404983155954</c:v>
                </c:pt>
                <c:pt idx="16">
                  <c:v>0.10864851610895007</c:v>
                </c:pt>
                <c:pt idx="17">
                  <c:v>6.1543692793647527E-2</c:v>
                </c:pt>
                <c:pt idx="18">
                  <c:v>2.9932348775990991E-2</c:v>
                </c:pt>
                <c:pt idx="19">
                  <c:v>1.8629429932225095E-2</c:v>
                </c:pt>
                <c:pt idx="20">
                  <c:v>0.16033854358789063</c:v>
                </c:pt>
                <c:pt idx="21">
                  <c:v>0.14014979123961269</c:v>
                </c:pt>
                <c:pt idx="22">
                  <c:v>3.6470860642700366E-2</c:v>
                </c:pt>
                <c:pt idx="23">
                  <c:v>7.7286619225331477E-2</c:v>
                </c:pt>
                <c:pt idx="24">
                  <c:v>7.7219994433016623E-2</c:v>
                </c:pt>
                <c:pt idx="25">
                  <c:v>0.10933131289298161</c:v>
                </c:pt>
                <c:pt idx="26">
                  <c:v>0.11284057387995119</c:v>
                </c:pt>
              </c:numCache>
            </c:numRef>
          </c:yVal>
          <c:smooth val="0"/>
          <c:extLst>
            <c:ext xmlns:c16="http://schemas.microsoft.com/office/drawing/2014/chart" uri="{C3380CC4-5D6E-409C-BE32-E72D297353CC}">
              <c16:uniqueId val="{00000003-32B6-4AD0-AD21-C7A32DE7A45C}"/>
            </c:ext>
          </c:extLst>
        </c:ser>
        <c:ser>
          <c:idx val="4"/>
          <c:order val="4"/>
          <c:tx>
            <c:strRef>
              <c:f>簡報用!$C$66</c:f>
              <c:strCache>
                <c:ptCount val="1"/>
                <c:pt idx="0">
                  <c:v>儲蓄型-台幣</c:v>
                </c:pt>
              </c:strCache>
            </c:strRef>
          </c:tx>
          <c:spPr>
            <a:ln w="28575">
              <a:noFill/>
            </a:ln>
          </c:spPr>
          <c:marker>
            <c:symbol val="triangle"/>
            <c:size val="7"/>
            <c:spPr>
              <a:solidFill>
                <a:srgbClr val="C00000"/>
              </a:solidFill>
              <a:ln>
                <a:noFill/>
              </a:ln>
            </c:spPr>
          </c:marker>
          <c:xVal>
            <c:numRef>
              <c:f>簡報用!$E$64:$E$96</c:f>
              <c:numCache>
                <c:formatCode>0%</c:formatCode>
                <c:ptCount val="33"/>
                <c:pt idx="0">
                  <c:v>0.44184298612483874</c:v>
                </c:pt>
                <c:pt idx="1">
                  <c:v>0.43418441479153413</c:v>
                </c:pt>
                <c:pt idx="2">
                  <c:v>0.3068653891458511</c:v>
                </c:pt>
                <c:pt idx="3">
                  <c:v>0.37766919088472101</c:v>
                </c:pt>
                <c:pt idx="4">
                  <c:v>0.38294318088334039</c:v>
                </c:pt>
                <c:pt idx="5">
                  <c:v>0.36639536081591634</c:v>
                </c:pt>
                <c:pt idx="6">
                  <c:v>0.33211574850093267</c:v>
                </c:pt>
                <c:pt idx="7">
                  <c:v>0.44370764563967291</c:v>
                </c:pt>
                <c:pt idx="8">
                  <c:v>0.4192344549730414</c:v>
                </c:pt>
                <c:pt idx="9">
                  <c:v>0.24685497435714238</c:v>
                </c:pt>
                <c:pt idx="10">
                  <c:v>0.24024007355359298</c:v>
                </c:pt>
                <c:pt idx="11">
                  <c:v>7.2873727458115559E-2</c:v>
                </c:pt>
                <c:pt idx="12">
                  <c:v>0.31574639216839201</c:v>
                </c:pt>
                <c:pt idx="13">
                  <c:v>0.23524720419102793</c:v>
                </c:pt>
                <c:pt idx="14">
                  <c:v>0.22777820280167654</c:v>
                </c:pt>
                <c:pt idx="15">
                  <c:v>0.22129839331689752</c:v>
                </c:pt>
                <c:pt idx="16">
                  <c:v>0.2447478996090495</c:v>
                </c:pt>
                <c:pt idx="17">
                  <c:v>0.22084749818901134</c:v>
                </c:pt>
                <c:pt idx="18">
                  <c:v>0.25133040918326993</c:v>
                </c:pt>
                <c:pt idx="19">
                  <c:v>0.24425821848066867</c:v>
                </c:pt>
                <c:pt idx="20">
                  <c:v>7.3906515766416742E-2</c:v>
                </c:pt>
                <c:pt idx="21">
                  <c:v>7.2955745275287531E-2</c:v>
                </c:pt>
                <c:pt idx="22">
                  <c:v>7.2397934912964729E-2</c:v>
                </c:pt>
                <c:pt idx="23">
                  <c:v>0.19465356394803474</c:v>
                </c:pt>
                <c:pt idx="24">
                  <c:v>0.27990731264320057</c:v>
                </c:pt>
                <c:pt idx="25">
                  <c:v>0.12371402993109995</c:v>
                </c:pt>
                <c:pt idx="26">
                  <c:v>0.12483139623466642</c:v>
                </c:pt>
                <c:pt idx="27">
                  <c:v>0.18058710316478432</c:v>
                </c:pt>
                <c:pt idx="28">
                  <c:v>0.1785865515933554</c:v>
                </c:pt>
                <c:pt idx="29">
                  <c:v>0.13675420123171925</c:v>
                </c:pt>
                <c:pt idx="30">
                  <c:v>0.14318839833814745</c:v>
                </c:pt>
                <c:pt idx="31">
                  <c:v>0.16932906129325295</c:v>
                </c:pt>
                <c:pt idx="32">
                  <c:v>0.16852068710962353</c:v>
                </c:pt>
              </c:numCache>
            </c:numRef>
          </c:xVal>
          <c:yVal>
            <c:numRef>
              <c:f>簡報用!$D$64:$D$96</c:f>
              <c:numCache>
                <c:formatCode>0.00</c:formatCode>
                <c:ptCount val="33"/>
                <c:pt idx="0">
                  <c:v>8.2074762042898056E-2</c:v>
                </c:pt>
                <c:pt idx="1">
                  <c:v>7.7451012692748775E-2</c:v>
                </c:pt>
                <c:pt idx="2">
                  <c:v>2.6275159958386112E-3</c:v>
                </c:pt>
                <c:pt idx="3">
                  <c:v>5.8492518826019094E-2</c:v>
                </c:pt>
                <c:pt idx="4">
                  <c:v>5.919519106345579E-2</c:v>
                </c:pt>
                <c:pt idx="5">
                  <c:v>3.1403511135416791E-2</c:v>
                </c:pt>
                <c:pt idx="6">
                  <c:v>2.9712968758909181E-2</c:v>
                </c:pt>
                <c:pt idx="7">
                  <c:v>4.863718006143318E-2</c:v>
                </c:pt>
                <c:pt idx="8">
                  <c:v>4.2344309322931387E-2</c:v>
                </c:pt>
                <c:pt idx="9">
                  <c:v>1.715305833015314E-2</c:v>
                </c:pt>
                <c:pt idx="10">
                  <c:v>1.6178785418628484E-2</c:v>
                </c:pt>
                <c:pt idx="11">
                  <c:v>3.0373224766702682E-3</c:v>
                </c:pt>
                <c:pt idx="12">
                  <c:v>5.9674252004592157E-2</c:v>
                </c:pt>
                <c:pt idx="13">
                  <c:v>3.8606013050039786E-2</c:v>
                </c:pt>
                <c:pt idx="14">
                  <c:v>1.7983383586996735E-2</c:v>
                </c:pt>
                <c:pt idx="15">
                  <c:v>2.849353777686486E-2</c:v>
                </c:pt>
                <c:pt idx="16">
                  <c:v>1.9998269219238852E-2</c:v>
                </c:pt>
                <c:pt idx="17">
                  <c:v>1.4447309512885918E-2</c:v>
                </c:pt>
                <c:pt idx="18">
                  <c:v>1.7428066261812567E-2</c:v>
                </c:pt>
                <c:pt idx="19">
                  <c:v>1.5331965311209362E-2</c:v>
                </c:pt>
                <c:pt idx="20">
                  <c:v>2.9238846742378685E-3</c:v>
                </c:pt>
                <c:pt idx="21">
                  <c:v>2.6167845185457914E-3</c:v>
                </c:pt>
                <c:pt idx="22">
                  <c:v>2.4085527577846879E-3</c:v>
                </c:pt>
                <c:pt idx="23">
                  <c:v>1.2840095617720117E-2</c:v>
                </c:pt>
                <c:pt idx="24">
                  <c:v>-5.9818548810548029E-3</c:v>
                </c:pt>
                <c:pt idx="25">
                  <c:v>6.8719031882811367E-3</c:v>
                </c:pt>
                <c:pt idx="26">
                  <c:v>6.4398173895854191E-3</c:v>
                </c:pt>
                <c:pt idx="27">
                  <c:v>1.5013284016298818E-2</c:v>
                </c:pt>
                <c:pt idx="28">
                  <c:v>1.4712637962369192E-2</c:v>
                </c:pt>
                <c:pt idx="29">
                  <c:v>1.04750950611472E-2</c:v>
                </c:pt>
                <c:pt idx="30">
                  <c:v>1.0413121716846838E-2</c:v>
                </c:pt>
                <c:pt idx="31">
                  <c:v>1.5376676848993208E-2</c:v>
                </c:pt>
                <c:pt idx="32">
                  <c:v>1.5802329919546235E-2</c:v>
                </c:pt>
              </c:numCache>
            </c:numRef>
          </c:yVal>
          <c:smooth val="0"/>
          <c:extLst>
            <c:ext xmlns:c16="http://schemas.microsoft.com/office/drawing/2014/chart" uri="{C3380CC4-5D6E-409C-BE32-E72D297353CC}">
              <c16:uniqueId val="{00000004-32B6-4AD0-AD21-C7A32DE7A45C}"/>
            </c:ext>
          </c:extLst>
        </c:ser>
        <c:ser>
          <c:idx val="5"/>
          <c:order val="5"/>
          <c:tx>
            <c:strRef>
              <c:f>簡報用!$C$108</c:f>
              <c:strCache>
                <c:ptCount val="1"/>
                <c:pt idx="0">
                  <c:v>儲蓄型-外幣</c:v>
                </c:pt>
              </c:strCache>
            </c:strRef>
          </c:tx>
          <c:spPr>
            <a:ln w="28575">
              <a:noFill/>
            </a:ln>
          </c:spPr>
          <c:marker>
            <c:spPr>
              <a:ln>
                <a:noFill/>
              </a:ln>
            </c:spPr>
          </c:marker>
          <c:xVal>
            <c:numRef>
              <c:f>簡報用!$E$97:$E$178</c:f>
              <c:numCache>
                <c:formatCode>0%</c:formatCode>
                <c:ptCount val="82"/>
                <c:pt idx="0">
                  <c:v>0.33044982189060329</c:v>
                </c:pt>
                <c:pt idx="1">
                  <c:v>0.29892384951410356</c:v>
                </c:pt>
                <c:pt idx="2">
                  <c:v>0.20159473996669283</c:v>
                </c:pt>
                <c:pt idx="3">
                  <c:v>0.21319052329465582</c:v>
                </c:pt>
                <c:pt idx="4">
                  <c:v>1.0336708721825483</c:v>
                </c:pt>
                <c:pt idx="5">
                  <c:v>1.0645130913237608</c:v>
                </c:pt>
                <c:pt idx="6">
                  <c:v>0.18453861019823126</c:v>
                </c:pt>
                <c:pt idx="7">
                  <c:v>0.19593305631302099</c:v>
                </c:pt>
                <c:pt idx="8">
                  <c:v>0.75510843715248899</c:v>
                </c:pt>
                <c:pt idx="9">
                  <c:v>0.72348572998080041</c:v>
                </c:pt>
                <c:pt idx="10">
                  <c:v>1.0610563591512949</c:v>
                </c:pt>
                <c:pt idx="11">
                  <c:v>0.45874528914110474</c:v>
                </c:pt>
                <c:pt idx="12">
                  <c:v>0.39328944166046237</c:v>
                </c:pt>
                <c:pt idx="13">
                  <c:v>0.46859429472247749</c:v>
                </c:pt>
                <c:pt idx="14">
                  <c:v>0.45149827542079085</c:v>
                </c:pt>
                <c:pt idx="15">
                  <c:v>0.62562956840676687</c:v>
                </c:pt>
                <c:pt idx="16">
                  <c:v>0.62044634855985492</c:v>
                </c:pt>
                <c:pt idx="17">
                  <c:v>0.44533758591643974</c:v>
                </c:pt>
                <c:pt idx="18">
                  <c:v>0.57071559926806847</c:v>
                </c:pt>
                <c:pt idx="19">
                  <c:v>0.26566449896481914</c:v>
                </c:pt>
                <c:pt idx="20">
                  <c:v>0.60374932671889947</c:v>
                </c:pt>
                <c:pt idx="21">
                  <c:v>0.42917726228078124</c:v>
                </c:pt>
                <c:pt idx="22">
                  <c:v>0.37305605953645016</c:v>
                </c:pt>
                <c:pt idx="23">
                  <c:v>0.52105465419461261</c:v>
                </c:pt>
                <c:pt idx="24">
                  <c:v>0.53848735739855991</c:v>
                </c:pt>
                <c:pt idx="25">
                  <c:v>0.29714341312529718</c:v>
                </c:pt>
                <c:pt idx="26">
                  <c:v>0.28023717088140854</c:v>
                </c:pt>
                <c:pt idx="27">
                  <c:v>0.31133567920400568</c:v>
                </c:pt>
                <c:pt idx="28">
                  <c:v>0.28709120812418631</c:v>
                </c:pt>
                <c:pt idx="29">
                  <c:v>0.24615845961342372</c:v>
                </c:pt>
                <c:pt idx="30">
                  <c:v>0.26027198009609481</c:v>
                </c:pt>
                <c:pt idx="31">
                  <c:v>0.15573525619930159</c:v>
                </c:pt>
                <c:pt idx="32">
                  <c:v>0.80515317622137483</c:v>
                </c:pt>
                <c:pt idx="33">
                  <c:v>0.86608936598301056</c:v>
                </c:pt>
                <c:pt idx="34">
                  <c:v>0.69532850781180211</c:v>
                </c:pt>
                <c:pt idx="35">
                  <c:v>0.62037105992076402</c:v>
                </c:pt>
                <c:pt idx="36">
                  <c:v>0.5995052075685281</c:v>
                </c:pt>
                <c:pt idx="37">
                  <c:v>0.61498980099486333</c:v>
                </c:pt>
                <c:pt idx="38">
                  <c:v>0.75847808221683044</c:v>
                </c:pt>
                <c:pt idx="39">
                  <c:v>0.63566969405822404</c:v>
                </c:pt>
                <c:pt idx="40">
                  <c:v>0.56701133953246041</c:v>
                </c:pt>
                <c:pt idx="41">
                  <c:v>0.55634739476347217</c:v>
                </c:pt>
                <c:pt idx="42">
                  <c:v>0.59161666859564987</c:v>
                </c:pt>
                <c:pt idx="43">
                  <c:v>0.56467202580372799</c:v>
                </c:pt>
                <c:pt idx="44">
                  <c:v>0.2077965669442573</c:v>
                </c:pt>
                <c:pt idx="45">
                  <c:v>0.14961414930478548</c:v>
                </c:pt>
                <c:pt idx="46">
                  <c:v>0.1494975713119723</c:v>
                </c:pt>
                <c:pt idx="47">
                  <c:v>0.45055331273137939</c:v>
                </c:pt>
                <c:pt idx="48">
                  <c:v>0.35324815281839644</c:v>
                </c:pt>
                <c:pt idx="49">
                  <c:v>0.36155612928683922</c:v>
                </c:pt>
                <c:pt idx="50">
                  <c:v>0.42400257015891463</c:v>
                </c:pt>
                <c:pt idx="51">
                  <c:v>0.43674456289507047</c:v>
                </c:pt>
                <c:pt idx="52">
                  <c:v>0.27993097327289779</c:v>
                </c:pt>
                <c:pt idx="53">
                  <c:v>0.28609869867849869</c:v>
                </c:pt>
                <c:pt idx="54">
                  <c:v>0.28057867337292969</c:v>
                </c:pt>
                <c:pt idx="55">
                  <c:v>0.26933093582428574</c:v>
                </c:pt>
                <c:pt idx="56">
                  <c:v>0.14695971600760557</c:v>
                </c:pt>
                <c:pt idx="57">
                  <c:v>0.14664492303818091</c:v>
                </c:pt>
                <c:pt idx="58">
                  <c:v>0.46503350008383387</c:v>
                </c:pt>
                <c:pt idx="59">
                  <c:v>0.47418104832795221</c:v>
                </c:pt>
                <c:pt idx="60">
                  <c:v>0.35074473612678275</c:v>
                </c:pt>
                <c:pt idx="61">
                  <c:v>0.47638035564472725</c:v>
                </c:pt>
                <c:pt idx="62">
                  <c:v>0.61249077369634286</c:v>
                </c:pt>
                <c:pt idx="63">
                  <c:v>0.31781059850359394</c:v>
                </c:pt>
                <c:pt idx="64">
                  <c:v>0.44779726836149047</c:v>
                </c:pt>
                <c:pt idx="65">
                  <c:v>0.64157691658512905</c:v>
                </c:pt>
                <c:pt idx="66">
                  <c:v>0.26719295039669477</c:v>
                </c:pt>
                <c:pt idx="67">
                  <c:v>0.482898156188447</c:v>
                </c:pt>
                <c:pt idx="68">
                  <c:v>0.54162521217671933</c:v>
                </c:pt>
                <c:pt idx="69">
                  <c:v>0.26904520322442804</c:v>
                </c:pt>
                <c:pt idx="70">
                  <c:v>0.34484751020373117</c:v>
                </c:pt>
                <c:pt idx="71">
                  <c:v>0.50803269177986232</c:v>
                </c:pt>
                <c:pt idx="72">
                  <c:v>0.35117529775564643</c:v>
                </c:pt>
                <c:pt idx="73">
                  <c:v>0.54715298546825852</c:v>
                </c:pt>
                <c:pt idx="74">
                  <c:v>0.32139571018468399</c:v>
                </c:pt>
                <c:pt idx="75">
                  <c:v>0.46947389293347269</c:v>
                </c:pt>
                <c:pt idx="76">
                  <c:v>0.35711237054996581</c:v>
                </c:pt>
                <c:pt idx="77">
                  <c:v>0.33594494374719064</c:v>
                </c:pt>
                <c:pt idx="78">
                  <c:v>0.37944900037620455</c:v>
                </c:pt>
                <c:pt idx="79">
                  <c:v>0.3658446302771477</c:v>
                </c:pt>
                <c:pt idx="80">
                  <c:v>0.14190016094537222</c:v>
                </c:pt>
                <c:pt idx="81">
                  <c:v>0.14196989054374579</c:v>
                </c:pt>
              </c:numCache>
            </c:numRef>
          </c:xVal>
          <c:yVal>
            <c:numRef>
              <c:f>簡報用!$D$97:$D$178</c:f>
              <c:numCache>
                <c:formatCode>0.00</c:formatCode>
                <c:ptCount val="82"/>
                <c:pt idx="0">
                  <c:v>2.2221635963863135E-2</c:v>
                </c:pt>
                <c:pt idx="1">
                  <c:v>1.8642653637580022E-2</c:v>
                </c:pt>
                <c:pt idx="2">
                  <c:v>6.9530667686716818E-3</c:v>
                </c:pt>
                <c:pt idx="3">
                  <c:v>6.9547701446647072E-3</c:v>
                </c:pt>
                <c:pt idx="4">
                  <c:v>9.034411412394236E-2</c:v>
                </c:pt>
                <c:pt idx="5">
                  <c:v>9.2512742563615677E-2</c:v>
                </c:pt>
                <c:pt idx="6">
                  <c:v>4.7070925787288803E-3</c:v>
                </c:pt>
                <c:pt idx="7">
                  <c:v>5.1519725595424917E-3</c:v>
                </c:pt>
                <c:pt idx="8">
                  <c:v>6.1214275372266543E-2</c:v>
                </c:pt>
                <c:pt idx="9">
                  <c:v>5.1044766456487999E-2</c:v>
                </c:pt>
                <c:pt idx="10">
                  <c:v>0.10706362866761276</c:v>
                </c:pt>
                <c:pt idx="11">
                  <c:v>1.7169256527607028E-2</c:v>
                </c:pt>
                <c:pt idx="12">
                  <c:v>9.0373280344348342E-3</c:v>
                </c:pt>
                <c:pt idx="13">
                  <c:v>2.3617058990283372E-2</c:v>
                </c:pt>
                <c:pt idx="14">
                  <c:v>1.9227734781033758E-2</c:v>
                </c:pt>
                <c:pt idx="15">
                  <c:v>3.8283074494263006E-2</c:v>
                </c:pt>
                <c:pt idx="16">
                  <c:v>3.3734799961654113E-2</c:v>
                </c:pt>
                <c:pt idx="17">
                  <c:v>2.7515905514824249E-2</c:v>
                </c:pt>
                <c:pt idx="18">
                  <c:v>4.1361890320228925E-2</c:v>
                </c:pt>
                <c:pt idx="19">
                  <c:v>1.3015508888145044E-2</c:v>
                </c:pt>
                <c:pt idx="20">
                  <c:v>4.2942419916321882E-2</c:v>
                </c:pt>
                <c:pt idx="21">
                  <c:v>2.7912396540258268E-2</c:v>
                </c:pt>
                <c:pt idx="22">
                  <c:v>2.2568552280823301E-2</c:v>
                </c:pt>
                <c:pt idx="23">
                  <c:v>2.8837684146397966E-2</c:v>
                </c:pt>
                <c:pt idx="24">
                  <c:v>3.0014883387847358E-2</c:v>
                </c:pt>
                <c:pt idx="25">
                  <c:v>1.2073300067411544E-2</c:v>
                </c:pt>
                <c:pt idx="26">
                  <c:v>1.1134582443876183E-2</c:v>
                </c:pt>
                <c:pt idx="27">
                  <c:v>1.4405232248078333E-2</c:v>
                </c:pt>
                <c:pt idx="28">
                  <c:v>1.2248785885026106E-2</c:v>
                </c:pt>
                <c:pt idx="29">
                  <c:v>1.1229600561947117E-2</c:v>
                </c:pt>
                <c:pt idx="30">
                  <c:v>1.2420719516153939E-2</c:v>
                </c:pt>
                <c:pt idx="31">
                  <c:v>5.4312937748897143E-3</c:v>
                </c:pt>
                <c:pt idx="32">
                  <c:v>5.0890253759841138E-2</c:v>
                </c:pt>
                <c:pt idx="33">
                  <c:v>5.7216529211716313E-2</c:v>
                </c:pt>
                <c:pt idx="34">
                  <c:v>4.799704299749244E-2</c:v>
                </c:pt>
                <c:pt idx="35">
                  <c:v>3.7366250398465195E-2</c:v>
                </c:pt>
                <c:pt idx="36">
                  <c:v>3.2185901997356971E-2</c:v>
                </c:pt>
                <c:pt idx="37">
                  <c:v>3.5188964627273833E-2</c:v>
                </c:pt>
                <c:pt idx="38">
                  <c:v>5.2952683341194379E-2</c:v>
                </c:pt>
                <c:pt idx="39">
                  <c:v>3.7400230303405155E-2</c:v>
                </c:pt>
                <c:pt idx="40">
                  <c:v>2.7437849573709858E-2</c:v>
                </c:pt>
                <c:pt idx="41">
                  <c:v>2.7427497494420795E-2</c:v>
                </c:pt>
                <c:pt idx="42">
                  <c:v>3.069534306713434E-2</c:v>
                </c:pt>
                <c:pt idx="43">
                  <c:v>2.6023142348841597E-2</c:v>
                </c:pt>
                <c:pt idx="44">
                  <c:v>1.0552877444898896E-2</c:v>
                </c:pt>
                <c:pt idx="45">
                  <c:v>5.2607568539167994E-3</c:v>
                </c:pt>
                <c:pt idx="46">
                  <c:v>5.1756420845738916E-3</c:v>
                </c:pt>
                <c:pt idx="47">
                  <c:v>3.0428892487307863E-2</c:v>
                </c:pt>
                <c:pt idx="48">
                  <c:v>4.5243051044535097E-2</c:v>
                </c:pt>
                <c:pt idx="49">
                  <c:v>4.5061557127924055E-2</c:v>
                </c:pt>
                <c:pt idx="50">
                  <c:v>2.6774935500352343E-2</c:v>
                </c:pt>
                <c:pt idx="51">
                  <c:v>2.9127339010187794E-2</c:v>
                </c:pt>
                <c:pt idx="52">
                  <c:v>1.5572049243687908E-2</c:v>
                </c:pt>
                <c:pt idx="53">
                  <c:v>1.6490708703744913E-2</c:v>
                </c:pt>
                <c:pt idx="54">
                  <c:v>8.9211138364182225E-3</c:v>
                </c:pt>
                <c:pt idx="55">
                  <c:v>8.8637312305334809E-3</c:v>
                </c:pt>
                <c:pt idx="56">
                  <c:v>3.558474399518815E-3</c:v>
                </c:pt>
                <c:pt idx="57">
                  <c:v>3.9167667167017087E-3</c:v>
                </c:pt>
                <c:pt idx="58">
                  <c:v>1.6014425042539616E-2</c:v>
                </c:pt>
                <c:pt idx="59">
                  <c:v>1.6740411451260175E-2</c:v>
                </c:pt>
                <c:pt idx="60">
                  <c:v>2.6897611804250134E-2</c:v>
                </c:pt>
                <c:pt idx="61">
                  <c:v>3.8599770372714025E-2</c:v>
                </c:pt>
                <c:pt idx="62">
                  <c:v>5.3772747042537171E-2</c:v>
                </c:pt>
                <c:pt idx="63">
                  <c:v>2.0465955992942247E-2</c:v>
                </c:pt>
                <c:pt idx="64">
                  <c:v>3.2088723954439728E-2</c:v>
                </c:pt>
                <c:pt idx="65">
                  <c:v>4.975651660152354E-2</c:v>
                </c:pt>
                <c:pt idx="66">
                  <c:v>1.4738423484236601E-2</c:v>
                </c:pt>
                <c:pt idx="67">
                  <c:v>3.3827774231966243E-2</c:v>
                </c:pt>
                <c:pt idx="68">
                  <c:v>3.5749973814254536E-2</c:v>
                </c:pt>
                <c:pt idx="69">
                  <c:v>1.4543856537208188E-2</c:v>
                </c:pt>
                <c:pt idx="70">
                  <c:v>1.9332234835394157E-2</c:v>
                </c:pt>
                <c:pt idx="71">
                  <c:v>3.0499066960551525E-2</c:v>
                </c:pt>
                <c:pt idx="72">
                  <c:v>2.6804815305676515E-2</c:v>
                </c:pt>
                <c:pt idx="73">
                  <c:v>3.9706607528217662E-2</c:v>
                </c:pt>
                <c:pt idx="74">
                  <c:v>2.189151311998639E-2</c:v>
                </c:pt>
                <c:pt idx="75">
                  <c:v>3.6245471429574294E-2</c:v>
                </c:pt>
                <c:pt idx="76">
                  <c:v>1.8745394546966353E-2</c:v>
                </c:pt>
                <c:pt idx="77">
                  <c:v>1.8821695119899916E-2</c:v>
                </c:pt>
                <c:pt idx="78">
                  <c:v>4.2288670803363557E-2</c:v>
                </c:pt>
                <c:pt idx="79">
                  <c:v>4.0346227435382041E-2</c:v>
                </c:pt>
                <c:pt idx="80">
                  <c:v>3.6400658266754994E-3</c:v>
                </c:pt>
                <c:pt idx="81">
                  <c:v>3.7599644487075236E-3</c:v>
                </c:pt>
              </c:numCache>
            </c:numRef>
          </c:yVal>
          <c:smooth val="0"/>
          <c:extLst>
            <c:ext xmlns:c16="http://schemas.microsoft.com/office/drawing/2014/chart" uri="{C3380CC4-5D6E-409C-BE32-E72D297353CC}">
              <c16:uniqueId val="{00000005-32B6-4AD0-AD21-C7A32DE7A45C}"/>
            </c:ext>
          </c:extLst>
        </c:ser>
        <c:ser>
          <c:idx val="6"/>
          <c:order val="6"/>
          <c:tx>
            <c:strRef>
              <c:f>簡報用!$C$179</c:f>
              <c:strCache>
                <c:ptCount val="1"/>
                <c:pt idx="0">
                  <c:v>健康型</c:v>
                </c:pt>
              </c:strCache>
            </c:strRef>
          </c:tx>
          <c:spPr>
            <a:ln w="28575">
              <a:noFill/>
            </a:ln>
          </c:spPr>
          <c:marker>
            <c:symbol val="square"/>
            <c:size val="7"/>
            <c:spPr>
              <a:solidFill>
                <a:srgbClr val="CC66FF"/>
              </a:solidFill>
              <a:ln w="12700">
                <a:noFill/>
              </a:ln>
            </c:spPr>
          </c:marker>
          <c:xVal>
            <c:numRef>
              <c:f>簡報用!$E$179:$E$246</c:f>
              <c:numCache>
                <c:formatCode>0%</c:formatCode>
                <c:ptCount val="68"/>
                <c:pt idx="0">
                  <c:v>1.7565965779935127</c:v>
                </c:pt>
                <c:pt idx="1">
                  <c:v>1.7366236811127489</c:v>
                </c:pt>
                <c:pt idx="2">
                  <c:v>1.6944352113021752</c:v>
                </c:pt>
                <c:pt idx="3">
                  <c:v>1.7677063935165176</c:v>
                </c:pt>
                <c:pt idx="4">
                  <c:v>1.7697182112491308</c:v>
                </c:pt>
                <c:pt idx="5">
                  <c:v>1.7840804093557785</c:v>
                </c:pt>
                <c:pt idx="6">
                  <c:v>1.0313926578050956</c:v>
                </c:pt>
                <c:pt idx="7">
                  <c:v>1.0699792426537786</c:v>
                </c:pt>
                <c:pt idx="8">
                  <c:v>0.80330813266464085</c:v>
                </c:pt>
                <c:pt idx="9">
                  <c:v>0.77074585222400183</c:v>
                </c:pt>
                <c:pt idx="10">
                  <c:v>0.8776157324141256</c:v>
                </c:pt>
                <c:pt idx="11">
                  <c:v>0.93590774009068778</c:v>
                </c:pt>
                <c:pt idx="12">
                  <c:v>0.90181499783345864</c:v>
                </c:pt>
                <c:pt idx="13">
                  <c:v>0.90766548392881907</c:v>
                </c:pt>
                <c:pt idx="14">
                  <c:v>1.2045359858927225</c:v>
                </c:pt>
                <c:pt idx="15">
                  <c:v>1.3485367694976305</c:v>
                </c:pt>
                <c:pt idx="16">
                  <c:v>1.3767428486511237</c:v>
                </c:pt>
                <c:pt idx="17">
                  <c:v>1.0680129090904318</c:v>
                </c:pt>
                <c:pt idx="18">
                  <c:v>1.0941082251156802</c:v>
                </c:pt>
                <c:pt idx="19">
                  <c:v>1.0468486824469521</c:v>
                </c:pt>
                <c:pt idx="20">
                  <c:v>1.2979996733649914</c:v>
                </c:pt>
                <c:pt idx="21">
                  <c:v>1.2912931695310828</c:v>
                </c:pt>
                <c:pt idx="22">
                  <c:v>1.2727621524603376</c:v>
                </c:pt>
                <c:pt idx="23">
                  <c:v>1.4700129112403699</c:v>
                </c:pt>
                <c:pt idx="24">
                  <c:v>1.4238445630758352</c:v>
                </c:pt>
                <c:pt idx="25">
                  <c:v>1.4365290793736329</c:v>
                </c:pt>
                <c:pt idx="26">
                  <c:v>0.77036237043301359</c:v>
                </c:pt>
                <c:pt idx="27">
                  <c:v>0.78401524570697645</c:v>
                </c:pt>
                <c:pt idx="28">
                  <c:v>0.94753278589549517</c:v>
                </c:pt>
                <c:pt idx="29">
                  <c:v>0.92766523834316594</c:v>
                </c:pt>
                <c:pt idx="30">
                  <c:v>1.6989158940259035</c:v>
                </c:pt>
                <c:pt idx="31">
                  <c:v>1.8306337601660758</c:v>
                </c:pt>
                <c:pt idx="32">
                  <c:v>2.010134236444987</c:v>
                </c:pt>
                <c:pt idx="33">
                  <c:v>1.9945778346855547</c:v>
                </c:pt>
                <c:pt idx="34">
                  <c:v>1.9847674556736472</c:v>
                </c:pt>
                <c:pt idx="35">
                  <c:v>1.5813393798714215</c:v>
                </c:pt>
                <c:pt idx="36">
                  <c:v>1.6006504375860915</c:v>
                </c:pt>
                <c:pt idx="37">
                  <c:v>1.5773020403475766</c:v>
                </c:pt>
                <c:pt idx="38">
                  <c:v>1.4050585015527985</c:v>
                </c:pt>
                <c:pt idx="39">
                  <c:v>1.3369559637195052</c:v>
                </c:pt>
                <c:pt idx="40">
                  <c:v>1.5122520285753651</c:v>
                </c:pt>
                <c:pt idx="41">
                  <c:v>1.505778254282307</c:v>
                </c:pt>
                <c:pt idx="42">
                  <c:v>1.1258754471931871</c:v>
                </c:pt>
                <c:pt idx="43">
                  <c:v>1.1486287969207596</c:v>
                </c:pt>
                <c:pt idx="44">
                  <c:v>1.9701344532948966</c:v>
                </c:pt>
                <c:pt idx="45">
                  <c:v>1.8542979537541902</c:v>
                </c:pt>
                <c:pt idx="46">
                  <c:v>1.8334345815662025</c:v>
                </c:pt>
                <c:pt idx="47">
                  <c:v>1.3473565142095372</c:v>
                </c:pt>
                <c:pt idx="48">
                  <c:v>1.3863567241106753</c:v>
                </c:pt>
                <c:pt idx="49">
                  <c:v>1.4250017666911925</c:v>
                </c:pt>
                <c:pt idx="50">
                  <c:v>1.4321541030971348</c:v>
                </c:pt>
                <c:pt idx="51">
                  <c:v>1.4104394242742226</c:v>
                </c:pt>
                <c:pt idx="52">
                  <c:v>0.58348683685265179</c:v>
                </c:pt>
                <c:pt idx="53">
                  <c:v>0.63472249951019355</c:v>
                </c:pt>
                <c:pt idx="54">
                  <c:v>0.51152058506056508</c:v>
                </c:pt>
                <c:pt idx="55">
                  <c:v>1.4895968263232076</c:v>
                </c:pt>
                <c:pt idx="56">
                  <c:v>1.4930426210229795</c:v>
                </c:pt>
                <c:pt idx="57">
                  <c:v>1.3372608874632075</c:v>
                </c:pt>
                <c:pt idx="58">
                  <c:v>1.3275477290786009</c:v>
                </c:pt>
                <c:pt idx="59">
                  <c:v>1.9277692480662167</c:v>
                </c:pt>
                <c:pt idx="60">
                  <c:v>1.0428330345309731</c:v>
                </c:pt>
                <c:pt idx="61">
                  <c:v>1.4487794375326251</c:v>
                </c:pt>
                <c:pt idx="62">
                  <c:v>0.92759776996067955</c:v>
                </c:pt>
                <c:pt idx="63">
                  <c:v>2.2470279557751609</c:v>
                </c:pt>
                <c:pt idx="64">
                  <c:v>1.4102996184528953</c:v>
                </c:pt>
                <c:pt idx="65">
                  <c:v>1.413669191842237</c:v>
                </c:pt>
                <c:pt idx="66">
                  <c:v>2.5681464790018564</c:v>
                </c:pt>
                <c:pt idx="67">
                  <c:v>2.568444903325247</c:v>
                </c:pt>
              </c:numCache>
            </c:numRef>
          </c:xVal>
          <c:yVal>
            <c:numRef>
              <c:f>簡報用!$D$179:$D$246</c:f>
              <c:numCache>
                <c:formatCode>0.00</c:formatCode>
                <c:ptCount val="68"/>
                <c:pt idx="0">
                  <c:v>0.26228635866696465</c:v>
                </c:pt>
                <c:pt idx="1">
                  <c:v>0.2639683642203724</c:v>
                </c:pt>
                <c:pt idx="2">
                  <c:v>0.2552483366818516</c:v>
                </c:pt>
                <c:pt idx="3">
                  <c:v>0.25316638229168531</c:v>
                </c:pt>
                <c:pt idx="4">
                  <c:v>0.24285151609481637</c:v>
                </c:pt>
                <c:pt idx="5">
                  <c:v>0.24798564885167362</c:v>
                </c:pt>
                <c:pt idx="6">
                  <c:v>9.9794459471108349E-2</c:v>
                </c:pt>
                <c:pt idx="7">
                  <c:v>0.10814866733488555</c:v>
                </c:pt>
                <c:pt idx="8">
                  <c:v>6.948761136064098E-2</c:v>
                </c:pt>
                <c:pt idx="9">
                  <c:v>7.1371797623777905E-2</c:v>
                </c:pt>
                <c:pt idx="10">
                  <c:v>6.551316896611907E-2</c:v>
                </c:pt>
                <c:pt idx="11">
                  <c:v>7.636334639642664E-2</c:v>
                </c:pt>
                <c:pt idx="12">
                  <c:v>0.12558464303318845</c:v>
                </c:pt>
                <c:pt idx="13">
                  <c:v>0.12539531277402038</c:v>
                </c:pt>
                <c:pt idx="14">
                  <c:v>9.1382683020201985E-2</c:v>
                </c:pt>
                <c:pt idx="15">
                  <c:v>0.10641781100201743</c:v>
                </c:pt>
                <c:pt idx="16">
                  <c:v>0.11543428783981181</c:v>
                </c:pt>
                <c:pt idx="17">
                  <c:v>9.3194198262516889E-2</c:v>
                </c:pt>
                <c:pt idx="18">
                  <c:v>0.10824291846337117</c:v>
                </c:pt>
                <c:pt idx="19">
                  <c:v>9.3020368035299797E-2</c:v>
                </c:pt>
                <c:pt idx="20">
                  <c:v>0.13637110492013993</c:v>
                </c:pt>
                <c:pt idx="21">
                  <c:v>0.13831232035588326</c:v>
                </c:pt>
                <c:pt idx="22">
                  <c:v>0.14439230499533781</c:v>
                </c:pt>
                <c:pt idx="23">
                  <c:v>0.16834901801158733</c:v>
                </c:pt>
                <c:pt idx="24">
                  <c:v>0.15800128024285517</c:v>
                </c:pt>
                <c:pt idx="25">
                  <c:v>0.16400599498718693</c:v>
                </c:pt>
                <c:pt idx="26">
                  <c:v>0.11238432685108699</c:v>
                </c:pt>
                <c:pt idx="27">
                  <c:v>0.11501426885553497</c:v>
                </c:pt>
                <c:pt idx="28">
                  <c:v>0.2648904248873456</c:v>
                </c:pt>
                <c:pt idx="29">
                  <c:v>0.26309918017676309</c:v>
                </c:pt>
                <c:pt idx="30">
                  <c:v>0.16641181155141782</c:v>
                </c:pt>
                <c:pt idx="31">
                  <c:v>0.17969351634337496</c:v>
                </c:pt>
                <c:pt idx="32">
                  <c:v>0.15548869439127402</c:v>
                </c:pt>
                <c:pt idx="33">
                  <c:v>0.1545652779677639</c:v>
                </c:pt>
                <c:pt idx="34">
                  <c:v>0.15062412002015241</c:v>
                </c:pt>
                <c:pt idx="35">
                  <c:v>0.20166257397244763</c:v>
                </c:pt>
                <c:pt idx="36">
                  <c:v>0.21854799712100495</c:v>
                </c:pt>
                <c:pt idx="37">
                  <c:v>0.20456139735962134</c:v>
                </c:pt>
                <c:pt idx="38">
                  <c:v>0.1584515183777824</c:v>
                </c:pt>
                <c:pt idx="39">
                  <c:v>0.15488301826692838</c:v>
                </c:pt>
                <c:pt idx="40">
                  <c:v>0.17032208393150614</c:v>
                </c:pt>
                <c:pt idx="41">
                  <c:v>0.17057211856421492</c:v>
                </c:pt>
                <c:pt idx="42">
                  <c:v>8.1398585538188323E-2</c:v>
                </c:pt>
                <c:pt idx="43">
                  <c:v>0.10766872294964329</c:v>
                </c:pt>
                <c:pt idx="44">
                  <c:v>0.23180920347271194</c:v>
                </c:pt>
                <c:pt idx="45">
                  <c:v>0.22552483501520534</c:v>
                </c:pt>
                <c:pt idx="46">
                  <c:v>0.26906147009383519</c:v>
                </c:pt>
                <c:pt idx="47">
                  <c:v>0.23259097397121778</c:v>
                </c:pt>
                <c:pt idx="48">
                  <c:v>0.22577411642859302</c:v>
                </c:pt>
                <c:pt idx="49">
                  <c:v>0.17847703156263453</c:v>
                </c:pt>
                <c:pt idx="50">
                  <c:v>0.18346364632854928</c:v>
                </c:pt>
                <c:pt idx="51">
                  <c:v>0.18068590226195733</c:v>
                </c:pt>
                <c:pt idx="52">
                  <c:v>7.2915389841534298E-2</c:v>
                </c:pt>
                <c:pt idx="53">
                  <c:v>8.8935957017956799E-2</c:v>
                </c:pt>
                <c:pt idx="54">
                  <c:v>4.7421493065170059E-2</c:v>
                </c:pt>
                <c:pt idx="55">
                  <c:v>0.16728066547383788</c:v>
                </c:pt>
                <c:pt idx="56">
                  <c:v>0.16930841779768563</c:v>
                </c:pt>
                <c:pt idx="57">
                  <c:v>0.15113449204961937</c:v>
                </c:pt>
                <c:pt idx="58">
                  <c:v>0.15301662708112818</c:v>
                </c:pt>
                <c:pt idx="59">
                  <c:v>0.19209354087120983</c:v>
                </c:pt>
                <c:pt idx="60">
                  <c:v>0.17884820137005134</c:v>
                </c:pt>
                <c:pt idx="61">
                  <c:v>0.13967808090072478</c:v>
                </c:pt>
                <c:pt idx="62">
                  <c:v>0.19031455993856444</c:v>
                </c:pt>
                <c:pt idx="63">
                  <c:v>0.13709019017103213</c:v>
                </c:pt>
                <c:pt idx="64">
                  <c:v>8.5455254125659547E-2</c:v>
                </c:pt>
                <c:pt idx="65">
                  <c:v>8.4964481433055322E-2</c:v>
                </c:pt>
                <c:pt idx="66">
                  <c:v>0.26262339159290482</c:v>
                </c:pt>
                <c:pt idx="67">
                  <c:v>0.26388049915027656</c:v>
                </c:pt>
              </c:numCache>
            </c:numRef>
          </c:yVal>
          <c:smooth val="0"/>
          <c:extLst>
            <c:ext xmlns:c16="http://schemas.microsoft.com/office/drawing/2014/chart" uri="{C3380CC4-5D6E-409C-BE32-E72D297353CC}">
              <c16:uniqueId val="{00000006-32B6-4AD0-AD21-C7A32DE7A45C}"/>
            </c:ext>
          </c:extLst>
        </c:ser>
        <c:dLbls>
          <c:showLegendKey val="0"/>
          <c:showVal val="0"/>
          <c:showCatName val="0"/>
          <c:showSerName val="0"/>
          <c:showPercent val="0"/>
          <c:showBubbleSize val="0"/>
        </c:dLbls>
        <c:axId val="341507456"/>
        <c:axId val="341526016"/>
      </c:scatterChart>
      <c:valAx>
        <c:axId val="341507456"/>
        <c:scaling>
          <c:orientation val="minMax"/>
        </c:scaling>
        <c:delete val="0"/>
        <c:axPos val="b"/>
        <c:numFmt formatCode="0%" sourceLinked="1"/>
        <c:majorTickMark val="in"/>
        <c:minorTickMark val="none"/>
        <c:tickLblPos val="none"/>
        <c:crossAx val="341526016"/>
        <c:crosses val="autoZero"/>
        <c:crossBetween val="midCat"/>
      </c:valAx>
      <c:valAx>
        <c:axId val="341526016"/>
        <c:scaling>
          <c:orientation val="minMax"/>
        </c:scaling>
        <c:delete val="0"/>
        <c:axPos val="l"/>
        <c:numFmt formatCode="0.00" sourceLinked="1"/>
        <c:majorTickMark val="in"/>
        <c:minorTickMark val="none"/>
        <c:tickLblPos val="none"/>
        <c:crossAx val="341507456"/>
        <c:crosses val="autoZero"/>
        <c:crossBetween val="midCat"/>
      </c:valAx>
      <c:spPr>
        <a:noFill/>
      </c:spPr>
    </c:plotArea>
    <c:plotVisOnly val="1"/>
    <c:dispBlanksAs val="gap"/>
    <c:showDLblsOverMax val="0"/>
  </c:chart>
  <c:spPr>
    <a:noFill/>
    <a:ln>
      <a:noFill/>
    </a:ln>
  </c:spPr>
  <c:txPr>
    <a:bodyPr/>
    <a:lstStyle/>
    <a:p>
      <a:pPr>
        <a:defRPr b="1">
          <a:latin typeface="微軟正黑體" pitchFamily="34" charset="-120"/>
          <a:ea typeface="微軟正黑體" pitchFamily="34" charset="-120"/>
        </a:defRPr>
      </a:pPr>
      <a:endParaRPr lang="zh-TW"/>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2.5437201907790145E-2"/>
          <c:y val="0.10648148148148148"/>
          <c:w val="0.95336512983571808"/>
          <c:h val="0.8657407407407407"/>
        </c:manualLayout>
      </c:layout>
      <c:barChart>
        <c:barDir val="col"/>
        <c:grouping val="stacked"/>
        <c:varyColors val="0"/>
        <c:ser>
          <c:idx val="0"/>
          <c:order val="0"/>
          <c:spPr>
            <a:solidFill>
              <a:srgbClr val="85312F"/>
            </a:solidFill>
          </c:spPr>
          <c:invertIfNegative val="0"/>
          <c:dPt>
            <c:idx val="0"/>
            <c:invertIfNegative val="0"/>
            <c:bubble3D val="0"/>
            <c:spPr>
              <a:solidFill>
                <a:srgbClr val="9E0000"/>
              </a:solidFill>
            </c:spPr>
            <c:extLst>
              <c:ext xmlns:c16="http://schemas.microsoft.com/office/drawing/2014/chart" uri="{C3380CC4-5D6E-409C-BE32-E72D297353CC}">
                <c16:uniqueId val="{00000001-1EA3-4DDC-9AAD-7D425B89C719}"/>
              </c:ext>
            </c:extLst>
          </c:dPt>
          <c:dPt>
            <c:idx val="2"/>
            <c:invertIfNegative val="0"/>
            <c:bubble3D val="0"/>
            <c:spPr>
              <a:solidFill>
                <a:srgbClr val="4BACC6">
                  <a:lumMod val="60000"/>
                  <a:lumOff val="40000"/>
                </a:srgbClr>
              </a:solidFill>
            </c:spPr>
            <c:extLst>
              <c:ext xmlns:c16="http://schemas.microsoft.com/office/drawing/2014/chart" uri="{C3380CC4-5D6E-409C-BE32-E72D297353CC}">
                <c16:uniqueId val="{00000003-1EA3-4DDC-9AAD-7D425B89C719}"/>
              </c:ext>
            </c:extLst>
          </c:dPt>
          <c:val>
            <c:numRef>
              <c:f>工作表1!$D$7:$F$7</c:f>
              <c:numCache>
                <c:formatCode>0%</c:formatCode>
                <c:ptCount val="3"/>
                <c:pt idx="0">
                  <c:v>0.7</c:v>
                </c:pt>
                <c:pt idx="1">
                  <c:v>0</c:v>
                </c:pt>
                <c:pt idx="2">
                  <c:v>0.3</c:v>
                </c:pt>
              </c:numCache>
            </c:numRef>
          </c:val>
          <c:extLst>
            <c:ext xmlns:c16="http://schemas.microsoft.com/office/drawing/2014/chart" uri="{C3380CC4-5D6E-409C-BE32-E72D297353CC}">
              <c16:uniqueId val="{00000004-1EA3-4DDC-9AAD-7D425B89C719}"/>
            </c:ext>
          </c:extLst>
        </c:ser>
        <c:ser>
          <c:idx val="1"/>
          <c:order val="1"/>
          <c:spPr>
            <a:solidFill>
              <a:srgbClr val="CD7371"/>
            </a:solidFill>
          </c:spPr>
          <c:invertIfNegative val="0"/>
          <c:dPt>
            <c:idx val="0"/>
            <c:invertIfNegative val="0"/>
            <c:bubble3D val="0"/>
            <c:spPr>
              <a:solidFill>
                <a:srgbClr val="C0504D"/>
              </a:solidFill>
            </c:spPr>
            <c:extLst>
              <c:ext xmlns:c16="http://schemas.microsoft.com/office/drawing/2014/chart" uri="{C3380CC4-5D6E-409C-BE32-E72D297353CC}">
                <c16:uniqueId val="{00000006-1EA3-4DDC-9AAD-7D425B89C719}"/>
              </c:ext>
            </c:extLst>
          </c:dPt>
          <c:dPt>
            <c:idx val="2"/>
            <c:invertIfNegative val="0"/>
            <c:bubble3D val="0"/>
            <c:spPr>
              <a:solidFill>
                <a:srgbClr val="0D97FF"/>
              </a:solidFill>
            </c:spPr>
            <c:extLst>
              <c:ext xmlns:c16="http://schemas.microsoft.com/office/drawing/2014/chart" uri="{C3380CC4-5D6E-409C-BE32-E72D297353CC}">
                <c16:uniqueId val="{00000008-1EA3-4DDC-9AAD-7D425B89C719}"/>
              </c:ext>
            </c:extLst>
          </c:dPt>
          <c:val>
            <c:numRef>
              <c:f>工作表1!$D$8:$F$8</c:f>
              <c:numCache>
                <c:formatCode>General</c:formatCode>
                <c:ptCount val="3"/>
                <c:pt idx="0" formatCode="0%">
                  <c:v>0.22</c:v>
                </c:pt>
                <c:pt idx="2" formatCode="0%">
                  <c:v>0.1</c:v>
                </c:pt>
              </c:numCache>
            </c:numRef>
          </c:val>
          <c:extLst>
            <c:ext xmlns:c16="http://schemas.microsoft.com/office/drawing/2014/chart" uri="{C3380CC4-5D6E-409C-BE32-E72D297353CC}">
              <c16:uniqueId val="{00000009-1EA3-4DDC-9AAD-7D425B89C719}"/>
            </c:ext>
          </c:extLst>
        </c:ser>
        <c:ser>
          <c:idx val="2"/>
          <c:order val="2"/>
          <c:spPr>
            <a:solidFill>
              <a:schemeClr val="accent2">
                <a:lumMod val="40000"/>
                <a:lumOff val="60000"/>
              </a:schemeClr>
            </a:solidFill>
          </c:spPr>
          <c:invertIfNegative val="0"/>
          <c:dPt>
            <c:idx val="0"/>
            <c:invertIfNegative val="0"/>
            <c:bubble3D val="0"/>
            <c:spPr>
              <a:solidFill>
                <a:srgbClr val="D48886"/>
              </a:solidFill>
            </c:spPr>
            <c:extLst>
              <c:ext xmlns:c16="http://schemas.microsoft.com/office/drawing/2014/chart" uri="{C3380CC4-5D6E-409C-BE32-E72D297353CC}">
                <c16:uniqueId val="{0000000B-1EA3-4DDC-9AAD-7D425B89C719}"/>
              </c:ext>
            </c:extLst>
          </c:dPt>
          <c:dPt>
            <c:idx val="2"/>
            <c:invertIfNegative val="0"/>
            <c:bubble3D val="0"/>
            <c:spPr>
              <a:solidFill>
                <a:srgbClr val="005DA2"/>
              </a:solidFill>
            </c:spPr>
            <c:extLst>
              <c:ext xmlns:c16="http://schemas.microsoft.com/office/drawing/2014/chart" uri="{C3380CC4-5D6E-409C-BE32-E72D297353CC}">
                <c16:uniqueId val="{0000000D-1EA3-4DDC-9AAD-7D425B89C719}"/>
              </c:ext>
            </c:extLst>
          </c:dPt>
          <c:val>
            <c:numRef>
              <c:f>工作表1!$D$9:$F$9</c:f>
              <c:numCache>
                <c:formatCode>General</c:formatCode>
                <c:ptCount val="3"/>
                <c:pt idx="0" formatCode="0%">
                  <c:v>0.08</c:v>
                </c:pt>
                <c:pt idx="2" formatCode="0%">
                  <c:v>0.6</c:v>
                </c:pt>
              </c:numCache>
            </c:numRef>
          </c:val>
          <c:extLst>
            <c:ext xmlns:c16="http://schemas.microsoft.com/office/drawing/2014/chart" uri="{C3380CC4-5D6E-409C-BE32-E72D297353CC}">
              <c16:uniqueId val="{0000000E-1EA3-4DDC-9AAD-7D425B89C719}"/>
            </c:ext>
          </c:extLst>
        </c:ser>
        <c:dLbls>
          <c:showLegendKey val="0"/>
          <c:showVal val="0"/>
          <c:showCatName val="0"/>
          <c:showSerName val="0"/>
          <c:showPercent val="0"/>
          <c:showBubbleSize val="0"/>
        </c:dLbls>
        <c:gapWidth val="30"/>
        <c:overlap val="100"/>
        <c:axId val="341476480"/>
        <c:axId val="341478016"/>
      </c:barChart>
      <c:catAx>
        <c:axId val="341476480"/>
        <c:scaling>
          <c:orientation val="minMax"/>
        </c:scaling>
        <c:delete val="1"/>
        <c:axPos val="b"/>
        <c:majorTickMark val="out"/>
        <c:minorTickMark val="none"/>
        <c:tickLblPos val="nextTo"/>
        <c:crossAx val="341478016"/>
        <c:crosses val="autoZero"/>
        <c:auto val="1"/>
        <c:lblAlgn val="ctr"/>
        <c:lblOffset val="100"/>
        <c:noMultiLvlLbl val="0"/>
      </c:catAx>
      <c:valAx>
        <c:axId val="341478016"/>
        <c:scaling>
          <c:orientation val="minMax"/>
        </c:scaling>
        <c:delete val="1"/>
        <c:axPos val="l"/>
        <c:numFmt formatCode="0%" sourceLinked="1"/>
        <c:majorTickMark val="out"/>
        <c:minorTickMark val="none"/>
        <c:tickLblPos val="nextTo"/>
        <c:crossAx val="341476480"/>
        <c:crosses val="autoZero"/>
        <c:crossBetween val="between"/>
      </c:valAx>
      <c:spPr>
        <a:noFill/>
      </c:spPr>
    </c:plotArea>
    <c:plotVisOnly val="1"/>
    <c:dispBlanksAs val="gap"/>
    <c:showDLblsOverMax val="0"/>
  </c:chart>
  <c:spPr>
    <a:noFill/>
    <a:ln>
      <a:noFill/>
    </a:ln>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工作表1!$B$1</c:f>
              <c:strCache>
                <c:ptCount val="1"/>
                <c:pt idx="0">
                  <c:v>數列 1</c:v>
                </c:pt>
              </c:strCache>
            </c:strRef>
          </c:tx>
          <c:spPr>
            <a:solidFill>
              <a:srgbClr val="FFCDCD"/>
            </a:solidFill>
            <a:ln w="19050">
              <a:solidFill>
                <a:srgbClr val="FF5050"/>
              </a:solidFill>
            </a:ln>
          </c:spPr>
          <c:invertIfNegative val="0"/>
          <c:dPt>
            <c:idx val="0"/>
            <c:invertIfNegative val="0"/>
            <c:bubble3D val="0"/>
            <c:spPr>
              <a:solidFill>
                <a:srgbClr val="FF5050"/>
              </a:solidFill>
              <a:ln w="19050">
                <a:solidFill>
                  <a:srgbClr val="C00000"/>
                </a:solidFill>
              </a:ln>
            </c:spPr>
            <c:extLst>
              <c:ext xmlns:c16="http://schemas.microsoft.com/office/drawing/2014/chart" uri="{C3380CC4-5D6E-409C-BE32-E72D297353CC}">
                <c16:uniqueId val="{00000001-0B03-48A3-8374-936CD181E027}"/>
              </c:ext>
            </c:extLst>
          </c:dPt>
          <c:cat>
            <c:strRef>
              <c:f>工作表1!$A$2:$A$5</c:f>
              <c:strCache>
                <c:ptCount val="4"/>
                <c:pt idx="0">
                  <c:v>類別 1</c:v>
                </c:pt>
                <c:pt idx="1">
                  <c:v>類別 2</c:v>
                </c:pt>
                <c:pt idx="2">
                  <c:v>類別 3</c:v>
                </c:pt>
                <c:pt idx="3">
                  <c:v>類別 4</c:v>
                </c:pt>
              </c:strCache>
            </c:strRef>
          </c:cat>
          <c:val>
            <c:numRef>
              <c:f>工作表1!$B$2:$B$5</c:f>
              <c:numCache>
                <c:formatCode>General</c:formatCode>
                <c:ptCount val="4"/>
                <c:pt idx="0">
                  <c:v>100</c:v>
                </c:pt>
                <c:pt idx="1">
                  <c:v>80</c:v>
                </c:pt>
                <c:pt idx="2">
                  <c:v>65</c:v>
                </c:pt>
                <c:pt idx="3">
                  <c:v>40</c:v>
                </c:pt>
              </c:numCache>
            </c:numRef>
          </c:val>
          <c:extLst>
            <c:ext xmlns:c16="http://schemas.microsoft.com/office/drawing/2014/chart" uri="{C3380CC4-5D6E-409C-BE32-E72D297353CC}">
              <c16:uniqueId val="{00000002-0B03-48A3-8374-936CD181E027}"/>
            </c:ext>
          </c:extLst>
        </c:ser>
        <c:ser>
          <c:idx val="1"/>
          <c:order val="1"/>
          <c:tx>
            <c:strRef>
              <c:f>工作表1!$C$1</c:f>
              <c:strCache>
                <c:ptCount val="1"/>
                <c:pt idx="0">
                  <c:v>數列 2</c:v>
                </c:pt>
              </c:strCache>
            </c:strRef>
          </c:tx>
          <c:spPr>
            <a:solidFill>
              <a:schemeClr val="accent1">
                <a:lumMod val="20000"/>
                <a:lumOff val="80000"/>
              </a:schemeClr>
            </a:solidFill>
            <a:ln w="19050">
              <a:solidFill>
                <a:schemeClr val="tx2">
                  <a:lumMod val="40000"/>
                  <a:lumOff val="60000"/>
                </a:schemeClr>
              </a:solidFill>
            </a:ln>
          </c:spPr>
          <c:invertIfNegative val="0"/>
          <c:cat>
            <c:strRef>
              <c:f>工作表1!$A$2:$A$5</c:f>
              <c:strCache>
                <c:ptCount val="4"/>
                <c:pt idx="0">
                  <c:v>類別 1</c:v>
                </c:pt>
                <c:pt idx="1">
                  <c:v>類別 2</c:v>
                </c:pt>
                <c:pt idx="2">
                  <c:v>類別 3</c:v>
                </c:pt>
                <c:pt idx="3">
                  <c:v>類別 4</c:v>
                </c:pt>
              </c:strCache>
            </c:strRef>
          </c:cat>
          <c:val>
            <c:numRef>
              <c:f>工作表1!$C$2:$C$5</c:f>
              <c:numCache>
                <c:formatCode>General</c:formatCode>
                <c:ptCount val="4"/>
                <c:pt idx="0">
                  <c:v>0</c:v>
                </c:pt>
                <c:pt idx="1">
                  <c:v>20</c:v>
                </c:pt>
                <c:pt idx="2">
                  <c:v>15</c:v>
                </c:pt>
                <c:pt idx="3">
                  <c:v>25</c:v>
                </c:pt>
              </c:numCache>
            </c:numRef>
          </c:val>
          <c:extLst>
            <c:ext xmlns:c16="http://schemas.microsoft.com/office/drawing/2014/chart" uri="{C3380CC4-5D6E-409C-BE32-E72D297353CC}">
              <c16:uniqueId val="{00000003-0B03-48A3-8374-936CD181E027}"/>
            </c:ext>
          </c:extLst>
        </c:ser>
        <c:ser>
          <c:idx val="2"/>
          <c:order val="2"/>
          <c:tx>
            <c:strRef>
              <c:f>工作表1!$D$1</c:f>
              <c:strCache>
                <c:ptCount val="1"/>
                <c:pt idx="0">
                  <c:v>數列 3</c:v>
                </c:pt>
              </c:strCache>
            </c:strRef>
          </c:tx>
          <c:spPr>
            <a:noFill/>
          </c:spPr>
          <c:invertIfNegative val="0"/>
          <c:cat>
            <c:strRef>
              <c:f>工作表1!$A$2:$A$5</c:f>
              <c:strCache>
                <c:ptCount val="4"/>
                <c:pt idx="0">
                  <c:v>類別 1</c:v>
                </c:pt>
                <c:pt idx="1">
                  <c:v>類別 2</c:v>
                </c:pt>
                <c:pt idx="2">
                  <c:v>類別 3</c:v>
                </c:pt>
                <c:pt idx="3">
                  <c:v>類別 4</c:v>
                </c:pt>
              </c:strCache>
            </c:strRef>
          </c:cat>
          <c:val>
            <c:numRef>
              <c:f>工作表1!$D$2:$D$5</c:f>
              <c:numCache>
                <c:formatCode>General</c:formatCode>
                <c:ptCount val="4"/>
                <c:pt idx="0">
                  <c:v>0</c:v>
                </c:pt>
                <c:pt idx="1">
                  <c:v>0</c:v>
                </c:pt>
                <c:pt idx="2">
                  <c:v>20</c:v>
                </c:pt>
                <c:pt idx="3">
                  <c:v>35</c:v>
                </c:pt>
              </c:numCache>
            </c:numRef>
          </c:val>
          <c:extLst>
            <c:ext xmlns:c16="http://schemas.microsoft.com/office/drawing/2014/chart" uri="{C3380CC4-5D6E-409C-BE32-E72D297353CC}">
              <c16:uniqueId val="{00000004-0B03-48A3-8374-936CD181E027}"/>
            </c:ext>
          </c:extLst>
        </c:ser>
        <c:dLbls>
          <c:showLegendKey val="0"/>
          <c:showVal val="0"/>
          <c:showCatName val="0"/>
          <c:showSerName val="0"/>
          <c:showPercent val="0"/>
          <c:showBubbleSize val="0"/>
        </c:dLbls>
        <c:gapWidth val="50"/>
        <c:overlap val="100"/>
        <c:axId val="342166912"/>
        <c:axId val="342172800"/>
      </c:barChart>
      <c:catAx>
        <c:axId val="342166912"/>
        <c:scaling>
          <c:orientation val="minMax"/>
        </c:scaling>
        <c:delete val="1"/>
        <c:axPos val="b"/>
        <c:numFmt formatCode="General" sourceLinked="0"/>
        <c:majorTickMark val="out"/>
        <c:minorTickMark val="none"/>
        <c:tickLblPos val="nextTo"/>
        <c:crossAx val="342172800"/>
        <c:crosses val="autoZero"/>
        <c:auto val="1"/>
        <c:lblAlgn val="ctr"/>
        <c:lblOffset val="100"/>
        <c:noMultiLvlLbl val="0"/>
      </c:catAx>
      <c:valAx>
        <c:axId val="342172800"/>
        <c:scaling>
          <c:orientation val="minMax"/>
          <c:max val="105"/>
          <c:min val="0"/>
        </c:scaling>
        <c:delete val="1"/>
        <c:axPos val="l"/>
        <c:numFmt formatCode="General" sourceLinked="1"/>
        <c:majorTickMark val="out"/>
        <c:minorTickMark val="none"/>
        <c:tickLblPos val="nextTo"/>
        <c:crossAx val="342166912"/>
        <c:crosses val="autoZero"/>
        <c:crossBetween val="between"/>
      </c:valAx>
    </c:plotArea>
    <c:plotVisOnly val="1"/>
    <c:dispBlanksAs val="gap"/>
    <c:showDLblsOverMax val="0"/>
  </c:chart>
  <c:txPr>
    <a:bodyPr/>
    <a:lstStyle/>
    <a:p>
      <a:pPr>
        <a:defRPr sz="1800"/>
      </a:pPr>
      <a:endParaRPr lang="zh-TW"/>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工作表1!$B$1</c:f>
              <c:strCache>
                <c:ptCount val="1"/>
                <c:pt idx="0">
                  <c:v>數列 1</c:v>
                </c:pt>
              </c:strCache>
            </c:strRef>
          </c:tx>
          <c:spPr>
            <a:solidFill>
              <a:srgbClr val="FFCDCD"/>
            </a:solidFill>
            <a:ln w="19050">
              <a:solidFill>
                <a:srgbClr val="FF5050"/>
              </a:solidFill>
            </a:ln>
          </c:spPr>
          <c:invertIfNegative val="0"/>
          <c:dPt>
            <c:idx val="0"/>
            <c:invertIfNegative val="0"/>
            <c:bubble3D val="0"/>
            <c:spPr>
              <a:solidFill>
                <a:srgbClr val="FF5050"/>
              </a:solidFill>
              <a:ln w="19050">
                <a:solidFill>
                  <a:srgbClr val="C00000"/>
                </a:solidFill>
              </a:ln>
            </c:spPr>
            <c:extLst>
              <c:ext xmlns:c16="http://schemas.microsoft.com/office/drawing/2014/chart" uri="{C3380CC4-5D6E-409C-BE32-E72D297353CC}">
                <c16:uniqueId val="{00000001-E442-447D-8F5C-AC8C9AC29774}"/>
              </c:ext>
            </c:extLst>
          </c:dPt>
          <c:cat>
            <c:strRef>
              <c:f>工作表1!$A$2:$A$5</c:f>
              <c:strCache>
                <c:ptCount val="4"/>
                <c:pt idx="0">
                  <c:v>類別 1</c:v>
                </c:pt>
                <c:pt idx="1">
                  <c:v>類別 2</c:v>
                </c:pt>
                <c:pt idx="2">
                  <c:v>類別 3</c:v>
                </c:pt>
                <c:pt idx="3">
                  <c:v>類別 4</c:v>
                </c:pt>
              </c:strCache>
            </c:strRef>
          </c:cat>
          <c:val>
            <c:numRef>
              <c:f>工作表1!$B$2:$B$5</c:f>
              <c:numCache>
                <c:formatCode>General</c:formatCode>
                <c:ptCount val="4"/>
                <c:pt idx="0">
                  <c:v>100</c:v>
                </c:pt>
                <c:pt idx="1">
                  <c:v>80</c:v>
                </c:pt>
                <c:pt idx="2">
                  <c:v>65</c:v>
                </c:pt>
                <c:pt idx="3">
                  <c:v>40</c:v>
                </c:pt>
              </c:numCache>
            </c:numRef>
          </c:val>
          <c:extLst>
            <c:ext xmlns:c16="http://schemas.microsoft.com/office/drawing/2014/chart" uri="{C3380CC4-5D6E-409C-BE32-E72D297353CC}">
              <c16:uniqueId val="{00000002-E442-447D-8F5C-AC8C9AC29774}"/>
            </c:ext>
          </c:extLst>
        </c:ser>
        <c:ser>
          <c:idx val="1"/>
          <c:order val="1"/>
          <c:tx>
            <c:strRef>
              <c:f>工作表1!$C$1</c:f>
              <c:strCache>
                <c:ptCount val="1"/>
                <c:pt idx="0">
                  <c:v>數列 2</c:v>
                </c:pt>
              </c:strCache>
            </c:strRef>
          </c:tx>
          <c:spPr>
            <a:solidFill>
              <a:schemeClr val="accent1">
                <a:lumMod val="20000"/>
                <a:lumOff val="80000"/>
              </a:schemeClr>
            </a:solidFill>
            <a:ln w="19050">
              <a:solidFill>
                <a:schemeClr val="tx2">
                  <a:lumMod val="40000"/>
                  <a:lumOff val="60000"/>
                </a:schemeClr>
              </a:solidFill>
            </a:ln>
          </c:spPr>
          <c:invertIfNegative val="0"/>
          <c:cat>
            <c:strRef>
              <c:f>工作表1!$A$2:$A$5</c:f>
              <c:strCache>
                <c:ptCount val="4"/>
                <c:pt idx="0">
                  <c:v>類別 1</c:v>
                </c:pt>
                <c:pt idx="1">
                  <c:v>類別 2</c:v>
                </c:pt>
                <c:pt idx="2">
                  <c:v>類別 3</c:v>
                </c:pt>
                <c:pt idx="3">
                  <c:v>類別 4</c:v>
                </c:pt>
              </c:strCache>
            </c:strRef>
          </c:cat>
          <c:val>
            <c:numRef>
              <c:f>工作表1!$C$2:$C$5</c:f>
              <c:numCache>
                <c:formatCode>General</c:formatCode>
                <c:ptCount val="4"/>
                <c:pt idx="0">
                  <c:v>0</c:v>
                </c:pt>
                <c:pt idx="1">
                  <c:v>20</c:v>
                </c:pt>
                <c:pt idx="2">
                  <c:v>15</c:v>
                </c:pt>
                <c:pt idx="3">
                  <c:v>25</c:v>
                </c:pt>
              </c:numCache>
            </c:numRef>
          </c:val>
          <c:extLst>
            <c:ext xmlns:c16="http://schemas.microsoft.com/office/drawing/2014/chart" uri="{C3380CC4-5D6E-409C-BE32-E72D297353CC}">
              <c16:uniqueId val="{00000003-E442-447D-8F5C-AC8C9AC29774}"/>
            </c:ext>
          </c:extLst>
        </c:ser>
        <c:ser>
          <c:idx val="2"/>
          <c:order val="2"/>
          <c:tx>
            <c:strRef>
              <c:f>工作表1!$D$1</c:f>
              <c:strCache>
                <c:ptCount val="1"/>
                <c:pt idx="0">
                  <c:v>數列 3</c:v>
                </c:pt>
              </c:strCache>
            </c:strRef>
          </c:tx>
          <c:spPr>
            <a:noFill/>
          </c:spPr>
          <c:invertIfNegative val="0"/>
          <c:cat>
            <c:strRef>
              <c:f>工作表1!$A$2:$A$5</c:f>
              <c:strCache>
                <c:ptCount val="4"/>
                <c:pt idx="0">
                  <c:v>類別 1</c:v>
                </c:pt>
                <c:pt idx="1">
                  <c:v>類別 2</c:v>
                </c:pt>
                <c:pt idx="2">
                  <c:v>類別 3</c:v>
                </c:pt>
                <c:pt idx="3">
                  <c:v>類別 4</c:v>
                </c:pt>
              </c:strCache>
            </c:strRef>
          </c:cat>
          <c:val>
            <c:numRef>
              <c:f>工作表1!$D$2:$D$5</c:f>
              <c:numCache>
                <c:formatCode>General</c:formatCode>
                <c:ptCount val="4"/>
                <c:pt idx="0">
                  <c:v>0</c:v>
                </c:pt>
                <c:pt idx="1">
                  <c:v>0</c:v>
                </c:pt>
                <c:pt idx="2">
                  <c:v>20</c:v>
                </c:pt>
                <c:pt idx="3">
                  <c:v>35</c:v>
                </c:pt>
              </c:numCache>
            </c:numRef>
          </c:val>
          <c:extLst>
            <c:ext xmlns:c16="http://schemas.microsoft.com/office/drawing/2014/chart" uri="{C3380CC4-5D6E-409C-BE32-E72D297353CC}">
              <c16:uniqueId val="{00000004-E442-447D-8F5C-AC8C9AC29774}"/>
            </c:ext>
          </c:extLst>
        </c:ser>
        <c:dLbls>
          <c:showLegendKey val="0"/>
          <c:showVal val="0"/>
          <c:showCatName val="0"/>
          <c:showSerName val="0"/>
          <c:showPercent val="0"/>
          <c:showBubbleSize val="0"/>
        </c:dLbls>
        <c:gapWidth val="50"/>
        <c:overlap val="100"/>
        <c:axId val="379062144"/>
        <c:axId val="379063680"/>
      </c:barChart>
      <c:catAx>
        <c:axId val="379062144"/>
        <c:scaling>
          <c:orientation val="minMax"/>
        </c:scaling>
        <c:delete val="1"/>
        <c:axPos val="b"/>
        <c:numFmt formatCode="General" sourceLinked="0"/>
        <c:majorTickMark val="out"/>
        <c:minorTickMark val="none"/>
        <c:tickLblPos val="nextTo"/>
        <c:crossAx val="379063680"/>
        <c:crosses val="autoZero"/>
        <c:auto val="1"/>
        <c:lblAlgn val="ctr"/>
        <c:lblOffset val="100"/>
        <c:noMultiLvlLbl val="0"/>
      </c:catAx>
      <c:valAx>
        <c:axId val="379063680"/>
        <c:scaling>
          <c:orientation val="minMax"/>
          <c:max val="105"/>
          <c:min val="0"/>
        </c:scaling>
        <c:delete val="1"/>
        <c:axPos val="l"/>
        <c:numFmt formatCode="General" sourceLinked="1"/>
        <c:majorTickMark val="out"/>
        <c:minorTickMark val="none"/>
        <c:tickLblPos val="nextTo"/>
        <c:crossAx val="379062144"/>
        <c:crosses val="autoZero"/>
        <c:crossBetween val="between"/>
      </c:valAx>
    </c:plotArea>
    <c:plotVisOnly val="1"/>
    <c:dispBlanksAs val="gap"/>
    <c:showDLblsOverMax val="0"/>
  </c:chart>
  <c:txPr>
    <a:bodyPr/>
    <a:lstStyle/>
    <a:p>
      <a:pPr>
        <a:defRPr sz="1800"/>
      </a:pPr>
      <a:endParaRPr lang="zh-TW"/>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6400" cy="496888"/>
          </a:xfrm>
          <a:prstGeom prst="rect">
            <a:avLst/>
          </a:prstGeom>
        </p:spPr>
        <p:txBody>
          <a:bodyPr vert="horz" wrap="square" lIns="91440" tIns="45720" rIns="91440" bIns="45720" numCol="1" anchor="t" anchorCtr="0" compatLnSpc="1">
            <a:prstTxWarp prst="textNoShape">
              <a:avLst/>
            </a:prstTxWarp>
          </a:bodyPr>
          <a:lstStyle>
            <a:lvl1pPr>
              <a:defRPr sz="1200">
                <a:ea typeface="新細明體" charset="-120"/>
              </a:defRPr>
            </a:lvl1pPr>
          </a:lstStyle>
          <a:p>
            <a:pPr>
              <a:defRPr/>
            </a:pPr>
            <a:endParaRPr lang="zh-TW" altLang="en-US"/>
          </a:p>
        </p:txBody>
      </p:sp>
      <p:sp>
        <p:nvSpPr>
          <p:cNvPr id="3" name="日期版面配置區 2"/>
          <p:cNvSpPr>
            <a:spLocks noGrp="1"/>
          </p:cNvSpPr>
          <p:nvPr>
            <p:ph type="dt" idx="1"/>
          </p:nvPr>
        </p:nvSpPr>
        <p:spPr>
          <a:xfrm>
            <a:off x="3849688" y="0"/>
            <a:ext cx="2946400" cy="496888"/>
          </a:xfrm>
          <a:prstGeom prst="rect">
            <a:avLst/>
          </a:prstGeom>
        </p:spPr>
        <p:txBody>
          <a:bodyPr vert="horz" wrap="square" lIns="91440" tIns="45720" rIns="91440" bIns="45720" numCol="1" anchor="t" anchorCtr="0" compatLnSpc="1">
            <a:prstTxWarp prst="textNoShape">
              <a:avLst/>
            </a:prstTxWarp>
          </a:bodyPr>
          <a:lstStyle>
            <a:lvl1pPr algn="r">
              <a:defRPr sz="1200">
                <a:ea typeface="新細明體" charset="-120"/>
              </a:defRPr>
            </a:lvl1pPr>
          </a:lstStyle>
          <a:p>
            <a:pPr>
              <a:defRPr/>
            </a:pPr>
            <a:fld id="{478A3150-5969-4969-83AD-A8FE27DC0A66}" type="datetimeFigureOut">
              <a:rPr lang="zh-TW" altLang="en-US"/>
              <a:pPr>
                <a:defRPr/>
              </a:pPr>
              <a:t>2020/7/13</a:t>
            </a:fld>
            <a:endParaRPr lang="zh-TW" altLang="en-US"/>
          </a:p>
        </p:txBody>
      </p:sp>
      <p:sp>
        <p:nvSpPr>
          <p:cNvPr id="4" name="投影片圖像版面配置區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zh-TW" altLang="en-US" noProof="0" smtClean="0"/>
          </a:p>
        </p:txBody>
      </p:sp>
      <p:sp>
        <p:nvSpPr>
          <p:cNvPr id="5" name="備忘稿版面配置區 4"/>
          <p:cNvSpPr>
            <a:spLocks noGrp="1"/>
          </p:cNvSpPr>
          <p:nvPr>
            <p:ph type="body" sz="quarter" idx="3"/>
          </p:nvPr>
        </p:nvSpPr>
        <p:spPr>
          <a:xfrm>
            <a:off x="679450" y="4714875"/>
            <a:ext cx="5438775" cy="4467225"/>
          </a:xfrm>
          <a:prstGeom prst="rect">
            <a:avLst/>
          </a:prstGeom>
        </p:spPr>
        <p:txBody>
          <a:bodyPr vert="horz" wrap="square" lIns="91440" tIns="45720" rIns="91440" bIns="45720" numCol="1" anchor="t" anchorCtr="0" compatLnSpc="1">
            <a:prstTxWarp prst="textNoShape">
              <a:avLst/>
            </a:prstTxWarp>
          </a:body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6" name="頁尾版面配置區 5"/>
          <p:cNvSpPr>
            <a:spLocks noGrp="1"/>
          </p:cNvSpPr>
          <p:nvPr>
            <p:ph type="ftr" sz="quarter" idx="4"/>
          </p:nvPr>
        </p:nvSpPr>
        <p:spPr>
          <a:xfrm>
            <a:off x="0" y="9428163"/>
            <a:ext cx="2946400" cy="496887"/>
          </a:xfrm>
          <a:prstGeom prst="rect">
            <a:avLst/>
          </a:prstGeom>
        </p:spPr>
        <p:txBody>
          <a:bodyPr vert="horz" wrap="square" lIns="91440" tIns="45720" rIns="91440" bIns="45720" numCol="1" anchor="b" anchorCtr="0" compatLnSpc="1">
            <a:prstTxWarp prst="textNoShape">
              <a:avLst/>
            </a:prstTxWarp>
          </a:bodyPr>
          <a:lstStyle>
            <a:lvl1pPr>
              <a:defRPr sz="1200">
                <a:ea typeface="新細明體" charset="-120"/>
              </a:defRPr>
            </a:lvl1pPr>
          </a:lstStyle>
          <a:p>
            <a:pPr>
              <a:defRPr/>
            </a:pPr>
            <a:endParaRPr lang="zh-TW" altLang="en-US"/>
          </a:p>
        </p:txBody>
      </p:sp>
      <p:sp>
        <p:nvSpPr>
          <p:cNvPr id="7" name="投影片編號版面配置區 6"/>
          <p:cNvSpPr>
            <a:spLocks noGrp="1"/>
          </p:cNvSpPr>
          <p:nvPr>
            <p:ph type="sldNum" sz="quarter" idx="5"/>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a:defRPr sz="1200">
                <a:ea typeface="新細明體" charset="-120"/>
              </a:defRPr>
            </a:lvl1pPr>
          </a:lstStyle>
          <a:p>
            <a:pPr>
              <a:defRPr/>
            </a:pPr>
            <a:fld id="{06ADBE97-1B59-438B-8C6D-3356752E35CB}" type="slidenum">
              <a:rPr lang="zh-TW" altLang="en-US"/>
              <a:pPr>
                <a:defRPr/>
              </a:pPr>
              <a:t>‹#›</a:t>
            </a:fld>
            <a:endParaRPr lang="zh-TW" altLang="en-US"/>
          </a:p>
        </p:txBody>
      </p:sp>
    </p:spTree>
    <p:extLst>
      <p:ext uri="{BB962C8B-B14F-4D97-AF65-F5344CB8AC3E}">
        <p14:creationId xmlns:p14="http://schemas.microsoft.com/office/powerpoint/2010/main" val="15281987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新細明體" charset="-120"/>
        <a:cs typeface="+mn-cs"/>
      </a:defRPr>
    </a:lvl1pPr>
    <a:lvl2pPr marL="457200" algn="l" rtl="0" eaLnBrk="0" fontAlgn="base" hangingPunct="0">
      <a:spcBef>
        <a:spcPct val="30000"/>
      </a:spcBef>
      <a:spcAft>
        <a:spcPct val="0"/>
      </a:spcAft>
      <a:defRPr kumimoji="1" sz="1200" kern="1200">
        <a:solidFill>
          <a:schemeClr val="tx1"/>
        </a:solidFill>
        <a:latin typeface="+mn-lt"/>
        <a:ea typeface="新細明體" charset="-120"/>
        <a:cs typeface="+mn-cs"/>
      </a:defRPr>
    </a:lvl2pPr>
    <a:lvl3pPr marL="914400" algn="l" rtl="0" eaLnBrk="0" fontAlgn="base" hangingPunct="0">
      <a:spcBef>
        <a:spcPct val="30000"/>
      </a:spcBef>
      <a:spcAft>
        <a:spcPct val="0"/>
      </a:spcAft>
      <a:defRPr kumimoji="1" sz="1200" kern="1200">
        <a:solidFill>
          <a:schemeClr val="tx1"/>
        </a:solidFill>
        <a:latin typeface="+mn-lt"/>
        <a:ea typeface="新細明體" charset="-120"/>
        <a:cs typeface="+mn-cs"/>
      </a:defRPr>
    </a:lvl3pPr>
    <a:lvl4pPr marL="1371600" algn="l" rtl="0" eaLnBrk="0" fontAlgn="base" hangingPunct="0">
      <a:spcBef>
        <a:spcPct val="30000"/>
      </a:spcBef>
      <a:spcAft>
        <a:spcPct val="0"/>
      </a:spcAft>
      <a:defRPr kumimoji="1" sz="1200" kern="1200">
        <a:solidFill>
          <a:schemeClr val="tx1"/>
        </a:solidFill>
        <a:latin typeface="+mn-lt"/>
        <a:ea typeface="新細明體" charset="-120"/>
        <a:cs typeface="+mn-cs"/>
      </a:defRPr>
    </a:lvl4pPr>
    <a:lvl5pPr marL="1828800" algn="l" rtl="0" eaLnBrk="0" fontAlgn="base" hangingPunct="0">
      <a:spcBef>
        <a:spcPct val="30000"/>
      </a:spcBef>
      <a:spcAft>
        <a:spcPct val="0"/>
      </a:spcAft>
      <a:defRPr kumimoji="1" sz="1200" kern="1200">
        <a:solidFill>
          <a:schemeClr val="tx1"/>
        </a:solidFill>
        <a:latin typeface="+mn-lt"/>
        <a:ea typeface="新細明體"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716BFBEE-A118-4B6E-8786-511AF5C3C2DE}" type="slidenum">
              <a:rPr lang="zh-TW" altLang="en-US" smtClean="0">
                <a:solidFill>
                  <a:prstClr val="black"/>
                </a:solidFill>
              </a:rPr>
              <a:pPr>
                <a:defRPr/>
              </a:pPr>
              <a:t>3</a:t>
            </a:fld>
            <a:endParaRPr lang="zh-TW" altLang="en-US">
              <a:solidFill>
                <a:prstClr val="black"/>
              </a:solidFill>
            </a:endParaRPr>
          </a:p>
        </p:txBody>
      </p:sp>
    </p:spTree>
    <p:extLst>
      <p:ext uri="{BB962C8B-B14F-4D97-AF65-F5344CB8AC3E}">
        <p14:creationId xmlns:p14="http://schemas.microsoft.com/office/powerpoint/2010/main" val="2428774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675452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itchFamily="18" charset="0"/>
                <a:ea typeface="新細明體" charset="-120"/>
              </a:defRPr>
            </a:lvl1pPr>
            <a:lvl2pPr marL="742950" indent="-285750" eaLnBrk="0" hangingPunct="0">
              <a:spcBef>
                <a:spcPct val="30000"/>
              </a:spcBef>
              <a:defRPr kumimoji="1" sz="1200">
                <a:solidFill>
                  <a:schemeClr val="tx1"/>
                </a:solidFill>
                <a:latin typeface="Times New Roman" pitchFamily="18" charset="0"/>
                <a:ea typeface="新細明體" charset="-120"/>
              </a:defRPr>
            </a:lvl2pPr>
            <a:lvl3pPr marL="1143000" indent="-228600" eaLnBrk="0" hangingPunct="0">
              <a:spcBef>
                <a:spcPct val="30000"/>
              </a:spcBef>
              <a:defRPr kumimoji="1" sz="1200">
                <a:solidFill>
                  <a:schemeClr val="tx1"/>
                </a:solidFill>
                <a:latin typeface="Times New Roman" pitchFamily="18" charset="0"/>
                <a:ea typeface="新細明體" charset="-120"/>
              </a:defRPr>
            </a:lvl3pPr>
            <a:lvl4pPr marL="1600200" indent="-228600" eaLnBrk="0" hangingPunct="0">
              <a:spcBef>
                <a:spcPct val="30000"/>
              </a:spcBef>
              <a:defRPr kumimoji="1" sz="1200">
                <a:solidFill>
                  <a:schemeClr val="tx1"/>
                </a:solidFill>
                <a:latin typeface="Times New Roman" pitchFamily="18" charset="0"/>
                <a:ea typeface="新細明體" charset="-120"/>
              </a:defRPr>
            </a:lvl4pPr>
            <a:lvl5pPr marL="2057400" indent="-228600" eaLnBrk="0" hangingPunct="0">
              <a:spcBef>
                <a:spcPct val="30000"/>
              </a:spcBef>
              <a:defRPr kumimoji="1" sz="1200">
                <a:solidFill>
                  <a:schemeClr val="tx1"/>
                </a:solidFill>
                <a:latin typeface="Times New Roman" pitchFamily="18" charset="0"/>
                <a:ea typeface="新細明體" charset="-120"/>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新細明體" charset="-120"/>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新細明體" charset="-120"/>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新細明體" charset="-120"/>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新細明體" charset="-120"/>
              </a:defRPr>
            </a:lvl9pPr>
          </a:lstStyle>
          <a:p>
            <a:pPr eaLnBrk="1" hangingPunct="1">
              <a:spcBef>
                <a:spcPct val="0"/>
              </a:spcBef>
            </a:pPr>
            <a:fld id="{7691372E-21B4-45D9-8ACB-258E3E895EDF}" type="slidenum">
              <a:rPr lang="en-US" altLang="zh-TW">
                <a:solidFill>
                  <a:prstClr val="black"/>
                </a:solidFill>
                <a:ea typeface="Arial Unicode MS" pitchFamily="34" charset="-120"/>
              </a:rPr>
              <a:pPr eaLnBrk="1" hangingPunct="1">
                <a:spcBef>
                  <a:spcPct val="0"/>
                </a:spcBef>
              </a:pPr>
              <a:t>27</a:t>
            </a:fld>
            <a:endParaRPr lang="en-US" altLang="zh-TW">
              <a:solidFill>
                <a:prstClr val="black"/>
              </a:solidFill>
              <a:ea typeface="Arial Unicode MS" pitchFamily="34" charset="-120"/>
            </a:endParaRPr>
          </a:p>
        </p:txBody>
      </p:sp>
      <p:sp>
        <p:nvSpPr>
          <p:cNvPr id="16387" name="Rectangle 7"/>
          <p:cNvSpPr txBox="1">
            <a:spLocks noGrp="1" noChangeArrowheads="1"/>
          </p:cNvSpPr>
          <p:nvPr/>
        </p:nvSpPr>
        <p:spPr bwMode="auto">
          <a:xfrm>
            <a:off x="3852221" y="9427164"/>
            <a:ext cx="2943912" cy="49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88" tIns="44894" rIns="89788" bIns="44894" anchor="b"/>
          <a:lstStyle>
            <a:lvl1pPr eaLnBrk="0" hangingPunct="0">
              <a:spcBef>
                <a:spcPct val="30000"/>
              </a:spcBef>
              <a:defRPr kumimoji="1" sz="1200">
                <a:solidFill>
                  <a:schemeClr val="tx1"/>
                </a:solidFill>
                <a:latin typeface="Times New Roman" pitchFamily="18" charset="0"/>
                <a:ea typeface="新細明體" charset="-120"/>
              </a:defRPr>
            </a:lvl1pPr>
            <a:lvl2pPr marL="742950" indent="-285750" eaLnBrk="0" hangingPunct="0">
              <a:spcBef>
                <a:spcPct val="30000"/>
              </a:spcBef>
              <a:defRPr kumimoji="1" sz="1200">
                <a:solidFill>
                  <a:schemeClr val="tx1"/>
                </a:solidFill>
                <a:latin typeface="Times New Roman" pitchFamily="18" charset="0"/>
                <a:ea typeface="新細明體" charset="-120"/>
              </a:defRPr>
            </a:lvl2pPr>
            <a:lvl3pPr marL="1143000" indent="-228600" eaLnBrk="0" hangingPunct="0">
              <a:spcBef>
                <a:spcPct val="30000"/>
              </a:spcBef>
              <a:defRPr kumimoji="1" sz="1200">
                <a:solidFill>
                  <a:schemeClr val="tx1"/>
                </a:solidFill>
                <a:latin typeface="Times New Roman" pitchFamily="18" charset="0"/>
                <a:ea typeface="新細明體" charset="-120"/>
              </a:defRPr>
            </a:lvl3pPr>
            <a:lvl4pPr marL="1600200" indent="-228600" eaLnBrk="0" hangingPunct="0">
              <a:spcBef>
                <a:spcPct val="30000"/>
              </a:spcBef>
              <a:defRPr kumimoji="1" sz="1200">
                <a:solidFill>
                  <a:schemeClr val="tx1"/>
                </a:solidFill>
                <a:latin typeface="Times New Roman" pitchFamily="18" charset="0"/>
                <a:ea typeface="新細明體" charset="-120"/>
              </a:defRPr>
            </a:lvl4pPr>
            <a:lvl5pPr marL="2057400" indent="-228600" eaLnBrk="0" hangingPunct="0">
              <a:spcBef>
                <a:spcPct val="30000"/>
              </a:spcBef>
              <a:defRPr kumimoji="1" sz="1200">
                <a:solidFill>
                  <a:schemeClr val="tx1"/>
                </a:solidFill>
                <a:latin typeface="Times New Roman" pitchFamily="18" charset="0"/>
                <a:ea typeface="新細明體" charset="-120"/>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新細明體" charset="-120"/>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新細明體" charset="-120"/>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新細明體" charset="-120"/>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新細明體" charset="-120"/>
              </a:defRPr>
            </a:lvl9pPr>
          </a:lstStyle>
          <a:p>
            <a:pPr algn="r" eaLnBrk="1" hangingPunct="1">
              <a:spcBef>
                <a:spcPct val="0"/>
              </a:spcBef>
            </a:pPr>
            <a:fld id="{9DB5EE82-3BFA-4CDE-90C2-569DC2104FAA}" type="slidenum">
              <a:rPr lang="en-US" altLang="zh-TW" u="none" smtClean="0">
                <a:solidFill>
                  <a:prstClr val="black"/>
                </a:solidFill>
                <a:latin typeface="Arial" charset="0"/>
                <a:ea typeface="Arial Unicode MS" pitchFamily="34" charset="-120"/>
                <a:cs typeface="Arial Unicode MS" pitchFamily="34" charset="-120"/>
              </a:rPr>
              <a:pPr algn="r" eaLnBrk="1" hangingPunct="1">
                <a:spcBef>
                  <a:spcPct val="0"/>
                </a:spcBef>
              </a:pPr>
              <a:t>27</a:t>
            </a:fld>
            <a:endParaRPr lang="en-US" altLang="zh-TW" u="none" smtClean="0">
              <a:solidFill>
                <a:prstClr val="black"/>
              </a:solidFill>
              <a:latin typeface="Arial" charset="0"/>
              <a:ea typeface="Arial Unicode MS" pitchFamily="34" charset="-120"/>
              <a:cs typeface="Arial Unicode MS" pitchFamily="34" charset="-120"/>
            </a:endParaRPr>
          </a:p>
        </p:txBody>
      </p:sp>
      <p:sp>
        <p:nvSpPr>
          <p:cNvPr id="16388" name="Rectangle 2"/>
          <p:cNvSpPr>
            <a:spLocks noGrp="1" noRot="1" noChangeAspect="1" noChangeArrowheads="1" noTextEdit="1"/>
          </p:cNvSpPr>
          <p:nvPr>
            <p:ph type="sldImg"/>
          </p:nvPr>
        </p:nvSpPr>
        <p:spPr>
          <a:xfrm>
            <a:off x="915988" y="742950"/>
            <a:ext cx="4965700" cy="3725863"/>
          </a:xfrm>
          <a:ln/>
        </p:spPr>
      </p:sp>
      <p:sp>
        <p:nvSpPr>
          <p:cNvPr id="1638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smtClean="0">
              <a:ea typeface="新細明體" charset="-12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投影片圖像版面配置區 1"/>
          <p:cNvSpPr>
            <a:spLocks noGrp="1" noRot="1" noChangeAspect="1" noTextEdit="1"/>
          </p:cNvSpPr>
          <p:nvPr>
            <p:ph type="sldImg"/>
          </p:nvPr>
        </p:nvSpPr>
        <p:spPr>
          <a:xfrm>
            <a:off x="919163" y="744538"/>
            <a:ext cx="4959350" cy="3721100"/>
          </a:xfrm>
          <a:ln/>
        </p:spPr>
      </p:sp>
      <p:sp>
        <p:nvSpPr>
          <p:cNvPr id="17411"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ea typeface="新細明體" charset="-120"/>
            </a:endParaRPr>
          </a:p>
        </p:txBody>
      </p:sp>
      <p:sp>
        <p:nvSpPr>
          <p:cNvPr id="17412"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itchFamily="18" charset="0"/>
                <a:ea typeface="新細明體" charset="-120"/>
              </a:defRPr>
            </a:lvl1pPr>
            <a:lvl2pPr marL="742950" indent="-285750" eaLnBrk="0" hangingPunct="0">
              <a:spcBef>
                <a:spcPct val="30000"/>
              </a:spcBef>
              <a:defRPr kumimoji="1" sz="1200">
                <a:solidFill>
                  <a:schemeClr val="tx1"/>
                </a:solidFill>
                <a:latin typeface="Times New Roman" pitchFamily="18" charset="0"/>
                <a:ea typeface="新細明體" charset="-120"/>
              </a:defRPr>
            </a:lvl2pPr>
            <a:lvl3pPr marL="1143000" indent="-228600" eaLnBrk="0" hangingPunct="0">
              <a:spcBef>
                <a:spcPct val="30000"/>
              </a:spcBef>
              <a:defRPr kumimoji="1" sz="1200">
                <a:solidFill>
                  <a:schemeClr val="tx1"/>
                </a:solidFill>
                <a:latin typeface="Times New Roman" pitchFamily="18" charset="0"/>
                <a:ea typeface="新細明體" charset="-120"/>
              </a:defRPr>
            </a:lvl3pPr>
            <a:lvl4pPr marL="1600200" indent="-228600" eaLnBrk="0" hangingPunct="0">
              <a:spcBef>
                <a:spcPct val="30000"/>
              </a:spcBef>
              <a:defRPr kumimoji="1" sz="1200">
                <a:solidFill>
                  <a:schemeClr val="tx1"/>
                </a:solidFill>
                <a:latin typeface="Times New Roman" pitchFamily="18" charset="0"/>
                <a:ea typeface="新細明體" charset="-120"/>
              </a:defRPr>
            </a:lvl4pPr>
            <a:lvl5pPr marL="2057400" indent="-228600" eaLnBrk="0" hangingPunct="0">
              <a:spcBef>
                <a:spcPct val="30000"/>
              </a:spcBef>
              <a:defRPr kumimoji="1" sz="1200">
                <a:solidFill>
                  <a:schemeClr val="tx1"/>
                </a:solidFill>
                <a:latin typeface="Times New Roman" pitchFamily="18" charset="0"/>
                <a:ea typeface="新細明體" charset="-120"/>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新細明體" charset="-120"/>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新細明體" charset="-120"/>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新細明體" charset="-120"/>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新細明體" charset="-120"/>
              </a:defRPr>
            </a:lvl9pPr>
          </a:lstStyle>
          <a:p>
            <a:pPr eaLnBrk="1" hangingPunct="1">
              <a:spcBef>
                <a:spcPct val="0"/>
              </a:spcBef>
            </a:pPr>
            <a:fld id="{12440097-0C4E-4C05-9ECE-6EA041C9AE1C}" type="slidenum">
              <a:rPr lang="en-US" altLang="zh-TW">
                <a:solidFill>
                  <a:prstClr val="black"/>
                </a:solidFill>
                <a:ea typeface="Arial Unicode MS" pitchFamily="34" charset="-120"/>
              </a:rPr>
              <a:pPr eaLnBrk="1" hangingPunct="1">
                <a:spcBef>
                  <a:spcPct val="0"/>
                </a:spcBef>
              </a:pPr>
              <a:t>31</a:t>
            </a:fld>
            <a:endParaRPr lang="en-US" altLang="zh-TW">
              <a:solidFill>
                <a:prstClr val="black"/>
              </a:solidFill>
              <a:ea typeface="Arial Unicode MS" pitchFamily="34" charset="-12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itchFamily="18" charset="0"/>
                <a:ea typeface="新細明體" charset="-120"/>
              </a:defRPr>
            </a:lvl1pPr>
            <a:lvl2pPr marL="742950" indent="-285750" eaLnBrk="0" hangingPunct="0">
              <a:spcBef>
                <a:spcPct val="30000"/>
              </a:spcBef>
              <a:defRPr kumimoji="1" sz="1200">
                <a:solidFill>
                  <a:schemeClr val="tx1"/>
                </a:solidFill>
                <a:latin typeface="Times New Roman" pitchFamily="18" charset="0"/>
                <a:ea typeface="新細明體" charset="-120"/>
              </a:defRPr>
            </a:lvl2pPr>
            <a:lvl3pPr marL="1143000" indent="-228600" eaLnBrk="0" hangingPunct="0">
              <a:spcBef>
                <a:spcPct val="30000"/>
              </a:spcBef>
              <a:defRPr kumimoji="1" sz="1200">
                <a:solidFill>
                  <a:schemeClr val="tx1"/>
                </a:solidFill>
                <a:latin typeface="Times New Roman" pitchFamily="18" charset="0"/>
                <a:ea typeface="新細明體" charset="-120"/>
              </a:defRPr>
            </a:lvl3pPr>
            <a:lvl4pPr marL="1600200" indent="-228600" eaLnBrk="0" hangingPunct="0">
              <a:spcBef>
                <a:spcPct val="30000"/>
              </a:spcBef>
              <a:defRPr kumimoji="1" sz="1200">
                <a:solidFill>
                  <a:schemeClr val="tx1"/>
                </a:solidFill>
                <a:latin typeface="Times New Roman" pitchFamily="18" charset="0"/>
                <a:ea typeface="新細明體" charset="-120"/>
              </a:defRPr>
            </a:lvl4pPr>
            <a:lvl5pPr marL="2057400" indent="-228600" eaLnBrk="0" hangingPunct="0">
              <a:spcBef>
                <a:spcPct val="30000"/>
              </a:spcBef>
              <a:defRPr kumimoji="1" sz="1200">
                <a:solidFill>
                  <a:schemeClr val="tx1"/>
                </a:solidFill>
                <a:latin typeface="Times New Roman" pitchFamily="18" charset="0"/>
                <a:ea typeface="新細明體" charset="-120"/>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新細明體" charset="-120"/>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新細明體" charset="-120"/>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新細明體" charset="-120"/>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新細明體" charset="-120"/>
              </a:defRPr>
            </a:lvl9pPr>
          </a:lstStyle>
          <a:p>
            <a:pPr eaLnBrk="1" hangingPunct="1">
              <a:spcBef>
                <a:spcPct val="0"/>
              </a:spcBef>
            </a:pPr>
            <a:fld id="{00AAAAD1-832B-4D88-A9DB-73E0920519DC}" type="slidenum">
              <a:rPr lang="en-US" altLang="zh-TW">
                <a:solidFill>
                  <a:prstClr val="black"/>
                </a:solidFill>
                <a:ea typeface="Arial Unicode MS" pitchFamily="34" charset="-120"/>
              </a:rPr>
              <a:pPr eaLnBrk="1" hangingPunct="1">
                <a:spcBef>
                  <a:spcPct val="0"/>
                </a:spcBef>
              </a:pPr>
              <a:t>37</a:t>
            </a:fld>
            <a:endParaRPr lang="en-US" altLang="zh-TW">
              <a:solidFill>
                <a:prstClr val="black"/>
              </a:solidFill>
              <a:ea typeface="Arial Unicode MS" pitchFamily="34" charset="-120"/>
            </a:endParaRPr>
          </a:p>
        </p:txBody>
      </p:sp>
      <p:sp>
        <p:nvSpPr>
          <p:cNvPr id="18435" name="Rectangle 2"/>
          <p:cNvSpPr>
            <a:spLocks noGrp="1" noRot="1" noChangeAspect="1" noChangeArrowheads="1" noTextEdit="1"/>
          </p:cNvSpPr>
          <p:nvPr>
            <p:ph type="sldImg"/>
          </p:nvPr>
        </p:nvSpPr>
        <p:spPr>
          <a:xfrm>
            <a:off x="919163" y="744538"/>
            <a:ext cx="4959350" cy="3721100"/>
          </a:xfrm>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smtClean="0">
              <a:ea typeface="新細明體" charset="-12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0938CA23-4F6C-4C9F-B8CF-E8F8CAA003B8}" type="slidenum">
              <a:rPr lang="zh-TW" altLang="en-US" smtClean="0">
                <a:solidFill>
                  <a:prstClr val="black"/>
                </a:solidFill>
              </a:rPr>
              <a:pPr>
                <a:defRPr/>
              </a:pPr>
              <a:t>39</a:t>
            </a:fld>
            <a:endParaRPr lang="zh-TW" altLang="en-US">
              <a:solidFill>
                <a:prstClr val="black"/>
              </a:solidFill>
            </a:endParaRPr>
          </a:p>
        </p:txBody>
      </p:sp>
    </p:spTree>
    <p:extLst>
      <p:ext uri="{BB962C8B-B14F-4D97-AF65-F5344CB8AC3E}">
        <p14:creationId xmlns:p14="http://schemas.microsoft.com/office/powerpoint/2010/main" val="4091611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9163" y="744538"/>
            <a:ext cx="4960937" cy="3722687"/>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0938CA23-4F6C-4C9F-B8CF-E8F8CAA003B8}" type="slidenum">
              <a:rPr lang="zh-TW" altLang="en-US" smtClean="0">
                <a:solidFill>
                  <a:prstClr val="black"/>
                </a:solidFill>
              </a:rPr>
              <a:pPr>
                <a:defRPr/>
              </a:pPr>
              <a:t>40</a:t>
            </a:fld>
            <a:endParaRPr lang="zh-TW" altLang="en-US">
              <a:solidFill>
                <a:prstClr val="black"/>
              </a:solidFill>
            </a:endParaRPr>
          </a:p>
        </p:txBody>
      </p:sp>
    </p:spTree>
    <p:extLst>
      <p:ext uri="{BB962C8B-B14F-4D97-AF65-F5344CB8AC3E}">
        <p14:creationId xmlns:p14="http://schemas.microsoft.com/office/powerpoint/2010/main" val="2457305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9163" y="744538"/>
            <a:ext cx="4960937" cy="3722687"/>
          </a:xfrm>
        </p:spPr>
      </p:sp>
      <p:sp>
        <p:nvSpPr>
          <p:cNvPr id="3" name="備忘稿版面配置區 2"/>
          <p:cNvSpPr>
            <a:spLocks noGrp="1"/>
          </p:cNvSpPr>
          <p:nvPr>
            <p:ph type="body" idx="1"/>
          </p:nvPr>
        </p:nvSpPr>
        <p:spPr/>
        <p:txBody>
          <a:bodyPr/>
          <a:lstStyle/>
          <a:p>
            <a:r>
              <a:rPr lang="zh-TW" altLang="en-US" dirty="0" smtClean="0"/>
              <a:t>在第一階段中</a:t>
            </a:r>
            <a:endParaRPr lang="zh-TW" altLang="en-US" dirty="0"/>
          </a:p>
        </p:txBody>
      </p:sp>
      <p:sp>
        <p:nvSpPr>
          <p:cNvPr id="4" name="投影片編號版面配置區 3"/>
          <p:cNvSpPr>
            <a:spLocks noGrp="1"/>
          </p:cNvSpPr>
          <p:nvPr>
            <p:ph type="sldNum" sz="quarter" idx="10"/>
          </p:nvPr>
        </p:nvSpPr>
        <p:spPr/>
        <p:txBody>
          <a:bodyPr/>
          <a:lstStyle/>
          <a:p>
            <a:pPr>
              <a:defRPr/>
            </a:pPr>
            <a:fld id="{0938CA23-4F6C-4C9F-B8CF-E8F8CAA003B8}" type="slidenum">
              <a:rPr lang="zh-TW" altLang="en-US" smtClean="0">
                <a:solidFill>
                  <a:prstClr val="black"/>
                </a:solidFill>
              </a:rPr>
              <a:pPr>
                <a:defRPr/>
              </a:pPr>
              <a:t>41</a:t>
            </a:fld>
            <a:endParaRPr lang="zh-TW" altLang="en-US">
              <a:solidFill>
                <a:prstClr val="black"/>
              </a:solidFill>
            </a:endParaRPr>
          </a:p>
        </p:txBody>
      </p:sp>
    </p:spTree>
    <p:extLst>
      <p:ext uri="{BB962C8B-B14F-4D97-AF65-F5344CB8AC3E}">
        <p14:creationId xmlns:p14="http://schemas.microsoft.com/office/powerpoint/2010/main" val="1013406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0938CA23-4F6C-4C9F-B8CF-E8F8CAA003B8}" type="slidenum">
              <a:rPr lang="zh-TW" altLang="en-US" smtClean="0">
                <a:solidFill>
                  <a:prstClr val="black"/>
                </a:solidFill>
              </a:rPr>
              <a:pPr>
                <a:defRPr/>
              </a:pPr>
              <a:t>42</a:t>
            </a:fld>
            <a:endParaRPr lang="zh-TW" altLang="en-US">
              <a:solidFill>
                <a:prstClr val="black"/>
              </a:solidFill>
            </a:endParaRPr>
          </a:p>
        </p:txBody>
      </p:sp>
    </p:spTree>
    <p:extLst>
      <p:ext uri="{BB962C8B-B14F-4D97-AF65-F5344CB8AC3E}">
        <p14:creationId xmlns:p14="http://schemas.microsoft.com/office/powerpoint/2010/main" val="316383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0938CA23-4F6C-4C9F-B8CF-E8F8CAA003B8}" type="slidenum">
              <a:rPr lang="zh-TW" altLang="en-US" smtClean="0">
                <a:solidFill>
                  <a:prstClr val="black"/>
                </a:solidFill>
              </a:rPr>
              <a:pPr>
                <a:defRPr/>
              </a:pPr>
              <a:t>47</a:t>
            </a:fld>
            <a:endParaRPr lang="zh-TW" altLang="en-US">
              <a:solidFill>
                <a:prstClr val="black"/>
              </a:solidFill>
            </a:endParaRPr>
          </a:p>
        </p:txBody>
      </p:sp>
    </p:spTree>
    <p:extLst>
      <p:ext uri="{BB962C8B-B14F-4D97-AF65-F5344CB8AC3E}">
        <p14:creationId xmlns:p14="http://schemas.microsoft.com/office/powerpoint/2010/main" val="316383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F4CEEB7-6DED-46E3-9D92-66E7D2D3CDA4}" type="slidenum">
              <a:rPr lang="zh-TW" altLang="en-US" smtClean="0">
                <a:solidFill>
                  <a:prstClr val="black"/>
                </a:solidFill>
              </a:rPr>
              <a:pPr>
                <a:defRPr/>
              </a:pPr>
              <a:t>48</a:t>
            </a:fld>
            <a:endParaRPr lang="zh-TW" altLang="en-US">
              <a:solidFill>
                <a:prstClr val="black"/>
              </a:solidFill>
            </a:endParaRPr>
          </a:p>
        </p:txBody>
      </p:sp>
    </p:spTree>
    <p:extLst>
      <p:ext uri="{BB962C8B-B14F-4D97-AF65-F5344CB8AC3E}">
        <p14:creationId xmlns:p14="http://schemas.microsoft.com/office/powerpoint/2010/main" val="2176863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716BFBEE-A118-4B6E-8786-511AF5C3C2DE}" type="slidenum">
              <a:rPr lang="zh-TW" altLang="en-US">
                <a:solidFill>
                  <a:prstClr val="black"/>
                </a:solidFill>
              </a:rPr>
              <a:pPr>
                <a:defRPr/>
              </a:pPr>
              <a:t>4</a:t>
            </a:fld>
            <a:endParaRPr lang="zh-TW" altLang="en-US">
              <a:solidFill>
                <a:prstClr val="black"/>
              </a:solidFill>
            </a:endParaRPr>
          </a:p>
        </p:txBody>
      </p:sp>
    </p:spTree>
    <p:extLst>
      <p:ext uri="{BB962C8B-B14F-4D97-AF65-F5344CB8AC3E}">
        <p14:creationId xmlns:p14="http://schemas.microsoft.com/office/powerpoint/2010/main" val="1171185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r>
              <a:rPr lang="en-US" altLang="zh-TW" dirty="0" smtClean="0"/>
              <a:t>IAIS</a:t>
            </a:r>
            <a:r>
              <a:rPr lang="en-US" altLang="zh-TW" baseline="0" dirty="0" smtClean="0"/>
              <a:t> (</a:t>
            </a:r>
            <a:r>
              <a:rPr lang="zh-TW" altLang="en-US" baseline="0" dirty="0" smtClean="0"/>
              <a:t>定</a:t>
            </a:r>
            <a:r>
              <a:rPr lang="en-US" altLang="zh-TW" baseline="0" dirty="0" smtClean="0"/>
              <a:t>ICS</a:t>
            </a:r>
            <a:r>
              <a:rPr lang="zh-TW" altLang="en-US" baseline="0" dirty="0" smtClean="0"/>
              <a:t>的</a:t>
            </a:r>
            <a:r>
              <a:rPr lang="en-US" altLang="zh-TW" baseline="0" dirty="0" smtClean="0"/>
              <a:t>) – </a:t>
            </a:r>
            <a:r>
              <a:rPr lang="zh-TW" altLang="en-US" baseline="0" dirty="0" smtClean="0"/>
              <a:t>國際保險監理官協會</a:t>
            </a:r>
            <a:endParaRPr lang="en-US" altLang="zh-TW" baseline="0" dirty="0" smtClean="0"/>
          </a:p>
          <a:p>
            <a:r>
              <a:rPr lang="en-US" altLang="zh-TW" baseline="0" dirty="0" smtClean="0"/>
              <a:t>CSM </a:t>
            </a:r>
            <a:r>
              <a:rPr lang="zh-TW" altLang="en-US" baseline="0" dirty="0" smtClean="0"/>
              <a:t>可以計入自有資本</a:t>
            </a:r>
            <a:r>
              <a:rPr lang="en-US" altLang="zh-TW" baseline="0" dirty="0" smtClean="0">
                <a:sym typeface="Wingdings" panose="05000000000000000000" pitchFamily="2" charset="2"/>
              </a:rPr>
              <a:t></a:t>
            </a:r>
            <a:r>
              <a:rPr lang="zh-TW" altLang="en-US" baseline="0" dirty="0" smtClean="0">
                <a:sym typeface="Wingdings" panose="05000000000000000000" pitchFamily="2" charset="2"/>
              </a:rPr>
              <a:t>跟資本適足率有關</a:t>
            </a:r>
            <a:r>
              <a:rPr lang="en-US" altLang="zh-TW" baseline="0" dirty="0" smtClean="0">
                <a:sym typeface="Wingdings" panose="05000000000000000000" pitchFamily="2" charset="2"/>
              </a:rPr>
              <a:t> </a:t>
            </a:r>
            <a:endParaRPr lang="zh-TW" altLang="en-US" dirty="0"/>
          </a:p>
        </p:txBody>
      </p:sp>
      <p:sp>
        <p:nvSpPr>
          <p:cNvPr id="4" name="投影片編號版面配置區 3"/>
          <p:cNvSpPr>
            <a:spLocks noGrp="1"/>
          </p:cNvSpPr>
          <p:nvPr>
            <p:ph type="sldNum" sz="quarter" idx="10"/>
          </p:nvPr>
        </p:nvSpPr>
        <p:spPr/>
        <p:txBody>
          <a:bodyPr/>
          <a:lstStyle/>
          <a:p>
            <a:pPr>
              <a:defRPr/>
            </a:pPr>
            <a:fld id="{C026EDCE-79C8-490B-99E6-1C321E26F1A1}" type="slidenum">
              <a:rPr lang="zh-TW" altLang="en-US" smtClean="0">
                <a:solidFill>
                  <a:prstClr val="black"/>
                </a:solidFill>
              </a:rPr>
              <a:pPr>
                <a:defRPr/>
              </a:pPr>
              <a:t>49</a:t>
            </a:fld>
            <a:endParaRPr lang="zh-TW" altLang="en-US">
              <a:solidFill>
                <a:prstClr val="black"/>
              </a:solidFill>
            </a:endParaRPr>
          </a:p>
        </p:txBody>
      </p:sp>
    </p:spTree>
    <p:extLst>
      <p:ext uri="{BB962C8B-B14F-4D97-AF65-F5344CB8AC3E}">
        <p14:creationId xmlns:p14="http://schemas.microsoft.com/office/powerpoint/2010/main" val="836242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r>
              <a:rPr lang="zh-TW" altLang="en-US" dirty="0" smtClean="0"/>
              <a:t>調整商品結構</a:t>
            </a:r>
            <a:endParaRPr lang="zh-TW" altLang="en-US" dirty="0"/>
          </a:p>
        </p:txBody>
      </p:sp>
      <p:sp>
        <p:nvSpPr>
          <p:cNvPr id="4" name="投影片編號版面配置區 3"/>
          <p:cNvSpPr>
            <a:spLocks noGrp="1"/>
          </p:cNvSpPr>
          <p:nvPr>
            <p:ph type="sldNum" sz="quarter" idx="10"/>
          </p:nvPr>
        </p:nvSpPr>
        <p:spPr/>
        <p:txBody>
          <a:bodyPr/>
          <a:lstStyle/>
          <a:p>
            <a:fld id="{945215A5-C296-4302-98AB-17DBD3D0A292}" type="slidenum">
              <a:rPr lang="zh-TW" altLang="en-US" smtClean="0">
                <a:solidFill>
                  <a:prstClr val="black"/>
                </a:solidFill>
              </a:rPr>
              <a:pPr/>
              <a:t>50</a:t>
            </a:fld>
            <a:endParaRPr lang="zh-TW" altLang="en-US">
              <a:solidFill>
                <a:prstClr val="black"/>
              </a:solidFill>
            </a:endParaRPr>
          </a:p>
        </p:txBody>
      </p:sp>
    </p:spTree>
    <p:extLst>
      <p:ext uri="{BB962C8B-B14F-4D97-AF65-F5344CB8AC3E}">
        <p14:creationId xmlns:p14="http://schemas.microsoft.com/office/powerpoint/2010/main" val="1696772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r>
              <a:rPr lang="zh-TW" altLang="en-US" dirty="0" smtClean="0"/>
              <a:t>防堵不當招攬、強化壽險資本結構</a:t>
            </a:r>
            <a:r>
              <a:rPr lang="en-US" altLang="zh-TW" dirty="0" smtClean="0"/>
              <a:t/>
            </a:r>
            <a:br>
              <a:rPr lang="en-US" altLang="zh-TW" dirty="0" smtClean="0"/>
            </a:br>
            <a:r>
              <a:rPr lang="zh-TW" altLang="en-US" kern="0" dirty="0" smtClean="0">
                <a:solidFill>
                  <a:srgbClr val="404040"/>
                </a:solidFill>
                <a:latin typeface="微軟正黑體" pitchFamily="34" charset="-120"/>
                <a:ea typeface="微軟正黑體" pitchFamily="34" charset="-120"/>
              </a:rPr>
              <a:t>淨值比 </a:t>
            </a:r>
            <a:r>
              <a:rPr lang="en-US" altLang="zh-TW" kern="0" dirty="0" smtClean="0">
                <a:solidFill>
                  <a:srgbClr val="404040"/>
                </a:solidFill>
                <a:latin typeface="微軟正黑體" pitchFamily="34" charset="-120"/>
                <a:ea typeface="微軟正黑體" pitchFamily="34" charset="-120"/>
              </a:rPr>
              <a:t>= </a:t>
            </a:r>
            <a:r>
              <a:rPr lang="zh-TW" altLang="en-US" kern="0" dirty="0" smtClean="0">
                <a:solidFill>
                  <a:srgbClr val="404040"/>
                </a:solidFill>
                <a:latin typeface="微軟正黑體" pitchFamily="34" charset="-120"/>
                <a:ea typeface="微軟正黑體" pitchFamily="34" charset="-120"/>
              </a:rPr>
              <a:t>淨值</a:t>
            </a:r>
            <a:r>
              <a:rPr lang="en-US" altLang="zh-TW" kern="0" dirty="0" smtClean="0">
                <a:solidFill>
                  <a:srgbClr val="404040"/>
                </a:solidFill>
                <a:latin typeface="微軟正黑體" pitchFamily="34" charset="-120"/>
                <a:ea typeface="微軟正黑體" pitchFamily="34" charset="-120"/>
              </a:rPr>
              <a:t>/</a:t>
            </a:r>
            <a:r>
              <a:rPr lang="zh-TW" altLang="en-US" kern="0" dirty="0" smtClean="0">
                <a:solidFill>
                  <a:srgbClr val="404040"/>
                </a:solidFill>
                <a:latin typeface="微軟正黑體" pitchFamily="34" charset="-120"/>
                <a:ea typeface="微軟正黑體" pitchFamily="34" charset="-120"/>
              </a:rPr>
              <a:t>資產</a:t>
            </a:r>
            <a:endParaRPr lang="en-US" altLang="zh-TW" kern="0" dirty="0" smtClean="0">
              <a:solidFill>
                <a:srgbClr val="404040"/>
              </a:solidFill>
              <a:latin typeface="微軟正黑體" pitchFamily="34" charset="-120"/>
              <a:ea typeface="微軟正黑體" pitchFamily="34" charset="-120"/>
            </a:endParaRPr>
          </a:p>
          <a:p>
            <a:r>
              <a:rPr lang="en-US" altLang="zh-TW" kern="0" dirty="0" smtClean="0">
                <a:solidFill>
                  <a:srgbClr val="404040"/>
                </a:solidFill>
                <a:latin typeface="微軟正黑體" pitchFamily="34" charset="-120"/>
                <a:ea typeface="微軟正黑體" pitchFamily="34" charset="-120"/>
              </a:rPr>
              <a:t>RBC</a:t>
            </a:r>
            <a:r>
              <a:rPr lang="en-US" altLang="zh-TW" kern="0" baseline="0" dirty="0" smtClean="0">
                <a:solidFill>
                  <a:srgbClr val="404040"/>
                </a:solidFill>
                <a:latin typeface="微軟正黑體" pitchFamily="34" charset="-120"/>
                <a:ea typeface="微軟正黑體" pitchFamily="34" charset="-120"/>
              </a:rPr>
              <a:t> </a:t>
            </a:r>
            <a:r>
              <a:rPr lang="zh-TW" altLang="en-US" kern="0" baseline="0" dirty="0" smtClean="0">
                <a:solidFill>
                  <a:srgbClr val="404040"/>
                </a:solidFill>
                <a:latin typeface="微軟正黑體" pitchFamily="34" charset="-120"/>
                <a:ea typeface="微軟正黑體" pitchFamily="34" charset="-120"/>
              </a:rPr>
              <a:t>法定</a:t>
            </a:r>
            <a:r>
              <a:rPr lang="en-US" altLang="zh-TW" kern="0" baseline="0" dirty="0" smtClean="0">
                <a:solidFill>
                  <a:srgbClr val="404040"/>
                </a:solidFill>
                <a:latin typeface="微軟正黑體" pitchFamily="34" charset="-120"/>
                <a:ea typeface="微軟正黑體" pitchFamily="34" charset="-120"/>
              </a:rPr>
              <a:t>200 </a:t>
            </a:r>
            <a:r>
              <a:rPr lang="zh-TW" altLang="en-US" kern="0" baseline="0" dirty="0" smtClean="0">
                <a:solidFill>
                  <a:srgbClr val="404040"/>
                </a:solidFill>
                <a:latin typeface="微軟正黑體" pitchFamily="34" charset="-120"/>
                <a:ea typeface="微軟正黑體" pitchFamily="34" charset="-120"/>
              </a:rPr>
              <a:t>、內部</a:t>
            </a:r>
            <a:r>
              <a:rPr lang="en-US" altLang="zh-TW" kern="0" baseline="0" dirty="0" smtClean="0">
                <a:solidFill>
                  <a:srgbClr val="404040"/>
                </a:solidFill>
                <a:latin typeface="微軟正黑體" pitchFamily="34" charset="-120"/>
                <a:ea typeface="微軟正黑體" pitchFamily="34" charset="-120"/>
              </a:rPr>
              <a:t>250,</a:t>
            </a:r>
          </a:p>
          <a:p>
            <a:r>
              <a:rPr lang="zh-TW" altLang="en-US" sz="1200" b="0" i="0" kern="1200" dirty="0" smtClean="0">
                <a:solidFill>
                  <a:schemeClr val="tx1"/>
                </a:solidFill>
                <a:effectLst/>
                <a:latin typeface="+mn-lt"/>
                <a:ea typeface="+mn-ea"/>
                <a:cs typeface="+mn-cs"/>
              </a:rPr>
              <a:t>ＲＢＣ（</a:t>
            </a:r>
            <a:r>
              <a:rPr lang="en-US" altLang="zh-TW" sz="1200" b="0" i="0" kern="1200" dirty="0" smtClean="0">
                <a:solidFill>
                  <a:schemeClr val="tx1"/>
                </a:solidFill>
                <a:effectLst/>
                <a:latin typeface="+mn-lt"/>
                <a:ea typeface="+mn-ea"/>
                <a:cs typeface="+mn-cs"/>
              </a:rPr>
              <a:t>Risk-Based Capital</a:t>
            </a:r>
            <a:r>
              <a:rPr lang="zh-TW" altLang="en-US" sz="1200" b="0" i="0" kern="1200" dirty="0" smtClean="0">
                <a:solidFill>
                  <a:schemeClr val="tx1"/>
                </a:solidFill>
                <a:effectLst/>
                <a:latin typeface="+mn-lt"/>
                <a:ea typeface="+mn-ea"/>
                <a:cs typeface="+mn-cs"/>
              </a:rPr>
              <a:t>）即「風險資本適足率」，這是指公司的自有資金，對應所承受風險的比率，計算方式是「自有資本額」除以「風險資本額」，例如自有資本是二百億元，風險資本為一百億，ＲＢＣ就是二百％。</a:t>
            </a:r>
            <a:endParaRPr lang="en-US" altLang="zh-TW" kern="0" dirty="0" smtClean="0">
              <a:solidFill>
                <a:srgbClr val="404040"/>
              </a:solidFill>
              <a:latin typeface="微軟正黑體" pitchFamily="34" charset="-120"/>
              <a:ea typeface="微軟正黑體" pitchFamily="34" charset="-120"/>
            </a:endParaRPr>
          </a:p>
          <a:p>
            <a:endParaRPr lang="zh-TW" altLang="en-US" dirty="0"/>
          </a:p>
        </p:txBody>
      </p:sp>
      <p:sp>
        <p:nvSpPr>
          <p:cNvPr id="4" name="投影片編號版面配置區 3"/>
          <p:cNvSpPr>
            <a:spLocks noGrp="1"/>
          </p:cNvSpPr>
          <p:nvPr>
            <p:ph type="sldNum" sz="quarter" idx="10"/>
          </p:nvPr>
        </p:nvSpPr>
        <p:spPr/>
        <p:txBody>
          <a:bodyPr/>
          <a:lstStyle/>
          <a:p>
            <a:fld id="{945215A5-C296-4302-98AB-17DBD3D0A292}" type="slidenum">
              <a:rPr lang="zh-TW" altLang="en-US" smtClean="0">
                <a:solidFill>
                  <a:prstClr val="black"/>
                </a:solidFill>
              </a:rPr>
              <a:pPr/>
              <a:t>51</a:t>
            </a:fld>
            <a:endParaRPr lang="zh-TW" altLang="en-US">
              <a:solidFill>
                <a:prstClr val="black"/>
              </a:solidFill>
            </a:endParaRPr>
          </a:p>
        </p:txBody>
      </p:sp>
    </p:spTree>
    <p:extLst>
      <p:ext uri="{BB962C8B-B14F-4D97-AF65-F5344CB8AC3E}">
        <p14:creationId xmlns:p14="http://schemas.microsoft.com/office/powerpoint/2010/main" val="1696772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pPr marL="285750" marR="0" lvl="0" indent="-285750" defTabSz="914400" eaLnBrk="1" fontAlgn="auto" latinLnBrk="0" hangingPunct="1">
              <a:lnSpc>
                <a:spcPct val="100000"/>
              </a:lnSpc>
              <a:spcBef>
                <a:spcPts val="0"/>
              </a:spcBef>
              <a:spcAft>
                <a:spcPts val="0"/>
              </a:spcAft>
              <a:buClrTx/>
              <a:buSzTx/>
              <a:buFont typeface="Wingdings" pitchFamily="2" charset="2"/>
              <a:buChar char="p"/>
              <a:tabLst/>
              <a:defRPr/>
            </a:pPr>
            <a:r>
              <a:rPr kumimoji="0" lang="zh-TW" altLang="en-US" sz="1200" b="1" u="none" kern="0" dirty="0" smtClean="0">
                <a:solidFill>
                  <a:prstClr val="black"/>
                </a:solidFill>
                <a:latin typeface="微軟正黑體" pitchFamily="34" charset="-120"/>
                <a:ea typeface="微軟正黑體" pitchFamily="34" charset="-120"/>
              </a:rPr>
              <a:t>台灣接軌日預計為</a:t>
            </a:r>
            <a:r>
              <a:rPr kumimoji="0" lang="en-US" altLang="zh-TW" sz="1200" b="1" u="none" kern="0" dirty="0" smtClean="0">
                <a:solidFill>
                  <a:prstClr val="black"/>
                </a:solidFill>
                <a:latin typeface="微軟正黑體" pitchFamily="34" charset="-120"/>
                <a:ea typeface="微軟正黑體" pitchFamily="34" charset="-120"/>
              </a:rPr>
              <a:t>113/1/1</a:t>
            </a:r>
            <a:r>
              <a:rPr kumimoji="0" lang="zh-TW" altLang="en-US" sz="1200" b="1" u="none" kern="0" dirty="0" smtClean="0">
                <a:solidFill>
                  <a:prstClr val="black"/>
                </a:solidFill>
                <a:latin typeface="微軟正黑體" pitchFamily="34" charset="-120"/>
                <a:ea typeface="微軟正黑體" pitchFamily="34" charset="-120"/>
              </a:rPr>
              <a:t>，首次財務報導日</a:t>
            </a:r>
            <a:r>
              <a:rPr kumimoji="0" lang="en-US" altLang="zh-TW" sz="1200" b="1" u="none" kern="0" dirty="0" smtClean="0">
                <a:solidFill>
                  <a:prstClr val="black"/>
                </a:solidFill>
                <a:latin typeface="微軟正黑體" pitchFamily="34" charset="-120"/>
                <a:ea typeface="微軟正黑體" pitchFamily="34" charset="-120"/>
              </a:rPr>
              <a:t>113/3/31</a:t>
            </a:r>
            <a:r>
              <a:rPr kumimoji="0" lang="zh-TW" altLang="en-US" sz="1200" b="1" u="none" kern="0" dirty="0" smtClean="0">
                <a:solidFill>
                  <a:prstClr val="black"/>
                </a:solidFill>
                <a:latin typeface="微軟正黑體" pitchFamily="34" charset="-120"/>
                <a:ea typeface="微軟正黑體" pitchFamily="34" charset="-120"/>
              </a:rPr>
              <a:t>，應揭露當期與前一年度同期資訊。</a:t>
            </a:r>
            <a:endParaRPr kumimoji="0" lang="en-US" altLang="zh-TW" sz="1200" b="1" u="none" kern="0" dirty="0" smtClean="0">
              <a:solidFill>
                <a:prstClr val="black"/>
              </a:solidFill>
              <a:latin typeface="微軟正黑體" pitchFamily="34" charset="-120"/>
              <a:ea typeface="微軟正黑體" pitchFamily="34" charset="-120"/>
            </a:endParaRPr>
          </a:p>
          <a:p>
            <a:pPr marL="285750" marR="0" lvl="0" indent="-285750" defTabSz="914400" eaLnBrk="1" fontAlgn="auto" latinLnBrk="0" hangingPunct="1">
              <a:lnSpc>
                <a:spcPct val="100000"/>
              </a:lnSpc>
              <a:spcBef>
                <a:spcPts val="0"/>
              </a:spcBef>
              <a:spcAft>
                <a:spcPts val="0"/>
              </a:spcAft>
              <a:buClrTx/>
              <a:buSzTx/>
              <a:buFont typeface="Wingdings" pitchFamily="2" charset="2"/>
              <a:buChar char="p"/>
              <a:tabLst/>
              <a:defRPr/>
            </a:pPr>
            <a:r>
              <a:rPr kumimoji="0" lang="zh-TW" altLang="en-US" sz="1200" b="1" u="none" kern="0" dirty="0" smtClean="0">
                <a:solidFill>
                  <a:prstClr val="black"/>
                </a:solidFill>
                <a:latin typeface="微軟正黑體" pitchFamily="34" charset="-120"/>
                <a:ea typeface="微軟正黑體" pitchFamily="34" charset="-120"/>
                <a:cs typeface="Courier New"/>
              </a:rPr>
              <a:t>為滿足首次報告的揭露要求，準則轉換日為</a:t>
            </a:r>
            <a:r>
              <a:rPr kumimoji="0" lang="en-US" altLang="zh-TW" sz="1200" b="1" u="none" kern="0" dirty="0" smtClean="0">
                <a:solidFill>
                  <a:prstClr val="black"/>
                </a:solidFill>
                <a:latin typeface="微軟正黑體" pitchFamily="34" charset="-120"/>
                <a:ea typeface="微軟正黑體" pitchFamily="34" charset="-120"/>
                <a:cs typeface="Courier New"/>
              </a:rPr>
              <a:t>111/12/31</a:t>
            </a:r>
            <a:r>
              <a:rPr kumimoji="0" lang="zh-TW" altLang="en-US" sz="1200" b="1" u="none" kern="0" dirty="0" smtClean="0">
                <a:solidFill>
                  <a:prstClr val="black"/>
                </a:solidFill>
                <a:latin typeface="微軟正黑體" pitchFamily="34" charset="-120"/>
                <a:ea typeface="微軟正黑體" pitchFamily="34" charset="-120"/>
                <a:cs typeface="Courier New"/>
              </a:rPr>
              <a:t>，即</a:t>
            </a:r>
            <a:r>
              <a:rPr kumimoji="0" lang="en-US" altLang="zh-TW" sz="1200" b="1" u="none" kern="0" dirty="0" smtClean="0">
                <a:solidFill>
                  <a:prstClr val="black"/>
                </a:solidFill>
                <a:latin typeface="微軟正黑體" pitchFamily="34" charset="-120"/>
                <a:ea typeface="微軟正黑體" pitchFamily="34" charset="-120"/>
                <a:cs typeface="Courier New"/>
              </a:rPr>
              <a:t>112/1/1</a:t>
            </a:r>
            <a:r>
              <a:rPr kumimoji="0" lang="zh-TW" altLang="en-US" sz="1200" b="1" u="none" kern="0" dirty="0" smtClean="0">
                <a:solidFill>
                  <a:prstClr val="black"/>
                </a:solidFill>
                <a:latin typeface="微軟正黑體" pitchFamily="34" charset="-120"/>
                <a:ea typeface="微軟正黑體" pitchFamily="34" charset="-120"/>
                <a:cs typeface="Courier New"/>
              </a:rPr>
              <a:t>起應適用新準則。</a:t>
            </a:r>
            <a:endParaRPr kumimoji="0" lang="en-US" altLang="zh-TW" sz="1200" b="1" u="none" kern="0" dirty="0" smtClean="0">
              <a:solidFill>
                <a:prstClr val="black"/>
              </a:solidFill>
              <a:latin typeface="微軟正黑體" pitchFamily="34" charset="-120"/>
              <a:ea typeface="微軟正黑體" pitchFamily="34" charset="-120"/>
              <a:cs typeface="Courier New"/>
            </a:endParaRPr>
          </a:p>
          <a:p>
            <a:pPr marL="285750" marR="0" lvl="0" indent="-285750" defTabSz="914400" eaLnBrk="1" fontAlgn="auto" latinLnBrk="0" hangingPunct="1">
              <a:lnSpc>
                <a:spcPct val="100000"/>
              </a:lnSpc>
              <a:spcBef>
                <a:spcPts val="0"/>
              </a:spcBef>
              <a:spcAft>
                <a:spcPts val="0"/>
              </a:spcAft>
              <a:buClrTx/>
              <a:buSzTx/>
              <a:buFont typeface="Wingdings" pitchFamily="2" charset="2"/>
              <a:buChar char="p"/>
              <a:tabLst/>
              <a:defRPr/>
            </a:pPr>
            <a:r>
              <a:rPr kumimoji="0" lang="zh-TW" altLang="en-US" sz="1200" b="1" u="none" kern="0" dirty="0" smtClean="0">
                <a:solidFill>
                  <a:prstClr val="black"/>
                </a:solidFill>
                <a:latin typeface="微軟正黑體" pitchFamily="34" charset="-120"/>
                <a:ea typeface="微軟正黑體" pitchFamily="34" charset="-120"/>
                <a:cs typeface="Courier New"/>
              </a:rPr>
              <a:t>轉換日前的保單皆需考慮過渡期的處理</a:t>
            </a:r>
            <a:r>
              <a:rPr kumimoji="0" lang="en-US" altLang="zh-TW" sz="1200" b="1" u="none" kern="0" dirty="0" smtClean="0">
                <a:solidFill>
                  <a:prstClr val="black"/>
                </a:solidFill>
                <a:latin typeface="微軟正黑體" pitchFamily="34" charset="-120"/>
                <a:ea typeface="微軟正黑體" pitchFamily="34" charset="-120"/>
                <a:cs typeface="Courier New"/>
              </a:rPr>
              <a:t>(</a:t>
            </a:r>
            <a:r>
              <a:rPr kumimoji="0" lang="zh-TW" altLang="en-US" sz="1200" b="1" u="none" kern="0" dirty="0" smtClean="0">
                <a:solidFill>
                  <a:prstClr val="black"/>
                </a:solidFill>
                <a:latin typeface="微軟正黑體" pitchFamily="34" charset="-120"/>
                <a:ea typeface="微軟正黑體" pitchFamily="34" charset="-120"/>
                <a:cs typeface="Courier New"/>
              </a:rPr>
              <a:t>追溯</a:t>
            </a:r>
            <a:r>
              <a:rPr kumimoji="0" lang="en-US" altLang="zh-TW" sz="1200" b="1" u="none" kern="0" dirty="0" smtClean="0">
                <a:solidFill>
                  <a:prstClr val="black"/>
                </a:solidFill>
                <a:latin typeface="微軟正黑體" pitchFamily="34" charset="-120"/>
                <a:ea typeface="微軟正黑體" pitchFamily="34" charset="-120"/>
                <a:cs typeface="Courier New"/>
              </a:rPr>
              <a:t>)</a:t>
            </a:r>
            <a:r>
              <a:rPr kumimoji="0" lang="zh-TW" altLang="en-US" sz="1200" b="1" u="none" kern="0" dirty="0" smtClean="0">
                <a:solidFill>
                  <a:prstClr val="black"/>
                </a:solidFill>
                <a:latin typeface="微軟正黑體" pitchFamily="34" charset="-120"/>
                <a:ea typeface="微軟正黑體" pitchFamily="34" charset="-120"/>
                <a:cs typeface="Courier New"/>
              </a:rPr>
              <a:t>。</a:t>
            </a:r>
            <a:endParaRPr lang="en-US" altLang="zh-TW" sz="1200" b="1" u="none" kern="100" dirty="0" smtClean="0">
              <a:solidFill>
                <a:prstClr val="black"/>
              </a:solidFill>
              <a:latin typeface="微軟正黑體" pitchFamily="34" charset="-120"/>
              <a:ea typeface="微軟正黑體" pitchFamily="34" charset="-120"/>
              <a:cs typeface="Courier New"/>
            </a:endParaRPr>
          </a:p>
        </p:txBody>
      </p:sp>
      <p:sp>
        <p:nvSpPr>
          <p:cNvPr id="4" name="投影片編號版面配置區 3"/>
          <p:cNvSpPr>
            <a:spLocks noGrp="1"/>
          </p:cNvSpPr>
          <p:nvPr>
            <p:ph type="sldNum" sz="quarter" idx="10"/>
          </p:nvPr>
        </p:nvSpPr>
        <p:spPr/>
        <p:txBody>
          <a:bodyPr/>
          <a:lstStyle/>
          <a:p>
            <a:pPr>
              <a:defRPr/>
            </a:pPr>
            <a:fld id="{C026EDCE-79C8-490B-99E6-1C321E26F1A1}" type="slidenum">
              <a:rPr lang="zh-TW" altLang="en-US" smtClean="0">
                <a:solidFill>
                  <a:prstClr val="black"/>
                </a:solidFill>
              </a:rPr>
              <a:pPr>
                <a:defRPr/>
              </a:pPr>
              <a:t>52</a:t>
            </a:fld>
            <a:endParaRPr lang="zh-TW" altLang="en-US">
              <a:solidFill>
                <a:prstClr val="black"/>
              </a:solidFill>
            </a:endParaRPr>
          </a:p>
        </p:txBody>
      </p:sp>
    </p:spTree>
    <p:extLst>
      <p:ext uri="{BB962C8B-B14F-4D97-AF65-F5344CB8AC3E}">
        <p14:creationId xmlns:p14="http://schemas.microsoft.com/office/powerpoint/2010/main" val="1639387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0938CA23-4F6C-4C9F-B8CF-E8F8CAA003B8}" type="slidenum">
              <a:rPr lang="zh-TW" altLang="en-US" smtClean="0">
                <a:solidFill>
                  <a:prstClr val="black"/>
                </a:solidFill>
              </a:rPr>
              <a:pPr>
                <a:defRPr/>
              </a:pPr>
              <a:t>53</a:t>
            </a:fld>
            <a:endParaRPr lang="zh-TW" altLang="en-US">
              <a:solidFill>
                <a:prstClr val="black"/>
              </a:solidFill>
            </a:endParaRPr>
          </a:p>
        </p:txBody>
      </p:sp>
    </p:spTree>
    <p:extLst>
      <p:ext uri="{BB962C8B-B14F-4D97-AF65-F5344CB8AC3E}">
        <p14:creationId xmlns:p14="http://schemas.microsoft.com/office/powerpoint/2010/main" val="657364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21BD312F-9B75-47E2-817B-06E46E3F9FE2}" type="slidenum">
              <a:rPr lang="zh-TW" altLang="en-US" smtClean="0">
                <a:solidFill>
                  <a:prstClr val="black"/>
                </a:solidFill>
              </a:rPr>
              <a:pPr>
                <a:defRPr/>
              </a:pPr>
              <a:t>54</a:t>
            </a:fld>
            <a:endParaRPr lang="zh-TW" altLang="en-US">
              <a:solidFill>
                <a:prstClr val="black"/>
              </a:solidFill>
            </a:endParaRPr>
          </a:p>
        </p:txBody>
      </p:sp>
    </p:spTree>
    <p:extLst>
      <p:ext uri="{BB962C8B-B14F-4D97-AF65-F5344CB8AC3E}">
        <p14:creationId xmlns:p14="http://schemas.microsoft.com/office/powerpoint/2010/main" val="2328725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9163" y="744538"/>
            <a:ext cx="4960937" cy="3722687"/>
          </a:xfrm>
        </p:spPr>
      </p:sp>
      <p:sp>
        <p:nvSpPr>
          <p:cNvPr id="3" name="備忘稿版面配置區 2"/>
          <p:cNvSpPr>
            <a:spLocks noGrp="1"/>
          </p:cNvSpPr>
          <p:nvPr>
            <p:ph type="body" idx="1"/>
          </p:nvPr>
        </p:nvSpPr>
        <p:spPr/>
        <p:txBody>
          <a:bodyPr/>
          <a:lstStyle/>
          <a:p>
            <a:r>
              <a:rPr lang="zh-TW" altLang="en-US" dirty="0" smtClean="0"/>
              <a:t>在第一階段中</a:t>
            </a:r>
            <a:endParaRPr lang="zh-TW" altLang="en-US" dirty="0"/>
          </a:p>
        </p:txBody>
      </p:sp>
      <p:sp>
        <p:nvSpPr>
          <p:cNvPr id="4" name="投影片編號版面配置區 3"/>
          <p:cNvSpPr>
            <a:spLocks noGrp="1"/>
          </p:cNvSpPr>
          <p:nvPr>
            <p:ph type="sldNum" sz="quarter" idx="10"/>
          </p:nvPr>
        </p:nvSpPr>
        <p:spPr/>
        <p:txBody>
          <a:bodyPr/>
          <a:lstStyle/>
          <a:p>
            <a:pPr>
              <a:defRPr/>
            </a:pPr>
            <a:fld id="{0938CA23-4F6C-4C9F-B8CF-E8F8CAA003B8}" type="slidenum">
              <a:rPr lang="zh-TW" altLang="en-US" smtClean="0">
                <a:solidFill>
                  <a:prstClr val="black"/>
                </a:solidFill>
              </a:rPr>
              <a:pPr>
                <a:defRPr/>
              </a:pPr>
              <a:t>55</a:t>
            </a:fld>
            <a:endParaRPr lang="zh-TW" altLang="en-US">
              <a:solidFill>
                <a:prstClr val="black"/>
              </a:solidFill>
            </a:endParaRPr>
          </a:p>
        </p:txBody>
      </p:sp>
    </p:spTree>
    <p:extLst>
      <p:ext uri="{BB962C8B-B14F-4D97-AF65-F5344CB8AC3E}">
        <p14:creationId xmlns:p14="http://schemas.microsoft.com/office/powerpoint/2010/main" val="1013406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pPr marL="285750" marR="0" lvl="0" indent="-285750" defTabSz="914400" eaLnBrk="1" fontAlgn="auto" latinLnBrk="0" hangingPunct="1">
              <a:lnSpc>
                <a:spcPct val="100000"/>
              </a:lnSpc>
              <a:spcBef>
                <a:spcPts val="0"/>
              </a:spcBef>
              <a:spcAft>
                <a:spcPts val="0"/>
              </a:spcAft>
              <a:buClrTx/>
              <a:buSzTx/>
              <a:buFont typeface="Wingdings" pitchFamily="2" charset="2"/>
              <a:buChar char="p"/>
              <a:tabLst/>
              <a:defRPr/>
            </a:pPr>
            <a:r>
              <a:rPr kumimoji="0" lang="zh-TW" altLang="en-US" sz="1200" b="1" u="none" kern="0" dirty="0" smtClean="0">
                <a:solidFill>
                  <a:prstClr val="black"/>
                </a:solidFill>
                <a:latin typeface="微軟正黑體" pitchFamily="34" charset="-120"/>
                <a:ea typeface="微軟正黑體" pitchFamily="34" charset="-120"/>
              </a:rPr>
              <a:t>台灣接軌日預計為</a:t>
            </a:r>
            <a:r>
              <a:rPr kumimoji="0" lang="en-US" altLang="zh-TW" sz="1200" b="1" u="none" kern="0" dirty="0" smtClean="0">
                <a:solidFill>
                  <a:prstClr val="black"/>
                </a:solidFill>
                <a:latin typeface="微軟正黑體" pitchFamily="34" charset="-120"/>
                <a:ea typeface="微軟正黑體" pitchFamily="34" charset="-120"/>
              </a:rPr>
              <a:t>113/1/1</a:t>
            </a:r>
            <a:r>
              <a:rPr kumimoji="0" lang="zh-TW" altLang="en-US" sz="1200" b="1" u="none" kern="0" dirty="0" smtClean="0">
                <a:solidFill>
                  <a:prstClr val="black"/>
                </a:solidFill>
                <a:latin typeface="微軟正黑體" pitchFamily="34" charset="-120"/>
                <a:ea typeface="微軟正黑體" pitchFamily="34" charset="-120"/>
              </a:rPr>
              <a:t>，首次財務報導日</a:t>
            </a:r>
            <a:r>
              <a:rPr kumimoji="0" lang="en-US" altLang="zh-TW" sz="1200" b="1" u="none" kern="0" dirty="0" smtClean="0">
                <a:solidFill>
                  <a:prstClr val="black"/>
                </a:solidFill>
                <a:latin typeface="微軟正黑體" pitchFamily="34" charset="-120"/>
                <a:ea typeface="微軟正黑體" pitchFamily="34" charset="-120"/>
              </a:rPr>
              <a:t>113/3/31</a:t>
            </a:r>
            <a:r>
              <a:rPr kumimoji="0" lang="zh-TW" altLang="en-US" sz="1200" b="1" u="none" kern="0" dirty="0" smtClean="0">
                <a:solidFill>
                  <a:prstClr val="black"/>
                </a:solidFill>
                <a:latin typeface="微軟正黑體" pitchFamily="34" charset="-120"/>
                <a:ea typeface="微軟正黑體" pitchFamily="34" charset="-120"/>
              </a:rPr>
              <a:t>，應揭露當期與前一年度同期資訊。</a:t>
            </a:r>
            <a:endParaRPr kumimoji="0" lang="en-US" altLang="zh-TW" sz="1200" b="1" u="none" kern="0" dirty="0" smtClean="0">
              <a:solidFill>
                <a:prstClr val="black"/>
              </a:solidFill>
              <a:latin typeface="微軟正黑體" pitchFamily="34" charset="-120"/>
              <a:ea typeface="微軟正黑體" pitchFamily="34" charset="-120"/>
            </a:endParaRPr>
          </a:p>
          <a:p>
            <a:pPr marL="285750" marR="0" lvl="0" indent="-285750" defTabSz="914400" eaLnBrk="1" fontAlgn="auto" latinLnBrk="0" hangingPunct="1">
              <a:lnSpc>
                <a:spcPct val="100000"/>
              </a:lnSpc>
              <a:spcBef>
                <a:spcPts val="0"/>
              </a:spcBef>
              <a:spcAft>
                <a:spcPts val="0"/>
              </a:spcAft>
              <a:buClrTx/>
              <a:buSzTx/>
              <a:buFont typeface="Wingdings" pitchFamily="2" charset="2"/>
              <a:buChar char="p"/>
              <a:tabLst/>
              <a:defRPr/>
            </a:pPr>
            <a:r>
              <a:rPr kumimoji="0" lang="zh-TW" altLang="en-US" sz="1200" b="1" u="none" kern="0" dirty="0" smtClean="0">
                <a:solidFill>
                  <a:prstClr val="black"/>
                </a:solidFill>
                <a:latin typeface="微軟正黑體" pitchFamily="34" charset="-120"/>
                <a:ea typeface="微軟正黑體" pitchFamily="34" charset="-120"/>
                <a:cs typeface="Courier New"/>
              </a:rPr>
              <a:t>為滿足首次報告的揭露要求，準則轉換日為</a:t>
            </a:r>
            <a:r>
              <a:rPr kumimoji="0" lang="en-US" altLang="zh-TW" sz="1200" b="1" u="none" kern="0" dirty="0" smtClean="0">
                <a:solidFill>
                  <a:prstClr val="black"/>
                </a:solidFill>
                <a:latin typeface="微軟正黑體" pitchFamily="34" charset="-120"/>
                <a:ea typeface="微軟正黑體" pitchFamily="34" charset="-120"/>
                <a:cs typeface="Courier New"/>
              </a:rPr>
              <a:t>111/12/31</a:t>
            </a:r>
            <a:r>
              <a:rPr kumimoji="0" lang="zh-TW" altLang="en-US" sz="1200" b="1" u="none" kern="0" dirty="0" smtClean="0">
                <a:solidFill>
                  <a:prstClr val="black"/>
                </a:solidFill>
                <a:latin typeface="微軟正黑體" pitchFamily="34" charset="-120"/>
                <a:ea typeface="微軟正黑體" pitchFamily="34" charset="-120"/>
                <a:cs typeface="Courier New"/>
              </a:rPr>
              <a:t>，即</a:t>
            </a:r>
            <a:r>
              <a:rPr kumimoji="0" lang="en-US" altLang="zh-TW" sz="1200" b="1" u="none" kern="0" dirty="0" smtClean="0">
                <a:solidFill>
                  <a:prstClr val="black"/>
                </a:solidFill>
                <a:latin typeface="微軟正黑體" pitchFamily="34" charset="-120"/>
                <a:ea typeface="微軟正黑體" pitchFamily="34" charset="-120"/>
                <a:cs typeface="Courier New"/>
              </a:rPr>
              <a:t>112/1/1</a:t>
            </a:r>
            <a:r>
              <a:rPr kumimoji="0" lang="zh-TW" altLang="en-US" sz="1200" b="1" u="none" kern="0" dirty="0" smtClean="0">
                <a:solidFill>
                  <a:prstClr val="black"/>
                </a:solidFill>
                <a:latin typeface="微軟正黑體" pitchFamily="34" charset="-120"/>
                <a:ea typeface="微軟正黑體" pitchFamily="34" charset="-120"/>
                <a:cs typeface="Courier New"/>
              </a:rPr>
              <a:t>起應適用新準則。</a:t>
            </a:r>
            <a:endParaRPr kumimoji="0" lang="en-US" altLang="zh-TW" sz="1200" b="1" u="none" kern="0" dirty="0" smtClean="0">
              <a:solidFill>
                <a:prstClr val="black"/>
              </a:solidFill>
              <a:latin typeface="微軟正黑體" pitchFamily="34" charset="-120"/>
              <a:ea typeface="微軟正黑體" pitchFamily="34" charset="-120"/>
              <a:cs typeface="Courier New"/>
            </a:endParaRPr>
          </a:p>
          <a:p>
            <a:pPr marL="285750" marR="0" lvl="0" indent="-285750" defTabSz="914400" eaLnBrk="1" fontAlgn="auto" latinLnBrk="0" hangingPunct="1">
              <a:lnSpc>
                <a:spcPct val="100000"/>
              </a:lnSpc>
              <a:spcBef>
                <a:spcPts val="0"/>
              </a:spcBef>
              <a:spcAft>
                <a:spcPts val="0"/>
              </a:spcAft>
              <a:buClrTx/>
              <a:buSzTx/>
              <a:buFont typeface="Wingdings" pitchFamily="2" charset="2"/>
              <a:buChar char="p"/>
              <a:tabLst/>
              <a:defRPr/>
            </a:pPr>
            <a:r>
              <a:rPr kumimoji="0" lang="zh-TW" altLang="en-US" sz="1200" b="1" u="none" kern="0" dirty="0" smtClean="0">
                <a:solidFill>
                  <a:prstClr val="black"/>
                </a:solidFill>
                <a:latin typeface="微軟正黑體" pitchFamily="34" charset="-120"/>
                <a:ea typeface="微軟正黑體" pitchFamily="34" charset="-120"/>
                <a:cs typeface="Courier New"/>
              </a:rPr>
              <a:t>轉換日前的保單皆需考慮過渡期的處理</a:t>
            </a:r>
            <a:r>
              <a:rPr kumimoji="0" lang="en-US" altLang="zh-TW" sz="1200" b="1" u="none" kern="0" dirty="0" smtClean="0">
                <a:solidFill>
                  <a:prstClr val="black"/>
                </a:solidFill>
                <a:latin typeface="微軟正黑體" pitchFamily="34" charset="-120"/>
                <a:ea typeface="微軟正黑體" pitchFamily="34" charset="-120"/>
                <a:cs typeface="Courier New"/>
              </a:rPr>
              <a:t>(</a:t>
            </a:r>
            <a:r>
              <a:rPr kumimoji="0" lang="zh-TW" altLang="en-US" sz="1200" b="1" u="none" kern="0" dirty="0" smtClean="0">
                <a:solidFill>
                  <a:prstClr val="black"/>
                </a:solidFill>
                <a:latin typeface="微軟正黑體" pitchFamily="34" charset="-120"/>
                <a:ea typeface="微軟正黑體" pitchFamily="34" charset="-120"/>
                <a:cs typeface="Courier New"/>
              </a:rPr>
              <a:t>追溯</a:t>
            </a:r>
            <a:r>
              <a:rPr kumimoji="0" lang="en-US" altLang="zh-TW" sz="1200" b="1" u="none" kern="0" dirty="0" smtClean="0">
                <a:solidFill>
                  <a:prstClr val="black"/>
                </a:solidFill>
                <a:latin typeface="微軟正黑體" pitchFamily="34" charset="-120"/>
                <a:ea typeface="微軟正黑體" pitchFamily="34" charset="-120"/>
                <a:cs typeface="Courier New"/>
              </a:rPr>
              <a:t>)</a:t>
            </a:r>
            <a:r>
              <a:rPr kumimoji="0" lang="zh-TW" altLang="en-US" sz="1200" b="1" u="none" kern="0" dirty="0" smtClean="0">
                <a:solidFill>
                  <a:prstClr val="black"/>
                </a:solidFill>
                <a:latin typeface="微軟正黑體" pitchFamily="34" charset="-120"/>
                <a:ea typeface="微軟正黑體" pitchFamily="34" charset="-120"/>
                <a:cs typeface="Courier New"/>
              </a:rPr>
              <a:t>。</a:t>
            </a:r>
            <a:endParaRPr lang="en-US" altLang="zh-TW" sz="1200" b="1" u="none" kern="100" dirty="0" smtClean="0">
              <a:solidFill>
                <a:prstClr val="black"/>
              </a:solidFill>
              <a:latin typeface="微軟正黑體" pitchFamily="34" charset="-120"/>
              <a:ea typeface="微軟正黑體" pitchFamily="34" charset="-120"/>
              <a:cs typeface="Courier New"/>
            </a:endParaRPr>
          </a:p>
        </p:txBody>
      </p:sp>
      <p:sp>
        <p:nvSpPr>
          <p:cNvPr id="4" name="投影片編號版面配置區 3"/>
          <p:cNvSpPr>
            <a:spLocks noGrp="1"/>
          </p:cNvSpPr>
          <p:nvPr>
            <p:ph type="sldNum" sz="quarter" idx="10"/>
          </p:nvPr>
        </p:nvSpPr>
        <p:spPr/>
        <p:txBody>
          <a:bodyPr/>
          <a:lstStyle/>
          <a:p>
            <a:pPr>
              <a:defRPr/>
            </a:pPr>
            <a:fld id="{C026EDCE-79C8-490B-99E6-1C321E26F1A1}" type="slidenum">
              <a:rPr lang="zh-TW" altLang="en-US" smtClean="0">
                <a:solidFill>
                  <a:prstClr val="black"/>
                </a:solidFill>
              </a:rPr>
              <a:pPr>
                <a:defRPr/>
              </a:pPr>
              <a:t>56</a:t>
            </a:fld>
            <a:endParaRPr lang="zh-TW" altLang="en-US">
              <a:solidFill>
                <a:prstClr val="black"/>
              </a:solidFill>
            </a:endParaRPr>
          </a:p>
        </p:txBody>
      </p:sp>
    </p:spTree>
    <p:extLst>
      <p:ext uri="{BB962C8B-B14F-4D97-AF65-F5344CB8AC3E}">
        <p14:creationId xmlns:p14="http://schemas.microsoft.com/office/powerpoint/2010/main" val="1639387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未能反映負債現金流量特性</a:t>
            </a:r>
          </a:p>
          <a:p>
            <a:r>
              <a:rPr lang="zh-TW" altLang="en-US" dirty="0" smtClean="0"/>
              <a:t>現時利率與過去相距甚遠，已鎖定利率計算準備金容易低估或高估保險負債	</a:t>
            </a:r>
            <a:endParaRPr lang="zh-TW" altLang="en-US" dirty="0"/>
          </a:p>
        </p:txBody>
      </p:sp>
      <p:sp>
        <p:nvSpPr>
          <p:cNvPr id="4" name="投影片編號版面配置區 3"/>
          <p:cNvSpPr>
            <a:spLocks noGrp="1"/>
          </p:cNvSpPr>
          <p:nvPr>
            <p:ph type="sldNum" sz="quarter" idx="10"/>
          </p:nvPr>
        </p:nvSpPr>
        <p:spPr/>
        <p:txBody>
          <a:bodyPr/>
          <a:lstStyle/>
          <a:p>
            <a:fld id="{C8259EAA-1DAC-4AD7-8902-3224FB82914E}" type="slidenum">
              <a:rPr lang="zh-TW" altLang="en-US" smtClean="0">
                <a:solidFill>
                  <a:prstClr val="black"/>
                </a:solidFill>
              </a:rPr>
              <a:pPr/>
              <a:t>58</a:t>
            </a:fld>
            <a:endParaRPr lang="zh-TW" altLang="en-US">
              <a:solidFill>
                <a:prstClr val="black"/>
              </a:solidFill>
            </a:endParaRPr>
          </a:p>
        </p:txBody>
      </p:sp>
    </p:spTree>
    <p:extLst>
      <p:ext uri="{BB962C8B-B14F-4D97-AF65-F5344CB8AC3E}">
        <p14:creationId xmlns:p14="http://schemas.microsoft.com/office/powerpoint/2010/main" val="214113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9163" y="744538"/>
            <a:ext cx="4960937" cy="3722687"/>
          </a:xfrm>
        </p:spPr>
      </p:sp>
      <p:sp>
        <p:nvSpPr>
          <p:cNvPr id="3" name="備忘稿版面配置區 2"/>
          <p:cNvSpPr>
            <a:spLocks noGrp="1"/>
          </p:cNvSpPr>
          <p:nvPr>
            <p:ph type="body" idx="1"/>
          </p:nvPr>
        </p:nvSpPr>
        <p:spPr/>
        <p:txBody>
          <a:bodyPr/>
          <a:lstStyle/>
          <a:p>
            <a:pPr defTabSz="912477">
              <a:defRPr/>
            </a:pPr>
            <a:endParaRPr lang="en-US" altLang="zh-TW" dirty="0">
              <a:solidFill>
                <a:schemeClr val="bg1"/>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0"/>
          </p:nvPr>
        </p:nvSpPr>
        <p:spPr/>
        <p:txBody>
          <a:bodyPr/>
          <a:lstStyle/>
          <a:p>
            <a:pPr>
              <a:defRPr/>
            </a:pPr>
            <a:fld id="{0938CA23-4F6C-4C9F-B8CF-E8F8CAA003B8}" type="slidenum">
              <a:rPr lang="zh-TW" altLang="en-US" smtClean="0">
                <a:solidFill>
                  <a:prstClr val="black"/>
                </a:solidFill>
              </a:rPr>
              <a:pPr>
                <a:defRPr/>
              </a:pPr>
              <a:t>60</a:t>
            </a:fld>
            <a:endParaRPr lang="zh-TW" altLang="en-US">
              <a:solidFill>
                <a:prstClr val="black"/>
              </a:solidFill>
            </a:endParaRPr>
          </a:p>
        </p:txBody>
      </p:sp>
    </p:spTree>
    <p:extLst>
      <p:ext uri="{BB962C8B-B14F-4D97-AF65-F5344CB8AC3E}">
        <p14:creationId xmlns:p14="http://schemas.microsoft.com/office/powerpoint/2010/main" val="2388523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r>
              <a:rPr lang="zh-TW" altLang="en-US" sz="12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納管文件</a:t>
            </a:r>
            <a:r>
              <a:rPr lang="en-US" altLang="zh-TW" sz="12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a:t>
            </a:r>
            <a:r>
              <a:rPr lang="zh-TW" altLang="zh-TW" sz="1200" kern="1200" dirty="0" smtClean="0">
                <a:solidFill>
                  <a:schemeClr val="tx1"/>
                </a:solidFill>
                <a:effectLst/>
                <a:latin typeface="微軟正黑體" panose="020B0604030504040204" pitchFamily="34" charset="-120"/>
                <a:ea typeface="微軟正黑體" panose="020B0604030504040204" pitchFamily="34" charset="-120"/>
                <a:cs typeface="+mn-cs"/>
              </a:rPr>
              <a:t>系統維運計畫書</a:t>
            </a:r>
            <a:r>
              <a:rPr lang="en-US" altLang="zh-TW" sz="12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smtClean="0">
                <a:solidFill>
                  <a:schemeClr val="tx1"/>
                </a:solidFill>
                <a:effectLst/>
                <a:latin typeface="微軟正黑體" panose="020B0604030504040204" pitchFamily="34" charset="-120"/>
                <a:ea typeface="微軟正黑體" panose="020B0604030504040204" pitchFamily="34" charset="-120"/>
                <a:cs typeface="+mn-cs"/>
              </a:rPr>
              <a:t>上版程序書</a:t>
            </a:r>
            <a:endParaRPr lang="en-US" altLang="zh-TW" dirty="0" smtClean="0"/>
          </a:p>
          <a:p>
            <a:endParaRPr lang="en-US" altLang="zh-TW" dirty="0" smtClean="0"/>
          </a:p>
          <a:p>
            <a:r>
              <a:rPr lang="zh-TW" altLang="en-US" dirty="0" smtClean="0"/>
              <a:t>四</a:t>
            </a:r>
            <a:r>
              <a:rPr lang="en-US" altLang="zh-TW" dirty="0" smtClean="0"/>
              <a:t>(</a:t>
            </a:r>
            <a:r>
              <a:rPr lang="zh-TW" altLang="en-US" dirty="0" smtClean="0"/>
              <a:t>一</a:t>
            </a:r>
            <a:r>
              <a:rPr lang="en-US" altLang="zh-TW" dirty="0" smtClean="0"/>
              <a:t>)</a:t>
            </a:r>
            <a:r>
              <a:rPr lang="zh-TW" altLang="en-US" dirty="0" smtClean="0"/>
              <a:t>辦理應用系統開發、測試、編譯及換版上線作業，有下列事項欠妥： </a:t>
            </a:r>
            <a:r>
              <a:rPr lang="en-US" altLang="zh-TW" dirty="0" smtClean="0"/>
              <a:t>1.</a:t>
            </a:r>
            <a:r>
              <a:rPr lang="zh-TW" altLang="en-US" dirty="0" smtClean="0"/>
              <a:t>正式作業且涉及客戶資料處理之應用系統或資料庫主機，有由系統開發人員自行管理者</a:t>
            </a:r>
            <a:r>
              <a:rPr lang="en-US" altLang="zh-TW" dirty="0" smtClean="0"/>
              <a:t>(</a:t>
            </a:r>
            <a:r>
              <a:rPr lang="zh-TW" altLang="en-US" dirty="0" smtClean="0"/>
              <a:t>即未納管</a:t>
            </a:r>
            <a:r>
              <a:rPr lang="en-US" altLang="zh-TW" dirty="0" smtClean="0"/>
              <a:t>)</a:t>
            </a:r>
            <a:r>
              <a:rPr lang="zh-TW" altLang="en-US" dirty="0" smtClean="0"/>
              <a:t>，如：會員專區</a:t>
            </a:r>
            <a:r>
              <a:rPr lang="en-US" altLang="zh-TW" dirty="0" smtClean="0"/>
              <a:t>(</a:t>
            </a:r>
            <a:r>
              <a:rPr lang="zh-TW" altLang="en-US" dirty="0" smtClean="0"/>
              <a:t>含團體保險服務</a:t>
            </a:r>
            <a:r>
              <a:rPr lang="en-US" altLang="zh-TW" dirty="0" smtClean="0"/>
              <a:t>) </a:t>
            </a:r>
            <a:r>
              <a:rPr lang="zh-TW" altLang="en-US" dirty="0" smtClean="0"/>
              <a:t>、電子化轉帳授權等應用系統主機，及</a:t>
            </a:r>
            <a:r>
              <a:rPr lang="en-US" altLang="zh-TW" dirty="0" smtClean="0"/>
              <a:t>0800</a:t>
            </a:r>
            <a:r>
              <a:rPr lang="zh-TW" altLang="en-US" dirty="0" smtClean="0"/>
              <a:t>客服、新契約登打、影像、新光金保代等應用系統主機及資料庫主機，未符合分工牽制原則。 </a:t>
            </a:r>
            <a:r>
              <a:rPr lang="en-US" altLang="zh-TW" dirty="0" smtClean="0"/>
              <a:t>3.</a:t>
            </a:r>
            <a:r>
              <a:rPr lang="zh-TW" altLang="en-US" dirty="0" smtClean="0"/>
              <a:t>會員專區</a:t>
            </a:r>
            <a:r>
              <a:rPr lang="en-US" altLang="zh-TW" dirty="0" smtClean="0"/>
              <a:t>(</a:t>
            </a:r>
            <a:r>
              <a:rPr lang="zh-TW" altLang="en-US" dirty="0" smtClean="0"/>
              <a:t>含團體保險服務</a:t>
            </a:r>
            <a:r>
              <a:rPr lang="en-US" altLang="zh-TW" dirty="0" smtClean="0"/>
              <a:t>)</a:t>
            </a:r>
            <a:r>
              <a:rPr lang="zh-TW" altLang="en-US" dirty="0" smtClean="0"/>
              <a:t>系統之原始碼版本控管及上線作業，係由負責系統開發之數位資訊部電子商務資訊課執行，有失牽制，且查相關換版作業係使用可對外連線網路網路之個人電腦，以該等英用系統主機管理者帳號</a:t>
            </a:r>
            <a:r>
              <a:rPr lang="en-US" altLang="zh-TW" dirty="0" smtClean="0"/>
              <a:t>(</a:t>
            </a:r>
            <a:r>
              <a:rPr lang="zh-TW" altLang="en-US" dirty="0" smtClean="0"/>
              <a:t>會員專區系統使用</a:t>
            </a:r>
            <a:r>
              <a:rPr lang="en-US" altLang="zh-TW" dirty="0" smtClean="0"/>
              <a:t>ska28294</a:t>
            </a:r>
            <a:r>
              <a:rPr lang="zh-TW" altLang="en-US" dirty="0" smtClean="0"/>
              <a:t>、</a:t>
            </a:r>
            <a:r>
              <a:rPr lang="en-US" altLang="zh-TW" dirty="0" smtClean="0"/>
              <a:t>skct3040</a:t>
            </a:r>
            <a:r>
              <a:rPr lang="zh-TW" altLang="en-US" dirty="0" smtClean="0"/>
              <a:t>，團體保險服務系統使用</a:t>
            </a:r>
            <a:r>
              <a:rPr lang="en-US" altLang="zh-TW" dirty="0" smtClean="0"/>
              <a:t>skcm0278</a:t>
            </a:r>
            <a:r>
              <a:rPr lang="zh-TW" altLang="en-US" dirty="0" smtClean="0"/>
              <a:t>、</a:t>
            </a:r>
            <a:r>
              <a:rPr lang="en-US" altLang="zh-TW" dirty="0" smtClean="0"/>
              <a:t>skaf8623)</a:t>
            </a:r>
            <a:r>
              <a:rPr lang="zh-TW" altLang="en-US" dirty="0" smtClean="0"/>
              <a:t>直接遠端連線至正式主機方式辦理，不利資訊安全。 </a:t>
            </a:r>
            <a:r>
              <a:rPr lang="en-US" altLang="zh-TW" dirty="0" smtClean="0"/>
              <a:t>4.</a:t>
            </a:r>
            <a:r>
              <a:rPr lang="zh-TW" altLang="en-US" dirty="0" smtClean="0"/>
              <a:t>應用程式與資料庫連線之密碼皆以明碼儲存於</a:t>
            </a:r>
            <a:r>
              <a:rPr lang="en-US" altLang="zh-TW" dirty="0" err="1" smtClean="0"/>
              <a:t>web.config</a:t>
            </a:r>
            <a:r>
              <a:rPr lang="zh-TW" altLang="en-US" dirty="0" smtClean="0"/>
              <a:t>檔內，且帳號密碼皆由應用系統開發同仁自行保管，不利資訊安全，如：網路投保系統共</a:t>
            </a:r>
            <a:r>
              <a:rPr lang="en-US" altLang="zh-TW" dirty="0" smtClean="0"/>
              <a:t>24</a:t>
            </a:r>
            <a:r>
              <a:rPr lang="zh-TW" altLang="en-US" dirty="0" smtClean="0"/>
              <a:t>組帳號</a:t>
            </a:r>
            <a:r>
              <a:rPr lang="en-US" altLang="zh-TW" dirty="0" smtClean="0"/>
              <a:t>(</a:t>
            </a:r>
            <a:r>
              <a:rPr lang="zh-TW" altLang="en-US" dirty="0" smtClean="0"/>
              <a:t>如：</a:t>
            </a:r>
            <a:r>
              <a:rPr lang="en-US" altLang="zh-TW" dirty="0" err="1" smtClean="0"/>
              <a:t>MultiFunction</a:t>
            </a:r>
            <a:r>
              <a:rPr lang="zh-TW" altLang="en-US" dirty="0" smtClean="0"/>
              <a:t>、</a:t>
            </a:r>
            <a:r>
              <a:rPr lang="en-US" altLang="zh-TW" dirty="0" err="1" smtClean="0"/>
              <a:t>OutSiteAdmin</a:t>
            </a:r>
            <a:r>
              <a:rPr lang="zh-TW" altLang="en-US" dirty="0" smtClean="0"/>
              <a:t>、</a:t>
            </a:r>
            <a:endParaRPr lang="en-US" altLang="zh-TW" dirty="0" smtClean="0"/>
          </a:p>
          <a:p>
            <a:r>
              <a:rPr lang="en-US" altLang="zh-TW" dirty="0" err="1" smtClean="0"/>
              <a:t>WebLoginData</a:t>
            </a:r>
            <a:r>
              <a:rPr lang="zh-TW" altLang="en-US" dirty="0" smtClean="0"/>
              <a:t>等</a:t>
            </a:r>
            <a:r>
              <a:rPr lang="en-US" altLang="zh-TW" dirty="0" smtClean="0"/>
              <a:t>)</a:t>
            </a:r>
            <a:r>
              <a:rPr lang="zh-TW" altLang="en-US" dirty="0" smtClean="0"/>
              <a:t>之密碼、團體保險共</a:t>
            </a:r>
            <a:r>
              <a:rPr lang="en-US" altLang="zh-TW" dirty="0" smtClean="0"/>
              <a:t>18</a:t>
            </a:r>
            <a:r>
              <a:rPr lang="zh-TW" altLang="en-US" dirty="0" smtClean="0"/>
              <a:t>組帳號</a:t>
            </a:r>
            <a:r>
              <a:rPr lang="en-US" altLang="zh-TW" dirty="0" smtClean="0"/>
              <a:t>(</a:t>
            </a:r>
            <a:r>
              <a:rPr lang="zh-TW" altLang="en-US" dirty="0" smtClean="0"/>
              <a:t>如：</a:t>
            </a:r>
            <a:r>
              <a:rPr lang="en-US" altLang="zh-TW" dirty="0" err="1" smtClean="0"/>
              <a:t>GroupIns</a:t>
            </a:r>
            <a:r>
              <a:rPr lang="zh-TW" altLang="en-US" dirty="0" smtClean="0"/>
              <a:t>、</a:t>
            </a:r>
            <a:r>
              <a:rPr lang="en-US" altLang="zh-TW" dirty="0" err="1" smtClean="0"/>
              <a:t>WebLoginData</a:t>
            </a:r>
            <a:r>
              <a:rPr lang="zh-TW" altLang="en-US" dirty="0" smtClean="0"/>
              <a:t>、</a:t>
            </a:r>
            <a:r>
              <a:rPr lang="en-US" altLang="zh-TW" dirty="0" err="1" smtClean="0"/>
              <a:t>SKLwebdb</a:t>
            </a:r>
            <a:r>
              <a:rPr lang="en-US" altLang="zh-TW" dirty="0" smtClean="0"/>
              <a:t>)</a:t>
            </a:r>
            <a:r>
              <a:rPr lang="zh-TW" altLang="en-US" dirty="0" smtClean="0"/>
              <a:t>之密碼。</a:t>
            </a:r>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zh-TW" altLang="en-US" dirty="0" smtClean="0"/>
              <a:t>●電子化轉帳授權系統</a:t>
            </a:r>
            <a:r>
              <a:rPr lang="en-US" altLang="zh-TW" dirty="0" smtClean="0"/>
              <a:t>-108/10/31</a:t>
            </a:r>
            <a:r>
              <a:rPr lang="zh-TW" altLang="en-US" dirty="0" smtClean="0"/>
              <a:t>前完成納管，系統維運計畫書初版預計已於</a:t>
            </a:r>
            <a:r>
              <a:rPr lang="en-US" altLang="zh-TW" dirty="0" smtClean="0"/>
              <a:t>9</a:t>
            </a:r>
            <a:r>
              <a:rPr lang="zh-TW" altLang="en-US" dirty="0" smtClean="0"/>
              <a:t>月底產出，並於</a:t>
            </a:r>
            <a:r>
              <a:rPr lang="en-US" altLang="zh-TW" dirty="0" smtClean="0"/>
              <a:t>10/7</a:t>
            </a:r>
            <a:r>
              <a:rPr lang="zh-TW" altLang="en-US" dirty="0" smtClean="0"/>
              <a:t>完成第一次審查作業，請參考「附件四</a:t>
            </a:r>
            <a:r>
              <a:rPr lang="en-US" altLang="zh-TW" dirty="0" smtClean="0"/>
              <a:t>(</a:t>
            </a:r>
            <a:r>
              <a:rPr lang="zh-TW" altLang="en-US" dirty="0" smtClean="0"/>
              <a:t>一</a:t>
            </a:r>
            <a:r>
              <a:rPr lang="en-US" altLang="zh-TW" dirty="0" smtClean="0"/>
              <a:t>)1-6</a:t>
            </a:r>
            <a:r>
              <a:rPr lang="zh-TW" altLang="en-US" dirty="0" smtClean="0"/>
              <a:t>。 ●</a:t>
            </a:r>
            <a:r>
              <a:rPr lang="en-US" altLang="zh-TW" dirty="0" smtClean="0"/>
              <a:t>0800</a:t>
            </a:r>
            <a:r>
              <a:rPr lang="zh-TW" altLang="en-US" dirty="0" smtClean="0"/>
              <a:t>客服系統</a:t>
            </a:r>
            <a:r>
              <a:rPr lang="en-US" altLang="zh-TW" dirty="0" smtClean="0"/>
              <a:t>-108/12/31</a:t>
            </a:r>
            <a:r>
              <a:rPr lang="zh-TW" altLang="en-US" dirty="0" smtClean="0"/>
              <a:t>前完成</a:t>
            </a:r>
            <a:r>
              <a:rPr lang="en-US" altLang="zh-TW" dirty="0" smtClean="0"/>
              <a:t>【</a:t>
            </a:r>
            <a:r>
              <a:rPr lang="zh-TW" altLang="en-US" dirty="0" smtClean="0"/>
              <a:t>目前進度已於</a:t>
            </a:r>
            <a:r>
              <a:rPr lang="en-US" altLang="zh-TW" dirty="0" smtClean="0"/>
              <a:t>9/27</a:t>
            </a:r>
            <a:r>
              <a:rPr lang="zh-TW" altLang="en-US" dirty="0" smtClean="0"/>
              <a:t>完成審查作業，請參考「附件四</a:t>
            </a:r>
            <a:r>
              <a:rPr lang="en-US" altLang="zh-TW" dirty="0" smtClean="0"/>
              <a:t>(</a:t>
            </a:r>
            <a:r>
              <a:rPr lang="zh-TW" altLang="en-US" dirty="0" smtClean="0"/>
              <a:t>一</a:t>
            </a:r>
            <a:r>
              <a:rPr lang="en-US" altLang="zh-TW" dirty="0" smtClean="0"/>
              <a:t>)1-7</a:t>
            </a:r>
            <a:r>
              <a:rPr lang="zh-TW" altLang="en-US" dirty="0" smtClean="0"/>
              <a:t>」</a:t>
            </a:r>
            <a:r>
              <a:rPr lang="en-US" altLang="zh-TW" dirty="0" smtClean="0"/>
              <a:t>】</a:t>
            </a:r>
            <a:r>
              <a:rPr lang="zh-TW" altLang="en-US" dirty="0" smtClean="0"/>
              <a:t>。 ●新契約登打系統</a:t>
            </a:r>
            <a:r>
              <a:rPr lang="en-US" altLang="zh-TW" dirty="0" smtClean="0"/>
              <a:t>-108/11/15</a:t>
            </a:r>
            <a:r>
              <a:rPr lang="zh-TW" altLang="en-US" dirty="0" smtClean="0"/>
              <a:t>前完成 </a:t>
            </a:r>
            <a:r>
              <a:rPr lang="en-US" altLang="zh-TW" dirty="0" smtClean="0"/>
              <a:t>【</a:t>
            </a:r>
            <a:r>
              <a:rPr lang="zh-TW" altLang="en-US" dirty="0" smtClean="0"/>
              <a:t>目前進度</a:t>
            </a:r>
            <a:r>
              <a:rPr lang="en-US" altLang="zh-TW" dirty="0" smtClean="0"/>
              <a:t>】</a:t>
            </a:r>
            <a:r>
              <a:rPr lang="zh-TW" altLang="en-US" dirty="0" smtClean="0"/>
              <a:t>進行中；依據資系部的文件審查結果，因須配合修改為自動上版機制，原定</a:t>
            </a:r>
            <a:r>
              <a:rPr lang="en-US" altLang="zh-TW" dirty="0" smtClean="0"/>
              <a:t>108/09/30</a:t>
            </a:r>
            <a:r>
              <a:rPr lang="zh-TW" altLang="en-US" dirty="0" smtClean="0"/>
              <a:t>前完成，變更為</a:t>
            </a:r>
            <a:r>
              <a:rPr lang="en-US" altLang="zh-TW" dirty="0" smtClean="0"/>
              <a:t>108/11/15</a:t>
            </a:r>
            <a:r>
              <a:rPr lang="zh-TW" altLang="en-US" dirty="0" smtClean="0"/>
              <a:t>前完成。 ●影像系統</a:t>
            </a:r>
            <a:r>
              <a:rPr lang="en-US" altLang="zh-TW" dirty="0" smtClean="0"/>
              <a:t>-108/12/31</a:t>
            </a:r>
            <a:r>
              <a:rPr lang="zh-TW" altLang="en-US" dirty="0" smtClean="0"/>
              <a:t>前完成 </a:t>
            </a:r>
            <a:r>
              <a:rPr lang="en-US" altLang="zh-TW" dirty="0" smtClean="0"/>
              <a:t>【</a:t>
            </a:r>
            <a:r>
              <a:rPr lang="zh-TW" altLang="en-US" dirty="0" smtClean="0"/>
              <a:t>目前進度</a:t>
            </a:r>
            <a:r>
              <a:rPr lang="en-US" altLang="zh-TW" dirty="0" smtClean="0"/>
              <a:t>】</a:t>
            </a:r>
            <a:r>
              <a:rPr lang="zh-TW" altLang="en-US" dirty="0" smtClean="0"/>
              <a:t>進行中；依據資系部的文件審查結果，因須配合修改為自動上版機制，故須先調整系統上版機制後，再修改納管文件送審。 ●新光金保代系統－</a:t>
            </a:r>
            <a:r>
              <a:rPr lang="en-US" altLang="zh-TW" dirty="0" smtClean="0"/>
              <a:t>108/12/30</a:t>
            </a:r>
            <a:r>
              <a:rPr lang="zh-TW" altLang="en-US" dirty="0" smtClean="0"/>
              <a:t>前完成 </a:t>
            </a:r>
            <a:r>
              <a:rPr lang="en-US" altLang="zh-TW" dirty="0" smtClean="0"/>
              <a:t>【</a:t>
            </a:r>
            <a:r>
              <a:rPr lang="zh-TW" altLang="en-US" dirty="0" smtClean="0"/>
              <a:t>目前進度</a:t>
            </a:r>
            <a:r>
              <a:rPr lang="en-US" altLang="zh-TW" dirty="0" smtClean="0"/>
              <a:t>】</a:t>
            </a:r>
            <a:r>
              <a:rPr lang="zh-TW" altLang="en-US" dirty="0" smtClean="0"/>
              <a:t>進行中；該系統已於金控月會中呈報，目前討論維護合約內容中。</a:t>
            </a:r>
            <a:endParaRPr lang="zh-TW" altLang="en-US" dirty="0"/>
          </a:p>
        </p:txBody>
      </p:sp>
    </p:spTree>
    <p:extLst>
      <p:ext uri="{BB962C8B-B14F-4D97-AF65-F5344CB8AC3E}">
        <p14:creationId xmlns:p14="http://schemas.microsoft.com/office/powerpoint/2010/main" val="28870934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9163" y="746125"/>
            <a:ext cx="4959350" cy="3721100"/>
          </a:xfrm>
        </p:spPr>
      </p:sp>
      <p:sp>
        <p:nvSpPr>
          <p:cNvPr id="3" name="備忘稿版面配置區 2"/>
          <p:cNvSpPr>
            <a:spLocks noGrp="1"/>
          </p:cNvSpPr>
          <p:nvPr>
            <p:ph type="body" idx="1"/>
          </p:nvPr>
        </p:nvSpPr>
        <p:spPr/>
        <p:txBody>
          <a:bodyPr/>
          <a:lstStyle/>
          <a:p>
            <a:r>
              <a:rPr lang="zh-TW" altLang="en-US" b="1" dirty="0" smtClean="0"/>
              <a:t>現行保費收入採已收取保費為基礎，</a:t>
            </a:r>
            <a:endParaRPr lang="en-US" altLang="zh-TW" b="1" dirty="0" smtClean="0"/>
          </a:p>
          <a:p>
            <a:r>
              <a:rPr lang="zh-TW" altLang="en-US" dirty="0" smtClean="0"/>
              <a:t>保險合約收入只反映公司提供當期服務的收入，包含了當期的利潤釋放</a:t>
            </a:r>
            <a:r>
              <a:rPr lang="en-US" altLang="zh-TW" dirty="0" smtClean="0"/>
              <a:t>CSM</a:t>
            </a:r>
            <a:r>
              <a:rPr lang="zh-TW" altLang="en-US" dirty="0" smtClean="0"/>
              <a:t>攤銷數和當期的</a:t>
            </a:r>
            <a:r>
              <a:rPr lang="en-US" altLang="zh-TW" dirty="0" smtClean="0"/>
              <a:t>RA</a:t>
            </a:r>
            <a:r>
              <a:rPr lang="zh-TW" altLang="en-US" dirty="0" smtClean="0"/>
              <a:t>的釋放數，以及當期的預期理賠和費用</a:t>
            </a:r>
            <a:endParaRPr lang="en-US" altLang="zh-TW" dirty="0" smtClean="0"/>
          </a:p>
          <a:p>
            <a:pPr defTabSz="916137"/>
            <a:endParaRPr lang="en-US" altLang="zh-TW" dirty="0" smtClean="0"/>
          </a:p>
          <a:p>
            <a:pPr defTabSz="916137"/>
            <a:r>
              <a:rPr lang="en-US" altLang="zh-TW" dirty="0" smtClean="0"/>
              <a:t>(</a:t>
            </a:r>
            <a:r>
              <a:rPr lang="zh-TW" altLang="en-US" dirty="0" smtClean="0"/>
              <a:t>主要想傳達：現行損益包含了</a:t>
            </a:r>
            <a:r>
              <a:rPr lang="en-US" altLang="zh-TW" dirty="0" smtClean="0"/>
              <a:t>”</a:t>
            </a:r>
            <a:r>
              <a:rPr lang="zh-TW" altLang="en-US" dirty="0" smtClean="0"/>
              <a:t>當期及未來</a:t>
            </a:r>
            <a:r>
              <a:rPr lang="en-US" altLang="zh-TW" dirty="0" smtClean="0"/>
              <a:t>”</a:t>
            </a:r>
            <a:r>
              <a:rPr lang="zh-TW" altLang="en-US" dirty="0" smtClean="0"/>
              <a:t>的概念，而</a:t>
            </a:r>
            <a:r>
              <a:rPr lang="en-US" altLang="zh-TW" dirty="0" smtClean="0"/>
              <a:t>IFRS17</a:t>
            </a:r>
            <a:r>
              <a:rPr lang="zh-TW" altLang="en-US" dirty="0" smtClean="0"/>
              <a:t>僅就</a:t>
            </a:r>
            <a:r>
              <a:rPr lang="en-US" altLang="zh-TW" dirty="0" smtClean="0"/>
              <a:t>”</a:t>
            </a:r>
            <a:r>
              <a:rPr lang="zh-TW" altLang="en-US" dirty="0" smtClean="0"/>
              <a:t>當期</a:t>
            </a:r>
            <a:r>
              <a:rPr lang="en-US" altLang="zh-TW" dirty="0" smtClean="0"/>
              <a:t>”)</a:t>
            </a:r>
          </a:p>
          <a:p>
            <a:pPr defTabSz="916137"/>
            <a:r>
              <a:rPr lang="en-US" altLang="zh-TW" dirty="0" smtClean="0"/>
              <a:t>(</a:t>
            </a:r>
            <a:r>
              <a:rPr lang="zh-TW" altLang="en-US" dirty="0" smtClean="0"/>
              <a:t>現行的這筆保費代表著公司為了履行</a:t>
            </a:r>
            <a:r>
              <a:rPr lang="en-US" altLang="zh-TW" dirty="0" smtClean="0"/>
              <a:t>”</a:t>
            </a:r>
            <a:r>
              <a:rPr lang="zh-TW" altLang="en-US" dirty="0" smtClean="0"/>
              <a:t>當期及未來</a:t>
            </a:r>
            <a:r>
              <a:rPr lang="en-US" altLang="zh-TW" dirty="0" smtClean="0"/>
              <a:t>”</a:t>
            </a:r>
            <a:r>
              <a:rPr lang="zh-TW" altLang="en-US" dirty="0" smtClean="0"/>
              <a:t>對保戶的承諾而收取的保費，請注意是當期及未來的概念</a:t>
            </a:r>
            <a:endParaRPr lang="en-US" altLang="zh-TW" dirty="0" smtClean="0"/>
          </a:p>
          <a:p>
            <a:pPr defTabSz="916137"/>
            <a:endParaRPr lang="en-US" altLang="zh-TW" dirty="0" smtClean="0"/>
          </a:p>
          <a:p>
            <a:pPr defTabSz="916137"/>
            <a:r>
              <a:rPr lang="zh-TW" altLang="en-US" dirty="0" smtClean="0"/>
              <a:t>而</a:t>
            </a:r>
            <a:r>
              <a:rPr lang="en-US" altLang="zh-TW" dirty="0" smtClean="0"/>
              <a:t>17</a:t>
            </a:r>
            <a:r>
              <a:rPr lang="zh-TW" altLang="en-US" dirty="0" smtClean="0"/>
              <a:t>下損益表僅呈現當期的結果，包含了當期保險成本、當期費用、當期財收，及整包未來預期利潤在當期的攤銷數</a:t>
            </a:r>
            <a:r>
              <a:rPr lang="en-US" altLang="zh-TW" dirty="0" smtClean="0"/>
              <a:t>)</a:t>
            </a:r>
          </a:p>
          <a:p>
            <a:pPr defTabSz="916137"/>
            <a:endParaRPr lang="en-US" altLang="zh-TW" dirty="0" smtClean="0"/>
          </a:p>
          <a:p>
            <a:r>
              <a:rPr lang="zh-TW" altLang="en-US" b="1" dirty="0" smtClean="0"/>
              <a:t>保險給付項目也有改變</a:t>
            </a:r>
            <a:endParaRPr lang="en-US" altLang="zh-TW" b="1" dirty="0" smtClean="0"/>
          </a:p>
          <a:p>
            <a:r>
              <a:rPr lang="zh-TW" altLang="en-US" dirty="0" smtClean="0"/>
              <a:t>假設現行的身故理賠，給保戶</a:t>
            </a:r>
            <a:r>
              <a:rPr lang="en-US" altLang="zh-TW" dirty="0" smtClean="0"/>
              <a:t>100</a:t>
            </a:r>
            <a:r>
              <a:rPr lang="zh-TW" altLang="en-US" dirty="0" smtClean="0"/>
              <a:t>萬，在現行損益表放</a:t>
            </a:r>
            <a:r>
              <a:rPr lang="en-US" altLang="zh-TW" dirty="0" smtClean="0"/>
              <a:t>100</a:t>
            </a:r>
            <a:r>
              <a:rPr lang="zh-TW" altLang="en-US" dirty="0" smtClean="0"/>
              <a:t>萬，而這</a:t>
            </a:r>
            <a:r>
              <a:rPr lang="en-US" altLang="zh-TW" dirty="0" smtClean="0"/>
              <a:t>100</a:t>
            </a:r>
            <a:r>
              <a:rPr lang="zh-TW" altLang="en-US" dirty="0" smtClean="0"/>
              <a:t>萬其中屬於客戶價值的部分有</a:t>
            </a:r>
            <a:r>
              <a:rPr lang="en-US" altLang="zh-TW" dirty="0" smtClean="0"/>
              <a:t>85</a:t>
            </a:r>
            <a:r>
              <a:rPr lang="zh-TW" altLang="en-US" dirty="0" smtClean="0"/>
              <a:t>萬，剩下的</a:t>
            </a:r>
            <a:r>
              <a:rPr lang="en-US" altLang="zh-TW" dirty="0" smtClean="0"/>
              <a:t>15</a:t>
            </a:r>
            <a:r>
              <a:rPr lang="zh-TW" altLang="en-US" dirty="0" smtClean="0"/>
              <a:t>萬才是公司真正的賠付金額，未來損益表呈現</a:t>
            </a:r>
            <a:r>
              <a:rPr lang="en-US" altLang="zh-TW" dirty="0" smtClean="0"/>
              <a:t>15</a:t>
            </a:r>
            <a:r>
              <a:rPr lang="zh-TW" altLang="en-US" dirty="0" smtClean="0"/>
              <a:t>萬的數字</a:t>
            </a:r>
            <a:endParaRPr lang="en-US" altLang="zh-TW" dirty="0" smtClean="0"/>
          </a:p>
          <a:p>
            <a:r>
              <a:rPr lang="zh-TW" altLang="en-US" dirty="0" smtClean="0"/>
              <a:t>實際上現行的損益表有保險給付也有準備金收回數，</a:t>
            </a:r>
            <a:r>
              <a:rPr lang="en-US" altLang="zh-TW" dirty="0" smtClean="0"/>
              <a:t>net</a:t>
            </a:r>
            <a:r>
              <a:rPr lang="zh-TW" altLang="en-US" dirty="0" smtClean="0"/>
              <a:t>調的結果就是實際理賠的概念，很類似現行的實付理賠</a:t>
            </a:r>
            <a:endParaRPr lang="en-US" altLang="zh-TW" dirty="0" smtClean="0"/>
          </a:p>
          <a:p>
            <a:endParaRPr lang="en-US" altLang="zh-TW" dirty="0" smtClean="0"/>
          </a:p>
          <a:p>
            <a:r>
              <a:rPr lang="zh-TW" altLang="en-US" b="1" dirty="0" smtClean="0"/>
              <a:t>我們來看現在的保險給付項目有醫療、身故、生存金、滿期金、解約金等等，</a:t>
            </a:r>
            <a:endParaRPr lang="en-US" altLang="zh-TW" b="1" dirty="0" smtClean="0"/>
          </a:p>
          <a:p>
            <a:r>
              <a:rPr lang="zh-TW" altLang="en-US" b="1" dirty="0" smtClean="0"/>
              <a:t>屬於投資組成部分要排除掉，像是生存金滿期金解約金，這些都像存款一樣搬進搬出不要在損益表上反應</a:t>
            </a:r>
            <a:endParaRPr lang="en-US" altLang="zh-TW" b="1" dirty="0" smtClean="0"/>
          </a:p>
          <a:p>
            <a:pPr defTabSz="916137"/>
            <a:endParaRPr lang="en-US" altLang="zh-TW" dirty="0" smtClean="0"/>
          </a:p>
          <a:p>
            <a:r>
              <a:rPr lang="zh-TW" altLang="en-US" dirty="0" smtClean="0"/>
              <a:t>保險利潤的收入面有預期理賠數和預期費用，規劃依照年度預算編列數來訂定，</a:t>
            </a:r>
            <a:endParaRPr lang="en-US" altLang="zh-TW" dirty="0" smtClean="0"/>
          </a:p>
          <a:p>
            <a:r>
              <a:rPr lang="zh-TW" altLang="en-US" dirty="0" smtClean="0"/>
              <a:t>如果實際的經營結果可以越往預算數靠攏，對損益的波動就越小，</a:t>
            </a:r>
            <a:endParaRPr lang="en-US" altLang="zh-TW" dirty="0" smtClean="0"/>
          </a:p>
          <a:p>
            <a:r>
              <a:rPr lang="zh-TW" altLang="en-US" dirty="0" smtClean="0"/>
              <a:t>如果可以比預算編列的更節省成本，保險利潤就會增加。</a:t>
            </a:r>
            <a:endParaRPr lang="en-US" altLang="zh-TW" dirty="0" smtClean="0"/>
          </a:p>
          <a:p>
            <a:r>
              <a:rPr lang="zh-TW" altLang="en-US" dirty="0" smtClean="0"/>
              <a:t>這裡倒也不是說預算編列的時候要寬鬆一點，因為如果預算數編列估的越大會影響到</a:t>
            </a:r>
            <a:r>
              <a:rPr lang="en-US" altLang="zh-TW" dirty="0" smtClean="0"/>
              <a:t>CSM</a:t>
            </a:r>
            <a:r>
              <a:rPr lang="zh-TW" altLang="en-US" dirty="0" smtClean="0"/>
              <a:t>，</a:t>
            </a:r>
            <a:r>
              <a:rPr lang="en-US" altLang="zh-TW" dirty="0" smtClean="0"/>
              <a:t>CSM</a:t>
            </a:r>
            <a:r>
              <a:rPr lang="zh-TW" altLang="en-US" dirty="0" smtClean="0"/>
              <a:t>變小會讓每一年的</a:t>
            </a:r>
            <a:r>
              <a:rPr lang="en-US" altLang="zh-TW" dirty="0" smtClean="0"/>
              <a:t>CSM</a:t>
            </a:r>
            <a:r>
              <a:rPr lang="zh-TW" altLang="en-US" dirty="0" smtClean="0"/>
              <a:t>攤銷數變少保險利潤也跟著變小。</a:t>
            </a:r>
          </a:p>
          <a:p>
            <a:endParaRPr lang="en-US" altLang="zh-TW" dirty="0" smtClean="0"/>
          </a:p>
        </p:txBody>
      </p:sp>
      <p:sp>
        <p:nvSpPr>
          <p:cNvPr id="4" name="投影片編號版面配置區 3"/>
          <p:cNvSpPr>
            <a:spLocks noGrp="1"/>
          </p:cNvSpPr>
          <p:nvPr>
            <p:ph type="sldNum" sz="quarter" idx="10"/>
          </p:nvPr>
        </p:nvSpPr>
        <p:spPr/>
        <p:txBody>
          <a:bodyPr/>
          <a:lstStyle/>
          <a:p>
            <a:pPr>
              <a:defRPr/>
            </a:pPr>
            <a:fld id="{0938CA23-4F6C-4C9F-B8CF-E8F8CAA003B8}" type="slidenum">
              <a:rPr lang="zh-TW" altLang="en-US" smtClean="0">
                <a:solidFill>
                  <a:prstClr val="black"/>
                </a:solidFill>
              </a:rPr>
              <a:pPr>
                <a:defRPr/>
              </a:pPr>
              <a:t>65</a:t>
            </a:fld>
            <a:endParaRPr lang="zh-TW" altLang="en-US">
              <a:solidFill>
                <a:prstClr val="black"/>
              </a:solidFill>
            </a:endParaRPr>
          </a:p>
        </p:txBody>
      </p:sp>
    </p:spTree>
    <p:extLst>
      <p:ext uri="{BB962C8B-B14F-4D97-AF65-F5344CB8AC3E}">
        <p14:creationId xmlns:p14="http://schemas.microsoft.com/office/powerpoint/2010/main" val="27488402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9163" y="744538"/>
            <a:ext cx="4960937" cy="3722687"/>
          </a:xfrm>
        </p:spPr>
      </p:sp>
      <p:sp>
        <p:nvSpPr>
          <p:cNvPr id="3" name="備忘稿版面配置區 2"/>
          <p:cNvSpPr>
            <a:spLocks noGrp="1"/>
          </p:cNvSpPr>
          <p:nvPr>
            <p:ph type="body" idx="1"/>
          </p:nvPr>
        </p:nvSpPr>
        <p:spPr/>
        <p:txBody>
          <a:bodyPr/>
          <a:lstStyle/>
          <a:p>
            <a:r>
              <a:rPr lang="zh-TW" altLang="en-US" dirty="0" smtClean="0"/>
              <a:t>在第一階段中</a:t>
            </a:r>
            <a:endParaRPr lang="zh-TW" altLang="en-US" dirty="0"/>
          </a:p>
        </p:txBody>
      </p:sp>
      <p:sp>
        <p:nvSpPr>
          <p:cNvPr id="4" name="投影片編號版面配置區 3"/>
          <p:cNvSpPr>
            <a:spLocks noGrp="1"/>
          </p:cNvSpPr>
          <p:nvPr>
            <p:ph type="sldNum" sz="quarter" idx="10"/>
          </p:nvPr>
        </p:nvSpPr>
        <p:spPr/>
        <p:txBody>
          <a:bodyPr/>
          <a:lstStyle/>
          <a:p>
            <a:pPr>
              <a:defRPr/>
            </a:pPr>
            <a:fld id="{0938CA23-4F6C-4C9F-B8CF-E8F8CAA003B8}" type="slidenum">
              <a:rPr lang="zh-TW" altLang="en-US" smtClean="0">
                <a:solidFill>
                  <a:prstClr val="black"/>
                </a:solidFill>
              </a:rPr>
              <a:pPr>
                <a:defRPr/>
              </a:pPr>
              <a:t>66</a:t>
            </a:fld>
            <a:endParaRPr lang="zh-TW" altLang="en-US">
              <a:solidFill>
                <a:prstClr val="black"/>
              </a:solidFill>
            </a:endParaRPr>
          </a:p>
        </p:txBody>
      </p:sp>
    </p:spTree>
    <p:extLst>
      <p:ext uri="{BB962C8B-B14F-4D97-AF65-F5344CB8AC3E}">
        <p14:creationId xmlns:p14="http://schemas.microsoft.com/office/powerpoint/2010/main" val="10134060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9163" y="744538"/>
            <a:ext cx="4960937" cy="3722687"/>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0938CA23-4F6C-4C9F-B8CF-E8F8CAA003B8}" type="slidenum">
              <a:rPr lang="zh-TW" altLang="en-US" smtClean="0">
                <a:solidFill>
                  <a:prstClr val="black"/>
                </a:solidFill>
              </a:rPr>
              <a:pPr>
                <a:defRPr/>
              </a:pPr>
              <a:t>67</a:t>
            </a:fld>
            <a:endParaRPr lang="zh-TW" altLang="en-US">
              <a:solidFill>
                <a:prstClr val="black"/>
              </a:solidFill>
            </a:endParaRPr>
          </a:p>
        </p:txBody>
      </p:sp>
    </p:spTree>
    <p:extLst>
      <p:ext uri="{BB962C8B-B14F-4D97-AF65-F5344CB8AC3E}">
        <p14:creationId xmlns:p14="http://schemas.microsoft.com/office/powerpoint/2010/main" val="1239673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0938CA23-4F6C-4C9F-B8CF-E8F8CAA003B8}" type="slidenum">
              <a:rPr lang="zh-TW" altLang="en-US" smtClean="0">
                <a:solidFill>
                  <a:prstClr val="black"/>
                </a:solidFill>
              </a:rPr>
              <a:pPr>
                <a:defRPr/>
              </a:pPr>
              <a:t>68</a:t>
            </a:fld>
            <a:endParaRPr lang="zh-TW" altLang="en-US">
              <a:solidFill>
                <a:prstClr val="black"/>
              </a:solidFill>
            </a:endParaRPr>
          </a:p>
        </p:txBody>
      </p:sp>
    </p:spTree>
    <p:extLst>
      <p:ext uri="{BB962C8B-B14F-4D97-AF65-F5344CB8AC3E}">
        <p14:creationId xmlns:p14="http://schemas.microsoft.com/office/powerpoint/2010/main" val="2844483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9163" y="744538"/>
            <a:ext cx="4960937" cy="3722687"/>
          </a:xfrm>
        </p:spPr>
      </p:sp>
      <p:sp>
        <p:nvSpPr>
          <p:cNvPr id="3" name="備忘稿版面配置區 2"/>
          <p:cNvSpPr>
            <a:spLocks noGrp="1"/>
          </p:cNvSpPr>
          <p:nvPr>
            <p:ph type="body" idx="1"/>
          </p:nvPr>
        </p:nvSpPr>
        <p:spPr/>
        <p:txBody>
          <a:bodyPr/>
          <a:lstStyle/>
          <a:p>
            <a:r>
              <a:rPr lang="zh-TW" altLang="en-US" dirty="0" smtClean="0"/>
              <a:t>在第一階段中</a:t>
            </a:r>
            <a:endParaRPr lang="zh-TW" altLang="en-US" dirty="0"/>
          </a:p>
        </p:txBody>
      </p:sp>
      <p:sp>
        <p:nvSpPr>
          <p:cNvPr id="4" name="投影片編號版面配置區 3"/>
          <p:cNvSpPr>
            <a:spLocks noGrp="1"/>
          </p:cNvSpPr>
          <p:nvPr>
            <p:ph type="sldNum" sz="quarter" idx="10"/>
          </p:nvPr>
        </p:nvSpPr>
        <p:spPr/>
        <p:txBody>
          <a:bodyPr/>
          <a:lstStyle/>
          <a:p>
            <a:pPr>
              <a:defRPr/>
            </a:pPr>
            <a:fld id="{0938CA23-4F6C-4C9F-B8CF-E8F8CAA003B8}" type="slidenum">
              <a:rPr lang="zh-TW" altLang="en-US" smtClean="0">
                <a:solidFill>
                  <a:prstClr val="black"/>
                </a:solidFill>
              </a:rPr>
              <a:pPr>
                <a:defRPr/>
              </a:pPr>
              <a:t>69</a:t>
            </a:fld>
            <a:endParaRPr lang="zh-TW" altLang="en-US">
              <a:solidFill>
                <a:prstClr val="black"/>
              </a:solidFill>
            </a:endParaRPr>
          </a:p>
        </p:txBody>
      </p:sp>
    </p:spTree>
    <p:extLst>
      <p:ext uri="{BB962C8B-B14F-4D97-AF65-F5344CB8AC3E}">
        <p14:creationId xmlns:p14="http://schemas.microsoft.com/office/powerpoint/2010/main" val="10134060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dirty="0" smtClean="0">
                <a:sym typeface="Wingdings" panose="05000000000000000000" pitchFamily="2" charset="2"/>
              </a:rPr>
              <a:t>【</a:t>
            </a:r>
            <a:r>
              <a:rPr lang="zh-TW" altLang="en-US" b="1" dirty="0" smtClean="0">
                <a:sym typeface="Wingdings" panose="05000000000000000000" pitchFamily="2" charset="2"/>
              </a:rPr>
              <a:t>核心系統</a:t>
            </a:r>
            <a:r>
              <a:rPr lang="en-US" altLang="zh-TW" b="1" dirty="0" smtClean="0">
                <a:sym typeface="Wingdings" panose="05000000000000000000" pitchFamily="2" charset="2"/>
              </a:rPr>
              <a:t>】</a:t>
            </a:r>
          </a:p>
          <a:p>
            <a:pPr defTabSz="914949">
              <a:defRPr/>
            </a:pPr>
            <a:r>
              <a:rPr lang="zh-TW" altLang="en-US" dirty="0" smtClean="0">
                <a:sym typeface="Wingdings" panose="05000000000000000000" pitchFamily="2" charset="2"/>
              </a:rPr>
              <a:t>          </a:t>
            </a:r>
            <a:r>
              <a:rPr lang="en-US" altLang="zh-TW" b="1" dirty="0" smtClean="0">
                <a:sym typeface="Wingdings" panose="05000000000000000000" pitchFamily="2" charset="2"/>
              </a:rPr>
              <a:t>&lt;&lt;</a:t>
            </a:r>
            <a:r>
              <a:rPr lang="zh-TW" altLang="en-US" b="1" dirty="0" smtClean="0">
                <a:sym typeface="Wingdings" panose="05000000000000000000" pitchFamily="2" charset="2"/>
              </a:rPr>
              <a:t>佣獎、入金手續費、體檢費</a:t>
            </a:r>
            <a:r>
              <a:rPr lang="en-US" altLang="zh-TW" b="1" dirty="0" smtClean="0">
                <a:sym typeface="Wingdings" panose="05000000000000000000" pitchFamily="2" charset="2"/>
              </a:rPr>
              <a:t>&gt;&gt;</a:t>
            </a:r>
          </a:p>
          <a:p>
            <a:r>
              <a:rPr lang="en-US" altLang="zh-TW" b="1" dirty="0" smtClean="0">
                <a:sym typeface="Wingdings" panose="05000000000000000000" pitchFamily="2" charset="2"/>
              </a:rPr>
              <a:t>	</a:t>
            </a:r>
            <a:r>
              <a:rPr lang="en-US" altLang="zh-TW" b="1" baseline="0" dirty="0" smtClean="0">
                <a:sym typeface="Wingdings" panose="05000000000000000000" pitchFamily="2" charset="2"/>
              </a:rPr>
              <a:t>[</a:t>
            </a:r>
            <a:r>
              <a:rPr lang="zh-TW" altLang="en-US" b="1" dirty="0" smtClean="0">
                <a:sym typeface="Wingdings" panose="05000000000000000000" pitchFamily="2" charset="2"/>
              </a:rPr>
              <a:t>手工帳 </a:t>
            </a:r>
            <a:r>
              <a:rPr lang="en-US" altLang="zh-TW" b="1" dirty="0" smtClean="0">
                <a:sym typeface="Wingdings" panose="05000000000000000000" pitchFamily="2" charset="2"/>
              </a:rPr>
              <a:t>]</a:t>
            </a:r>
          </a:p>
          <a:p>
            <a:r>
              <a:rPr lang="zh-TW" altLang="en-US" dirty="0" smtClean="0">
                <a:sym typeface="Wingdings" panose="05000000000000000000" pitchFamily="2" charset="2"/>
              </a:rPr>
              <a:t>       </a:t>
            </a:r>
            <a:r>
              <a:rPr lang="zh-TW" altLang="en-US" baseline="0" dirty="0" smtClean="0">
                <a:sym typeface="Wingdings" panose="05000000000000000000" pitchFamily="2" charset="2"/>
              </a:rPr>
              <a:t>                </a:t>
            </a:r>
            <a:r>
              <a:rPr lang="zh-TW" altLang="en-US" dirty="0" smtClean="0">
                <a:sym typeface="Wingdings" panose="05000000000000000000" pitchFamily="2" charset="2"/>
              </a:rPr>
              <a:t>現行是在核心系統出手工傳票</a:t>
            </a:r>
            <a:endParaRPr lang="en-US" altLang="zh-TW" dirty="0" smtClean="0">
              <a:sym typeface="Wingdings" panose="05000000000000000000" pitchFamily="2" charset="2"/>
            </a:endParaRPr>
          </a:p>
          <a:p>
            <a:r>
              <a:rPr lang="zh-TW" altLang="en-US" dirty="0" smtClean="0">
                <a:sym typeface="Wingdings" panose="05000000000000000000" pitchFamily="2" charset="2"/>
              </a:rPr>
              <a:t>                       未來會在會計資訊系統中處理</a:t>
            </a:r>
            <a:endParaRPr lang="en-US" altLang="zh-TW" dirty="0" smtClean="0">
              <a:sym typeface="Wingdings" panose="05000000000000000000" pitchFamily="2" charset="2"/>
            </a:endParaRPr>
          </a:p>
          <a:p>
            <a:r>
              <a:rPr lang="zh-TW" altLang="en-US" dirty="0" smtClean="0">
                <a:sym typeface="Wingdings" panose="05000000000000000000" pitchFamily="2" charset="2"/>
              </a:rPr>
              <a:t>         </a:t>
            </a:r>
            <a:r>
              <a:rPr lang="en-US" altLang="zh-TW" dirty="0" smtClean="0">
                <a:sym typeface="Wingdings" panose="05000000000000000000" pitchFamily="2" charset="2"/>
              </a:rPr>
              <a:t>	</a:t>
            </a:r>
            <a:r>
              <a:rPr lang="zh-TW" altLang="en-US" baseline="0" dirty="0" smtClean="0">
                <a:sym typeface="Wingdings" panose="05000000000000000000" pitchFamily="2" charset="2"/>
              </a:rPr>
              <a:t>             </a:t>
            </a:r>
            <a:r>
              <a:rPr lang="en-US" altLang="zh-TW" dirty="0" smtClean="0">
                <a:sym typeface="Wingdings" panose="05000000000000000000" pitchFamily="2" charset="2"/>
              </a:rPr>
              <a:t> </a:t>
            </a:r>
            <a:r>
              <a:rPr lang="zh-TW" altLang="en-US" dirty="0" smtClean="0">
                <a:sym typeface="Wingdings" panose="05000000000000000000" pitchFamily="2" charset="2"/>
              </a:rPr>
              <a:t>未來的手工帳在</a:t>
            </a:r>
            <a:r>
              <a:rPr lang="zh-TW" altLang="en-US" b="1" dirty="0" smtClean="0">
                <a:sym typeface="Wingdings" panose="05000000000000000000" pitchFamily="2" charset="2"/>
              </a:rPr>
              <a:t>會計資訊系統</a:t>
            </a:r>
            <a:r>
              <a:rPr lang="zh-TW" altLang="en-US" dirty="0" smtClean="0">
                <a:sym typeface="Wingdings" panose="05000000000000000000" pitchFamily="2" charset="2"/>
              </a:rPr>
              <a:t>中貼標</a:t>
            </a:r>
            <a:endParaRPr lang="en-US" altLang="zh-TW" dirty="0" smtClean="0">
              <a:sym typeface="Wingdings" panose="05000000000000000000" pitchFamily="2" charset="2"/>
            </a:endParaRPr>
          </a:p>
          <a:p>
            <a:r>
              <a:rPr lang="en-US" altLang="zh-TW" dirty="0" smtClean="0">
                <a:sym typeface="Wingdings" panose="05000000000000000000" pitchFamily="2" charset="2"/>
              </a:rPr>
              <a:t>	</a:t>
            </a:r>
            <a:r>
              <a:rPr lang="zh-TW" altLang="en-US" dirty="0" smtClean="0">
                <a:sym typeface="Wingdings" panose="05000000000000000000" pitchFamily="2" charset="2"/>
              </a:rPr>
              <a:t>  </a:t>
            </a:r>
            <a:r>
              <a:rPr lang="zh-TW" altLang="en-US" baseline="0" dirty="0" smtClean="0">
                <a:sym typeface="Wingdings" panose="05000000000000000000" pitchFamily="2" charset="2"/>
              </a:rPr>
              <a:t>           </a:t>
            </a:r>
            <a:r>
              <a:rPr lang="en-US" altLang="zh-TW" dirty="0" smtClean="0">
                <a:sym typeface="Wingdings" panose="05000000000000000000" pitchFamily="2" charset="2"/>
              </a:rPr>
              <a:t> (</a:t>
            </a:r>
            <a:r>
              <a:rPr lang="zh-TW" altLang="en-US" dirty="0" smtClean="0">
                <a:sym typeface="Wingdings" panose="05000000000000000000" pitchFamily="2" charset="2"/>
              </a:rPr>
              <a:t>每周</a:t>
            </a:r>
            <a:r>
              <a:rPr lang="en-US" altLang="zh-TW" dirty="0" smtClean="0">
                <a:sym typeface="Wingdings" panose="05000000000000000000" pitchFamily="2" charset="2"/>
              </a:rPr>
              <a:t>)  </a:t>
            </a:r>
            <a:r>
              <a:rPr lang="zh-TW" altLang="en-US" dirty="0" smtClean="0">
                <a:sym typeface="Wingdings" panose="05000000000000000000" pitchFamily="2" charset="2"/>
              </a:rPr>
              <a:t>再傳遞到  </a:t>
            </a:r>
            <a:r>
              <a:rPr lang="en-US" altLang="zh-TW" b="1" dirty="0" smtClean="0">
                <a:sym typeface="Wingdings" panose="05000000000000000000" pitchFamily="2" charset="2"/>
              </a:rPr>
              <a:t>Data hub </a:t>
            </a:r>
            <a:r>
              <a:rPr lang="zh-TW" altLang="en-US" dirty="0" smtClean="0">
                <a:sym typeface="Wingdings" panose="05000000000000000000" pitchFamily="2" charset="2"/>
              </a:rPr>
              <a:t>作分攤</a:t>
            </a:r>
            <a:r>
              <a:rPr lang="en-US" altLang="zh-TW" dirty="0" smtClean="0">
                <a:sym typeface="Wingdings" panose="05000000000000000000" pitchFamily="2" charset="2"/>
              </a:rPr>
              <a:t>(</a:t>
            </a:r>
            <a:r>
              <a:rPr lang="zh-TW" altLang="en-US" dirty="0" smtClean="0">
                <a:sym typeface="Wingdings" panose="05000000000000000000" pitchFamily="2" charset="2"/>
              </a:rPr>
              <a:t>實際數</a:t>
            </a:r>
            <a:r>
              <a:rPr lang="en-US" altLang="zh-TW" dirty="0" smtClean="0">
                <a:sym typeface="Wingdings" panose="05000000000000000000" pitchFamily="2" charset="2"/>
              </a:rPr>
              <a:t>)</a:t>
            </a:r>
            <a:r>
              <a:rPr lang="zh-TW" altLang="en-US" dirty="0" smtClean="0">
                <a:sym typeface="Wingdings" panose="05000000000000000000" pitchFamily="2" charset="2"/>
              </a:rPr>
              <a:t> </a:t>
            </a:r>
            <a:r>
              <a:rPr lang="zh-TW" altLang="en-US" baseline="0" dirty="0" smtClean="0">
                <a:sym typeface="Wingdings" panose="05000000000000000000" pitchFamily="2" charset="2"/>
              </a:rPr>
              <a:t> </a:t>
            </a:r>
            <a:r>
              <a:rPr lang="en-US" altLang="zh-TW" baseline="0" dirty="0" smtClean="0">
                <a:sym typeface="Wingdings" panose="05000000000000000000" pitchFamily="2" charset="2"/>
              </a:rPr>
              <a:t> </a:t>
            </a:r>
            <a:r>
              <a:rPr lang="zh-TW" altLang="en-US" baseline="0" dirty="0" smtClean="0">
                <a:sym typeface="Wingdings" panose="05000000000000000000" pitchFamily="2" charset="2"/>
              </a:rPr>
              <a:t>計算引擎</a:t>
            </a:r>
            <a:endParaRPr lang="en-US" altLang="zh-TW" baseline="0" dirty="0" smtClean="0">
              <a:sym typeface="Wingdings" panose="05000000000000000000" pitchFamily="2" charset="2"/>
            </a:endParaRPr>
          </a:p>
          <a:p>
            <a:pPr defTabSz="914949">
              <a:defRPr/>
            </a:pPr>
            <a:r>
              <a:rPr lang="en-US" altLang="zh-TW" b="1" dirty="0" smtClean="0">
                <a:sym typeface="Wingdings" panose="05000000000000000000" pitchFamily="2" charset="2"/>
              </a:rPr>
              <a:t>	[</a:t>
            </a:r>
            <a:r>
              <a:rPr lang="zh-TW" altLang="en-US" b="1" dirty="0" smtClean="0">
                <a:sym typeface="Wingdings" panose="05000000000000000000" pitchFamily="2" charset="2"/>
              </a:rPr>
              <a:t>資料傳遞 </a:t>
            </a:r>
            <a:r>
              <a:rPr lang="en-US" altLang="zh-TW" b="1" dirty="0" smtClean="0">
                <a:sym typeface="Wingdings" panose="05000000000000000000" pitchFamily="2" charset="2"/>
              </a:rPr>
              <a:t>]</a:t>
            </a:r>
          </a:p>
          <a:p>
            <a:pPr defTabSz="914949">
              <a:defRPr/>
            </a:pPr>
            <a:r>
              <a:rPr lang="en-US" altLang="zh-TW" dirty="0" smtClean="0">
                <a:sym typeface="Wingdings" panose="05000000000000000000" pitchFamily="2" charset="2"/>
              </a:rPr>
              <a:t>	</a:t>
            </a:r>
            <a:r>
              <a:rPr lang="en-US" altLang="zh-TW" b="1" dirty="0" smtClean="0">
                <a:sym typeface="Wingdings" panose="05000000000000000000" pitchFamily="2" charset="2"/>
              </a:rPr>
              <a:t>(</a:t>
            </a:r>
            <a:r>
              <a:rPr lang="zh-TW" altLang="en-US" b="1" dirty="0" smtClean="0">
                <a:sym typeface="Wingdings" panose="05000000000000000000" pitchFamily="2" charset="2"/>
              </a:rPr>
              <a:t>每日</a:t>
            </a:r>
            <a:r>
              <a:rPr lang="en-US" altLang="zh-TW" b="1" dirty="0" smtClean="0">
                <a:sym typeface="Wingdings" panose="05000000000000000000" pitchFamily="2" charset="2"/>
              </a:rPr>
              <a:t>)  </a:t>
            </a:r>
            <a:r>
              <a:rPr lang="zh-TW" altLang="en-US" dirty="0" smtClean="0">
                <a:sym typeface="Wingdings" panose="05000000000000000000" pitchFamily="2" charset="2"/>
              </a:rPr>
              <a:t>傳遞貼標</a:t>
            </a:r>
            <a:r>
              <a:rPr lang="en-US" altLang="zh-TW" dirty="0" smtClean="0">
                <a:sym typeface="Wingdings" panose="05000000000000000000" pitchFamily="2" charset="2"/>
              </a:rPr>
              <a:t>(</a:t>
            </a:r>
            <a:r>
              <a:rPr lang="zh-TW" altLang="en-US" dirty="0" smtClean="0"/>
              <a:t>維護 </a:t>
            </a:r>
            <a:r>
              <a:rPr lang="en-US" altLang="zh-TW" dirty="0" smtClean="0"/>
              <a:t>/ </a:t>
            </a:r>
            <a:r>
              <a:rPr lang="zh-TW" altLang="en-US" dirty="0" smtClean="0"/>
              <a:t>間接費用</a:t>
            </a:r>
            <a:r>
              <a:rPr lang="en-US" altLang="zh-TW" dirty="0" smtClean="0">
                <a:sym typeface="Wingdings" panose="05000000000000000000" pitchFamily="2" charset="2"/>
              </a:rPr>
              <a:t>)</a:t>
            </a:r>
            <a:r>
              <a:rPr lang="zh-TW" altLang="en-US" dirty="0" smtClean="0">
                <a:sym typeface="Wingdings" panose="05000000000000000000" pitchFamily="2" charset="2"/>
              </a:rPr>
              <a:t>後的傳票給</a:t>
            </a:r>
            <a:r>
              <a:rPr lang="zh-TW" altLang="en-US" b="1" dirty="0" smtClean="0">
                <a:sym typeface="Wingdings" panose="05000000000000000000" pitchFamily="2" charset="2"/>
              </a:rPr>
              <a:t>會計資訊系統 </a:t>
            </a:r>
            <a:endParaRPr lang="en-US" altLang="zh-TW" b="1" dirty="0" smtClean="0">
              <a:sym typeface="Wingdings" panose="05000000000000000000" pitchFamily="2" charset="2"/>
            </a:endParaRPr>
          </a:p>
          <a:p>
            <a:pPr defTabSz="914949">
              <a:defRPr/>
            </a:pPr>
            <a:r>
              <a:rPr lang="en-US" altLang="zh-TW" b="1" dirty="0" smtClean="0">
                <a:sym typeface="Wingdings" panose="05000000000000000000" pitchFamily="2" charset="2"/>
              </a:rPr>
              <a:t>	(</a:t>
            </a:r>
            <a:r>
              <a:rPr lang="zh-TW" altLang="en-US" b="1" dirty="0" smtClean="0">
                <a:sym typeface="Wingdings" panose="05000000000000000000" pitchFamily="2" charset="2"/>
              </a:rPr>
              <a:t>每周</a:t>
            </a:r>
            <a:r>
              <a:rPr lang="en-US" altLang="zh-TW" b="1" dirty="0" smtClean="0">
                <a:sym typeface="Wingdings" panose="05000000000000000000" pitchFamily="2" charset="2"/>
              </a:rPr>
              <a:t>)</a:t>
            </a:r>
            <a:r>
              <a:rPr lang="zh-TW" altLang="en-US" b="1" dirty="0" smtClean="0">
                <a:sym typeface="Wingdings" panose="05000000000000000000" pitchFamily="2" charset="2"/>
              </a:rPr>
              <a:t>  </a:t>
            </a:r>
            <a:r>
              <a:rPr lang="zh-TW" altLang="en-US" b="0" dirty="0" smtClean="0">
                <a:sym typeface="Wingdings" panose="05000000000000000000" pitchFamily="2" charset="2"/>
              </a:rPr>
              <a:t>傳遞 </a:t>
            </a:r>
            <a:r>
              <a:rPr lang="en-US" altLang="zh-TW" b="0" dirty="0" smtClean="0">
                <a:sym typeface="Wingdings" panose="05000000000000000000" pitchFamily="2" charset="2"/>
              </a:rPr>
              <a:t>PPJLS (</a:t>
            </a:r>
            <a:r>
              <a:rPr lang="zh-TW" altLang="en-US" b="0" dirty="0" smtClean="0">
                <a:sym typeface="Wingdings" panose="05000000000000000000" pitchFamily="2" charset="2"/>
              </a:rPr>
              <a:t>實際的交易分錄</a:t>
            </a:r>
            <a:r>
              <a:rPr lang="en-US" altLang="zh-TW" b="0" dirty="0" smtClean="0">
                <a:sym typeface="Wingdings" panose="05000000000000000000" pitchFamily="2" charset="2"/>
              </a:rPr>
              <a:t>)  Data</a:t>
            </a:r>
            <a:r>
              <a:rPr lang="en-US" altLang="zh-TW" b="0" baseline="0" dirty="0" smtClean="0">
                <a:sym typeface="Wingdings" panose="05000000000000000000" pitchFamily="2" charset="2"/>
              </a:rPr>
              <a:t> Hub </a:t>
            </a:r>
            <a:r>
              <a:rPr lang="zh-TW" altLang="en-US" b="0" baseline="0" dirty="0" smtClean="0">
                <a:sym typeface="Wingdings" panose="05000000000000000000" pitchFamily="2" charset="2"/>
              </a:rPr>
              <a:t>進行費用分攤</a:t>
            </a:r>
            <a:r>
              <a:rPr lang="en-US" altLang="zh-TW" b="0" dirty="0" smtClean="0">
                <a:sym typeface="Wingdings" panose="05000000000000000000" pitchFamily="2" charset="2"/>
              </a:rPr>
              <a:t>	</a:t>
            </a:r>
          </a:p>
          <a:p>
            <a:r>
              <a:rPr lang="en-US" altLang="zh-TW" dirty="0" smtClean="0">
                <a:sym typeface="Wingdings" panose="05000000000000000000" pitchFamily="2" charset="2"/>
              </a:rPr>
              <a:t>                        EX:</a:t>
            </a:r>
          </a:p>
          <a:p>
            <a:r>
              <a:rPr lang="en-US" altLang="zh-TW" dirty="0" smtClean="0">
                <a:sym typeface="Wingdings" panose="05000000000000000000" pitchFamily="2" charset="2"/>
              </a:rPr>
              <a:t>	</a:t>
            </a:r>
            <a:r>
              <a:rPr lang="en-US" altLang="zh-TW" dirty="0" err="1" smtClean="0">
                <a:sym typeface="Wingdings" panose="05000000000000000000" pitchFamily="2" charset="2"/>
              </a:rPr>
              <a:t>Podt</a:t>
            </a:r>
            <a:r>
              <a:rPr lang="en-US" altLang="zh-TW" dirty="0" smtClean="0">
                <a:sym typeface="Wingdings" panose="05000000000000000000" pitchFamily="2" charset="2"/>
              </a:rPr>
              <a:t> </a:t>
            </a:r>
            <a:r>
              <a:rPr lang="zh-TW" altLang="en-US" dirty="0" smtClean="0">
                <a:sym typeface="Wingdings" panose="05000000000000000000" pitchFamily="2" charset="2"/>
              </a:rPr>
              <a:t>保單資料</a:t>
            </a:r>
          </a:p>
          <a:p>
            <a:pPr lvl="2"/>
            <a:r>
              <a:rPr lang="en-US" altLang="zh-TW" dirty="0" err="1" smtClean="0">
                <a:sym typeface="Wingdings" panose="05000000000000000000" pitchFamily="2" charset="2"/>
              </a:rPr>
              <a:t>Codt</a:t>
            </a:r>
            <a:r>
              <a:rPr lang="en-US" altLang="zh-TW" dirty="0" smtClean="0">
                <a:sym typeface="Wingdings" panose="05000000000000000000" pitchFamily="2" charset="2"/>
              </a:rPr>
              <a:t> </a:t>
            </a:r>
            <a:r>
              <a:rPr lang="zh-TW" altLang="en-US" dirty="0" smtClean="0">
                <a:sym typeface="Wingdings" panose="05000000000000000000" pitchFamily="2" charset="2"/>
              </a:rPr>
              <a:t>保障資料</a:t>
            </a:r>
          </a:p>
          <a:p>
            <a:pPr lvl="2"/>
            <a:r>
              <a:rPr lang="zh-TW" altLang="en-US" dirty="0" smtClean="0">
                <a:sym typeface="Wingdings" panose="05000000000000000000" pitchFamily="2" charset="2"/>
              </a:rPr>
              <a:t>商品相關的</a:t>
            </a:r>
          </a:p>
          <a:p>
            <a:pPr lvl="2"/>
            <a:r>
              <a:rPr lang="zh-TW" altLang="en-US" dirty="0" smtClean="0">
                <a:sym typeface="Wingdings" panose="05000000000000000000" pitchFamily="2" charset="2"/>
              </a:rPr>
              <a:t>     </a:t>
            </a:r>
            <a:r>
              <a:rPr lang="en-US" altLang="zh-TW" dirty="0" err="1" smtClean="0">
                <a:sym typeface="Wingdings" panose="05000000000000000000" pitchFamily="2" charset="2"/>
              </a:rPr>
              <a:t>pldf</a:t>
            </a:r>
            <a:endParaRPr lang="en-US" altLang="zh-TW" dirty="0" smtClean="0">
              <a:sym typeface="Wingdings" panose="05000000000000000000" pitchFamily="2" charset="2"/>
            </a:endParaRPr>
          </a:p>
          <a:p>
            <a:pPr lvl="2"/>
            <a:r>
              <a:rPr lang="en-US" altLang="zh-TW" dirty="0" smtClean="0">
                <a:sym typeface="Wingdings" panose="05000000000000000000" pitchFamily="2" charset="2"/>
              </a:rPr>
              <a:t>     </a:t>
            </a:r>
            <a:r>
              <a:rPr lang="en-US" altLang="zh-TW" dirty="0" err="1" smtClean="0">
                <a:sym typeface="Wingdings" panose="05000000000000000000" pitchFamily="2" charset="2"/>
              </a:rPr>
              <a:t>cvrf</a:t>
            </a:r>
            <a:endParaRPr lang="en-US" altLang="zh-TW" dirty="0" smtClean="0">
              <a:sym typeface="Wingdings" panose="05000000000000000000" pitchFamily="2" charset="2"/>
            </a:endParaRPr>
          </a:p>
          <a:p>
            <a:pPr lvl="2"/>
            <a:r>
              <a:rPr lang="en-US" altLang="zh-TW" dirty="0" smtClean="0">
                <a:sym typeface="Wingdings" panose="05000000000000000000" pitchFamily="2" charset="2"/>
              </a:rPr>
              <a:t>     </a:t>
            </a:r>
            <a:r>
              <a:rPr lang="en-US" altLang="zh-TW" dirty="0" err="1" smtClean="0">
                <a:sym typeface="Wingdings" panose="05000000000000000000" pitchFamily="2" charset="2"/>
              </a:rPr>
              <a:t>plnt</a:t>
            </a:r>
            <a:endParaRPr lang="en-US" altLang="zh-TW" dirty="0" smtClean="0">
              <a:sym typeface="Wingdings" panose="05000000000000000000" pitchFamily="2" charset="2"/>
            </a:endParaRPr>
          </a:p>
          <a:p>
            <a:pPr lvl="2"/>
            <a:endParaRPr lang="en-US" altLang="zh-TW" dirty="0" smtClean="0">
              <a:sym typeface="Wingdings" panose="05000000000000000000" pitchFamily="2" charset="2"/>
            </a:endParaRPr>
          </a:p>
          <a:p>
            <a:pPr lvl="2"/>
            <a:r>
              <a:rPr lang="zh-TW" altLang="en-US" dirty="0" smtClean="0">
                <a:sym typeface="Wingdings" panose="05000000000000000000" pitchFamily="2" charset="2"/>
              </a:rPr>
              <a:t>用來抓佣金的</a:t>
            </a:r>
          </a:p>
          <a:p>
            <a:pPr lvl="2"/>
            <a:r>
              <a:rPr lang="zh-TW" altLang="en-US" dirty="0" smtClean="0">
                <a:sym typeface="Wingdings" panose="05000000000000000000" pitchFamily="2" charset="2"/>
              </a:rPr>
              <a:t>     </a:t>
            </a:r>
            <a:r>
              <a:rPr lang="en-US" altLang="zh-TW" dirty="0" err="1" smtClean="0">
                <a:sym typeface="Wingdings" panose="05000000000000000000" pitchFamily="2" charset="2"/>
              </a:rPr>
              <a:t>poag</a:t>
            </a:r>
            <a:endParaRPr lang="en-US" altLang="zh-TW" dirty="0" smtClean="0">
              <a:sym typeface="Wingdings" panose="05000000000000000000" pitchFamily="2" charset="2"/>
            </a:endParaRPr>
          </a:p>
          <a:p>
            <a:pPr lvl="2"/>
            <a:r>
              <a:rPr lang="en-US" altLang="zh-TW" dirty="0" smtClean="0">
                <a:sym typeface="Wingdings" panose="05000000000000000000" pitchFamily="2" charset="2"/>
              </a:rPr>
              <a:t>     poor</a:t>
            </a:r>
          </a:p>
          <a:p>
            <a:pPr lvl="2"/>
            <a:r>
              <a:rPr lang="en-US" altLang="zh-TW" dirty="0" smtClean="0">
                <a:sym typeface="Wingdings" panose="05000000000000000000" pitchFamily="2" charset="2"/>
              </a:rPr>
              <a:t>     crat / crat2</a:t>
            </a:r>
          </a:p>
          <a:p>
            <a:pPr lvl="2"/>
            <a:r>
              <a:rPr lang="en-US" altLang="zh-TW" dirty="0" smtClean="0">
                <a:sym typeface="Wingdings" panose="05000000000000000000" pitchFamily="2" charset="2"/>
              </a:rPr>
              <a:t>     </a:t>
            </a:r>
            <a:r>
              <a:rPr lang="en-US" altLang="zh-TW" dirty="0" err="1" smtClean="0">
                <a:sym typeface="Wingdings" panose="05000000000000000000" pitchFamily="2" charset="2"/>
              </a:rPr>
              <a:t>crtb</a:t>
            </a:r>
            <a:r>
              <a:rPr lang="en-US" altLang="zh-TW" dirty="0" smtClean="0">
                <a:sym typeface="Wingdings" panose="05000000000000000000" pitchFamily="2" charset="2"/>
              </a:rPr>
              <a:t> /crtb2/crtb3</a:t>
            </a:r>
          </a:p>
          <a:p>
            <a:pPr lvl="2"/>
            <a:r>
              <a:rPr lang="en-US" altLang="zh-TW" dirty="0" smtClean="0">
                <a:sym typeface="Wingdings" panose="05000000000000000000" pitchFamily="2" charset="2"/>
              </a:rPr>
              <a:t>     </a:t>
            </a:r>
            <a:r>
              <a:rPr lang="en-US" altLang="zh-TW" dirty="0" err="1" smtClean="0">
                <a:sym typeface="Wingdings" panose="05000000000000000000" pitchFamily="2" charset="2"/>
              </a:rPr>
              <a:t>agci</a:t>
            </a:r>
            <a:r>
              <a:rPr lang="en-US" altLang="zh-TW" dirty="0" smtClean="0">
                <a:sym typeface="Wingdings" panose="05000000000000000000" pitchFamily="2" charset="2"/>
              </a:rPr>
              <a:t>*</a:t>
            </a:r>
          </a:p>
          <a:p>
            <a:pPr lvl="2"/>
            <a:endParaRPr lang="en-US" altLang="zh-TW" dirty="0" smtClean="0">
              <a:sym typeface="Wingdings" panose="05000000000000000000" pitchFamily="2" charset="2"/>
            </a:endParaRPr>
          </a:p>
          <a:p>
            <a:pPr lvl="2"/>
            <a:r>
              <a:rPr lang="zh-TW" altLang="en-US" dirty="0" smtClean="0">
                <a:sym typeface="Wingdings" panose="05000000000000000000" pitchFamily="2" charset="2"/>
              </a:rPr>
              <a:t>判斷豁免</a:t>
            </a:r>
            <a:r>
              <a:rPr lang="en-US" altLang="zh-TW" dirty="0" smtClean="0">
                <a:sym typeface="Wingdings" panose="05000000000000000000" pitchFamily="2" charset="2"/>
              </a:rPr>
              <a:t>/ </a:t>
            </a:r>
            <a:r>
              <a:rPr lang="zh-TW" altLang="en-US" dirty="0" smtClean="0">
                <a:sym typeface="Wingdings" panose="05000000000000000000" pitchFamily="2" charset="2"/>
              </a:rPr>
              <a:t>換套</a:t>
            </a:r>
          </a:p>
          <a:p>
            <a:pPr lvl="2"/>
            <a:r>
              <a:rPr lang="zh-TW" altLang="en-US" dirty="0" smtClean="0">
                <a:sym typeface="Wingdings" panose="05000000000000000000" pitchFamily="2" charset="2"/>
              </a:rPr>
              <a:t>     </a:t>
            </a:r>
            <a:r>
              <a:rPr lang="en-US" altLang="zh-TW" dirty="0" err="1" smtClean="0">
                <a:sym typeface="Wingdings" panose="05000000000000000000" pitchFamily="2" charset="2"/>
              </a:rPr>
              <a:t>xclcv</a:t>
            </a:r>
            <a:endParaRPr lang="en-US" altLang="zh-TW" dirty="0" smtClean="0">
              <a:sym typeface="Wingdings" panose="05000000000000000000" pitchFamily="2" charset="2"/>
            </a:endParaRPr>
          </a:p>
          <a:p>
            <a:pPr lvl="2"/>
            <a:r>
              <a:rPr lang="zh-TW" altLang="en-US" dirty="0" smtClean="0">
                <a:sym typeface="Wingdings" panose="05000000000000000000" pitchFamily="2" charset="2"/>
              </a:rPr>
              <a:t>換匯</a:t>
            </a:r>
            <a:endParaRPr lang="en-US" altLang="zh-TW" dirty="0" smtClean="0">
              <a:sym typeface="Wingdings" panose="05000000000000000000" pitchFamily="2" charset="2"/>
            </a:endParaRPr>
          </a:p>
          <a:p>
            <a:pPr lvl="2"/>
            <a:r>
              <a:rPr lang="zh-TW" altLang="en-US" baseline="0" dirty="0" smtClean="0">
                <a:sym typeface="Wingdings" panose="05000000000000000000" pitchFamily="2" charset="2"/>
              </a:rPr>
              <a:t>     </a:t>
            </a:r>
            <a:r>
              <a:rPr lang="en-US" altLang="zh-TW" baseline="0" dirty="0" smtClean="0">
                <a:sym typeface="Wingdings" panose="05000000000000000000" pitchFamily="2" charset="2"/>
              </a:rPr>
              <a:t>XCVCR</a:t>
            </a:r>
          </a:p>
          <a:p>
            <a:pPr lvl="2"/>
            <a:r>
              <a:rPr lang="zh-TW" altLang="en-US" baseline="0" dirty="0" smtClean="0">
                <a:sym typeface="Wingdings" panose="05000000000000000000" pitchFamily="2" charset="2"/>
              </a:rPr>
              <a:t>帳務相關</a:t>
            </a:r>
            <a:endParaRPr lang="en-US" altLang="zh-TW" baseline="0" dirty="0" smtClean="0">
              <a:sym typeface="Wingdings" panose="05000000000000000000" pitchFamily="2" charset="2"/>
            </a:endParaRPr>
          </a:p>
          <a:p>
            <a:pPr lvl="2"/>
            <a:r>
              <a:rPr lang="zh-TW" altLang="en-US" baseline="0" dirty="0" smtClean="0">
                <a:sym typeface="Wingdings" panose="05000000000000000000" pitchFamily="2" charset="2"/>
              </a:rPr>
              <a:t>     </a:t>
            </a:r>
            <a:r>
              <a:rPr lang="en-US" altLang="zh-TW" baseline="0" dirty="0" smtClean="0">
                <a:sym typeface="Wingdings" panose="05000000000000000000" pitchFamily="2" charset="2"/>
              </a:rPr>
              <a:t>PPJLS</a:t>
            </a:r>
          </a:p>
          <a:p>
            <a:pPr lvl="2"/>
            <a:r>
              <a:rPr lang="en-US" altLang="zh-TW" baseline="0" dirty="0" smtClean="0">
                <a:sym typeface="Wingdings" panose="05000000000000000000" pitchFamily="2" charset="2"/>
              </a:rPr>
              <a:t>     PPJLTS</a:t>
            </a:r>
          </a:p>
          <a:p>
            <a:pPr lvl="2"/>
            <a:r>
              <a:rPr lang="en-US" altLang="zh-TW" baseline="0" dirty="0" smtClean="0">
                <a:sym typeface="Wingdings" panose="05000000000000000000" pitchFamily="2" charset="2"/>
              </a:rPr>
              <a:t>     JORNS</a:t>
            </a:r>
            <a:endParaRPr lang="en-US" altLang="zh-TW" dirty="0" smtClean="0">
              <a:sym typeface="Wingdings" panose="05000000000000000000" pitchFamily="2" charset="2"/>
            </a:endParaRPr>
          </a:p>
          <a:p>
            <a:endParaRPr lang="en-US" altLang="zh-TW" dirty="0" smtClean="0">
              <a:sym typeface="Wingdings" panose="05000000000000000000" pitchFamily="2" charset="2"/>
            </a:endParaRPr>
          </a:p>
          <a:p>
            <a:r>
              <a:rPr lang="en-US" altLang="zh-TW" b="1" dirty="0" smtClean="0">
                <a:sym typeface="Wingdings" panose="05000000000000000000" pitchFamily="2" charset="2"/>
              </a:rPr>
              <a:t>【IFRS17</a:t>
            </a:r>
            <a:r>
              <a:rPr lang="zh-TW" altLang="en-US" b="1" dirty="0" smtClean="0">
                <a:sym typeface="Wingdings" panose="05000000000000000000" pitchFamily="2" charset="2"/>
              </a:rPr>
              <a:t>資料中介層</a:t>
            </a:r>
            <a:r>
              <a:rPr lang="en-US" altLang="zh-TW" b="1" baseline="0" dirty="0" smtClean="0">
                <a:sym typeface="Wingdings" panose="05000000000000000000" pitchFamily="2" charset="2"/>
              </a:rPr>
              <a:t>】 </a:t>
            </a:r>
            <a:r>
              <a:rPr lang="en-US" altLang="zh-TW" baseline="0" dirty="0" smtClean="0">
                <a:sym typeface="Wingdings" panose="05000000000000000000" pitchFamily="2" charset="2"/>
              </a:rPr>
              <a:t>(</a:t>
            </a:r>
            <a:r>
              <a:rPr lang="zh-TW" altLang="en-US" baseline="0" dirty="0" smtClean="0">
                <a:sym typeface="Wingdings" panose="05000000000000000000" pitchFamily="2" charset="2"/>
              </a:rPr>
              <a:t>主要處理每月</a:t>
            </a:r>
            <a:r>
              <a:rPr lang="en-US" altLang="zh-TW" baseline="0" dirty="0" smtClean="0">
                <a:sym typeface="Wingdings" panose="05000000000000000000" pitchFamily="2" charset="2"/>
              </a:rPr>
              <a:t>/ or </a:t>
            </a:r>
            <a:r>
              <a:rPr lang="zh-TW" altLang="en-US" baseline="0" dirty="0" smtClean="0">
                <a:sym typeface="Wingdings" panose="05000000000000000000" pitchFamily="2" charset="2"/>
              </a:rPr>
              <a:t>每周的假決算使用</a:t>
            </a:r>
            <a:r>
              <a:rPr lang="en-US" altLang="zh-TW" baseline="0" dirty="0" smtClean="0">
                <a:sym typeface="Wingdings" panose="05000000000000000000" pitchFamily="2" charset="2"/>
              </a:rPr>
              <a:t>)</a:t>
            </a:r>
            <a:r>
              <a:rPr lang="zh-TW" altLang="en-US" baseline="0" dirty="0" smtClean="0">
                <a:sym typeface="Wingdings" panose="05000000000000000000" pitchFamily="2" charset="2"/>
              </a:rPr>
              <a:t>，不出帳，不作費用貼標</a:t>
            </a:r>
            <a:endParaRPr lang="en-US" altLang="zh-TW" baseline="0" dirty="0" smtClean="0">
              <a:sym typeface="Wingdings" panose="05000000000000000000" pitchFamily="2" charset="2"/>
            </a:endParaRPr>
          </a:p>
          <a:p>
            <a:r>
              <a:rPr lang="zh-TW" altLang="zh-TW" sz="1400" b="1" dirty="0" smtClean="0"/>
              <a:t>[傳出 / 接收] </a:t>
            </a:r>
          </a:p>
          <a:p>
            <a:r>
              <a:rPr lang="zh-TW" altLang="zh-TW" i="1" dirty="0" smtClean="0">
                <a:solidFill>
                  <a:srgbClr val="FF0000"/>
                </a:solidFill>
              </a:rPr>
              <a:t> 【每周(每次決算含假決)】</a:t>
            </a:r>
          </a:p>
          <a:p>
            <a:r>
              <a:rPr lang="zh-TW" altLang="zh-TW" b="1" dirty="0" smtClean="0"/>
              <a:t>1.  </a:t>
            </a:r>
            <a:r>
              <a:rPr lang="en-US" altLang="zh-TW" b="1" dirty="0" smtClean="0"/>
              <a:t>(</a:t>
            </a:r>
            <a:r>
              <a:rPr lang="zh-TW" altLang="zh-TW" b="1" dirty="0" smtClean="0"/>
              <a:t>傳</a:t>
            </a:r>
            <a:r>
              <a:rPr lang="zh-TW" altLang="en-US" b="1" dirty="0" smtClean="0"/>
              <a:t>入</a:t>
            </a:r>
            <a:r>
              <a:rPr lang="en-US" altLang="zh-TW" b="1" dirty="0" smtClean="0"/>
              <a:t>)</a:t>
            </a:r>
            <a:r>
              <a:rPr lang="zh-TW" altLang="zh-TW" b="1" dirty="0" smtClean="0"/>
              <a:t> 實際數</a:t>
            </a:r>
            <a:r>
              <a:rPr lang="zh-TW" altLang="en-US" b="1" dirty="0" smtClean="0"/>
              <a:t> </a:t>
            </a:r>
            <a:r>
              <a:rPr lang="zh-TW" altLang="zh-TW" b="1" dirty="0" smtClean="0"/>
              <a:t>(核心實際交易</a:t>
            </a:r>
            <a:r>
              <a:rPr lang="zh-TW" altLang="en-US" b="1" dirty="0" smtClean="0"/>
              <a:t>分錄</a:t>
            </a:r>
            <a:r>
              <a:rPr lang="zh-TW" altLang="zh-TW" b="1" dirty="0" smtClean="0"/>
              <a:t>、取得成本、直接費用)</a:t>
            </a:r>
            <a:r>
              <a:rPr lang="en-US" altLang="zh-TW" b="1" dirty="0" smtClean="0"/>
              <a:t>     </a:t>
            </a:r>
            <a:r>
              <a:rPr lang="en-US" altLang="zh-TW" dirty="0" smtClean="0">
                <a:sym typeface="Wingdings" panose="05000000000000000000" pitchFamily="2" charset="2"/>
              </a:rPr>
              <a:t></a:t>
            </a:r>
            <a:r>
              <a:rPr lang="zh-TW" altLang="zh-TW" b="1" dirty="0" smtClean="0"/>
              <a:t> for 引擎</a:t>
            </a:r>
            <a:endParaRPr lang="zh-TW" altLang="zh-TW" dirty="0" smtClean="0"/>
          </a:p>
          <a:p>
            <a:pPr lvl="1"/>
            <a:r>
              <a:rPr lang="zh-TW" altLang="zh-TW" dirty="0" smtClean="0"/>
              <a:t>a. PPJLS、PPJLTS、JORNS</a:t>
            </a:r>
          </a:p>
          <a:p>
            <a:r>
              <a:rPr lang="en-US" altLang="zh-TW" dirty="0" smtClean="0"/>
              <a:t>            </a:t>
            </a:r>
            <a:r>
              <a:rPr lang="zh-TW" altLang="zh-TW" dirty="0" smtClean="0"/>
              <a:t>b. 分攤後的直接費用(維護)</a:t>
            </a:r>
          </a:p>
          <a:p>
            <a:r>
              <a:rPr lang="zh-TW" altLang="zh-TW" b="1" dirty="0" smtClean="0"/>
              <a:t>2.   </a:t>
            </a:r>
            <a:r>
              <a:rPr lang="en-US" altLang="zh-TW" b="1" dirty="0" smtClean="0"/>
              <a:t>(</a:t>
            </a:r>
            <a:r>
              <a:rPr lang="zh-TW" altLang="zh-TW" b="1" dirty="0" smtClean="0"/>
              <a:t>傳</a:t>
            </a:r>
            <a:r>
              <a:rPr lang="zh-TW" altLang="en-US" b="1" dirty="0" smtClean="0"/>
              <a:t>入</a:t>
            </a:r>
            <a:r>
              <a:rPr lang="en-US" altLang="zh-TW" b="1" dirty="0" smtClean="0"/>
              <a:t>)</a:t>
            </a:r>
            <a:r>
              <a:rPr lang="zh-TW" altLang="en-US" b="1" dirty="0" smtClean="0"/>
              <a:t> </a:t>
            </a:r>
            <a:r>
              <a:rPr lang="zh-TW" altLang="zh-TW" b="1" dirty="0" smtClean="0"/>
              <a:t>保單基礎資料的產出                                        </a:t>
            </a:r>
            <a:r>
              <a:rPr lang="en-US" altLang="zh-TW" b="1" dirty="0" smtClean="0"/>
              <a:t>	</a:t>
            </a:r>
            <a:r>
              <a:rPr lang="zh-TW" altLang="en-US" b="1" dirty="0" smtClean="0"/>
              <a:t>    </a:t>
            </a:r>
            <a:r>
              <a:rPr lang="en-US" altLang="zh-TW" dirty="0" smtClean="0">
                <a:sym typeface="Wingdings" panose="05000000000000000000" pitchFamily="2" charset="2"/>
              </a:rPr>
              <a:t></a:t>
            </a:r>
            <a:r>
              <a:rPr lang="zh-TW" altLang="zh-TW" b="1" dirty="0" smtClean="0"/>
              <a:t>for prophet</a:t>
            </a:r>
            <a:endParaRPr lang="zh-TW" altLang="zh-TW" dirty="0" smtClean="0"/>
          </a:p>
          <a:p>
            <a:pPr lvl="1"/>
            <a:r>
              <a:rPr lang="zh-TW" altLang="zh-TW" dirty="0" smtClean="0"/>
              <a:t>a. 保單基本資料 : </a:t>
            </a:r>
            <a:r>
              <a:rPr lang="en-US" altLang="zh-TW" dirty="0" smtClean="0"/>
              <a:t>	</a:t>
            </a:r>
            <a:r>
              <a:rPr lang="zh-TW" altLang="zh-TW" dirty="0" smtClean="0"/>
              <a:t>podt、codt、cvpu、cvet</a:t>
            </a:r>
          </a:p>
          <a:p>
            <a:pPr lvl="1"/>
            <a:r>
              <a:rPr lang="zh-TW" altLang="zh-TW" dirty="0" smtClean="0"/>
              <a:t>b. 商品相關 : </a:t>
            </a:r>
            <a:r>
              <a:rPr lang="en-US" altLang="zh-TW" dirty="0" smtClean="0"/>
              <a:t>	</a:t>
            </a:r>
            <a:r>
              <a:rPr lang="zh-TW" altLang="zh-TW" dirty="0" smtClean="0"/>
              <a:t>pldf、cvrf、plnt、plnd</a:t>
            </a:r>
          </a:p>
          <a:p>
            <a:pPr lvl="1"/>
            <a:r>
              <a:rPr lang="zh-TW" altLang="zh-TW" dirty="0" smtClean="0"/>
              <a:t>c. 佣金相關 : </a:t>
            </a:r>
            <a:r>
              <a:rPr lang="en-US" altLang="zh-TW" dirty="0" smtClean="0"/>
              <a:t>	</a:t>
            </a:r>
            <a:r>
              <a:rPr lang="zh-TW" altLang="zh-TW" dirty="0" smtClean="0"/>
              <a:t>crat、crat2、crtb、crtb2、crtb3、poor、poag、agin、agci、xagrc、agln</a:t>
            </a:r>
          </a:p>
          <a:p>
            <a:pPr lvl="1"/>
            <a:r>
              <a:rPr lang="zh-TW" altLang="zh-TW" dirty="0" smtClean="0"/>
              <a:t>d. 交易相關 : </a:t>
            </a:r>
            <a:r>
              <a:rPr lang="en-US" altLang="zh-TW" dirty="0" smtClean="0"/>
              <a:t>	</a:t>
            </a:r>
            <a:r>
              <a:rPr lang="zh-TW" altLang="zh-TW" dirty="0" smtClean="0"/>
              <a:t>pclg、pcco</a:t>
            </a:r>
          </a:p>
          <a:p>
            <a:pPr lvl="1"/>
            <a:r>
              <a:rPr lang="zh-TW" altLang="zh-TW" dirty="0" smtClean="0"/>
              <a:t>e. 理賠相關 : </a:t>
            </a:r>
            <a:r>
              <a:rPr lang="en-US" altLang="zh-TW" dirty="0" smtClean="0"/>
              <a:t>	</a:t>
            </a:r>
            <a:r>
              <a:rPr lang="zh-TW" altLang="zh-TW" dirty="0" smtClean="0"/>
              <a:t>clar、xclcv、cltb、(重算豁免附約保額ps001p)、clmm、clbe、clbf、clsv、</a:t>
            </a:r>
          </a:p>
          <a:p>
            <a:pPr lvl="1"/>
            <a:r>
              <a:rPr lang="zh-TW" altLang="zh-TW" dirty="0" smtClean="0"/>
              <a:t>f. 保費相關 : </a:t>
            </a:r>
            <a:r>
              <a:rPr lang="en-US" altLang="zh-TW" dirty="0" smtClean="0"/>
              <a:t>	</a:t>
            </a:r>
            <a:r>
              <a:rPr lang="zh-TW" altLang="zh-TW" dirty="0" smtClean="0"/>
              <a:t>bill、prat、porf，ps001p、plat、qtplg</a:t>
            </a:r>
          </a:p>
          <a:p>
            <a:pPr lvl="1"/>
            <a:r>
              <a:rPr lang="zh-TW" altLang="zh-TW" dirty="0" smtClean="0"/>
              <a:t>g. 決算相關</a:t>
            </a:r>
            <a:r>
              <a:rPr lang="en-US" altLang="zh-TW" dirty="0" smtClean="0"/>
              <a:t> </a:t>
            </a:r>
            <a:r>
              <a:rPr lang="zh-TW" altLang="zh-TW" dirty="0" smtClean="0"/>
              <a:t>:</a:t>
            </a:r>
            <a:r>
              <a:rPr lang="en-US" altLang="zh-TW" dirty="0" smtClean="0"/>
              <a:t> 	</a:t>
            </a:r>
            <a:r>
              <a:rPr lang="zh-TW" altLang="zh-TW" dirty="0" smtClean="0"/>
              <a:t>couv、qcvr1</a:t>
            </a:r>
          </a:p>
          <a:p>
            <a:pPr lvl="1"/>
            <a:r>
              <a:rPr lang="zh-TW" altLang="zh-TW" dirty="0" smtClean="0"/>
              <a:t>h. 年金相關 :           </a:t>
            </a:r>
            <a:r>
              <a:rPr lang="en-US" altLang="zh-TW" dirty="0" smtClean="0"/>
              <a:t>	</a:t>
            </a:r>
            <a:r>
              <a:rPr lang="zh-TW" altLang="zh-TW" dirty="0" smtClean="0"/>
              <a:t>qpsar、qcvrf、psbf、qpoop、rela、nain、uvalblb(取DAG)</a:t>
            </a:r>
          </a:p>
          <a:p>
            <a:pPr lvl="1"/>
            <a:r>
              <a:rPr lang="zh-TW" altLang="zh-TW" dirty="0" smtClean="0"/>
              <a:t>i. 法令相關 :           </a:t>
            </a:r>
            <a:r>
              <a:rPr lang="en-US" altLang="zh-TW" dirty="0" smtClean="0"/>
              <a:t>	</a:t>
            </a:r>
            <a:r>
              <a:rPr lang="zh-TW" altLang="zh-TW" dirty="0" smtClean="0"/>
              <a:t>xpcnb、soep(外溢保單)</a:t>
            </a:r>
          </a:p>
          <a:p>
            <a:pPr lvl="1"/>
            <a:r>
              <a:rPr lang="zh-TW" altLang="zh-TW" dirty="0" smtClean="0"/>
              <a:t>j. 投資型相關:          </a:t>
            </a:r>
            <a:r>
              <a:rPr lang="en-US" altLang="zh-TW" dirty="0" smtClean="0"/>
              <a:t>	</a:t>
            </a:r>
            <a:r>
              <a:rPr lang="zh-TW" altLang="zh-TW" dirty="0" smtClean="0"/>
              <a:t>qfelr</a:t>
            </a:r>
            <a:r>
              <a:rPr lang="en-US" altLang="zh-TW" dirty="0" smtClean="0"/>
              <a:t>(</a:t>
            </a:r>
            <a:r>
              <a:rPr lang="zh-TW" altLang="en-US" dirty="0" smtClean="0"/>
              <a:t>附加費用</a:t>
            </a:r>
            <a:r>
              <a:rPr lang="en-US" altLang="zh-TW" dirty="0" smtClean="0"/>
              <a:t>)</a:t>
            </a:r>
            <a:r>
              <a:rPr lang="zh-TW" altLang="zh-TW" dirty="0" smtClean="0"/>
              <a:t>、qmfde、qexrt、qmfnv</a:t>
            </a:r>
          </a:p>
          <a:p>
            <a:pPr lvl="1"/>
            <a:r>
              <a:rPr lang="zh-TW" altLang="zh-TW" dirty="0" smtClean="0"/>
              <a:t>k. 利變相關 :     </a:t>
            </a:r>
            <a:r>
              <a:rPr lang="en-US" altLang="zh-TW" dirty="0" smtClean="0"/>
              <a:t>	</a:t>
            </a:r>
            <a:r>
              <a:rPr lang="zh-TW" altLang="zh-TW" dirty="0" smtClean="0"/>
              <a:t>poep</a:t>
            </a:r>
          </a:p>
          <a:p>
            <a:pPr lvl="1"/>
            <a:r>
              <a:rPr lang="zh-TW" altLang="zh-TW" dirty="0" smtClean="0"/>
              <a:t>l. 會計分錄 :     </a:t>
            </a:r>
            <a:r>
              <a:rPr lang="en-US" altLang="zh-TW" dirty="0" smtClean="0"/>
              <a:t>	</a:t>
            </a:r>
            <a:r>
              <a:rPr lang="zh-TW" altLang="zh-TW" dirty="0" smtClean="0"/>
              <a:t>ppjls、ppjlts、ppbel、jorns</a:t>
            </a:r>
            <a:endParaRPr lang="en-US" altLang="zh-TW" dirty="0" smtClean="0"/>
          </a:p>
          <a:p>
            <a:pPr lvl="1"/>
            <a:r>
              <a:rPr lang="en-US" altLang="zh-TW" dirty="0" smtClean="0"/>
              <a:t>m.</a:t>
            </a:r>
            <a:r>
              <a:rPr lang="zh-TW" altLang="en-US" dirty="0" smtClean="0"/>
              <a:t>貸款       </a:t>
            </a:r>
            <a:r>
              <a:rPr lang="en-US" altLang="zh-TW" dirty="0" smtClean="0"/>
              <a:t>:	</a:t>
            </a:r>
            <a:r>
              <a:rPr lang="en-US" altLang="zh-TW" dirty="0" err="1" smtClean="0"/>
              <a:t>lnlg</a:t>
            </a:r>
            <a:endParaRPr lang="en-US" altLang="zh-TW" dirty="0" smtClean="0"/>
          </a:p>
          <a:p>
            <a:pPr lvl="1"/>
            <a:r>
              <a:rPr lang="en-US" altLang="zh-TW" dirty="0" smtClean="0"/>
              <a:t>n.</a:t>
            </a:r>
            <a:r>
              <a:rPr lang="zh-TW" altLang="en-US" dirty="0" smtClean="0"/>
              <a:t> 再保       </a:t>
            </a:r>
            <a:r>
              <a:rPr lang="en-US" altLang="zh-TW" dirty="0" smtClean="0"/>
              <a:t>:	</a:t>
            </a:r>
            <a:r>
              <a:rPr lang="en-US" altLang="zh-TW" dirty="0" err="1" smtClean="0"/>
              <a:t>rico</a:t>
            </a:r>
            <a:r>
              <a:rPr lang="zh-TW" altLang="en-US" dirty="0" smtClean="0"/>
              <a:t>、</a:t>
            </a:r>
            <a:r>
              <a:rPr lang="en-US" altLang="zh-TW" dirty="0" err="1" smtClean="0"/>
              <a:t>ri</a:t>
            </a:r>
            <a:r>
              <a:rPr lang="en-US" altLang="zh-TW" dirty="0" smtClean="0"/>
              <a:t>…</a:t>
            </a:r>
          </a:p>
          <a:p>
            <a:pPr lvl="1"/>
            <a:r>
              <a:rPr lang="en-US" altLang="zh-TW" dirty="0" smtClean="0"/>
              <a:t>o. </a:t>
            </a:r>
            <a:r>
              <a:rPr lang="zh-TW" altLang="en-US" dirty="0" smtClean="0"/>
              <a:t>團險       </a:t>
            </a:r>
            <a:r>
              <a:rPr lang="en-US" altLang="zh-TW" dirty="0" smtClean="0"/>
              <a:t>:	GPOC</a:t>
            </a:r>
            <a:r>
              <a:rPr lang="zh-TW" altLang="en-US" dirty="0" smtClean="0"/>
              <a:t>、</a:t>
            </a:r>
            <a:r>
              <a:rPr lang="en-US" altLang="zh-TW" dirty="0" smtClean="0"/>
              <a:t>PCOI</a:t>
            </a:r>
            <a:r>
              <a:rPr lang="zh-TW" altLang="en-US" dirty="0" smtClean="0"/>
              <a:t>、</a:t>
            </a:r>
            <a:r>
              <a:rPr lang="en-US" altLang="zh-TW" dirty="0" smtClean="0"/>
              <a:t>GCOP</a:t>
            </a:r>
            <a:r>
              <a:rPr lang="zh-TW" altLang="en-US" dirty="0" smtClean="0"/>
              <a:t>、</a:t>
            </a:r>
            <a:r>
              <a:rPr lang="en-US" altLang="zh-TW" dirty="0" smtClean="0"/>
              <a:t>GPOP</a:t>
            </a:r>
            <a:r>
              <a:rPr lang="zh-TW" altLang="en-US" dirty="0" smtClean="0"/>
              <a:t>、</a:t>
            </a:r>
            <a:r>
              <a:rPr lang="en-US" altLang="zh-TW" dirty="0" smtClean="0"/>
              <a:t>GIRT</a:t>
            </a:r>
            <a:r>
              <a:rPr lang="zh-TW" altLang="en-US" dirty="0" smtClean="0"/>
              <a:t>、</a:t>
            </a:r>
            <a:r>
              <a:rPr lang="en-US" altLang="zh-TW" dirty="0" smtClean="0"/>
              <a:t>GIRD</a:t>
            </a:r>
            <a:r>
              <a:rPr lang="zh-TW" altLang="en-US" dirty="0" smtClean="0"/>
              <a:t>、</a:t>
            </a:r>
            <a:r>
              <a:rPr lang="en-US" altLang="zh-TW" dirty="0" smtClean="0"/>
              <a:t>TAPO</a:t>
            </a:r>
            <a:r>
              <a:rPr lang="zh-TW" altLang="en-US" dirty="0" smtClean="0"/>
              <a:t>、</a:t>
            </a:r>
            <a:r>
              <a:rPr lang="en-US" altLang="zh-TW" dirty="0" smtClean="0"/>
              <a:t>TACO</a:t>
            </a:r>
            <a:r>
              <a:rPr lang="zh-TW" altLang="en-US" dirty="0" smtClean="0"/>
              <a:t>、</a:t>
            </a:r>
            <a:r>
              <a:rPr lang="en-US" altLang="zh-TW" dirty="0" smtClean="0"/>
              <a:t>TAPL</a:t>
            </a:r>
            <a:r>
              <a:rPr lang="zh-TW" altLang="en-US" dirty="0" smtClean="0"/>
              <a:t>、</a:t>
            </a:r>
            <a:r>
              <a:rPr lang="en-US" altLang="zh-TW" dirty="0" smtClean="0"/>
              <a:t>WGPOC</a:t>
            </a:r>
            <a:r>
              <a:rPr lang="zh-TW" altLang="en-US" dirty="0" smtClean="0"/>
              <a:t>、</a:t>
            </a:r>
            <a:r>
              <a:rPr lang="en-US" altLang="zh-TW" dirty="0" smtClean="0"/>
              <a:t>WPODT</a:t>
            </a:r>
            <a:r>
              <a:rPr lang="zh-TW" altLang="en-US" dirty="0" smtClean="0"/>
              <a:t>、</a:t>
            </a:r>
            <a:r>
              <a:rPr lang="en-US" altLang="zh-TW" dirty="0" smtClean="0"/>
              <a:t>WCODT </a:t>
            </a:r>
            <a:r>
              <a:rPr lang="zh-TW" altLang="en-US" dirty="0" smtClean="0"/>
              <a:t>，</a:t>
            </a:r>
            <a:r>
              <a:rPr lang="en-US" altLang="zh-TW" dirty="0" smtClean="0"/>
              <a:t>(</a:t>
            </a:r>
            <a:r>
              <a:rPr lang="zh-TW" altLang="en-US" dirty="0" smtClean="0"/>
              <a:t>團終團養</a:t>
            </a:r>
            <a:r>
              <a:rPr lang="en-US" altLang="zh-TW" dirty="0" smtClean="0"/>
              <a:t>)</a:t>
            </a:r>
            <a:endParaRPr lang="zh-TW" altLang="zh-TW" dirty="0" smtClean="0"/>
          </a:p>
          <a:p>
            <a:r>
              <a:rPr lang="zh-TW" altLang="zh-TW" b="1" dirty="0" smtClean="0"/>
              <a:t>3.   </a:t>
            </a:r>
            <a:r>
              <a:rPr lang="en-US" altLang="zh-TW" b="1" dirty="0" smtClean="0"/>
              <a:t>(</a:t>
            </a:r>
            <a:r>
              <a:rPr lang="zh-TW" altLang="zh-TW" b="1" dirty="0" smtClean="0"/>
              <a:t>傳</a:t>
            </a:r>
            <a:r>
              <a:rPr lang="zh-TW" altLang="en-US" b="1" dirty="0" smtClean="0"/>
              <a:t>入</a:t>
            </a:r>
            <a:r>
              <a:rPr lang="en-US" altLang="zh-TW" b="1" dirty="0" smtClean="0"/>
              <a:t>)</a:t>
            </a:r>
            <a:r>
              <a:rPr lang="zh-TW" altLang="zh-TW" b="1" dirty="0" smtClean="0"/>
              <a:t> 費用 </a:t>
            </a:r>
            <a:r>
              <a:rPr lang="en-US" altLang="zh-TW" b="1" dirty="0" smtClean="0"/>
              <a:t>(</a:t>
            </a:r>
            <a:r>
              <a:rPr lang="zh-TW" altLang="en-US" b="1" dirty="0" smtClean="0"/>
              <a:t>已處理貼標</a:t>
            </a:r>
            <a:r>
              <a:rPr lang="en-US" altLang="zh-TW" b="1" dirty="0" smtClean="0"/>
              <a:t>-</a:t>
            </a:r>
            <a:r>
              <a:rPr lang="zh-TW" altLang="en-US" b="1" dirty="0" smtClean="0"/>
              <a:t>維護費用、間接費用</a:t>
            </a:r>
            <a:r>
              <a:rPr lang="en-US" altLang="zh-TW" b="1" dirty="0" smtClean="0"/>
              <a:t>)</a:t>
            </a:r>
            <a:r>
              <a:rPr lang="zh-TW" altLang="zh-TW" b="1" dirty="0" smtClean="0"/>
              <a:t>           </a:t>
            </a:r>
            <a:r>
              <a:rPr lang="zh-TW" altLang="en-US" b="1" dirty="0" smtClean="0"/>
              <a:t> </a:t>
            </a:r>
            <a:r>
              <a:rPr lang="en-US" altLang="zh-TW" dirty="0" smtClean="0">
                <a:sym typeface="Wingdings" panose="05000000000000000000" pitchFamily="2" charset="2"/>
              </a:rPr>
              <a:t></a:t>
            </a:r>
            <a:r>
              <a:rPr lang="zh-TW" altLang="zh-TW" b="1" dirty="0" smtClean="0"/>
              <a:t>for 會計資訊系統</a:t>
            </a:r>
            <a:endParaRPr lang="zh-TW" altLang="zh-TW" dirty="0" smtClean="0"/>
          </a:p>
          <a:p>
            <a:pPr marL="686211" lvl="1" indent="-228737">
              <a:buAutoNum type="alphaLcPeriod"/>
            </a:pPr>
            <a:r>
              <a:rPr lang="zh-TW" altLang="en-US" dirty="0" smtClean="0"/>
              <a:t>直接費用</a:t>
            </a:r>
            <a:r>
              <a:rPr lang="en-US" altLang="zh-TW" dirty="0" smtClean="0"/>
              <a:t>(</a:t>
            </a:r>
            <a:r>
              <a:rPr lang="zh-TW" altLang="en-US" dirty="0" smtClean="0"/>
              <a:t>於</a:t>
            </a:r>
            <a:r>
              <a:rPr lang="en-US" altLang="zh-TW" dirty="0" smtClean="0"/>
              <a:t>data hub </a:t>
            </a:r>
            <a:r>
              <a:rPr lang="zh-TW" altLang="en-US" dirty="0" smtClean="0"/>
              <a:t>中進行分攤</a:t>
            </a:r>
            <a:r>
              <a:rPr lang="en-US" altLang="zh-TW" dirty="0" smtClean="0"/>
              <a:t>)</a:t>
            </a:r>
            <a:r>
              <a:rPr lang="zh-TW" altLang="en-US" dirty="0" smtClean="0"/>
              <a:t>   </a:t>
            </a:r>
            <a:endParaRPr lang="en-US" altLang="zh-TW" dirty="0" smtClean="0"/>
          </a:p>
          <a:p>
            <a:pPr marL="686211" lvl="1" indent="-228737" defTabSz="914949">
              <a:buFontTx/>
              <a:buAutoNum type="alphaLcPeriod"/>
              <a:defRPr/>
            </a:pPr>
            <a:r>
              <a:rPr lang="zh-TW" altLang="en-US" dirty="0" smtClean="0"/>
              <a:t>間接費用</a:t>
            </a:r>
            <a:r>
              <a:rPr lang="en-US" altLang="zh-TW" dirty="0" smtClean="0"/>
              <a:t>(</a:t>
            </a:r>
            <a:r>
              <a:rPr lang="zh-TW" altLang="en-US" dirty="0" smtClean="0"/>
              <a:t>於</a:t>
            </a:r>
            <a:r>
              <a:rPr lang="en-US" altLang="zh-TW" dirty="0" smtClean="0"/>
              <a:t>data hub </a:t>
            </a:r>
            <a:r>
              <a:rPr lang="zh-TW" altLang="en-US" dirty="0" smtClean="0"/>
              <a:t>中進行分攤</a:t>
            </a:r>
            <a:r>
              <a:rPr lang="en-US" altLang="zh-TW" dirty="0" smtClean="0"/>
              <a:t>)</a:t>
            </a:r>
            <a:r>
              <a:rPr lang="zh-TW" altLang="en-US" dirty="0" smtClean="0"/>
              <a:t> </a:t>
            </a:r>
            <a:r>
              <a:rPr lang="en-US" altLang="zh-TW" dirty="0" smtClean="0"/>
              <a:t>	</a:t>
            </a:r>
          </a:p>
          <a:p>
            <a:pPr defTabSz="914949">
              <a:defRPr/>
            </a:pPr>
            <a:r>
              <a:rPr lang="en-US" altLang="zh-TW" b="1" dirty="0" smtClean="0"/>
              <a:t>4</a:t>
            </a:r>
            <a:r>
              <a:rPr lang="zh-TW" altLang="zh-TW" b="1" dirty="0" smtClean="0"/>
              <a:t>.   </a:t>
            </a:r>
            <a:r>
              <a:rPr lang="en-US" altLang="zh-TW" b="1" dirty="0" smtClean="0"/>
              <a:t>(</a:t>
            </a:r>
            <a:r>
              <a:rPr lang="zh-TW" altLang="zh-TW" b="1" dirty="0" smtClean="0"/>
              <a:t>傳</a:t>
            </a:r>
            <a:r>
              <a:rPr lang="zh-TW" altLang="en-US" b="1" dirty="0" smtClean="0"/>
              <a:t>入</a:t>
            </a:r>
            <a:r>
              <a:rPr lang="en-US" altLang="zh-TW" b="1" dirty="0" smtClean="0"/>
              <a:t>)</a:t>
            </a:r>
            <a:r>
              <a:rPr lang="zh-TW" altLang="zh-TW" b="1" dirty="0" smtClean="0"/>
              <a:t> </a:t>
            </a:r>
            <a:r>
              <a:rPr lang="zh-TW" altLang="en-US" b="1" dirty="0" smtClean="0"/>
              <a:t>當期計算</a:t>
            </a:r>
            <a:r>
              <a:rPr lang="zh-TW" altLang="zh-TW" b="1" dirty="0" smtClean="0"/>
              <a:t>結果  </a:t>
            </a:r>
            <a:r>
              <a:rPr lang="zh-TW" altLang="en-US" b="1" dirty="0" smtClean="0"/>
              <a:t>、非來自費用系統之費用帳務 </a:t>
            </a:r>
            <a:r>
              <a:rPr lang="zh-TW" altLang="zh-TW" b="1" dirty="0" smtClean="0"/>
              <a:t> </a:t>
            </a:r>
            <a:r>
              <a:rPr lang="en-US" altLang="zh-TW" dirty="0" smtClean="0">
                <a:sym typeface="Wingdings" panose="05000000000000000000" pitchFamily="2" charset="2"/>
              </a:rPr>
              <a:t></a:t>
            </a:r>
            <a:r>
              <a:rPr lang="zh-TW" altLang="zh-TW" b="1" dirty="0" smtClean="0"/>
              <a:t>for </a:t>
            </a:r>
            <a:r>
              <a:rPr lang="zh-TW" altLang="en-US" b="1" dirty="0" smtClean="0"/>
              <a:t>計算引擎下期使用 </a:t>
            </a:r>
            <a:r>
              <a:rPr lang="en-US" altLang="zh-TW" b="1" dirty="0" smtClean="0"/>
              <a:t>&amp; </a:t>
            </a:r>
            <a:r>
              <a:rPr lang="zh-TW" altLang="en-US" b="1" dirty="0" smtClean="0"/>
              <a:t>費用</a:t>
            </a:r>
            <a:r>
              <a:rPr lang="zh-TW" altLang="zh-TW" b="1" dirty="0" smtClean="0"/>
              <a:t>系統</a:t>
            </a:r>
            <a:endParaRPr lang="zh-TW" altLang="zh-TW" dirty="0" smtClean="0"/>
          </a:p>
          <a:p>
            <a:pPr marL="686211" lvl="1" indent="-228737">
              <a:buAutoNum type="alphaLcPeriod"/>
            </a:pPr>
            <a:r>
              <a:rPr lang="zh-TW" altLang="en-US" dirty="0" smtClean="0"/>
              <a:t>當期計算結果</a:t>
            </a:r>
            <a:endParaRPr lang="en-US" altLang="zh-TW" dirty="0" smtClean="0"/>
          </a:p>
          <a:p>
            <a:pPr marL="686211" lvl="1" indent="-228737">
              <a:buAutoNum type="alphaLcPeriod"/>
            </a:pPr>
            <a:r>
              <a:rPr lang="zh-TW" altLang="en-US" dirty="0" smtClean="0"/>
              <a:t>投資費用</a:t>
            </a:r>
            <a:endParaRPr lang="en-US" altLang="zh-TW" dirty="0" smtClean="0"/>
          </a:p>
          <a:p>
            <a:pPr marL="686211" lvl="1" indent="-228737">
              <a:buAutoNum type="alphaLcPeriod"/>
            </a:pPr>
            <a:r>
              <a:rPr lang="zh-TW" altLang="en-US" dirty="0" smtClean="0"/>
              <a:t>手工帳</a:t>
            </a:r>
            <a:endParaRPr lang="zh-TW" altLang="zh-TW" dirty="0" smtClean="0"/>
          </a:p>
          <a:p>
            <a:r>
              <a:rPr lang="zh-TW" altLang="zh-TW" i="1" dirty="0" smtClean="0"/>
              <a:t> 【每月】</a:t>
            </a:r>
          </a:p>
          <a:p>
            <a:r>
              <a:rPr lang="en-US" altLang="zh-TW" b="1" dirty="0" smtClean="0"/>
              <a:t>5</a:t>
            </a:r>
            <a:r>
              <a:rPr lang="zh-TW" altLang="zh-TW" b="1" dirty="0" smtClean="0"/>
              <a:t>.  </a:t>
            </a:r>
            <a:r>
              <a:rPr lang="en-US" altLang="zh-TW" b="1" dirty="0" smtClean="0"/>
              <a:t>(</a:t>
            </a:r>
            <a:r>
              <a:rPr lang="zh-TW" altLang="zh-TW" b="1" dirty="0" smtClean="0"/>
              <a:t>傳出</a:t>
            </a:r>
            <a:r>
              <a:rPr lang="en-US" altLang="zh-TW" b="1" dirty="0" smtClean="0"/>
              <a:t>)</a:t>
            </a:r>
            <a:r>
              <a:rPr lang="zh-TW" altLang="zh-TW" b="1" dirty="0" smtClean="0"/>
              <a:t>(每月)投資費用、手工帳、取得成本    </a:t>
            </a:r>
            <a:r>
              <a:rPr lang="en-US" altLang="zh-TW" b="1" dirty="0" smtClean="0"/>
              <a:t>	</a:t>
            </a:r>
            <a:r>
              <a:rPr lang="zh-TW" altLang="zh-TW" b="1" dirty="0" smtClean="0"/>
              <a:t> </a:t>
            </a:r>
            <a:r>
              <a:rPr lang="en-US" altLang="zh-TW" dirty="0" smtClean="0">
                <a:sym typeface="Wingdings" panose="05000000000000000000" pitchFamily="2" charset="2"/>
              </a:rPr>
              <a:t></a:t>
            </a:r>
            <a:r>
              <a:rPr lang="zh-TW" altLang="zh-TW" b="1" dirty="0" smtClean="0"/>
              <a:t>for 費用系統(追蹤預算實支)</a:t>
            </a:r>
            <a:endParaRPr lang="zh-TW" altLang="zh-TW" dirty="0" smtClean="0"/>
          </a:p>
          <a:p>
            <a:pPr lvl="1"/>
            <a:r>
              <a:rPr lang="zh-TW" altLang="zh-TW" dirty="0" smtClean="0"/>
              <a:t> </a:t>
            </a:r>
            <a:r>
              <a:rPr lang="en-US" altLang="zh-TW" dirty="0" smtClean="0"/>
              <a:t>a. </a:t>
            </a:r>
            <a:r>
              <a:rPr lang="zh-TW" altLang="zh-TW" dirty="0" smtClean="0"/>
              <a:t>投資費用、手工帳</a:t>
            </a:r>
            <a:r>
              <a:rPr lang="en-US" altLang="zh-TW" dirty="0" smtClean="0"/>
              <a:t>(</a:t>
            </a:r>
            <a:r>
              <a:rPr lang="zh-TW" altLang="zh-TW" dirty="0" smtClean="0"/>
              <a:t>來自會計資訊系統</a:t>
            </a:r>
            <a:r>
              <a:rPr lang="en-US" altLang="zh-TW" dirty="0" smtClean="0"/>
              <a:t> )</a:t>
            </a:r>
            <a:endParaRPr lang="zh-TW" altLang="zh-TW" dirty="0" smtClean="0"/>
          </a:p>
          <a:p>
            <a:pPr lvl="1"/>
            <a:r>
              <a:rPr lang="en-US" altLang="zh-TW" dirty="0" smtClean="0"/>
              <a:t> </a:t>
            </a:r>
            <a:r>
              <a:rPr lang="zh-TW" altLang="zh-TW" dirty="0" smtClean="0"/>
              <a:t>b. 取得成本(先由核心傳入、再由data hub 傳入費用)</a:t>
            </a:r>
            <a:endParaRPr lang="en-US" altLang="zh-TW" dirty="0" smtClean="0"/>
          </a:p>
          <a:p>
            <a:pPr lvl="1"/>
            <a:r>
              <a:rPr lang="en-US" altLang="zh-TW" dirty="0" smtClean="0"/>
              <a:t> c. </a:t>
            </a:r>
            <a:r>
              <a:rPr lang="zh-TW" altLang="en-US" dirty="0" smtClean="0"/>
              <a:t> 此部分資料可於決算後轉入</a:t>
            </a:r>
            <a:endParaRPr lang="zh-TW" altLang="zh-TW" dirty="0" smtClean="0"/>
          </a:p>
          <a:p>
            <a:r>
              <a:rPr lang="zh-TW" altLang="zh-TW" b="1" dirty="0" smtClean="0"/>
              <a:t>[處理]</a:t>
            </a:r>
          </a:p>
          <a:p>
            <a:r>
              <a:rPr lang="zh-TW" altLang="zh-TW" dirty="0" smtClean="0"/>
              <a:t>1.</a:t>
            </a:r>
            <a:r>
              <a:rPr lang="en-US" altLang="zh-TW" dirty="0" smtClean="0"/>
              <a:t>        </a:t>
            </a:r>
            <a:r>
              <a:rPr lang="zh-TW" altLang="zh-TW" dirty="0" smtClean="0"/>
              <a:t>費用分攤                                                </a:t>
            </a:r>
            <a:r>
              <a:rPr lang="en-US" altLang="zh-TW" dirty="0" smtClean="0"/>
              <a:t>           	</a:t>
            </a:r>
            <a:r>
              <a:rPr lang="en-US" altLang="zh-TW" dirty="0" smtClean="0">
                <a:sym typeface="Wingdings" panose="05000000000000000000" pitchFamily="2" charset="2"/>
              </a:rPr>
              <a:t></a:t>
            </a:r>
            <a:r>
              <a:rPr lang="zh-TW" altLang="zh-TW" dirty="0" smtClean="0"/>
              <a:t> for prophet &amp; 引擎</a:t>
            </a:r>
          </a:p>
          <a:p>
            <a:r>
              <a:rPr lang="zh-TW" altLang="zh-TW" dirty="0" smtClean="0"/>
              <a:t>2.        分組分群                                                </a:t>
            </a:r>
            <a:r>
              <a:rPr lang="en-US" altLang="zh-TW" dirty="0" smtClean="0"/>
              <a:t>    	</a:t>
            </a:r>
            <a:r>
              <a:rPr lang="en-US" altLang="zh-TW" dirty="0" smtClean="0">
                <a:sym typeface="Wingdings" panose="05000000000000000000" pitchFamily="2" charset="2"/>
              </a:rPr>
              <a:t></a:t>
            </a:r>
            <a:r>
              <a:rPr lang="zh-TW" altLang="zh-TW" dirty="0" smtClean="0"/>
              <a:t> for prophet &amp; 引擎</a:t>
            </a:r>
          </a:p>
          <a:p>
            <a:r>
              <a:rPr lang="zh-TW" altLang="zh-TW" dirty="0" smtClean="0"/>
              <a:t>3.        標合約邊界                                                        </a:t>
            </a:r>
            <a:r>
              <a:rPr lang="en-US" altLang="zh-TW" dirty="0" smtClean="0"/>
              <a:t>	</a:t>
            </a:r>
            <a:r>
              <a:rPr lang="en-US" altLang="zh-TW" dirty="0" smtClean="0">
                <a:sym typeface="Wingdings" panose="05000000000000000000" pitchFamily="2" charset="2"/>
              </a:rPr>
              <a:t></a:t>
            </a:r>
            <a:r>
              <a:rPr lang="zh-TW" altLang="zh-TW" dirty="0" smtClean="0"/>
              <a:t> for prophet</a:t>
            </a:r>
          </a:p>
          <a:p>
            <a:r>
              <a:rPr lang="zh-TW" altLang="zh-TW" dirty="0" smtClean="0"/>
              <a:t>4.        合約分類                                                    </a:t>
            </a:r>
            <a:r>
              <a:rPr lang="en-US" altLang="zh-TW" dirty="0" smtClean="0"/>
              <a:t>     </a:t>
            </a:r>
            <a:r>
              <a:rPr lang="zh-TW" altLang="zh-TW" dirty="0" smtClean="0"/>
              <a:t>   </a:t>
            </a:r>
            <a:r>
              <a:rPr lang="en-US" altLang="zh-TW" dirty="0" smtClean="0"/>
              <a:t>	</a:t>
            </a:r>
            <a:r>
              <a:rPr lang="en-US" altLang="zh-TW" dirty="0" smtClean="0">
                <a:sym typeface="Wingdings" panose="05000000000000000000" pitchFamily="2" charset="2"/>
              </a:rPr>
              <a:t></a:t>
            </a:r>
            <a:r>
              <a:rPr lang="zh-TW" altLang="zh-TW" dirty="0" smtClean="0"/>
              <a:t> for prophet</a:t>
            </a:r>
          </a:p>
          <a:p>
            <a:r>
              <a:rPr lang="zh-TW" altLang="zh-TW" dirty="0" smtClean="0"/>
              <a:t>5.        標衡量模型                                                        </a:t>
            </a:r>
            <a:r>
              <a:rPr lang="en-US" altLang="zh-TW" dirty="0" smtClean="0"/>
              <a:t>	</a:t>
            </a:r>
            <a:r>
              <a:rPr lang="en-US" altLang="zh-TW" dirty="0" smtClean="0">
                <a:sym typeface="Wingdings" panose="05000000000000000000" pitchFamily="2" charset="2"/>
              </a:rPr>
              <a:t></a:t>
            </a:r>
            <a:r>
              <a:rPr lang="zh-TW" altLang="zh-TW" dirty="0" smtClean="0"/>
              <a:t> for prophet</a:t>
            </a:r>
          </a:p>
          <a:p>
            <a:r>
              <a:rPr lang="zh-TW" altLang="zh-TW" dirty="0" smtClean="0"/>
              <a:t>6.        保單基本資料                                              </a:t>
            </a:r>
            <a:r>
              <a:rPr lang="en-US" altLang="zh-TW" dirty="0" smtClean="0"/>
              <a:t>    </a:t>
            </a:r>
            <a:r>
              <a:rPr lang="zh-TW" altLang="zh-TW" dirty="0" smtClean="0"/>
              <a:t>  </a:t>
            </a:r>
            <a:r>
              <a:rPr lang="en-US" altLang="zh-TW" dirty="0" smtClean="0"/>
              <a:t>	</a:t>
            </a:r>
            <a:r>
              <a:rPr lang="en-US" altLang="zh-TW" dirty="0" smtClean="0">
                <a:sym typeface="Wingdings" panose="05000000000000000000" pitchFamily="2" charset="2"/>
              </a:rPr>
              <a:t></a:t>
            </a:r>
            <a:r>
              <a:rPr lang="zh-TW" altLang="zh-TW" dirty="0" smtClean="0"/>
              <a:t> for prophet</a:t>
            </a:r>
          </a:p>
          <a:p>
            <a:r>
              <a:rPr lang="zh-TW" altLang="zh-TW" dirty="0" smtClean="0"/>
              <a:t>7.         篩選出實際數(PPJLS、PPJLTS、JORNS)</a:t>
            </a:r>
            <a:r>
              <a:rPr lang="en-US" altLang="zh-TW" dirty="0" smtClean="0"/>
              <a:t>         	</a:t>
            </a:r>
            <a:r>
              <a:rPr lang="en-US" altLang="zh-TW" dirty="0" smtClean="0">
                <a:sym typeface="Wingdings" panose="05000000000000000000" pitchFamily="2" charset="2"/>
              </a:rPr>
              <a:t></a:t>
            </a:r>
            <a:r>
              <a:rPr lang="zh-TW" altLang="zh-TW" dirty="0" smtClean="0"/>
              <a:t>for 引擎</a:t>
            </a:r>
          </a:p>
          <a:p>
            <a:endParaRPr lang="en-US" altLang="zh-TW" dirty="0" smtClean="0"/>
          </a:p>
          <a:p>
            <a:endParaRPr lang="en-US" altLang="zh-TW" dirty="0" smtClean="0"/>
          </a:p>
          <a:p>
            <a:r>
              <a:rPr lang="en-US" altLang="zh-TW" b="1" dirty="0" smtClean="0"/>
              <a:t>[</a:t>
            </a:r>
            <a:r>
              <a:rPr lang="zh-TW" altLang="en-US" b="1" dirty="0" smtClean="0"/>
              <a:t>費用系統</a:t>
            </a:r>
            <a:r>
              <a:rPr lang="en-US" altLang="zh-TW" b="1" dirty="0" smtClean="0"/>
              <a:t>]</a:t>
            </a:r>
            <a:r>
              <a:rPr lang="zh-TW" altLang="en-US" b="1" dirty="0" smtClean="0"/>
              <a:t> </a:t>
            </a:r>
            <a:r>
              <a:rPr lang="en-US" altLang="zh-TW" b="1" dirty="0" smtClean="0"/>
              <a:t>– oracle </a:t>
            </a:r>
          </a:p>
          <a:p>
            <a:r>
              <a:rPr lang="zh-TW" altLang="en-US" b="0" baseline="0" dirty="0" smtClean="0"/>
              <a:t>       </a:t>
            </a:r>
            <a:r>
              <a:rPr lang="en-US" altLang="zh-TW" b="0" baseline="0" dirty="0" smtClean="0"/>
              <a:t>1. </a:t>
            </a:r>
            <a:r>
              <a:rPr lang="zh-TW" altLang="en-US" b="0" baseline="0" dirty="0" smtClean="0"/>
              <a:t> </a:t>
            </a:r>
            <a:r>
              <a:rPr lang="en-US" altLang="zh-TW" b="0" baseline="0" dirty="0" smtClean="0"/>
              <a:t> </a:t>
            </a:r>
            <a:r>
              <a:rPr lang="zh-TW" altLang="en-US" b="0" baseline="0" dirty="0" smtClean="0"/>
              <a:t>資料  </a:t>
            </a:r>
            <a:r>
              <a:rPr lang="en-US" altLang="zh-TW" b="0" baseline="0" dirty="0" smtClean="0">
                <a:sym typeface="Wingdings" panose="05000000000000000000" pitchFamily="2" charset="2"/>
              </a:rPr>
              <a:t> </a:t>
            </a:r>
            <a:r>
              <a:rPr lang="en-US" altLang="zh-TW" b="0" baseline="0" dirty="0" smtClean="0"/>
              <a:t>(</a:t>
            </a:r>
            <a:r>
              <a:rPr lang="zh-TW" altLang="en-US" b="0" baseline="0" dirty="0" smtClean="0"/>
              <a:t>每日</a:t>
            </a:r>
            <a:r>
              <a:rPr lang="en-US" altLang="zh-TW" b="0" baseline="0" dirty="0" smtClean="0"/>
              <a:t>)</a:t>
            </a:r>
            <a:r>
              <a:rPr lang="zh-TW" altLang="en-US" b="0" baseline="0" dirty="0" smtClean="0"/>
              <a:t> 會計資訊系統，貼標籤 </a:t>
            </a:r>
            <a:r>
              <a:rPr lang="en-US" altLang="zh-TW" b="0" baseline="0" dirty="0" smtClean="0"/>
              <a:t>(</a:t>
            </a:r>
            <a:r>
              <a:rPr lang="zh-TW" altLang="en-US" b="0" baseline="0" dirty="0" smtClean="0"/>
              <a:t> </a:t>
            </a:r>
            <a:r>
              <a:rPr lang="zh-TW" altLang="en-US" dirty="0" smtClean="0"/>
              <a:t>維護 </a:t>
            </a:r>
            <a:r>
              <a:rPr lang="en-US" altLang="zh-TW" dirty="0" smtClean="0"/>
              <a:t>/ </a:t>
            </a:r>
            <a:r>
              <a:rPr lang="zh-TW" altLang="en-US" dirty="0" smtClean="0"/>
              <a:t>間接費用 </a:t>
            </a:r>
            <a:r>
              <a:rPr lang="en-US" altLang="zh-TW" b="0" baseline="0" dirty="0" smtClean="0"/>
              <a:t>)</a:t>
            </a:r>
          </a:p>
          <a:p>
            <a:pPr defTabSz="914949">
              <a:defRPr/>
            </a:pPr>
            <a:r>
              <a:rPr lang="en-US" altLang="zh-TW" b="0" baseline="0" dirty="0" smtClean="0"/>
              <a:t>       2.   </a:t>
            </a:r>
            <a:r>
              <a:rPr lang="zh-TW" altLang="en-US" b="0" baseline="0" dirty="0" smtClean="0"/>
              <a:t>資料 </a:t>
            </a:r>
            <a:r>
              <a:rPr lang="en-US" altLang="zh-TW" b="0" baseline="0" dirty="0" smtClean="0">
                <a:sym typeface="Wingdings" panose="05000000000000000000" pitchFamily="2" charset="2"/>
              </a:rPr>
              <a:t> </a:t>
            </a:r>
            <a:r>
              <a:rPr lang="en-US" altLang="zh-TW" b="0" baseline="0" dirty="0" smtClean="0"/>
              <a:t>(</a:t>
            </a:r>
            <a:r>
              <a:rPr lang="zh-TW" altLang="en-US" b="0" baseline="0" dirty="0" smtClean="0"/>
              <a:t>每周 </a:t>
            </a:r>
            <a:r>
              <a:rPr lang="en-US" altLang="zh-TW" b="0" baseline="0" dirty="0" smtClean="0"/>
              <a:t>/</a:t>
            </a:r>
            <a:r>
              <a:rPr lang="zh-TW" altLang="en-US" b="0" baseline="0" dirty="0" smtClean="0"/>
              <a:t> 決算</a:t>
            </a:r>
            <a:r>
              <a:rPr lang="en-US" altLang="zh-TW" b="0" baseline="0" dirty="0" smtClean="0"/>
              <a:t>)Data Hub </a:t>
            </a:r>
            <a:r>
              <a:rPr lang="zh-TW" altLang="en-US" b="0" baseline="0" dirty="0" smtClean="0"/>
              <a:t>，貼標籤</a:t>
            </a:r>
            <a:r>
              <a:rPr lang="en-US" altLang="zh-TW" b="0" baseline="0" dirty="0" smtClean="0"/>
              <a:t>(</a:t>
            </a:r>
            <a:r>
              <a:rPr lang="zh-TW" altLang="en-US" b="0" baseline="0" dirty="0" smtClean="0"/>
              <a:t> </a:t>
            </a:r>
            <a:r>
              <a:rPr lang="zh-TW" altLang="en-US" dirty="0" smtClean="0"/>
              <a:t>維護 </a:t>
            </a:r>
            <a:r>
              <a:rPr lang="en-US" altLang="zh-TW" dirty="0" smtClean="0"/>
              <a:t>/ </a:t>
            </a:r>
            <a:r>
              <a:rPr lang="zh-TW" altLang="en-US" dirty="0" smtClean="0"/>
              <a:t>間接費用 </a:t>
            </a:r>
            <a:r>
              <a:rPr lang="en-US" altLang="zh-TW" b="0" baseline="0" dirty="0" smtClean="0"/>
              <a:t>)</a:t>
            </a:r>
            <a:r>
              <a:rPr lang="zh-TW" altLang="en-US" b="0" baseline="0" dirty="0" smtClean="0"/>
              <a:t>  </a:t>
            </a:r>
            <a:r>
              <a:rPr lang="en-US" altLang="zh-TW" b="0" baseline="0" dirty="0" smtClean="0">
                <a:sym typeface="Wingdings" panose="05000000000000000000" pitchFamily="2" charset="2"/>
              </a:rPr>
              <a:t> </a:t>
            </a:r>
            <a:r>
              <a:rPr lang="zh-TW" altLang="en-US" b="0" baseline="0" dirty="0" smtClean="0">
                <a:sym typeface="Wingdings" panose="05000000000000000000" pitchFamily="2" charset="2"/>
              </a:rPr>
              <a:t>計算引擎</a:t>
            </a:r>
            <a:r>
              <a:rPr lang="en-US" altLang="zh-TW" b="0" baseline="0" dirty="0" smtClean="0">
                <a:sym typeface="Wingdings" panose="05000000000000000000" pitchFamily="2" charset="2"/>
              </a:rPr>
              <a:t> </a:t>
            </a:r>
          </a:p>
          <a:p>
            <a:r>
              <a:rPr lang="zh-TW" altLang="en-US" b="0" baseline="0" dirty="0" smtClean="0"/>
              <a:t>       </a:t>
            </a:r>
            <a:r>
              <a:rPr lang="en-US" altLang="zh-TW" b="0" baseline="0" dirty="0" smtClean="0"/>
              <a:t>3.   </a:t>
            </a:r>
            <a:r>
              <a:rPr lang="zh-TW" altLang="en-US" b="0" baseline="0" dirty="0" smtClean="0"/>
              <a:t>資料 </a:t>
            </a:r>
            <a:r>
              <a:rPr lang="en-US" altLang="zh-TW" b="0" baseline="0" dirty="0" smtClean="0">
                <a:sym typeface="Wingdings" panose="05000000000000000000" pitchFamily="2" charset="2"/>
              </a:rPr>
              <a:t>  (</a:t>
            </a:r>
            <a:r>
              <a:rPr lang="zh-TW" altLang="en-US" b="0" baseline="0" dirty="0" smtClean="0">
                <a:sym typeface="Wingdings" panose="05000000000000000000" pitchFamily="2" charset="2"/>
              </a:rPr>
              <a:t>每月</a:t>
            </a:r>
            <a:r>
              <a:rPr lang="en-US" altLang="zh-TW" b="0" baseline="0" dirty="0" smtClean="0">
                <a:sym typeface="Wingdings" panose="05000000000000000000" pitchFamily="2" charset="2"/>
              </a:rPr>
              <a:t>)  </a:t>
            </a:r>
            <a:r>
              <a:rPr lang="zh-TW" altLang="en-US" b="0" baseline="0" dirty="0" smtClean="0">
                <a:sym typeface="Wingdings" panose="05000000000000000000" pitchFamily="2" charset="2"/>
              </a:rPr>
              <a:t>從</a:t>
            </a:r>
            <a:r>
              <a:rPr lang="en-US" altLang="zh-TW" b="0" baseline="0" dirty="0" smtClean="0">
                <a:sym typeface="Wingdings" panose="05000000000000000000" pitchFamily="2" charset="2"/>
              </a:rPr>
              <a:t>Data Hub </a:t>
            </a:r>
            <a:r>
              <a:rPr lang="zh-TW" altLang="en-US" b="0" baseline="0" dirty="0" smtClean="0">
                <a:sym typeface="Wingdings" panose="05000000000000000000" pitchFamily="2" charset="2"/>
              </a:rPr>
              <a:t>中拉回各項費用資料</a:t>
            </a:r>
            <a:r>
              <a:rPr lang="en-US" altLang="zh-TW" b="0" baseline="0" dirty="0" smtClean="0">
                <a:sym typeface="Wingdings" panose="05000000000000000000" pitchFamily="2" charset="2"/>
              </a:rPr>
              <a:t>(ex: </a:t>
            </a:r>
            <a:r>
              <a:rPr lang="zh-TW" altLang="en-US" b="0" baseline="0" dirty="0" smtClean="0">
                <a:sym typeface="Wingdings" panose="05000000000000000000" pitchFamily="2" charset="2"/>
              </a:rPr>
              <a:t>投資費用、手工帳、取得成本</a:t>
            </a:r>
            <a:r>
              <a:rPr lang="en-US" altLang="zh-TW" b="0" baseline="0" dirty="0" smtClean="0">
                <a:sym typeface="Wingdings" panose="05000000000000000000" pitchFamily="2" charset="2"/>
              </a:rPr>
              <a:t>)</a:t>
            </a:r>
            <a:endParaRPr lang="en-US" altLang="zh-TW" b="0" baseline="0" dirty="0" smtClean="0"/>
          </a:p>
          <a:p>
            <a:endParaRPr lang="en-US" altLang="zh-TW" b="0" baseline="0" dirty="0" smtClean="0"/>
          </a:p>
          <a:p>
            <a:r>
              <a:rPr lang="en-US" altLang="zh-TW" b="1" baseline="0" dirty="0" smtClean="0"/>
              <a:t>[</a:t>
            </a:r>
            <a:r>
              <a:rPr lang="zh-TW" altLang="en-US" b="1" baseline="0" dirty="0" smtClean="0"/>
              <a:t>會計資訊系統</a:t>
            </a:r>
            <a:r>
              <a:rPr lang="en-US" altLang="zh-TW" b="1" baseline="0" dirty="0" smtClean="0"/>
              <a:t>]</a:t>
            </a:r>
          </a:p>
          <a:p>
            <a:pPr defTabSz="914949">
              <a:defRPr/>
            </a:pPr>
            <a:r>
              <a:rPr lang="zh-TW" altLang="en-US" b="0" baseline="0" dirty="0" smtClean="0"/>
              <a:t>       </a:t>
            </a:r>
            <a:r>
              <a:rPr lang="en-US" altLang="zh-TW" b="1" dirty="0" smtClean="0">
                <a:sym typeface="Wingdings" panose="05000000000000000000" pitchFamily="2" charset="2"/>
              </a:rPr>
              <a:t>(</a:t>
            </a:r>
            <a:r>
              <a:rPr lang="zh-TW" altLang="en-US" b="1" dirty="0" smtClean="0">
                <a:sym typeface="Wingdings" panose="05000000000000000000" pitchFamily="2" charset="2"/>
              </a:rPr>
              <a:t>每日</a:t>
            </a:r>
            <a:r>
              <a:rPr lang="en-US" altLang="zh-TW" b="1" dirty="0" smtClean="0">
                <a:sym typeface="Wingdings" panose="05000000000000000000" pitchFamily="2" charset="2"/>
              </a:rPr>
              <a:t>)  </a:t>
            </a:r>
            <a:r>
              <a:rPr lang="zh-TW" altLang="en-US" dirty="0" smtClean="0">
                <a:sym typeface="Wingdings" panose="05000000000000000000" pitchFamily="2" charset="2"/>
              </a:rPr>
              <a:t>傳遞貼標</a:t>
            </a:r>
            <a:r>
              <a:rPr lang="en-US" altLang="zh-TW" dirty="0" smtClean="0">
                <a:sym typeface="Wingdings" panose="05000000000000000000" pitchFamily="2" charset="2"/>
              </a:rPr>
              <a:t>(</a:t>
            </a:r>
            <a:r>
              <a:rPr lang="zh-TW" altLang="en-US" dirty="0" smtClean="0"/>
              <a:t>維護 </a:t>
            </a:r>
            <a:r>
              <a:rPr lang="en-US" altLang="zh-TW" dirty="0" smtClean="0"/>
              <a:t>/ </a:t>
            </a:r>
            <a:r>
              <a:rPr lang="zh-TW" altLang="en-US" dirty="0" smtClean="0"/>
              <a:t>間接費用 </a:t>
            </a:r>
            <a:r>
              <a:rPr lang="en-US" altLang="zh-TW" dirty="0" smtClean="0"/>
              <a:t>/</a:t>
            </a:r>
            <a:r>
              <a:rPr lang="zh-TW" altLang="en-US" dirty="0" smtClean="0"/>
              <a:t>  取得成本</a:t>
            </a:r>
            <a:r>
              <a:rPr lang="en-US" altLang="zh-TW" dirty="0" smtClean="0">
                <a:sym typeface="Wingdings" panose="05000000000000000000" pitchFamily="2" charset="2"/>
              </a:rPr>
              <a:t>)</a:t>
            </a:r>
            <a:r>
              <a:rPr lang="zh-TW" altLang="en-US" dirty="0" smtClean="0">
                <a:sym typeface="Wingdings" panose="05000000000000000000" pitchFamily="2" charset="2"/>
              </a:rPr>
              <a:t>後的費用傳票給</a:t>
            </a:r>
            <a:r>
              <a:rPr lang="zh-TW" altLang="en-US" b="1" dirty="0" smtClean="0">
                <a:sym typeface="Wingdings" panose="05000000000000000000" pitchFamily="2" charset="2"/>
              </a:rPr>
              <a:t>會計資訊系統 </a:t>
            </a:r>
            <a:endParaRPr lang="en-US" altLang="zh-TW" b="1" dirty="0" smtClean="0">
              <a:sym typeface="Wingdings" panose="05000000000000000000" pitchFamily="2" charset="2"/>
            </a:endParaRPr>
          </a:p>
          <a:p>
            <a:pPr defTabSz="914949">
              <a:defRPr/>
            </a:pPr>
            <a:r>
              <a:rPr lang="en-US" altLang="zh-TW" b="1" dirty="0" smtClean="0">
                <a:sym typeface="Wingdings" panose="05000000000000000000" pitchFamily="2" charset="2"/>
              </a:rPr>
              <a:t>       (</a:t>
            </a:r>
            <a:r>
              <a:rPr lang="zh-TW" altLang="en-US" b="1" dirty="0" smtClean="0">
                <a:sym typeface="Wingdings" panose="05000000000000000000" pitchFamily="2" charset="2"/>
              </a:rPr>
              <a:t>每日</a:t>
            </a:r>
            <a:r>
              <a:rPr lang="en-US" altLang="zh-TW" b="1" dirty="0" smtClean="0">
                <a:sym typeface="Wingdings" panose="05000000000000000000" pitchFamily="2" charset="2"/>
              </a:rPr>
              <a:t>)  </a:t>
            </a:r>
            <a:r>
              <a:rPr lang="zh-TW" altLang="en-US" dirty="0" smtClean="0">
                <a:sym typeface="Wingdings" panose="05000000000000000000" pitchFamily="2" charset="2"/>
              </a:rPr>
              <a:t>傳遞每日交易傳票給</a:t>
            </a:r>
            <a:r>
              <a:rPr lang="zh-TW" altLang="en-US" b="1" dirty="0" smtClean="0">
                <a:sym typeface="Wingdings" panose="05000000000000000000" pitchFamily="2" charset="2"/>
              </a:rPr>
              <a:t>會計資訊系統 </a:t>
            </a:r>
            <a:endParaRPr lang="en-US" altLang="zh-TW" b="1" dirty="0" smtClean="0">
              <a:sym typeface="Wingdings" panose="05000000000000000000" pitchFamily="2" charset="2"/>
            </a:endParaRPr>
          </a:p>
          <a:p>
            <a:endParaRPr lang="en-US" altLang="zh-TW" b="0" baseline="0" dirty="0" smtClean="0"/>
          </a:p>
          <a:p>
            <a:endParaRPr lang="en-US" altLang="zh-TW" b="0" baseline="0" dirty="0" smtClean="0"/>
          </a:p>
          <a:p>
            <a:endParaRPr lang="en-US" altLang="zh-TW" b="0" baseline="0" dirty="0" smtClean="0"/>
          </a:p>
          <a:p>
            <a:endParaRPr lang="en-US" altLang="zh-TW" b="0" baseline="0" dirty="0" smtClean="0"/>
          </a:p>
          <a:p>
            <a:endParaRPr lang="en-US" altLang="zh-TW" b="0" baseline="0" dirty="0" smtClean="0"/>
          </a:p>
          <a:p>
            <a:endParaRPr lang="en-US" altLang="zh-TW" b="0" baseline="0" dirty="0" smtClean="0"/>
          </a:p>
          <a:p>
            <a:endParaRPr lang="en-US" altLang="zh-TW" b="0" baseline="0" dirty="0" smtClean="0"/>
          </a:p>
          <a:p>
            <a:endParaRPr lang="en-US" altLang="zh-TW" b="0" baseline="0" dirty="0" smtClean="0"/>
          </a:p>
        </p:txBody>
      </p:sp>
      <p:sp>
        <p:nvSpPr>
          <p:cNvPr id="4" name="投影片編號版面配置區 3"/>
          <p:cNvSpPr>
            <a:spLocks noGrp="1"/>
          </p:cNvSpPr>
          <p:nvPr>
            <p:ph type="sldNum" sz="quarter" idx="10"/>
          </p:nvPr>
        </p:nvSpPr>
        <p:spPr/>
        <p:txBody>
          <a:bodyPr/>
          <a:lstStyle/>
          <a:p>
            <a:fld id="{C8259EAA-1DAC-4AD7-8902-3224FB82914E}" type="slidenum">
              <a:rPr lang="zh-TW" altLang="en-US" smtClean="0">
                <a:solidFill>
                  <a:prstClr val="black"/>
                </a:solidFill>
              </a:rPr>
              <a:pPr/>
              <a:t>72</a:t>
            </a:fld>
            <a:endParaRPr lang="zh-TW" altLang="en-US">
              <a:solidFill>
                <a:prstClr val="black"/>
              </a:solidFill>
            </a:endParaRPr>
          </a:p>
        </p:txBody>
      </p:sp>
    </p:spTree>
    <p:extLst>
      <p:ext uri="{BB962C8B-B14F-4D97-AF65-F5344CB8AC3E}">
        <p14:creationId xmlns:p14="http://schemas.microsoft.com/office/powerpoint/2010/main" val="22875681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r>
              <a:rPr lang="zh-TW" altLang="en-US" dirty="0" smtClean="0"/>
              <a:t>核心系統</a:t>
            </a:r>
          </a:p>
          <a:p>
            <a:r>
              <a:rPr lang="zh-TW" altLang="en-US" dirty="0" smtClean="0"/>
              <a:t>	</a:t>
            </a:r>
            <a:r>
              <a:rPr lang="en-US" altLang="zh-TW" dirty="0" smtClean="0"/>
              <a:t>- </a:t>
            </a:r>
            <a:r>
              <a:rPr lang="zh-TW" altLang="en-US" dirty="0" smtClean="0"/>
              <a:t>初始認列日</a:t>
            </a:r>
          </a:p>
          <a:p>
            <a:r>
              <a:rPr lang="zh-TW" altLang="en-US" dirty="0" smtClean="0"/>
              <a:t>	</a:t>
            </a:r>
            <a:r>
              <a:rPr lang="en-US" altLang="zh-TW" dirty="0" smtClean="0"/>
              <a:t>- </a:t>
            </a:r>
            <a:r>
              <a:rPr lang="zh-TW" altLang="en-US" dirty="0" smtClean="0"/>
              <a:t>合約認列</a:t>
            </a:r>
          </a:p>
          <a:p>
            <a:r>
              <a:rPr lang="zh-TW" altLang="en-US" dirty="0" smtClean="0"/>
              <a:t>	</a:t>
            </a:r>
            <a:r>
              <a:rPr lang="en-US" altLang="zh-TW" dirty="0" smtClean="0"/>
              <a:t>- </a:t>
            </a:r>
            <a:r>
              <a:rPr lang="zh-TW" altLang="en-US" dirty="0" smtClean="0"/>
              <a:t>合約修改</a:t>
            </a:r>
          </a:p>
          <a:p>
            <a:r>
              <a:rPr lang="zh-TW" altLang="en-US" dirty="0" smtClean="0"/>
              <a:t>	</a:t>
            </a:r>
            <a:r>
              <a:rPr lang="en-US" altLang="zh-TW" dirty="0" smtClean="0"/>
              <a:t>- </a:t>
            </a:r>
            <a:r>
              <a:rPr lang="zh-TW" altLang="en-US" dirty="0" smtClean="0"/>
              <a:t>合約除列</a:t>
            </a:r>
          </a:p>
          <a:p>
            <a:r>
              <a:rPr lang="zh-TW" altLang="en-US" dirty="0" smtClean="0"/>
              <a:t>	</a:t>
            </a:r>
            <a:r>
              <a:rPr lang="en-US" altLang="zh-TW" dirty="0" smtClean="0"/>
              <a:t>- </a:t>
            </a:r>
            <a:r>
              <a:rPr lang="zh-TW" altLang="en-US" dirty="0" smtClean="0"/>
              <a:t>再保險</a:t>
            </a:r>
          </a:p>
          <a:p>
            <a:r>
              <a:rPr lang="zh-TW" altLang="en-US" dirty="0" smtClean="0"/>
              <a:t>	</a:t>
            </a:r>
            <a:r>
              <a:rPr lang="en-US" altLang="zh-TW" dirty="0" smtClean="0"/>
              <a:t>- </a:t>
            </a:r>
            <a:r>
              <a:rPr lang="zh-TW" altLang="en-US" dirty="0" smtClean="0"/>
              <a:t>合約實際現金流量</a:t>
            </a:r>
          </a:p>
          <a:p>
            <a:r>
              <a:rPr lang="zh-TW" altLang="en-US" dirty="0" smtClean="0"/>
              <a:t>	</a:t>
            </a:r>
            <a:r>
              <a:rPr lang="en-US" altLang="zh-TW" dirty="0" smtClean="0"/>
              <a:t>- *</a:t>
            </a:r>
            <a:r>
              <a:rPr lang="zh-TW" altLang="en-US" dirty="0" smtClean="0"/>
              <a:t>兩套帳分流</a:t>
            </a:r>
          </a:p>
          <a:p>
            <a:r>
              <a:rPr lang="zh-TW" altLang="en-US" dirty="0" smtClean="0"/>
              <a:t>	</a:t>
            </a:r>
            <a:r>
              <a:rPr lang="en-US" altLang="zh-TW" dirty="0" smtClean="0"/>
              <a:t>- *</a:t>
            </a:r>
            <a:r>
              <a:rPr lang="zh-TW" altLang="en-US" dirty="0" smtClean="0"/>
              <a:t>投資組成成分拆分</a:t>
            </a:r>
          </a:p>
          <a:p>
            <a:r>
              <a:rPr lang="zh-TW" altLang="en-US" dirty="0" smtClean="0"/>
              <a:t>	</a:t>
            </a:r>
            <a:r>
              <a:rPr lang="en-US" altLang="zh-TW" dirty="0" smtClean="0"/>
              <a:t>- *</a:t>
            </a:r>
            <a:r>
              <a:rPr lang="zh-TW" altLang="en-US" dirty="0" smtClean="0"/>
              <a:t>保單貸款改列負債項收入</a:t>
            </a:r>
          </a:p>
          <a:p>
            <a:r>
              <a:rPr lang="zh-TW" altLang="en-US" dirty="0" smtClean="0"/>
              <a:t>	</a:t>
            </a:r>
            <a:r>
              <a:rPr lang="en-US" altLang="zh-TW" dirty="0" smtClean="0"/>
              <a:t>- *</a:t>
            </a:r>
            <a:r>
              <a:rPr lang="zh-TW" altLang="en-US" dirty="0" smtClean="0"/>
              <a:t>契變除列再認列的契變當下保價金保留</a:t>
            </a:r>
          </a:p>
          <a:p>
            <a:endParaRPr lang="zh-TW" altLang="en-US" dirty="0" smtClean="0"/>
          </a:p>
          <a:p>
            <a:endParaRPr lang="zh-TW" altLang="en-US" dirty="0" smtClean="0"/>
          </a:p>
          <a:p>
            <a:r>
              <a:rPr lang="zh-TW" altLang="en-US" dirty="0" smtClean="0"/>
              <a:t>費用系統</a:t>
            </a:r>
          </a:p>
          <a:p>
            <a:r>
              <a:rPr lang="zh-TW" altLang="en-US" dirty="0" smtClean="0"/>
              <a:t>	</a:t>
            </a:r>
            <a:r>
              <a:rPr lang="en-US" altLang="zh-TW" dirty="0" smtClean="0"/>
              <a:t>- </a:t>
            </a:r>
            <a:r>
              <a:rPr lang="zh-TW" altLang="en-US" dirty="0" smtClean="0"/>
              <a:t>費用資訊的拋接</a:t>
            </a:r>
          </a:p>
          <a:p>
            <a:endParaRPr lang="zh-TW" altLang="en-US" dirty="0" smtClean="0"/>
          </a:p>
          <a:p>
            <a:endParaRPr lang="zh-TW" altLang="en-US" dirty="0" smtClean="0"/>
          </a:p>
          <a:p>
            <a:r>
              <a:rPr lang="en-US" altLang="zh-TW" dirty="0" smtClean="0"/>
              <a:t>DATA HUB</a:t>
            </a:r>
          </a:p>
          <a:p>
            <a:r>
              <a:rPr lang="en-US" altLang="zh-TW" dirty="0" smtClean="0"/>
              <a:t>	- </a:t>
            </a:r>
            <a:r>
              <a:rPr lang="zh-TW" altLang="en-US" dirty="0" smtClean="0"/>
              <a:t>合約分類</a:t>
            </a:r>
          </a:p>
          <a:p>
            <a:r>
              <a:rPr lang="zh-TW" altLang="en-US" dirty="0" smtClean="0"/>
              <a:t>	</a:t>
            </a:r>
            <a:r>
              <a:rPr lang="en-US" altLang="zh-TW" dirty="0" smtClean="0"/>
              <a:t>- </a:t>
            </a:r>
            <a:r>
              <a:rPr lang="zh-TW" altLang="en-US" dirty="0" smtClean="0"/>
              <a:t>合約拆分與合併</a:t>
            </a:r>
          </a:p>
          <a:p>
            <a:r>
              <a:rPr lang="zh-TW" altLang="en-US" dirty="0" smtClean="0"/>
              <a:t>	</a:t>
            </a:r>
            <a:r>
              <a:rPr lang="en-US" altLang="zh-TW" dirty="0" smtClean="0"/>
              <a:t>- </a:t>
            </a:r>
            <a:r>
              <a:rPr lang="zh-TW" altLang="en-US" dirty="0" smtClean="0"/>
              <a:t>合約邊界</a:t>
            </a:r>
          </a:p>
          <a:p>
            <a:r>
              <a:rPr lang="zh-TW" altLang="en-US" dirty="0" smtClean="0"/>
              <a:t>	</a:t>
            </a:r>
            <a:r>
              <a:rPr lang="en-US" altLang="zh-TW" dirty="0" smtClean="0"/>
              <a:t>- </a:t>
            </a:r>
            <a:r>
              <a:rPr lang="zh-TW" altLang="en-US" dirty="0" smtClean="0"/>
              <a:t>合約衡量模型</a:t>
            </a:r>
            <a:r>
              <a:rPr lang="en-US" altLang="zh-TW" dirty="0" smtClean="0"/>
              <a:t>(</a:t>
            </a:r>
            <a:r>
              <a:rPr lang="zh-TW" altLang="en-US" dirty="0" smtClean="0"/>
              <a:t>選用哪個模型</a:t>
            </a:r>
            <a:r>
              <a:rPr lang="en-US" altLang="zh-TW" dirty="0" smtClean="0"/>
              <a:t>)</a:t>
            </a:r>
          </a:p>
          <a:p>
            <a:r>
              <a:rPr lang="en-US" altLang="zh-TW" dirty="0" smtClean="0"/>
              <a:t>	- </a:t>
            </a:r>
            <a:r>
              <a:rPr lang="zh-TW" altLang="en-US" dirty="0" smtClean="0"/>
              <a:t>合約彙整層級</a:t>
            </a:r>
          </a:p>
          <a:p>
            <a:r>
              <a:rPr lang="zh-TW" altLang="en-US" dirty="0" smtClean="0"/>
              <a:t>	</a:t>
            </a:r>
            <a:r>
              <a:rPr lang="en-US" altLang="zh-TW" dirty="0" smtClean="0"/>
              <a:t>- </a:t>
            </a:r>
            <a:r>
              <a:rPr lang="zh-TW" altLang="en-US" dirty="0" smtClean="0"/>
              <a:t>合約實際現金流量</a:t>
            </a:r>
          </a:p>
          <a:p>
            <a:r>
              <a:rPr lang="zh-TW" altLang="en-US" dirty="0" smtClean="0"/>
              <a:t>	</a:t>
            </a:r>
            <a:r>
              <a:rPr lang="en-US" altLang="zh-TW" dirty="0" smtClean="0"/>
              <a:t>- *</a:t>
            </a:r>
            <a:r>
              <a:rPr lang="zh-TW" altLang="en-US" dirty="0" smtClean="0"/>
              <a:t>費用拆分</a:t>
            </a:r>
          </a:p>
          <a:p>
            <a:r>
              <a:rPr lang="zh-TW" altLang="en-US" dirty="0" smtClean="0"/>
              <a:t>	</a:t>
            </a:r>
          </a:p>
          <a:p>
            <a:endParaRPr lang="zh-TW" altLang="en-US" dirty="0" smtClean="0"/>
          </a:p>
          <a:p>
            <a:r>
              <a:rPr lang="zh-TW" altLang="en-US" dirty="0" smtClean="0"/>
              <a:t>精算模型</a:t>
            </a:r>
          </a:p>
          <a:p>
            <a:r>
              <a:rPr lang="zh-TW" altLang="en-US" dirty="0" smtClean="0"/>
              <a:t>	</a:t>
            </a:r>
            <a:r>
              <a:rPr lang="en-US" altLang="zh-TW" dirty="0" smtClean="0"/>
              <a:t>- </a:t>
            </a:r>
            <a:r>
              <a:rPr lang="zh-TW" altLang="en-US" dirty="0" smtClean="0"/>
              <a:t>預期數 </a:t>
            </a:r>
            <a:r>
              <a:rPr lang="en-US" altLang="zh-TW" dirty="0" smtClean="0"/>
              <a:t>- PROPHET</a:t>
            </a:r>
          </a:p>
          <a:p>
            <a:endParaRPr lang="en-US" altLang="zh-TW" dirty="0" smtClean="0"/>
          </a:p>
          <a:p>
            <a:endParaRPr lang="en-US" altLang="zh-TW" dirty="0" smtClean="0"/>
          </a:p>
          <a:p>
            <a:r>
              <a:rPr lang="zh-TW" altLang="en-US" dirty="0" smtClean="0"/>
              <a:t>計算引擎</a:t>
            </a:r>
          </a:p>
          <a:p>
            <a:r>
              <a:rPr lang="zh-TW" altLang="en-US" dirty="0" smtClean="0"/>
              <a:t>	</a:t>
            </a:r>
            <a:r>
              <a:rPr lang="en-US" altLang="zh-TW" dirty="0" smtClean="0"/>
              <a:t>- </a:t>
            </a:r>
            <a:r>
              <a:rPr lang="zh-TW" altLang="en-US" dirty="0" smtClean="0"/>
              <a:t>合約服務邊際</a:t>
            </a:r>
            <a:r>
              <a:rPr lang="en-US" altLang="zh-TW" dirty="0" smtClean="0"/>
              <a:t>-CSM</a:t>
            </a:r>
            <a:r>
              <a:rPr lang="zh-TW" altLang="en-US" dirty="0" smtClean="0"/>
              <a:t>滾動計算</a:t>
            </a:r>
          </a:p>
          <a:p>
            <a:r>
              <a:rPr lang="zh-TW" altLang="en-US" dirty="0" smtClean="0"/>
              <a:t>	</a:t>
            </a:r>
            <a:r>
              <a:rPr lang="en-US" altLang="zh-TW" dirty="0" smtClean="0"/>
              <a:t>- </a:t>
            </a:r>
            <a:r>
              <a:rPr lang="zh-TW" altLang="en-US" dirty="0" smtClean="0"/>
              <a:t>合約負債衡量 </a:t>
            </a:r>
          </a:p>
          <a:p>
            <a:endParaRPr lang="zh-TW" altLang="en-US" dirty="0" smtClean="0"/>
          </a:p>
          <a:p>
            <a:endParaRPr lang="zh-TW" altLang="en-US" dirty="0" smtClean="0"/>
          </a:p>
          <a:p>
            <a:r>
              <a:rPr lang="zh-TW" altLang="en-US" dirty="0" smtClean="0"/>
              <a:t>會計資訊系統</a:t>
            </a:r>
          </a:p>
          <a:p>
            <a:r>
              <a:rPr lang="zh-TW" altLang="en-US" dirty="0" smtClean="0"/>
              <a:t>	</a:t>
            </a:r>
            <a:r>
              <a:rPr lang="en-US" altLang="zh-TW" dirty="0" smtClean="0"/>
              <a:t>- </a:t>
            </a:r>
            <a:r>
              <a:rPr lang="zh-TW" altLang="en-US" dirty="0" smtClean="0"/>
              <a:t>兩套會計準則並行處理</a:t>
            </a:r>
          </a:p>
          <a:p>
            <a:r>
              <a:rPr lang="zh-TW" altLang="en-US" dirty="0" smtClean="0"/>
              <a:t>	</a:t>
            </a:r>
            <a:r>
              <a:rPr lang="en-US" altLang="zh-TW" dirty="0" smtClean="0"/>
              <a:t>- </a:t>
            </a:r>
            <a:r>
              <a:rPr lang="zh-TW" altLang="en-US" dirty="0" smtClean="0"/>
              <a:t>財報表達與揭露</a:t>
            </a:r>
          </a:p>
          <a:p>
            <a:r>
              <a:rPr lang="zh-TW" altLang="en-US" dirty="0" smtClean="0"/>
              <a:t>	</a:t>
            </a:r>
            <a:r>
              <a:rPr lang="en-US" altLang="zh-TW" dirty="0" smtClean="0"/>
              <a:t>- </a:t>
            </a:r>
            <a:r>
              <a:rPr lang="zh-TW" altLang="en-US" dirty="0" smtClean="0"/>
              <a:t>提供資產負債管理資訊</a:t>
            </a:r>
          </a:p>
          <a:p>
            <a:r>
              <a:rPr lang="zh-TW" altLang="en-US" dirty="0" smtClean="0"/>
              <a:t>	</a:t>
            </a:r>
            <a:r>
              <a:rPr lang="en-US" altLang="zh-TW" dirty="0" smtClean="0"/>
              <a:t>- </a:t>
            </a:r>
          </a:p>
        </p:txBody>
      </p:sp>
      <p:sp>
        <p:nvSpPr>
          <p:cNvPr id="4" name="投影片編號版面配置區 3"/>
          <p:cNvSpPr>
            <a:spLocks noGrp="1"/>
          </p:cNvSpPr>
          <p:nvPr>
            <p:ph type="sldNum" sz="quarter" idx="10"/>
          </p:nvPr>
        </p:nvSpPr>
        <p:spPr/>
        <p:txBody>
          <a:bodyPr/>
          <a:lstStyle/>
          <a:p>
            <a:pPr>
              <a:defRPr/>
            </a:pPr>
            <a:fld id="{0938CA23-4F6C-4C9F-B8CF-E8F8CAA003B8}" type="slidenum">
              <a:rPr lang="zh-TW" altLang="en-US" smtClean="0">
                <a:solidFill>
                  <a:prstClr val="black"/>
                </a:solidFill>
              </a:rPr>
              <a:pPr>
                <a:defRPr/>
              </a:pPr>
              <a:t>73</a:t>
            </a:fld>
            <a:endParaRPr lang="zh-TW" altLang="en-US">
              <a:solidFill>
                <a:prstClr val="black"/>
              </a:solidFill>
            </a:endParaRPr>
          </a:p>
        </p:txBody>
      </p:sp>
    </p:spTree>
    <p:extLst>
      <p:ext uri="{BB962C8B-B14F-4D97-AF65-F5344CB8AC3E}">
        <p14:creationId xmlns:p14="http://schemas.microsoft.com/office/powerpoint/2010/main" val="3703522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r>
              <a:rPr lang="zh-TW" altLang="zh-TW" sz="1400" b="1" dirty="0"/>
              <a:t>[傳出 / 接收] </a:t>
            </a:r>
          </a:p>
          <a:p>
            <a:r>
              <a:rPr lang="zh-TW" altLang="zh-TW" i="1" dirty="0">
                <a:solidFill>
                  <a:srgbClr val="FF0000"/>
                </a:solidFill>
              </a:rPr>
              <a:t> 【每周(每次決算含假決)】</a:t>
            </a:r>
          </a:p>
          <a:p>
            <a:r>
              <a:rPr lang="zh-TW" altLang="zh-TW" b="1" dirty="0"/>
              <a:t>1.  </a:t>
            </a:r>
            <a:r>
              <a:rPr lang="en-US" altLang="zh-TW" b="1" dirty="0"/>
              <a:t>(</a:t>
            </a:r>
            <a:r>
              <a:rPr lang="zh-TW" altLang="zh-TW" b="1" dirty="0"/>
              <a:t>傳</a:t>
            </a:r>
            <a:r>
              <a:rPr lang="zh-TW" altLang="en-US" b="1" dirty="0"/>
              <a:t>入</a:t>
            </a:r>
            <a:r>
              <a:rPr lang="en-US" altLang="zh-TW" b="1" dirty="0"/>
              <a:t>)</a:t>
            </a:r>
            <a:r>
              <a:rPr lang="zh-TW" altLang="zh-TW" b="1" dirty="0"/>
              <a:t> 實際數</a:t>
            </a:r>
            <a:r>
              <a:rPr lang="zh-TW" altLang="en-US" b="1" dirty="0"/>
              <a:t> </a:t>
            </a:r>
            <a:r>
              <a:rPr lang="zh-TW" altLang="zh-TW" b="1" dirty="0"/>
              <a:t>(核心實際交易</a:t>
            </a:r>
            <a:r>
              <a:rPr lang="zh-TW" altLang="en-US" b="1" dirty="0"/>
              <a:t>分錄</a:t>
            </a:r>
            <a:r>
              <a:rPr lang="zh-TW" altLang="zh-TW" b="1" dirty="0"/>
              <a:t>、取得成本、直接費用)</a:t>
            </a:r>
            <a:r>
              <a:rPr lang="en-US" altLang="zh-TW" b="1" dirty="0"/>
              <a:t>     </a:t>
            </a:r>
            <a:r>
              <a:rPr lang="en-US" altLang="zh-TW" dirty="0">
                <a:sym typeface="Wingdings" panose="05000000000000000000" pitchFamily="2" charset="2"/>
              </a:rPr>
              <a:t></a:t>
            </a:r>
            <a:r>
              <a:rPr lang="zh-TW" altLang="zh-TW" b="1" dirty="0"/>
              <a:t> for 引擎</a:t>
            </a:r>
            <a:endParaRPr lang="zh-TW" altLang="zh-TW" dirty="0"/>
          </a:p>
          <a:p>
            <a:pPr lvl="1"/>
            <a:r>
              <a:rPr lang="zh-TW" altLang="zh-TW" dirty="0"/>
              <a:t>a. PPJLS、PPJLTS、JORNS</a:t>
            </a:r>
          </a:p>
          <a:p>
            <a:r>
              <a:rPr lang="en-US" altLang="zh-TW" dirty="0"/>
              <a:t>            </a:t>
            </a:r>
            <a:r>
              <a:rPr lang="zh-TW" altLang="zh-TW" dirty="0"/>
              <a:t>b. 分攤後的直接費用(維護)</a:t>
            </a:r>
          </a:p>
          <a:p>
            <a:r>
              <a:rPr lang="zh-TW" altLang="zh-TW" b="1" dirty="0"/>
              <a:t>2.   </a:t>
            </a:r>
            <a:r>
              <a:rPr lang="en-US" altLang="zh-TW" b="1" dirty="0"/>
              <a:t>(</a:t>
            </a:r>
            <a:r>
              <a:rPr lang="zh-TW" altLang="zh-TW" b="1" dirty="0"/>
              <a:t>傳</a:t>
            </a:r>
            <a:r>
              <a:rPr lang="zh-TW" altLang="en-US" b="1" dirty="0"/>
              <a:t>入</a:t>
            </a:r>
            <a:r>
              <a:rPr lang="en-US" altLang="zh-TW" b="1" dirty="0"/>
              <a:t>)</a:t>
            </a:r>
            <a:r>
              <a:rPr lang="zh-TW" altLang="en-US" b="1" dirty="0"/>
              <a:t> </a:t>
            </a:r>
            <a:r>
              <a:rPr lang="zh-TW" altLang="zh-TW" b="1" dirty="0"/>
              <a:t>保單基礎資料的產出                                        </a:t>
            </a:r>
            <a:r>
              <a:rPr lang="en-US" altLang="zh-TW" b="1" dirty="0"/>
              <a:t>	</a:t>
            </a:r>
            <a:r>
              <a:rPr lang="zh-TW" altLang="en-US" b="1" dirty="0"/>
              <a:t>    </a:t>
            </a:r>
            <a:r>
              <a:rPr lang="en-US" altLang="zh-TW" dirty="0">
                <a:sym typeface="Wingdings" panose="05000000000000000000" pitchFamily="2" charset="2"/>
              </a:rPr>
              <a:t></a:t>
            </a:r>
            <a:r>
              <a:rPr lang="zh-TW" altLang="zh-TW" b="1" dirty="0"/>
              <a:t>for prophet</a:t>
            </a:r>
            <a:endParaRPr lang="zh-TW" altLang="zh-TW" dirty="0"/>
          </a:p>
          <a:p>
            <a:pPr lvl="1"/>
            <a:r>
              <a:rPr lang="zh-TW" altLang="zh-TW" dirty="0"/>
              <a:t>a. 保單基本資料 : </a:t>
            </a:r>
            <a:r>
              <a:rPr lang="en-US" altLang="zh-TW" dirty="0"/>
              <a:t>	</a:t>
            </a:r>
            <a:r>
              <a:rPr lang="zh-TW" altLang="zh-TW" dirty="0"/>
              <a:t>podt、codt、cvpu、cvet</a:t>
            </a:r>
          </a:p>
          <a:p>
            <a:pPr lvl="1"/>
            <a:r>
              <a:rPr lang="zh-TW" altLang="zh-TW" dirty="0"/>
              <a:t>b. 商品相關 : </a:t>
            </a:r>
            <a:r>
              <a:rPr lang="en-US" altLang="zh-TW" dirty="0"/>
              <a:t>	</a:t>
            </a:r>
            <a:r>
              <a:rPr lang="zh-TW" altLang="zh-TW" dirty="0"/>
              <a:t>pldf、cvrf、plnt、plnd</a:t>
            </a:r>
          </a:p>
          <a:p>
            <a:pPr lvl="1"/>
            <a:r>
              <a:rPr lang="zh-TW" altLang="zh-TW" dirty="0"/>
              <a:t>c. 佣金相關 : </a:t>
            </a:r>
            <a:r>
              <a:rPr lang="en-US" altLang="zh-TW" dirty="0"/>
              <a:t>	</a:t>
            </a:r>
            <a:r>
              <a:rPr lang="zh-TW" altLang="zh-TW" dirty="0"/>
              <a:t>crat、crat2、crtb、crtb2、crtb3、poor、poag、agin、agci、xagrc、agln</a:t>
            </a:r>
          </a:p>
          <a:p>
            <a:pPr lvl="1"/>
            <a:r>
              <a:rPr lang="zh-TW" altLang="zh-TW" dirty="0"/>
              <a:t>d. 交易相關 : </a:t>
            </a:r>
            <a:r>
              <a:rPr lang="en-US" altLang="zh-TW" dirty="0"/>
              <a:t>	</a:t>
            </a:r>
            <a:r>
              <a:rPr lang="zh-TW" altLang="zh-TW" dirty="0"/>
              <a:t>pclg、pcco</a:t>
            </a:r>
          </a:p>
          <a:p>
            <a:pPr lvl="1"/>
            <a:r>
              <a:rPr lang="zh-TW" altLang="zh-TW" dirty="0"/>
              <a:t>e. 理賠相關 : </a:t>
            </a:r>
            <a:r>
              <a:rPr lang="en-US" altLang="zh-TW" dirty="0"/>
              <a:t>	</a:t>
            </a:r>
            <a:r>
              <a:rPr lang="zh-TW" altLang="zh-TW" dirty="0"/>
              <a:t>clar、xclcv、cltb、(重算豁免附約保額ps001p)、clmm、clbe、clbf、clsv、</a:t>
            </a:r>
          </a:p>
          <a:p>
            <a:pPr lvl="1"/>
            <a:r>
              <a:rPr lang="zh-TW" altLang="zh-TW" dirty="0"/>
              <a:t>f. 保費相關 : </a:t>
            </a:r>
            <a:r>
              <a:rPr lang="en-US" altLang="zh-TW" dirty="0"/>
              <a:t>	</a:t>
            </a:r>
            <a:r>
              <a:rPr lang="zh-TW" altLang="zh-TW" dirty="0"/>
              <a:t>bill、prat、porf，ps001p、plat、qtplg</a:t>
            </a:r>
          </a:p>
          <a:p>
            <a:pPr lvl="1"/>
            <a:r>
              <a:rPr lang="zh-TW" altLang="zh-TW" dirty="0"/>
              <a:t>g. 決算相關</a:t>
            </a:r>
            <a:r>
              <a:rPr lang="en-US" altLang="zh-TW" dirty="0"/>
              <a:t> </a:t>
            </a:r>
            <a:r>
              <a:rPr lang="zh-TW" altLang="zh-TW" dirty="0"/>
              <a:t>:</a:t>
            </a:r>
            <a:r>
              <a:rPr lang="en-US" altLang="zh-TW" dirty="0"/>
              <a:t> 	</a:t>
            </a:r>
            <a:r>
              <a:rPr lang="zh-TW" altLang="zh-TW" dirty="0"/>
              <a:t>couv、qcvr1</a:t>
            </a:r>
          </a:p>
          <a:p>
            <a:pPr lvl="1"/>
            <a:r>
              <a:rPr lang="zh-TW" altLang="zh-TW" dirty="0"/>
              <a:t>h. 年金相關 :           </a:t>
            </a:r>
            <a:r>
              <a:rPr lang="en-US" altLang="zh-TW" dirty="0"/>
              <a:t>	</a:t>
            </a:r>
            <a:r>
              <a:rPr lang="zh-TW" altLang="zh-TW" dirty="0"/>
              <a:t>qpsar、qcvrf、psbf、qpoop、rela、nain、uvalblb(取DAG)</a:t>
            </a:r>
          </a:p>
          <a:p>
            <a:pPr lvl="1"/>
            <a:r>
              <a:rPr lang="zh-TW" altLang="zh-TW" dirty="0"/>
              <a:t>i. 法令相關 :           </a:t>
            </a:r>
            <a:r>
              <a:rPr lang="en-US" altLang="zh-TW" dirty="0"/>
              <a:t>	</a:t>
            </a:r>
            <a:r>
              <a:rPr lang="zh-TW" altLang="zh-TW" dirty="0"/>
              <a:t>xpcnb、soep(外溢保單)</a:t>
            </a:r>
          </a:p>
          <a:p>
            <a:pPr lvl="1"/>
            <a:r>
              <a:rPr lang="zh-TW" altLang="zh-TW" dirty="0"/>
              <a:t>j. 投資型相關:          </a:t>
            </a:r>
            <a:r>
              <a:rPr lang="en-US" altLang="zh-TW" dirty="0"/>
              <a:t>	</a:t>
            </a:r>
            <a:r>
              <a:rPr lang="zh-TW" altLang="zh-TW" dirty="0"/>
              <a:t>qfelr</a:t>
            </a:r>
            <a:r>
              <a:rPr lang="en-US" altLang="zh-TW" dirty="0"/>
              <a:t>(</a:t>
            </a:r>
            <a:r>
              <a:rPr lang="zh-TW" altLang="en-US" dirty="0"/>
              <a:t>附加費用</a:t>
            </a:r>
            <a:r>
              <a:rPr lang="en-US" altLang="zh-TW" dirty="0"/>
              <a:t>)</a:t>
            </a:r>
            <a:r>
              <a:rPr lang="zh-TW" altLang="zh-TW" dirty="0"/>
              <a:t>、qmfde、qexrt、qmfnv</a:t>
            </a:r>
          </a:p>
          <a:p>
            <a:pPr lvl="1"/>
            <a:r>
              <a:rPr lang="zh-TW" altLang="zh-TW" dirty="0"/>
              <a:t>k. 利變相關 :     </a:t>
            </a:r>
            <a:r>
              <a:rPr lang="en-US" altLang="zh-TW" dirty="0"/>
              <a:t>	</a:t>
            </a:r>
            <a:r>
              <a:rPr lang="zh-TW" altLang="zh-TW" dirty="0"/>
              <a:t>poep</a:t>
            </a:r>
          </a:p>
          <a:p>
            <a:pPr lvl="1"/>
            <a:r>
              <a:rPr lang="zh-TW" altLang="zh-TW" dirty="0"/>
              <a:t>l. 會計分錄 :     </a:t>
            </a:r>
            <a:r>
              <a:rPr lang="en-US" altLang="zh-TW" dirty="0"/>
              <a:t>	</a:t>
            </a:r>
            <a:r>
              <a:rPr lang="zh-TW" altLang="zh-TW" dirty="0"/>
              <a:t>ppjls、ppjlts、ppbel、jorns</a:t>
            </a:r>
            <a:endParaRPr lang="en-US" altLang="zh-TW" dirty="0"/>
          </a:p>
          <a:p>
            <a:pPr lvl="1"/>
            <a:r>
              <a:rPr lang="en-US" altLang="zh-TW" dirty="0"/>
              <a:t>m.</a:t>
            </a:r>
            <a:r>
              <a:rPr lang="zh-TW" altLang="en-US" dirty="0"/>
              <a:t>貸款       </a:t>
            </a:r>
            <a:r>
              <a:rPr lang="en-US" altLang="zh-TW" dirty="0"/>
              <a:t>:	</a:t>
            </a:r>
            <a:r>
              <a:rPr lang="en-US" altLang="zh-TW" dirty="0" err="1"/>
              <a:t>lnlg</a:t>
            </a:r>
            <a:endParaRPr lang="en-US" altLang="zh-TW" dirty="0"/>
          </a:p>
          <a:p>
            <a:pPr lvl="1"/>
            <a:r>
              <a:rPr lang="en-US" altLang="zh-TW" dirty="0"/>
              <a:t>n.</a:t>
            </a:r>
            <a:r>
              <a:rPr lang="zh-TW" altLang="en-US" dirty="0"/>
              <a:t> 再保       </a:t>
            </a:r>
            <a:r>
              <a:rPr lang="en-US" altLang="zh-TW" dirty="0"/>
              <a:t>:	</a:t>
            </a:r>
            <a:r>
              <a:rPr lang="en-US" altLang="zh-TW" dirty="0" err="1"/>
              <a:t>rico</a:t>
            </a:r>
            <a:r>
              <a:rPr lang="zh-TW" altLang="en-US" dirty="0"/>
              <a:t>、</a:t>
            </a:r>
            <a:r>
              <a:rPr lang="en-US" altLang="zh-TW" dirty="0" err="1"/>
              <a:t>ri</a:t>
            </a:r>
            <a:r>
              <a:rPr lang="en-US" altLang="zh-TW" dirty="0"/>
              <a:t>…</a:t>
            </a:r>
          </a:p>
          <a:p>
            <a:pPr lvl="1"/>
            <a:r>
              <a:rPr lang="en-US" altLang="zh-TW" dirty="0"/>
              <a:t>o. </a:t>
            </a:r>
            <a:r>
              <a:rPr lang="zh-TW" altLang="en-US" dirty="0"/>
              <a:t>團險       </a:t>
            </a:r>
            <a:r>
              <a:rPr lang="en-US" altLang="zh-TW" dirty="0"/>
              <a:t>:	GPOC</a:t>
            </a:r>
            <a:r>
              <a:rPr lang="zh-TW" altLang="en-US" dirty="0"/>
              <a:t>、</a:t>
            </a:r>
            <a:r>
              <a:rPr lang="en-US" altLang="zh-TW" dirty="0"/>
              <a:t>PCOI</a:t>
            </a:r>
            <a:r>
              <a:rPr lang="zh-TW" altLang="en-US" dirty="0"/>
              <a:t>、</a:t>
            </a:r>
            <a:r>
              <a:rPr lang="en-US" altLang="zh-TW" dirty="0"/>
              <a:t>GCOP</a:t>
            </a:r>
            <a:r>
              <a:rPr lang="zh-TW" altLang="en-US" dirty="0"/>
              <a:t>、</a:t>
            </a:r>
            <a:r>
              <a:rPr lang="en-US" altLang="zh-TW" dirty="0"/>
              <a:t>GPOP</a:t>
            </a:r>
            <a:r>
              <a:rPr lang="zh-TW" altLang="en-US" dirty="0"/>
              <a:t>、</a:t>
            </a:r>
            <a:r>
              <a:rPr lang="en-US" altLang="zh-TW" dirty="0"/>
              <a:t>GIRT</a:t>
            </a:r>
            <a:r>
              <a:rPr lang="zh-TW" altLang="en-US" dirty="0"/>
              <a:t>、</a:t>
            </a:r>
            <a:r>
              <a:rPr lang="en-US" altLang="zh-TW" dirty="0"/>
              <a:t>GIRD</a:t>
            </a:r>
            <a:r>
              <a:rPr lang="zh-TW" altLang="en-US" dirty="0"/>
              <a:t>、</a:t>
            </a:r>
            <a:r>
              <a:rPr lang="en-US" altLang="zh-TW" dirty="0"/>
              <a:t>TAPO</a:t>
            </a:r>
            <a:r>
              <a:rPr lang="zh-TW" altLang="en-US" dirty="0"/>
              <a:t>、</a:t>
            </a:r>
            <a:r>
              <a:rPr lang="en-US" altLang="zh-TW" dirty="0"/>
              <a:t>TACO</a:t>
            </a:r>
            <a:r>
              <a:rPr lang="zh-TW" altLang="en-US" dirty="0"/>
              <a:t>、</a:t>
            </a:r>
            <a:r>
              <a:rPr lang="en-US" altLang="zh-TW" dirty="0"/>
              <a:t>TAPL</a:t>
            </a:r>
            <a:r>
              <a:rPr lang="zh-TW" altLang="en-US" dirty="0"/>
              <a:t>、</a:t>
            </a:r>
            <a:r>
              <a:rPr lang="en-US" altLang="zh-TW" dirty="0"/>
              <a:t>WGPOC</a:t>
            </a:r>
            <a:r>
              <a:rPr lang="zh-TW" altLang="en-US" dirty="0"/>
              <a:t>、</a:t>
            </a:r>
            <a:r>
              <a:rPr lang="en-US" altLang="zh-TW" dirty="0"/>
              <a:t>WPODT</a:t>
            </a:r>
            <a:r>
              <a:rPr lang="zh-TW" altLang="en-US" dirty="0"/>
              <a:t>、</a:t>
            </a:r>
            <a:r>
              <a:rPr lang="en-US" altLang="zh-TW" dirty="0"/>
              <a:t>WCODT </a:t>
            </a:r>
            <a:r>
              <a:rPr lang="zh-TW" altLang="en-US" dirty="0"/>
              <a:t>，</a:t>
            </a:r>
            <a:r>
              <a:rPr lang="en-US" altLang="zh-TW" dirty="0"/>
              <a:t>(</a:t>
            </a:r>
            <a:r>
              <a:rPr lang="zh-TW" altLang="en-US" dirty="0"/>
              <a:t>團終團養</a:t>
            </a:r>
            <a:r>
              <a:rPr lang="en-US" altLang="zh-TW" dirty="0"/>
              <a:t>)</a:t>
            </a:r>
            <a:endParaRPr lang="zh-TW" altLang="zh-TW" dirty="0"/>
          </a:p>
          <a:p>
            <a:r>
              <a:rPr lang="zh-TW" altLang="zh-TW" b="1" dirty="0"/>
              <a:t>3.   </a:t>
            </a:r>
            <a:r>
              <a:rPr lang="en-US" altLang="zh-TW" b="1" dirty="0"/>
              <a:t>(</a:t>
            </a:r>
            <a:r>
              <a:rPr lang="zh-TW" altLang="zh-TW" b="1" dirty="0"/>
              <a:t>傳</a:t>
            </a:r>
            <a:r>
              <a:rPr lang="zh-TW" altLang="en-US" b="1" dirty="0"/>
              <a:t>入</a:t>
            </a:r>
            <a:r>
              <a:rPr lang="en-US" altLang="zh-TW" b="1" dirty="0"/>
              <a:t>)</a:t>
            </a:r>
            <a:r>
              <a:rPr lang="zh-TW" altLang="zh-TW" b="1" dirty="0"/>
              <a:t> 費用 </a:t>
            </a:r>
            <a:r>
              <a:rPr lang="en-US" altLang="zh-TW" b="1" dirty="0"/>
              <a:t>(</a:t>
            </a:r>
            <a:r>
              <a:rPr lang="zh-TW" altLang="en-US" b="1" dirty="0"/>
              <a:t>已處理貼標</a:t>
            </a:r>
            <a:r>
              <a:rPr lang="en-US" altLang="zh-TW" b="1" dirty="0"/>
              <a:t>-</a:t>
            </a:r>
            <a:r>
              <a:rPr lang="zh-TW" altLang="en-US" b="1" dirty="0"/>
              <a:t>維護費用、間接費用</a:t>
            </a:r>
            <a:r>
              <a:rPr lang="en-US" altLang="zh-TW" b="1" dirty="0"/>
              <a:t>)</a:t>
            </a:r>
            <a:r>
              <a:rPr lang="zh-TW" altLang="zh-TW" b="1" dirty="0"/>
              <a:t>           </a:t>
            </a:r>
            <a:r>
              <a:rPr lang="zh-TW" altLang="en-US" b="1" dirty="0"/>
              <a:t> </a:t>
            </a:r>
            <a:r>
              <a:rPr lang="en-US" altLang="zh-TW" dirty="0">
                <a:sym typeface="Wingdings" panose="05000000000000000000" pitchFamily="2" charset="2"/>
              </a:rPr>
              <a:t></a:t>
            </a:r>
            <a:r>
              <a:rPr lang="zh-TW" altLang="zh-TW" b="1" dirty="0"/>
              <a:t>for 會計資訊系統</a:t>
            </a:r>
            <a:endParaRPr lang="zh-TW" altLang="zh-TW" dirty="0"/>
          </a:p>
          <a:p>
            <a:pPr marL="686211" lvl="1" indent="-228737">
              <a:buAutoNum type="alphaLcPeriod"/>
            </a:pPr>
            <a:r>
              <a:rPr lang="zh-TW" altLang="en-US" dirty="0"/>
              <a:t>直接費用</a:t>
            </a:r>
            <a:r>
              <a:rPr lang="en-US" altLang="zh-TW" dirty="0"/>
              <a:t>(</a:t>
            </a:r>
            <a:r>
              <a:rPr lang="zh-TW" altLang="en-US" dirty="0"/>
              <a:t>於</a:t>
            </a:r>
            <a:r>
              <a:rPr lang="en-US" altLang="zh-TW" dirty="0"/>
              <a:t>data hub </a:t>
            </a:r>
            <a:r>
              <a:rPr lang="zh-TW" altLang="en-US" dirty="0"/>
              <a:t>中進行分攤</a:t>
            </a:r>
            <a:r>
              <a:rPr lang="en-US" altLang="zh-TW" dirty="0"/>
              <a:t>)</a:t>
            </a:r>
            <a:r>
              <a:rPr lang="zh-TW" altLang="en-US" dirty="0"/>
              <a:t>   </a:t>
            </a:r>
            <a:endParaRPr lang="en-US" altLang="zh-TW" dirty="0"/>
          </a:p>
          <a:p>
            <a:pPr marL="686211" lvl="1" indent="-228737" defTabSz="914949">
              <a:buFontTx/>
              <a:buAutoNum type="alphaLcPeriod"/>
              <a:defRPr/>
            </a:pPr>
            <a:r>
              <a:rPr lang="zh-TW" altLang="en-US" dirty="0"/>
              <a:t>間接費用</a:t>
            </a:r>
            <a:r>
              <a:rPr lang="en-US" altLang="zh-TW" dirty="0"/>
              <a:t>(</a:t>
            </a:r>
            <a:r>
              <a:rPr lang="zh-TW" altLang="en-US" dirty="0"/>
              <a:t>於</a:t>
            </a:r>
            <a:r>
              <a:rPr lang="en-US" altLang="zh-TW" dirty="0"/>
              <a:t>data hub </a:t>
            </a:r>
            <a:r>
              <a:rPr lang="zh-TW" altLang="en-US" dirty="0"/>
              <a:t>中進行分攤</a:t>
            </a:r>
            <a:r>
              <a:rPr lang="en-US" altLang="zh-TW" dirty="0"/>
              <a:t>)</a:t>
            </a:r>
            <a:r>
              <a:rPr lang="zh-TW" altLang="en-US" dirty="0"/>
              <a:t> </a:t>
            </a:r>
            <a:r>
              <a:rPr lang="en-US" altLang="zh-TW" dirty="0"/>
              <a:t>	</a:t>
            </a:r>
          </a:p>
          <a:p>
            <a:pPr defTabSz="914949">
              <a:defRPr/>
            </a:pPr>
            <a:r>
              <a:rPr lang="en-US" altLang="zh-TW" b="1" dirty="0"/>
              <a:t>4</a:t>
            </a:r>
            <a:r>
              <a:rPr lang="zh-TW" altLang="zh-TW" b="1" dirty="0"/>
              <a:t>.   </a:t>
            </a:r>
            <a:r>
              <a:rPr lang="en-US" altLang="zh-TW" b="1" dirty="0"/>
              <a:t>(</a:t>
            </a:r>
            <a:r>
              <a:rPr lang="zh-TW" altLang="zh-TW" b="1" dirty="0"/>
              <a:t>傳</a:t>
            </a:r>
            <a:r>
              <a:rPr lang="zh-TW" altLang="en-US" b="1" dirty="0"/>
              <a:t>入</a:t>
            </a:r>
            <a:r>
              <a:rPr lang="en-US" altLang="zh-TW" b="1" dirty="0"/>
              <a:t>)</a:t>
            </a:r>
            <a:r>
              <a:rPr lang="zh-TW" altLang="zh-TW" b="1" dirty="0"/>
              <a:t> </a:t>
            </a:r>
            <a:r>
              <a:rPr lang="zh-TW" altLang="en-US" b="1" dirty="0"/>
              <a:t>當期計算</a:t>
            </a:r>
            <a:r>
              <a:rPr lang="zh-TW" altLang="zh-TW" b="1" dirty="0"/>
              <a:t>結果  </a:t>
            </a:r>
            <a:r>
              <a:rPr lang="zh-TW" altLang="en-US" b="1" dirty="0"/>
              <a:t>、非來自費用系統之費用帳務 </a:t>
            </a:r>
            <a:r>
              <a:rPr lang="zh-TW" altLang="zh-TW" b="1" dirty="0"/>
              <a:t> </a:t>
            </a:r>
            <a:r>
              <a:rPr lang="en-US" altLang="zh-TW" dirty="0">
                <a:sym typeface="Wingdings" panose="05000000000000000000" pitchFamily="2" charset="2"/>
              </a:rPr>
              <a:t></a:t>
            </a:r>
            <a:r>
              <a:rPr lang="zh-TW" altLang="zh-TW" b="1" dirty="0"/>
              <a:t>for </a:t>
            </a:r>
            <a:r>
              <a:rPr lang="zh-TW" altLang="en-US" b="1" dirty="0"/>
              <a:t>計算引擎下期使用 </a:t>
            </a:r>
            <a:r>
              <a:rPr lang="en-US" altLang="zh-TW" b="1" dirty="0"/>
              <a:t>&amp; </a:t>
            </a:r>
            <a:r>
              <a:rPr lang="zh-TW" altLang="en-US" b="1" dirty="0"/>
              <a:t>費用</a:t>
            </a:r>
            <a:r>
              <a:rPr lang="zh-TW" altLang="zh-TW" b="1" dirty="0"/>
              <a:t>系統</a:t>
            </a:r>
            <a:endParaRPr lang="zh-TW" altLang="zh-TW" dirty="0"/>
          </a:p>
          <a:p>
            <a:pPr marL="686211" lvl="1" indent="-228737">
              <a:buAutoNum type="alphaLcPeriod"/>
            </a:pPr>
            <a:r>
              <a:rPr lang="zh-TW" altLang="en-US" dirty="0"/>
              <a:t>當期計算結果</a:t>
            </a:r>
            <a:endParaRPr lang="en-US" altLang="zh-TW" dirty="0"/>
          </a:p>
          <a:p>
            <a:pPr marL="686211" lvl="1" indent="-228737">
              <a:buAutoNum type="alphaLcPeriod"/>
            </a:pPr>
            <a:r>
              <a:rPr lang="zh-TW" altLang="en-US" dirty="0"/>
              <a:t>投資費用</a:t>
            </a:r>
            <a:endParaRPr lang="en-US" altLang="zh-TW" dirty="0"/>
          </a:p>
          <a:p>
            <a:pPr marL="686211" lvl="1" indent="-228737">
              <a:buAutoNum type="alphaLcPeriod"/>
            </a:pPr>
            <a:r>
              <a:rPr lang="zh-TW" altLang="en-US" dirty="0"/>
              <a:t>手工帳</a:t>
            </a:r>
            <a:endParaRPr lang="zh-TW" altLang="zh-TW" dirty="0"/>
          </a:p>
          <a:p>
            <a:r>
              <a:rPr lang="zh-TW" altLang="zh-TW" i="1" dirty="0"/>
              <a:t> 【每月】</a:t>
            </a:r>
          </a:p>
          <a:p>
            <a:r>
              <a:rPr lang="en-US" altLang="zh-TW" b="1" dirty="0"/>
              <a:t>5</a:t>
            </a:r>
            <a:r>
              <a:rPr lang="zh-TW" altLang="zh-TW" b="1" dirty="0"/>
              <a:t>.  </a:t>
            </a:r>
            <a:r>
              <a:rPr lang="en-US" altLang="zh-TW" b="1" dirty="0"/>
              <a:t>(</a:t>
            </a:r>
            <a:r>
              <a:rPr lang="zh-TW" altLang="zh-TW" b="1" dirty="0"/>
              <a:t>傳出</a:t>
            </a:r>
            <a:r>
              <a:rPr lang="en-US" altLang="zh-TW" b="1" dirty="0"/>
              <a:t>)</a:t>
            </a:r>
            <a:r>
              <a:rPr lang="zh-TW" altLang="zh-TW" b="1" dirty="0"/>
              <a:t>(每月)投資費用、手工帳、取得成本    </a:t>
            </a:r>
            <a:r>
              <a:rPr lang="en-US" altLang="zh-TW" b="1" dirty="0"/>
              <a:t>	</a:t>
            </a:r>
            <a:r>
              <a:rPr lang="zh-TW" altLang="zh-TW" b="1" dirty="0"/>
              <a:t> </a:t>
            </a:r>
            <a:r>
              <a:rPr lang="en-US" altLang="zh-TW" dirty="0">
                <a:sym typeface="Wingdings" panose="05000000000000000000" pitchFamily="2" charset="2"/>
              </a:rPr>
              <a:t></a:t>
            </a:r>
            <a:r>
              <a:rPr lang="zh-TW" altLang="zh-TW" b="1" dirty="0"/>
              <a:t>for 費用系統(追蹤預算實支)</a:t>
            </a:r>
            <a:endParaRPr lang="zh-TW" altLang="zh-TW" dirty="0"/>
          </a:p>
          <a:p>
            <a:pPr lvl="1"/>
            <a:r>
              <a:rPr lang="zh-TW" altLang="zh-TW" dirty="0"/>
              <a:t> </a:t>
            </a:r>
            <a:r>
              <a:rPr lang="en-US" altLang="zh-TW" dirty="0"/>
              <a:t>a. </a:t>
            </a:r>
            <a:r>
              <a:rPr lang="zh-TW" altLang="zh-TW" dirty="0"/>
              <a:t>投資費用、手工帳</a:t>
            </a:r>
            <a:r>
              <a:rPr lang="en-US" altLang="zh-TW" dirty="0"/>
              <a:t>(</a:t>
            </a:r>
            <a:r>
              <a:rPr lang="zh-TW" altLang="zh-TW" dirty="0"/>
              <a:t>來自會計資訊系統</a:t>
            </a:r>
            <a:r>
              <a:rPr lang="en-US" altLang="zh-TW" dirty="0"/>
              <a:t> )</a:t>
            </a:r>
            <a:endParaRPr lang="zh-TW" altLang="zh-TW" dirty="0"/>
          </a:p>
          <a:p>
            <a:pPr lvl="1"/>
            <a:r>
              <a:rPr lang="en-US" altLang="zh-TW" dirty="0"/>
              <a:t> </a:t>
            </a:r>
            <a:r>
              <a:rPr lang="zh-TW" altLang="zh-TW" dirty="0"/>
              <a:t>b. 取得成本(先由核心傳入、再由data hub 傳入費用)</a:t>
            </a:r>
            <a:endParaRPr lang="en-US" altLang="zh-TW" dirty="0"/>
          </a:p>
          <a:p>
            <a:pPr lvl="1"/>
            <a:r>
              <a:rPr lang="en-US" altLang="zh-TW" dirty="0"/>
              <a:t> c. </a:t>
            </a:r>
            <a:r>
              <a:rPr lang="zh-TW" altLang="en-US" dirty="0"/>
              <a:t> 此部分資料可於決算後轉入</a:t>
            </a:r>
            <a:endParaRPr lang="zh-TW" altLang="zh-TW" dirty="0"/>
          </a:p>
          <a:p>
            <a:r>
              <a:rPr lang="zh-TW" altLang="zh-TW" b="1" dirty="0"/>
              <a:t>[處理]</a:t>
            </a:r>
          </a:p>
          <a:p>
            <a:r>
              <a:rPr lang="zh-TW" altLang="zh-TW" dirty="0"/>
              <a:t>1.</a:t>
            </a:r>
            <a:r>
              <a:rPr lang="en-US" altLang="zh-TW" dirty="0"/>
              <a:t>        </a:t>
            </a:r>
            <a:r>
              <a:rPr lang="zh-TW" altLang="zh-TW" dirty="0"/>
              <a:t>費用分攤                                                </a:t>
            </a:r>
            <a:r>
              <a:rPr lang="en-US" altLang="zh-TW" dirty="0"/>
              <a:t>           	</a:t>
            </a:r>
            <a:r>
              <a:rPr lang="en-US" altLang="zh-TW" dirty="0">
                <a:sym typeface="Wingdings" panose="05000000000000000000" pitchFamily="2" charset="2"/>
              </a:rPr>
              <a:t></a:t>
            </a:r>
            <a:r>
              <a:rPr lang="zh-TW" altLang="zh-TW" dirty="0"/>
              <a:t> for prophet &amp; 引擎</a:t>
            </a:r>
          </a:p>
          <a:p>
            <a:r>
              <a:rPr lang="zh-TW" altLang="zh-TW" dirty="0"/>
              <a:t>2.        分組分群                                                </a:t>
            </a:r>
            <a:r>
              <a:rPr lang="en-US" altLang="zh-TW" dirty="0"/>
              <a:t>    	</a:t>
            </a:r>
            <a:r>
              <a:rPr lang="en-US" altLang="zh-TW" dirty="0">
                <a:sym typeface="Wingdings" panose="05000000000000000000" pitchFamily="2" charset="2"/>
              </a:rPr>
              <a:t></a:t>
            </a:r>
            <a:r>
              <a:rPr lang="zh-TW" altLang="zh-TW" dirty="0"/>
              <a:t> for prophet &amp; 引擎</a:t>
            </a:r>
          </a:p>
          <a:p>
            <a:r>
              <a:rPr lang="zh-TW" altLang="zh-TW" dirty="0"/>
              <a:t>3.        標合約邊界                                                        </a:t>
            </a:r>
            <a:r>
              <a:rPr lang="en-US" altLang="zh-TW" dirty="0"/>
              <a:t>	</a:t>
            </a:r>
            <a:r>
              <a:rPr lang="en-US" altLang="zh-TW" dirty="0">
                <a:sym typeface="Wingdings" panose="05000000000000000000" pitchFamily="2" charset="2"/>
              </a:rPr>
              <a:t></a:t>
            </a:r>
            <a:r>
              <a:rPr lang="zh-TW" altLang="zh-TW" dirty="0"/>
              <a:t> for prophet</a:t>
            </a:r>
          </a:p>
          <a:p>
            <a:r>
              <a:rPr lang="zh-TW" altLang="zh-TW" dirty="0"/>
              <a:t>4.        合約分類                                                    </a:t>
            </a:r>
            <a:r>
              <a:rPr lang="en-US" altLang="zh-TW" dirty="0"/>
              <a:t>     </a:t>
            </a:r>
            <a:r>
              <a:rPr lang="zh-TW" altLang="zh-TW" dirty="0"/>
              <a:t>   </a:t>
            </a:r>
            <a:r>
              <a:rPr lang="en-US" altLang="zh-TW" dirty="0"/>
              <a:t>	</a:t>
            </a:r>
            <a:r>
              <a:rPr lang="en-US" altLang="zh-TW" dirty="0">
                <a:sym typeface="Wingdings" panose="05000000000000000000" pitchFamily="2" charset="2"/>
              </a:rPr>
              <a:t></a:t>
            </a:r>
            <a:r>
              <a:rPr lang="zh-TW" altLang="zh-TW" dirty="0"/>
              <a:t> for prophet</a:t>
            </a:r>
          </a:p>
          <a:p>
            <a:r>
              <a:rPr lang="zh-TW" altLang="zh-TW" dirty="0"/>
              <a:t>5.        標衡量模型                                                        </a:t>
            </a:r>
            <a:r>
              <a:rPr lang="en-US" altLang="zh-TW" dirty="0"/>
              <a:t>	</a:t>
            </a:r>
            <a:r>
              <a:rPr lang="en-US" altLang="zh-TW" dirty="0">
                <a:sym typeface="Wingdings" panose="05000000000000000000" pitchFamily="2" charset="2"/>
              </a:rPr>
              <a:t></a:t>
            </a:r>
            <a:r>
              <a:rPr lang="zh-TW" altLang="zh-TW" dirty="0"/>
              <a:t> for prophet</a:t>
            </a:r>
          </a:p>
          <a:p>
            <a:r>
              <a:rPr lang="zh-TW" altLang="zh-TW" dirty="0"/>
              <a:t>6.        保單基本資料                                              </a:t>
            </a:r>
            <a:r>
              <a:rPr lang="en-US" altLang="zh-TW" dirty="0"/>
              <a:t>    </a:t>
            </a:r>
            <a:r>
              <a:rPr lang="zh-TW" altLang="zh-TW" dirty="0"/>
              <a:t>  </a:t>
            </a:r>
            <a:r>
              <a:rPr lang="en-US" altLang="zh-TW" dirty="0"/>
              <a:t>	</a:t>
            </a:r>
            <a:r>
              <a:rPr lang="en-US" altLang="zh-TW" dirty="0">
                <a:sym typeface="Wingdings" panose="05000000000000000000" pitchFamily="2" charset="2"/>
              </a:rPr>
              <a:t></a:t>
            </a:r>
            <a:r>
              <a:rPr lang="zh-TW" altLang="zh-TW" dirty="0"/>
              <a:t> for prophet</a:t>
            </a:r>
          </a:p>
          <a:p>
            <a:r>
              <a:rPr lang="zh-TW" altLang="zh-TW" dirty="0"/>
              <a:t>7.         篩選出實際數(PPJLS、PPJLTS、JORNS)</a:t>
            </a:r>
            <a:r>
              <a:rPr lang="en-US" altLang="zh-TW" dirty="0"/>
              <a:t>         	</a:t>
            </a:r>
            <a:r>
              <a:rPr lang="en-US" altLang="zh-TW" dirty="0">
                <a:sym typeface="Wingdings" panose="05000000000000000000" pitchFamily="2" charset="2"/>
              </a:rPr>
              <a:t></a:t>
            </a:r>
            <a:r>
              <a:rPr lang="zh-TW" altLang="zh-TW" dirty="0"/>
              <a:t>for 引擎</a:t>
            </a:r>
          </a:p>
        </p:txBody>
      </p:sp>
      <p:sp>
        <p:nvSpPr>
          <p:cNvPr id="4" name="投影片編號版面配置區 3"/>
          <p:cNvSpPr>
            <a:spLocks noGrp="1"/>
          </p:cNvSpPr>
          <p:nvPr>
            <p:ph type="sldNum" sz="quarter" idx="10"/>
          </p:nvPr>
        </p:nvSpPr>
        <p:spPr/>
        <p:txBody>
          <a:bodyPr/>
          <a:lstStyle/>
          <a:p>
            <a:pPr>
              <a:defRPr/>
            </a:pPr>
            <a:fld id="{0938CA23-4F6C-4C9F-B8CF-E8F8CAA003B8}" type="slidenum">
              <a:rPr lang="zh-TW" altLang="en-US" smtClean="0">
                <a:solidFill>
                  <a:prstClr val="black"/>
                </a:solidFill>
              </a:rPr>
              <a:pPr>
                <a:defRPr/>
              </a:pPr>
              <a:t>74</a:t>
            </a:fld>
            <a:endParaRPr lang="zh-TW" altLang="en-US">
              <a:solidFill>
                <a:prstClr val="black"/>
              </a:solidFill>
            </a:endParaRPr>
          </a:p>
        </p:txBody>
      </p:sp>
    </p:spTree>
    <p:extLst>
      <p:ext uri="{BB962C8B-B14F-4D97-AF65-F5344CB8AC3E}">
        <p14:creationId xmlns:p14="http://schemas.microsoft.com/office/powerpoint/2010/main" val="37035221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r>
              <a:rPr lang="en-US" altLang="zh-TW" dirty="0" err="1" smtClean="0"/>
              <a:t>Podt</a:t>
            </a:r>
            <a:r>
              <a:rPr lang="en-US" altLang="zh-TW" dirty="0" smtClean="0"/>
              <a:t> </a:t>
            </a:r>
            <a:r>
              <a:rPr lang="zh-TW" altLang="en-US" dirty="0" smtClean="0"/>
              <a:t>保單資料</a:t>
            </a:r>
            <a:endParaRPr lang="en-US" altLang="zh-TW" dirty="0" smtClean="0"/>
          </a:p>
          <a:p>
            <a:r>
              <a:rPr lang="en-US" altLang="zh-TW" dirty="0" err="1" smtClean="0"/>
              <a:t>Codt</a:t>
            </a:r>
            <a:r>
              <a:rPr lang="en-US" altLang="zh-TW" dirty="0" smtClean="0"/>
              <a:t> </a:t>
            </a:r>
            <a:r>
              <a:rPr lang="zh-TW" altLang="en-US" dirty="0" smtClean="0"/>
              <a:t>保障資料</a:t>
            </a:r>
            <a:endParaRPr lang="en-US" altLang="zh-TW" dirty="0" smtClean="0"/>
          </a:p>
          <a:p>
            <a:r>
              <a:rPr lang="zh-TW" altLang="en-US" dirty="0" smtClean="0"/>
              <a:t>商品相關的</a:t>
            </a:r>
            <a:endParaRPr lang="en-US" altLang="zh-TW" dirty="0" smtClean="0"/>
          </a:p>
          <a:p>
            <a:r>
              <a:rPr lang="en-US" altLang="zh-TW" baseline="0" dirty="0" smtClean="0"/>
              <a:t>     </a:t>
            </a:r>
            <a:r>
              <a:rPr lang="en-US" altLang="zh-TW" baseline="0" dirty="0" err="1" smtClean="0"/>
              <a:t>pldf</a:t>
            </a:r>
            <a:endParaRPr lang="en-US" altLang="zh-TW" baseline="0" dirty="0" smtClean="0"/>
          </a:p>
          <a:p>
            <a:r>
              <a:rPr lang="en-US" altLang="zh-TW" baseline="0" dirty="0" smtClean="0"/>
              <a:t>     </a:t>
            </a:r>
            <a:r>
              <a:rPr lang="en-US" altLang="zh-TW" baseline="0" dirty="0" err="1" smtClean="0"/>
              <a:t>cvrf</a:t>
            </a:r>
            <a:endParaRPr lang="en-US" altLang="zh-TW" baseline="0" dirty="0" smtClean="0"/>
          </a:p>
          <a:p>
            <a:r>
              <a:rPr lang="en-US" altLang="zh-TW" baseline="0" dirty="0" smtClean="0"/>
              <a:t>     </a:t>
            </a:r>
            <a:r>
              <a:rPr lang="en-US" altLang="zh-TW" baseline="0" dirty="0" err="1" smtClean="0"/>
              <a:t>plnt</a:t>
            </a:r>
            <a:endParaRPr lang="en-US" altLang="zh-TW" baseline="0" dirty="0" smtClean="0"/>
          </a:p>
          <a:p>
            <a:endParaRPr lang="en-US" altLang="zh-TW" baseline="0" dirty="0" smtClean="0"/>
          </a:p>
          <a:p>
            <a:r>
              <a:rPr lang="zh-TW" altLang="en-US" baseline="0" dirty="0" smtClean="0"/>
              <a:t>用來抓佣金的</a:t>
            </a:r>
            <a:endParaRPr lang="en-US" altLang="zh-TW" baseline="0" dirty="0" smtClean="0"/>
          </a:p>
          <a:p>
            <a:r>
              <a:rPr lang="zh-TW" altLang="en-US" baseline="0" dirty="0" smtClean="0"/>
              <a:t>     </a:t>
            </a:r>
            <a:r>
              <a:rPr lang="en-US" altLang="zh-TW" baseline="0" dirty="0" err="1" smtClean="0"/>
              <a:t>poag</a:t>
            </a:r>
            <a:endParaRPr lang="en-US" altLang="zh-TW" baseline="0" dirty="0" smtClean="0"/>
          </a:p>
          <a:p>
            <a:r>
              <a:rPr lang="en-US" altLang="zh-TW" baseline="0" dirty="0" smtClean="0"/>
              <a:t>     poor</a:t>
            </a:r>
          </a:p>
          <a:p>
            <a:r>
              <a:rPr lang="en-US" altLang="zh-TW" baseline="0" dirty="0" smtClean="0"/>
              <a:t>     crat / crat2</a:t>
            </a:r>
          </a:p>
          <a:p>
            <a:r>
              <a:rPr lang="en-US" altLang="zh-TW" baseline="0" dirty="0" smtClean="0"/>
              <a:t>     </a:t>
            </a:r>
            <a:r>
              <a:rPr lang="en-US" altLang="zh-TW" baseline="0" dirty="0" err="1" smtClean="0"/>
              <a:t>crtb</a:t>
            </a:r>
            <a:r>
              <a:rPr lang="en-US" altLang="zh-TW" baseline="0" dirty="0" smtClean="0"/>
              <a:t> /crtb2/crtb3</a:t>
            </a:r>
          </a:p>
          <a:p>
            <a:r>
              <a:rPr lang="en-US" altLang="zh-TW" baseline="0" dirty="0" smtClean="0"/>
              <a:t>     </a:t>
            </a:r>
            <a:r>
              <a:rPr lang="en-US" altLang="zh-TW" baseline="0" dirty="0" err="1" smtClean="0"/>
              <a:t>agci</a:t>
            </a:r>
            <a:r>
              <a:rPr lang="en-US" altLang="zh-TW" baseline="0" dirty="0" smtClean="0"/>
              <a:t>*</a:t>
            </a:r>
          </a:p>
          <a:p>
            <a:endParaRPr lang="en-US" altLang="zh-TW" baseline="0" dirty="0" smtClean="0"/>
          </a:p>
          <a:p>
            <a:r>
              <a:rPr lang="zh-TW" altLang="en-US" baseline="0" dirty="0" smtClean="0"/>
              <a:t>判斷豁免</a:t>
            </a:r>
            <a:r>
              <a:rPr lang="en-US" altLang="zh-TW" baseline="0" dirty="0" smtClean="0"/>
              <a:t>/ </a:t>
            </a:r>
            <a:r>
              <a:rPr lang="zh-TW" altLang="en-US" baseline="0" dirty="0" smtClean="0"/>
              <a:t>換套</a:t>
            </a:r>
            <a:endParaRPr lang="en-US" altLang="zh-TW" baseline="0" dirty="0" smtClean="0"/>
          </a:p>
          <a:p>
            <a:r>
              <a:rPr lang="zh-TW" altLang="en-US" baseline="0" dirty="0" smtClean="0"/>
              <a:t>     </a:t>
            </a:r>
            <a:r>
              <a:rPr lang="en-US" altLang="zh-TW" baseline="0" dirty="0" err="1" smtClean="0"/>
              <a:t>xclcv</a:t>
            </a:r>
            <a:endParaRPr lang="en-US" altLang="zh-TW" baseline="0" dirty="0" smtClean="0"/>
          </a:p>
          <a:p>
            <a:endParaRPr lang="en-US" altLang="zh-TW" baseline="0" dirty="0" smtClean="0"/>
          </a:p>
          <a:p>
            <a:endParaRPr lang="en-US" altLang="zh-TW" dirty="0" smtClean="0"/>
          </a:p>
        </p:txBody>
      </p:sp>
      <p:sp>
        <p:nvSpPr>
          <p:cNvPr id="4" name="投影片編號版面配置區 3"/>
          <p:cNvSpPr>
            <a:spLocks noGrp="1"/>
          </p:cNvSpPr>
          <p:nvPr>
            <p:ph type="sldNum" sz="quarter" idx="10"/>
          </p:nvPr>
        </p:nvSpPr>
        <p:spPr/>
        <p:txBody>
          <a:bodyPr/>
          <a:lstStyle/>
          <a:p>
            <a:pPr>
              <a:defRPr/>
            </a:pPr>
            <a:fld id="{0938CA23-4F6C-4C9F-B8CF-E8F8CAA003B8}" type="slidenum">
              <a:rPr lang="zh-TW" altLang="en-US" smtClean="0">
                <a:solidFill>
                  <a:prstClr val="black"/>
                </a:solidFill>
              </a:rPr>
              <a:pPr>
                <a:defRPr/>
              </a:pPr>
              <a:t>75</a:t>
            </a:fld>
            <a:endParaRPr lang="zh-TW" altLang="en-US">
              <a:solidFill>
                <a:prstClr val="black"/>
              </a:solidFill>
            </a:endParaRPr>
          </a:p>
        </p:txBody>
      </p:sp>
    </p:spTree>
    <p:extLst>
      <p:ext uri="{BB962C8B-B14F-4D97-AF65-F5344CB8AC3E}">
        <p14:creationId xmlns:p14="http://schemas.microsoft.com/office/powerpoint/2010/main" val="37035221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r>
              <a:rPr lang="en-US" altLang="zh-TW" dirty="0" err="1" smtClean="0"/>
              <a:t>Podt</a:t>
            </a:r>
            <a:r>
              <a:rPr lang="en-US" altLang="zh-TW" dirty="0" smtClean="0"/>
              <a:t> </a:t>
            </a:r>
            <a:r>
              <a:rPr lang="zh-TW" altLang="en-US" dirty="0" smtClean="0"/>
              <a:t>保單資料</a:t>
            </a:r>
            <a:endParaRPr lang="en-US" altLang="zh-TW" dirty="0" smtClean="0"/>
          </a:p>
          <a:p>
            <a:r>
              <a:rPr lang="en-US" altLang="zh-TW" dirty="0" err="1" smtClean="0"/>
              <a:t>Codt</a:t>
            </a:r>
            <a:r>
              <a:rPr lang="en-US" altLang="zh-TW" dirty="0" smtClean="0"/>
              <a:t> </a:t>
            </a:r>
            <a:r>
              <a:rPr lang="zh-TW" altLang="en-US" dirty="0" smtClean="0"/>
              <a:t>保障資料</a:t>
            </a:r>
            <a:endParaRPr lang="en-US" altLang="zh-TW" dirty="0" smtClean="0"/>
          </a:p>
          <a:p>
            <a:r>
              <a:rPr lang="zh-TW" altLang="en-US" dirty="0" smtClean="0"/>
              <a:t>商品相關的</a:t>
            </a:r>
            <a:endParaRPr lang="en-US" altLang="zh-TW" dirty="0" smtClean="0"/>
          </a:p>
          <a:p>
            <a:r>
              <a:rPr lang="en-US" altLang="zh-TW" baseline="0" dirty="0" smtClean="0"/>
              <a:t>     </a:t>
            </a:r>
            <a:r>
              <a:rPr lang="en-US" altLang="zh-TW" baseline="0" dirty="0" err="1" smtClean="0"/>
              <a:t>pldf</a:t>
            </a:r>
            <a:endParaRPr lang="en-US" altLang="zh-TW" baseline="0" dirty="0" smtClean="0"/>
          </a:p>
          <a:p>
            <a:r>
              <a:rPr lang="en-US" altLang="zh-TW" baseline="0" dirty="0" smtClean="0"/>
              <a:t>     </a:t>
            </a:r>
            <a:r>
              <a:rPr lang="en-US" altLang="zh-TW" baseline="0" dirty="0" err="1" smtClean="0"/>
              <a:t>cvrf</a:t>
            </a:r>
            <a:endParaRPr lang="en-US" altLang="zh-TW" baseline="0" dirty="0" smtClean="0"/>
          </a:p>
          <a:p>
            <a:r>
              <a:rPr lang="en-US" altLang="zh-TW" baseline="0" dirty="0" smtClean="0"/>
              <a:t>     </a:t>
            </a:r>
            <a:r>
              <a:rPr lang="en-US" altLang="zh-TW" baseline="0" dirty="0" err="1" smtClean="0"/>
              <a:t>plnt</a:t>
            </a:r>
            <a:endParaRPr lang="en-US" altLang="zh-TW" baseline="0" dirty="0" smtClean="0"/>
          </a:p>
          <a:p>
            <a:endParaRPr lang="en-US" altLang="zh-TW" baseline="0" dirty="0" smtClean="0"/>
          </a:p>
          <a:p>
            <a:r>
              <a:rPr lang="zh-TW" altLang="en-US" baseline="0" dirty="0" smtClean="0"/>
              <a:t>用來抓佣金的</a:t>
            </a:r>
            <a:endParaRPr lang="en-US" altLang="zh-TW" baseline="0" dirty="0" smtClean="0"/>
          </a:p>
          <a:p>
            <a:r>
              <a:rPr lang="zh-TW" altLang="en-US" baseline="0" dirty="0" smtClean="0"/>
              <a:t>     </a:t>
            </a:r>
            <a:r>
              <a:rPr lang="en-US" altLang="zh-TW" baseline="0" dirty="0" err="1" smtClean="0"/>
              <a:t>poag</a:t>
            </a:r>
            <a:endParaRPr lang="en-US" altLang="zh-TW" baseline="0" dirty="0" smtClean="0"/>
          </a:p>
          <a:p>
            <a:r>
              <a:rPr lang="en-US" altLang="zh-TW" baseline="0" dirty="0" smtClean="0"/>
              <a:t>     poor</a:t>
            </a:r>
          </a:p>
          <a:p>
            <a:r>
              <a:rPr lang="en-US" altLang="zh-TW" baseline="0" dirty="0" smtClean="0"/>
              <a:t>     crat / crat2</a:t>
            </a:r>
          </a:p>
          <a:p>
            <a:r>
              <a:rPr lang="en-US" altLang="zh-TW" baseline="0" dirty="0" smtClean="0"/>
              <a:t>     </a:t>
            </a:r>
            <a:r>
              <a:rPr lang="en-US" altLang="zh-TW" baseline="0" dirty="0" err="1" smtClean="0"/>
              <a:t>crtb</a:t>
            </a:r>
            <a:r>
              <a:rPr lang="en-US" altLang="zh-TW" baseline="0" dirty="0" smtClean="0"/>
              <a:t> /crtb2/crtb3</a:t>
            </a:r>
          </a:p>
          <a:p>
            <a:r>
              <a:rPr lang="en-US" altLang="zh-TW" baseline="0" dirty="0" smtClean="0"/>
              <a:t>     </a:t>
            </a:r>
            <a:r>
              <a:rPr lang="en-US" altLang="zh-TW" baseline="0" dirty="0" err="1" smtClean="0"/>
              <a:t>agci</a:t>
            </a:r>
            <a:r>
              <a:rPr lang="en-US" altLang="zh-TW" baseline="0" dirty="0" smtClean="0"/>
              <a:t>*</a:t>
            </a:r>
          </a:p>
          <a:p>
            <a:endParaRPr lang="en-US" altLang="zh-TW" baseline="0" dirty="0" smtClean="0"/>
          </a:p>
          <a:p>
            <a:r>
              <a:rPr lang="zh-TW" altLang="en-US" baseline="0" dirty="0" smtClean="0"/>
              <a:t>判斷豁免</a:t>
            </a:r>
            <a:r>
              <a:rPr lang="en-US" altLang="zh-TW" baseline="0" dirty="0" smtClean="0"/>
              <a:t>/ </a:t>
            </a:r>
            <a:r>
              <a:rPr lang="zh-TW" altLang="en-US" baseline="0" dirty="0" smtClean="0"/>
              <a:t>換套</a:t>
            </a:r>
            <a:endParaRPr lang="en-US" altLang="zh-TW" baseline="0" dirty="0" smtClean="0"/>
          </a:p>
          <a:p>
            <a:r>
              <a:rPr lang="zh-TW" altLang="en-US" baseline="0" dirty="0" smtClean="0"/>
              <a:t>     </a:t>
            </a:r>
            <a:r>
              <a:rPr lang="en-US" altLang="zh-TW" baseline="0" dirty="0" err="1" smtClean="0"/>
              <a:t>xclcv</a:t>
            </a:r>
            <a:endParaRPr lang="en-US" altLang="zh-TW" baseline="0" dirty="0" smtClean="0"/>
          </a:p>
          <a:p>
            <a:endParaRPr lang="en-US" altLang="zh-TW" baseline="0" dirty="0" smtClean="0"/>
          </a:p>
          <a:p>
            <a:endParaRPr lang="en-US" altLang="zh-TW" dirty="0" smtClean="0"/>
          </a:p>
        </p:txBody>
      </p:sp>
      <p:sp>
        <p:nvSpPr>
          <p:cNvPr id="4" name="投影片編號版面配置區 3"/>
          <p:cNvSpPr>
            <a:spLocks noGrp="1"/>
          </p:cNvSpPr>
          <p:nvPr>
            <p:ph type="sldNum" sz="quarter" idx="10"/>
          </p:nvPr>
        </p:nvSpPr>
        <p:spPr/>
        <p:txBody>
          <a:bodyPr/>
          <a:lstStyle/>
          <a:p>
            <a:pPr>
              <a:defRPr/>
            </a:pPr>
            <a:fld id="{0938CA23-4F6C-4C9F-B8CF-E8F8CAA003B8}" type="slidenum">
              <a:rPr lang="zh-TW" altLang="en-US" smtClean="0">
                <a:solidFill>
                  <a:prstClr val="black"/>
                </a:solidFill>
              </a:rPr>
              <a:pPr>
                <a:defRPr/>
              </a:pPr>
              <a:t>76</a:t>
            </a:fld>
            <a:endParaRPr lang="zh-TW" altLang="en-US">
              <a:solidFill>
                <a:prstClr val="black"/>
              </a:solidFill>
            </a:endParaRPr>
          </a:p>
        </p:txBody>
      </p:sp>
    </p:spTree>
    <p:extLst>
      <p:ext uri="{BB962C8B-B14F-4D97-AF65-F5344CB8AC3E}">
        <p14:creationId xmlns:p14="http://schemas.microsoft.com/office/powerpoint/2010/main" val="370352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r>
              <a:rPr lang="zh-TW" altLang="en-US" dirty="0" smtClean="0"/>
              <a:t>四</a:t>
            </a:r>
            <a:r>
              <a:rPr lang="en-US" altLang="zh-TW" dirty="0" smtClean="0"/>
              <a:t>(</a:t>
            </a:r>
            <a:r>
              <a:rPr lang="zh-TW" altLang="en-US" dirty="0" smtClean="0"/>
              <a:t>一</a:t>
            </a:r>
            <a:r>
              <a:rPr lang="en-US" altLang="zh-TW" dirty="0" smtClean="0"/>
              <a:t>)</a:t>
            </a:r>
            <a:r>
              <a:rPr lang="zh-TW" altLang="en-US" dirty="0" smtClean="0"/>
              <a:t>辦理應用系統開發、測試、編譯及換版上線作業，有下列事項欠妥： </a:t>
            </a:r>
            <a:r>
              <a:rPr lang="en-US" altLang="zh-TW" dirty="0" smtClean="0"/>
              <a:t>1.</a:t>
            </a:r>
            <a:r>
              <a:rPr lang="zh-TW" altLang="en-US" dirty="0" smtClean="0"/>
              <a:t>正式作業且涉及客戶資料處理之應用系統或資料庫主機，有由系統開發人員自行管理者</a:t>
            </a:r>
            <a:r>
              <a:rPr lang="en-US" altLang="zh-TW" dirty="0" smtClean="0"/>
              <a:t>(</a:t>
            </a:r>
            <a:r>
              <a:rPr lang="zh-TW" altLang="en-US" dirty="0" smtClean="0"/>
              <a:t>即未納管</a:t>
            </a:r>
            <a:r>
              <a:rPr lang="en-US" altLang="zh-TW" dirty="0" smtClean="0"/>
              <a:t>)</a:t>
            </a:r>
            <a:r>
              <a:rPr lang="zh-TW" altLang="en-US" dirty="0" smtClean="0"/>
              <a:t>，如：會員專區</a:t>
            </a:r>
            <a:r>
              <a:rPr lang="en-US" altLang="zh-TW" dirty="0" smtClean="0"/>
              <a:t>(</a:t>
            </a:r>
            <a:r>
              <a:rPr lang="zh-TW" altLang="en-US" dirty="0" smtClean="0"/>
              <a:t>含團體保險服務</a:t>
            </a:r>
            <a:r>
              <a:rPr lang="en-US" altLang="zh-TW" dirty="0" smtClean="0"/>
              <a:t>) </a:t>
            </a:r>
            <a:r>
              <a:rPr lang="zh-TW" altLang="en-US" dirty="0" smtClean="0"/>
              <a:t>、電子化轉帳授權等應用系統主機，及</a:t>
            </a:r>
            <a:r>
              <a:rPr lang="en-US" altLang="zh-TW" dirty="0" smtClean="0"/>
              <a:t>0800</a:t>
            </a:r>
            <a:r>
              <a:rPr lang="zh-TW" altLang="en-US" dirty="0" smtClean="0"/>
              <a:t>客服、新契約登打、影像、新光金保代等應用系統主機及資料庫主機，未符合分工牽制原則。 </a:t>
            </a:r>
            <a:r>
              <a:rPr lang="en-US" altLang="zh-TW" dirty="0" smtClean="0"/>
              <a:t>3.</a:t>
            </a:r>
            <a:r>
              <a:rPr lang="zh-TW" altLang="en-US" dirty="0" smtClean="0"/>
              <a:t>會員專區</a:t>
            </a:r>
            <a:r>
              <a:rPr lang="en-US" altLang="zh-TW" dirty="0" smtClean="0"/>
              <a:t>(</a:t>
            </a:r>
            <a:r>
              <a:rPr lang="zh-TW" altLang="en-US" dirty="0" smtClean="0"/>
              <a:t>含團體保險服務</a:t>
            </a:r>
            <a:r>
              <a:rPr lang="en-US" altLang="zh-TW" dirty="0" smtClean="0"/>
              <a:t>)</a:t>
            </a:r>
            <a:r>
              <a:rPr lang="zh-TW" altLang="en-US" dirty="0" smtClean="0"/>
              <a:t>系統之原始碼版本控管及上線作業，係由負責系統開發之數位資訊部電子商務資訊課執行，有失牽制，且查相關換版作業係使用可對外連線網路網路之個人電腦，以該等英用系統主機管理者帳號</a:t>
            </a:r>
            <a:r>
              <a:rPr lang="en-US" altLang="zh-TW" dirty="0" smtClean="0"/>
              <a:t>(</a:t>
            </a:r>
            <a:r>
              <a:rPr lang="zh-TW" altLang="en-US" dirty="0" smtClean="0"/>
              <a:t>會員專區系統使用</a:t>
            </a:r>
            <a:r>
              <a:rPr lang="en-US" altLang="zh-TW" dirty="0" smtClean="0"/>
              <a:t>ska28294</a:t>
            </a:r>
            <a:r>
              <a:rPr lang="zh-TW" altLang="en-US" dirty="0" smtClean="0"/>
              <a:t>、</a:t>
            </a:r>
            <a:r>
              <a:rPr lang="en-US" altLang="zh-TW" dirty="0" smtClean="0"/>
              <a:t>skct3040</a:t>
            </a:r>
            <a:r>
              <a:rPr lang="zh-TW" altLang="en-US" dirty="0" smtClean="0"/>
              <a:t>，團體保險服務系統使用</a:t>
            </a:r>
            <a:r>
              <a:rPr lang="en-US" altLang="zh-TW" dirty="0" smtClean="0"/>
              <a:t>skcm0278</a:t>
            </a:r>
            <a:r>
              <a:rPr lang="zh-TW" altLang="en-US" dirty="0" smtClean="0"/>
              <a:t>、</a:t>
            </a:r>
            <a:r>
              <a:rPr lang="en-US" altLang="zh-TW" dirty="0" smtClean="0"/>
              <a:t>skaf8623)</a:t>
            </a:r>
            <a:r>
              <a:rPr lang="zh-TW" altLang="en-US" dirty="0" smtClean="0"/>
              <a:t>直接遠端連線至正式主機方式辦理，不利資訊安全。 </a:t>
            </a:r>
            <a:r>
              <a:rPr lang="en-US" altLang="zh-TW" dirty="0" smtClean="0"/>
              <a:t>4.</a:t>
            </a:r>
            <a:r>
              <a:rPr lang="zh-TW" altLang="en-US" dirty="0" smtClean="0"/>
              <a:t>應用程式與資料庫連線之密碼皆以明碼儲存於</a:t>
            </a:r>
            <a:r>
              <a:rPr lang="en-US" altLang="zh-TW" dirty="0" err="1" smtClean="0"/>
              <a:t>web.config</a:t>
            </a:r>
            <a:r>
              <a:rPr lang="zh-TW" altLang="en-US" dirty="0" smtClean="0"/>
              <a:t>檔內，且帳號密碼皆由應用系統開發同仁自行保管，不利資訊安全，如：網路投保系統共</a:t>
            </a:r>
            <a:r>
              <a:rPr lang="en-US" altLang="zh-TW" dirty="0" smtClean="0"/>
              <a:t>24</a:t>
            </a:r>
            <a:r>
              <a:rPr lang="zh-TW" altLang="en-US" dirty="0" smtClean="0"/>
              <a:t>組帳號</a:t>
            </a:r>
            <a:r>
              <a:rPr lang="en-US" altLang="zh-TW" dirty="0" smtClean="0"/>
              <a:t>(</a:t>
            </a:r>
            <a:r>
              <a:rPr lang="zh-TW" altLang="en-US" dirty="0" smtClean="0"/>
              <a:t>如：</a:t>
            </a:r>
            <a:r>
              <a:rPr lang="en-US" altLang="zh-TW" dirty="0" err="1" smtClean="0"/>
              <a:t>MultiFunction</a:t>
            </a:r>
            <a:r>
              <a:rPr lang="zh-TW" altLang="en-US" dirty="0" smtClean="0"/>
              <a:t>、</a:t>
            </a:r>
            <a:r>
              <a:rPr lang="en-US" altLang="zh-TW" dirty="0" err="1" smtClean="0"/>
              <a:t>OutSiteAdmin</a:t>
            </a:r>
            <a:r>
              <a:rPr lang="zh-TW" altLang="en-US" dirty="0" smtClean="0"/>
              <a:t>、</a:t>
            </a:r>
            <a:r>
              <a:rPr lang="en-US" altLang="zh-TW" dirty="0" err="1" smtClean="0"/>
              <a:t>WebLoginData</a:t>
            </a:r>
            <a:r>
              <a:rPr lang="zh-TW" altLang="en-US" dirty="0" smtClean="0"/>
              <a:t>等</a:t>
            </a:r>
            <a:r>
              <a:rPr lang="en-US" altLang="zh-TW" dirty="0" smtClean="0"/>
              <a:t>)</a:t>
            </a:r>
            <a:r>
              <a:rPr lang="zh-TW" altLang="en-US" dirty="0" smtClean="0"/>
              <a:t>之密碼、團體保險共</a:t>
            </a:r>
            <a:r>
              <a:rPr lang="en-US" altLang="zh-TW" dirty="0" smtClean="0"/>
              <a:t>18</a:t>
            </a:r>
            <a:r>
              <a:rPr lang="zh-TW" altLang="en-US" dirty="0" smtClean="0"/>
              <a:t>組帳號</a:t>
            </a:r>
            <a:r>
              <a:rPr lang="en-US" altLang="zh-TW" dirty="0" smtClean="0"/>
              <a:t>(</a:t>
            </a:r>
            <a:r>
              <a:rPr lang="zh-TW" altLang="en-US" dirty="0" smtClean="0"/>
              <a:t>如：</a:t>
            </a:r>
            <a:r>
              <a:rPr lang="en-US" altLang="zh-TW" dirty="0" err="1" smtClean="0"/>
              <a:t>GroupIns</a:t>
            </a:r>
            <a:r>
              <a:rPr lang="zh-TW" altLang="en-US" dirty="0" smtClean="0"/>
              <a:t>、</a:t>
            </a:r>
            <a:r>
              <a:rPr lang="en-US" altLang="zh-TW" dirty="0" err="1" smtClean="0"/>
              <a:t>WebLoginData</a:t>
            </a:r>
            <a:r>
              <a:rPr lang="zh-TW" altLang="en-US" dirty="0" smtClean="0"/>
              <a:t>、</a:t>
            </a:r>
            <a:r>
              <a:rPr lang="en-US" altLang="zh-TW" dirty="0" err="1" smtClean="0"/>
              <a:t>SKLwebdb</a:t>
            </a:r>
            <a:r>
              <a:rPr lang="en-US" altLang="zh-TW" dirty="0" smtClean="0"/>
              <a:t>)</a:t>
            </a:r>
            <a:r>
              <a:rPr lang="zh-TW" altLang="en-US" dirty="0" smtClean="0"/>
              <a:t>之密碼。</a:t>
            </a:r>
            <a:endParaRPr lang="zh-TW" altLang="en-US" dirty="0"/>
          </a:p>
        </p:txBody>
      </p:sp>
    </p:spTree>
    <p:extLst>
      <p:ext uri="{BB962C8B-B14F-4D97-AF65-F5344CB8AC3E}">
        <p14:creationId xmlns:p14="http://schemas.microsoft.com/office/powerpoint/2010/main" val="1130114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mn-lt"/>
                <a:ea typeface="新細明體" charset="-120"/>
                <a:cs typeface="+mn-cs"/>
              </a:rPr>
              <a:t>客服系統</a:t>
            </a:r>
          </a:p>
          <a:p>
            <a:r>
              <a:rPr kumimoji="1" lang="zh-TW" altLang="zh-TW" sz="1200" kern="1200" dirty="0" smtClean="0">
                <a:solidFill>
                  <a:schemeClr val="tx1"/>
                </a:solidFill>
                <a:effectLst/>
                <a:latin typeface="+mn-lt"/>
                <a:ea typeface="新細明體" charset="-120"/>
                <a:cs typeface="+mn-cs"/>
              </a:rPr>
              <a:t>語音應用系統</a:t>
            </a:r>
          </a:p>
          <a:p>
            <a:r>
              <a:rPr kumimoji="1" lang="zh-TW" altLang="zh-TW" sz="1200" kern="1200" dirty="0" smtClean="0">
                <a:solidFill>
                  <a:schemeClr val="tx1"/>
                </a:solidFill>
                <a:effectLst/>
                <a:latin typeface="+mn-lt"/>
                <a:ea typeface="新細明體" charset="-120"/>
                <a:cs typeface="+mn-cs"/>
              </a:rPr>
              <a:t>行政表單</a:t>
            </a:r>
          </a:p>
          <a:p>
            <a:r>
              <a:rPr kumimoji="1" lang="zh-TW" altLang="zh-TW" sz="1200" kern="1200" dirty="0" smtClean="0">
                <a:solidFill>
                  <a:schemeClr val="tx1"/>
                </a:solidFill>
                <a:effectLst/>
                <a:latin typeface="+mn-lt"/>
                <a:ea typeface="新細明體" charset="-120"/>
                <a:cs typeface="+mn-cs"/>
              </a:rPr>
              <a:t>公文系統</a:t>
            </a:r>
            <a:endParaRPr kumimoji="1" lang="zh-TW" altLang="zh-TW" sz="1200" kern="1200" dirty="0">
              <a:solidFill>
                <a:schemeClr val="tx1"/>
              </a:solidFill>
              <a:effectLst/>
              <a:latin typeface="+mn-lt"/>
              <a:ea typeface="新細明體" charset="-120"/>
              <a:cs typeface="+mn-cs"/>
            </a:endParaRPr>
          </a:p>
        </p:txBody>
      </p:sp>
    </p:spTree>
    <p:extLst>
      <p:ext uri="{BB962C8B-B14F-4D97-AF65-F5344CB8AC3E}">
        <p14:creationId xmlns:p14="http://schemas.microsoft.com/office/powerpoint/2010/main" val="2185642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887093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887093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887093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7575" y="744538"/>
            <a:ext cx="4962525" cy="3722687"/>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331843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35" y="155526"/>
            <a:ext cx="6247357" cy="537964"/>
          </a:xfrm>
          <a:prstGeom prst="rect">
            <a:avLst/>
          </a:prstGeom>
          <a:noFill/>
          <a:ln w="9525">
            <a:noFill/>
            <a:miter lim="800000"/>
            <a:headEnd/>
            <a:tailEnd/>
          </a:ln>
        </p:spPr>
        <p:txBody>
          <a:bodyPr/>
          <a:lstStyle>
            <a:lvl1pPr>
              <a:defRPr sz="2800" b="0">
                <a:latin typeface="微軟正黑體" panose="020B0604030504040204" pitchFamily="34" charset="-120"/>
                <a:ea typeface="微軟正黑體" panose="020B0604030504040204" pitchFamily="34" charset="-120"/>
              </a:defRPr>
            </a:lvl1pPr>
          </a:lstStyle>
          <a:p>
            <a:pPr lvl="0"/>
            <a:r>
              <a:rPr lang="zh-TW" altLang="en-US" dirty="0" smtClean="0"/>
              <a:t>按一下以編輯母片標題樣式</a:t>
            </a:r>
          </a:p>
        </p:txBody>
      </p:sp>
      <p:sp>
        <p:nvSpPr>
          <p:cNvPr id="3" name="內容版面配置區 2"/>
          <p:cNvSpPr>
            <a:spLocks noGrp="1"/>
          </p:cNvSpPr>
          <p:nvPr>
            <p:ph sz="quarter" idx="10"/>
          </p:nvPr>
        </p:nvSpPr>
        <p:spPr>
          <a:xfrm>
            <a:off x="601663" y="1197545"/>
            <a:ext cx="7993260" cy="5111179"/>
          </a:xfrm>
          <a:prstGeom prst="rect">
            <a:avLst/>
          </a:prstGeom>
        </p:spPr>
        <p:txBody>
          <a:bodyPr/>
          <a:lstStyle/>
          <a:p>
            <a:pPr lvl="0"/>
            <a:r>
              <a:rPr lang="zh-TW" altLang="en-US" dirty="0" smtClean="0"/>
              <a:t>按一下以編輯母片文字樣式</a:t>
            </a:r>
          </a:p>
        </p:txBody>
      </p:sp>
      <p:sp>
        <p:nvSpPr>
          <p:cNvPr id="4" name="頁尾版面配置區 1"/>
          <p:cNvSpPr>
            <a:spLocks noGrp="1"/>
          </p:cNvSpPr>
          <p:nvPr>
            <p:ph type="ftr" sz="quarter" idx="11"/>
          </p:nvPr>
        </p:nvSpPr>
        <p:spPr>
          <a:xfrm>
            <a:off x="611210" y="6311466"/>
            <a:ext cx="6783387" cy="287337"/>
          </a:xfrm>
          <a:prstGeom prst="rect">
            <a:avLst/>
          </a:prstGeom>
        </p:spPr>
        <p:txBody>
          <a:bodyPr vert="horz" wrap="square" lIns="0" tIns="45720" rIns="91440" bIns="45720" numCol="1" anchor="t" anchorCtr="0" compatLnSpc="1">
            <a:prstTxWarp prst="textNoShape">
              <a:avLst/>
            </a:prstTxWarp>
          </a:bodyPr>
          <a:lstStyle>
            <a:lvl1pPr>
              <a:lnSpc>
                <a:spcPct val="150000"/>
              </a:lnSpc>
              <a:spcBef>
                <a:spcPct val="30000"/>
              </a:spcBef>
              <a:defRPr sz="900" u="none">
                <a:latin typeface="微軟正黑體" panose="020B0604030504040204" pitchFamily="34" charset="-120"/>
                <a:ea typeface="微軟正黑體" panose="020B0604030504040204" pitchFamily="34" charset="-120"/>
              </a:defRPr>
            </a:lvl1pPr>
          </a:lstStyle>
          <a:p>
            <a:pPr>
              <a:defRPr/>
            </a:pPr>
            <a:r>
              <a:rPr lang="zh-TW" altLang="en-US" smtClean="0"/>
              <a:t>機密等級：密            日期：</a:t>
            </a:r>
            <a:r>
              <a:rPr lang="en-US" altLang="zh-TW" smtClean="0"/>
              <a:t>2019/12/18</a:t>
            </a:r>
            <a:endParaRPr lang="zh-TW" altLang="en-US"/>
          </a:p>
        </p:txBody>
      </p:sp>
    </p:spTree>
    <p:extLst>
      <p:ext uri="{BB962C8B-B14F-4D97-AF65-F5344CB8AC3E}">
        <p14:creationId xmlns:p14="http://schemas.microsoft.com/office/powerpoint/2010/main" val="567751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68" y="155526"/>
            <a:ext cx="6247357" cy="537964"/>
          </a:xfrm>
          <a:prstGeom prst="rect">
            <a:avLst/>
          </a:prstGeom>
          <a:noFill/>
          <a:ln w="9525">
            <a:noFill/>
            <a:miter lim="800000"/>
            <a:headEnd/>
            <a:tailEnd/>
          </a:ln>
        </p:spPr>
        <p:txBody>
          <a:bodyPr lIns="76782" tIns="38391" rIns="76782" bIns="38391"/>
          <a:lstStyle>
            <a:lvl1pPr>
              <a:defRPr sz="2400" b="0">
                <a:latin typeface="微軟正黑體" panose="020B0604030504040204" pitchFamily="34" charset="-120"/>
                <a:ea typeface="微軟正黑體" panose="020B0604030504040204" pitchFamily="34" charset="-120"/>
              </a:defRPr>
            </a:lvl1pPr>
          </a:lstStyle>
          <a:p>
            <a:pPr lvl="0"/>
            <a:r>
              <a:rPr lang="zh-TW" altLang="en-US" dirty="0" smtClean="0"/>
              <a:t>按一下以編輯母片標題樣式</a:t>
            </a:r>
          </a:p>
        </p:txBody>
      </p:sp>
      <p:sp>
        <p:nvSpPr>
          <p:cNvPr id="3" name="內容版面配置區 2"/>
          <p:cNvSpPr>
            <a:spLocks noGrp="1"/>
          </p:cNvSpPr>
          <p:nvPr>
            <p:ph sz="quarter" idx="10"/>
          </p:nvPr>
        </p:nvSpPr>
        <p:spPr>
          <a:xfrm>
            <a:off x="601663" y="1197545"/>
            <a:ext cx="7993260" cy="5111179"/>
          </a:xfrm>
          <a:prstGeom prst="rect">
            <a:avLst/>
          </a:prstGeom>
        </p:spPr>
        <p:txBody>
          <a:bodyPr lIns="76782" tIns="38391" rIns="76782" bIns="38391"/>
          <a:lstStyle/>
          <a:p>
            <a:pPr lvl="0"/>
            <a:r>
              <a:rPr lang="zh-TW" altLang="en-US" dirty="0" smtClean="0"/>
              <a:t>按一下以編輯母片文字樣式</a:t>
            </a:r>
          </a:p>
        </p:txBody>
      </p:sp>
      <p:sp>
        <p:nvSpPr>
          <p:cNvPr id="4" name="頁尾版面配置區 1"/>
          <p:cNvSpPr>
            <a:spLocks noGrp="1"/>
          </p:cNvSpPr>
          <p:nvPr>
            <p:ph type="ftr" sz="quarter" idx="11"/>
          </p:nvPr>
        </p:nvSpPr>
        <p:spPr/>
        <p:txBody>
          <a:bodyPr/>
          <a:lstStyle>
            <a:lvl1pPr eaLnBrk="0" hangingPunct="0">
              <a:defRPr/>
            </a:lvl1pPr>
          </a:lstStyle>
          <a:p>
            <a:pPr>
              <a:defRPr/>
            </a:pPr>
            <a:r>
              <a:rPr lang="zh-TW" altLang="en-US" smtClean="0"/>
              <a:t>機密等級：密            日期：</a:t>
            </a:r>
            <a:r>
              <a:rPr lang="en-US" altLang="zh-TW" smtClean="0"/>
              <a:t>2019/12/18</a:t>
            </a:r>
            <a:endParaRPr lang="zh-TW" altLang="en-US"/>
          </a:p>
        </p:txBody>
      </p:sp>
    </p:spTree>
    <p:extLst>
      <p:ext uri="{BB962C8B-B14F-4D97-AF65-F5344CB8AC3E}">
        <p14:creationId xmlns:p14="http://schemas.microsoft.com/office/powerpoint/2010/main" val="1690282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35" y="155526"/>
            <a:ext cx="6247357" cy="537964"/>
          </a:xfrm>
          <a:prstGeom prst="rect">
            <a:avLst/>
          </a:prstGeom>
          <a:noFill/>
          <a:ln w="9525">
            <a:noFill/>
            <a:miter lim="800000"/>
            <a:headEnd/>
            <a:tailEnd/>
          </a:ln>
        </p:spPr>
        <p:txBody>
          <a:bodyPr lIns="76782" tIns="38391" rIns="76782" bIns="38391"/>
          <a:lstStyle>
            <a:lvl1pPr>
              <a:defRPr sz="2400" b="0">
                <a:latin typeface="微軟正黑體" panose="020B0604030504040204" pitchFamily="34" charset="-120"/>
                <a:ea typeface="微軟正黑體" panose="020B0604030504040204" pitchFamily="34" charset="-120"/>
              </a:defRPr>
            </a:lvl1pPr>
          </a:lstStyle>
          <a:p>
            <a:pPr lvl="0"/>
            <a:r>
              <a:rPr lang="zh-TW" altLang="en-US" dirty="0" smtClean="0"/>
              <a:t>按一下以編輯母片標題樣式</a:t>
            </a:r>
          </a:p>
        </p:txBody>
      </p:sp>
      <p:sp>
        <p:nvSpPr>
          <p:cNvPr id="3" name="內容版面配置區 2"/>
          <p:cNvSpPr>
            <a:spLocks noGrp="1"/>
          </p:cNvSpPr>
          <p:nvPr>
            <p:ph sz="quarter" idx="10"/>
          </p:nvPr>
        </p:nvSpPr>
        <p:spPr>
          <a:xfrm>
            <a:off x="601663" y="1197545"/>
            <a:ext cx="7993260" cy="5111179"/>
          </a:xfrm>
          <a:prstGeom prst="rect">
            <a:avLst/>
          </a:prstGeom>
        </p:spPr>
        <p:txBody>
          <a:bodyPr lIns="76782" tIns="38391" rIns="76782" bIns="38391"/>
          <a:lstStyle/>
          <a:p>
            <a:pPr lvl="0"/>
            <a:r>
              <a:rPr lang="zh-TW" altLang="en-US" dirty="0" smtClean="0"/>
              <a:t>按一下以編輯母片文字樣式</a:t>
            </a:r>
          </a:p>
        </p:txBody>
      </p:sp>
      <p:sp>
        <p:nvSpPr>
          <p:cNvPr id="4" name="頁尾版面配置區 1"/>
          <p:cNvSpPr>
            <a:spLocks noGrp="1"/>
          </p:cNvSpPr>
          <p:nvPr>
            <p:ph type="ftr" sz="quarter" idx="11"/>
          </p:nvPr>
        </p:nvSpPr>
        <p:spPr>
          <a:xfrm>
            <a:off x="611210" y="6311089"/>
            <a:ext cx="6783387" cy="287337"/>
          </a:xfrm>
          <a:prstGeom prst="rect">
            <a:avLst/>
          </a:prstGeom>
        </p:spPr>
        <p:txBody>
          <a:bodyPr vert="horz" wrap="square" lIns="0" tIns="38391" rIns="76782" bIns="38391" numCol="1" anchor="t" anchorCtr="0" compatLnSpc="1">
            <a:prstTxWarp prst="textNoShape">
              <a:avLst/>
            </a:prstTxWarp>
          </a:bodyPr>
          <a:lstStyle>
            <a:lvl1pPr eaLnBrk="1" hangingPunct="1">
              <a:lnSpc>
                <a:spcPct val="150000"/>
              </a:lnSpc>
              <a:spcBef>
                <a:spcPct val="30000"/>
              </a:spcBef>
              <a:defRPr sz="800" u="none">
                <a:solidFill>
                  <a:prstClr val="black"/>
                </a:solidFill>
                <a:latin typeface="微軟正黑體" panose="020B0604030504040204" pitchFamily="34" charset="-120"/>
                <a:ea typeface="微軟正黑體" panose="020B0604030504040204" pitchFamily="34" charset="-120"/>
              </a:defRPr>
            </a:lvl1pPr>
          </a:lstStyle>
          <a:p>
            <a:pPr>
              <a:defRPr/>
            </a:pPr>
            <a:r>
              <a:rPr lang="zh-TW" altLang="en-US" smtClean="0"/>
              <a:t>機密等級：密            日期：</a:t>
            </a:r>
            <a:r>
              <a:rPr lang="en-US" altLang="zh-TW" smtClean="0"/>
              <a:t>2019/12/18</a:t>
            </a:r>
            <a:endParaRPr lang="zh-TW" altLang="en-US" dirty="0"/>
          </a:p>
        </p:txBody>
      </p:sp>
    </p:spTree>
    <p:extLst>
      <p:ext uri="{BB962C8B-B14F-4D97-AF65-F5344CB8AC3E}">
        <p14:creationId xmlns:p14="http://schemas.microsoft.com/office/powerpoint/2010/main" val="3675815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35" y="155526"/>
            <a:ext cx="6247357" cy="537964"/>
          </a:xfrm>
          <a:prstGeom prst="rect">
            <a:avLst/>
          </a:prstGeom>
          <a:noFill/>
          <a:ln w="9525">
            <a:noFill/>
            <a:miter lim="800000"/>
            <a:headEnd/>
            <a:tailEnd/>
          </a:ln>
        </p:spPr>
        <p:txBody>
          <a:bodyPr lIns="76782" tIns="38391" rIns="76782" bIns="38391"/>
          <a:lstStyle>
            <a:lvl1pPr>
              <a:defRPr sz="2400" b="0">
                <a:latin typeface="微軟正黑體" panose="020B0604030504040204" pitchFamily="34" charset="-120"/>
                <a:ea typeface="微軟正黑體" panose="020B0604030504040204" pitchFamily="34" charset="-120"/>
              </a:defRPr>
            </a:lvl1pPr>
          </a:lstStyle>
          <a:p>
            <a:pPr lvl="0"/>
            <a:r>
              <a:rPr lang="zh-TW" altLang="en-US" dirty="0" smtClean="0"/>
              <a:t>按一下以編輯母片標題樣式</a:t>
            </a:r>
          </a:p>
        </p:txBody>
      </p:sp>
      <p:sp>
        <p:nvSpPr>
          <p:cNvPr id="3" name="內容版面配置區 2"/>
          <p:cNvSpPr>
            <a:spLocks noGrp="1"/>
          </p:cNvSpPr>
          <p:nvPr>
            <p:ph sz="quarter" idx="10"/>
          </p:nvPr>
        </p:nvSpPr>
        <p:spPr>
          <a:xfrm>
            <a:off x="601663" y="1197545"/>
            <a:ext cx="7993260" cy="5111179"/>
          </a:xfrm>
          <a:prstGeom prst="rect">
            <a:avLst/>
          </a:prstGeom>
        </p:spPr>
        <p:txBody>
          <a:bodyPr lIns="76782" tIns="38391" rIns="76782" bIns="38391"/>
          <a:lstStyle/>
          <a:p>
            <a:pPr lvl="0"/>
            <a:r>
              <a:rPr lang="zh-TW" altLang="en-US" dirty="0" smtClean="0"/>
              <a:t>按一下以編輯母片文字樣式</a:t>
            </a:r>
          </a:p>
        </p:txBody>
      </p:sp>
      <p:sp>
        <p:nvSpPr>
          <p:cNvPr id="4" name="頁尾版面配置區 1"/>
          <p:cNvSpPr>
            <a:spLocks noGrp="1"/>
          </p:cNvSpPr>
          <p:nvPr>
            <p:ph type="ftr" sz="quarter" idx="11"/>
          </p:nvPr>
        </p:nvSpPr>
        <p:spPr>
          <a:xfrm>
            <a:off x="611210" y="6311090"/>
            <a:ext cx="6783387" cy="287337"/>
          </a:xfrm>
          <a:prstGeom prst="rect">
            <a:avLst/>
          </a:prstGeom>
        </p:spPr>
        <p:txBody>
          <a:bodyPr vert="horz" wrap="square" lIns="0" tIns="38391" rIns="76782" bIns="38391" numCol="1" anchor="t" anchorCtr="0" compatLnSpc="1">
            <a:prstTxWarp prst="textNoShape">
              <a:avLst/>
            </a:prstTxWarp>
          </a:bodyPr>
          <a:lstStyle>
            <a:lvl1pPr eaLnBrk="1" hangingPunct="1">
              <a:lnSpc>
                <a:spcPct val="150000"/>
              </a:lnSpc>
              <a:spcBef>
                <a:spcPct val="30000"/>
              </a:spcBef>
              <a:defRPr sz="800" u="none">
                <a:solidFill>
                  <a:prstClr val="black"/>
                </a:solidFill>
                <a:latin typeface="微軟正黑體" panose="020B0604030504040204" pitchFamily="34" charset="-120"/>
                <a:ea typeface="微軟正黑體" panose="020B0604030504040204" pitchFamily="34" charset="-120"/>
              </a:defRPr>
            </a:lvl1pPr>
          </a:lstStyle>
          <a:p>
            <a:pPr>
              <a:defRPr/>
            </a:pPr>
            <a:r>
              <a:rPr lang="zh-TW" altLang="en-US" smtClean="0"/>
              <a:t>機密等級：密            日期：</a:t>
            </a:r>
            <a:r>
              <a:rPr lang="en-US" altLang="zh-TW" smtClean="0"/>
              <a:t>2019/12/18</a:t>
            </a:r>
            <a:endParaRPr lang="zh-TW" altLang="en-US" dirty="0"/>
          </a:p>
        </p:txBody>
      </p:sp>
    </p:spTree>
    <p:extLst>
      <p:ext uri="{BB962C8B-B14F-4D97-AF65-F5344CB8AC3E}">
        <p14:creationId xmlns:p14="http://schemas.microsoft.com/office/powerpoint/2010/main" val="3433321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35" y="155526"/>
            <a:ext cx="6247357" cy="537964"/>
          </a:xfrm>
          <a:prstGeom prst="rect">
            <a:avLst/>
          </a:prstGeom>
          <a:noFill/>
          <a:ln w="9525">
            <a:noFill/>
            <a:miter lim="800000"/>
            <a:headEnd/>
            <a:tailEnd/>
          </a:ln>
        </p:spPr>
        <p:txBody>
          <a:bodyPr lIns="76782" tIns="38391" rIns="76782" bIns="38391"/>
          <a:lstStyle>
            <a:lvl1pPr>
              <a:defRPr sz="2400" b="0">
                <a:latin typeface="微軟正黑體" panose="020B0604030504040204" pitchFamily="34" charset="-120"/>
                <a:ea typeface="微軟正黑體" panose="020B0604030504040204" pitchFamily="34" charset="-120"/>
              </a:defRPr>
            </a:lvl1pPr>
          </a:lstStyle>
          <a:p>
            <a:pPr lvl="0"/>
            <a:r>
              <a:rPr lang="zh-TW" altLang="en-US" dirty="0" smtClean="0"/>
              <a:t>按一下以編輯母片標題樣式</a:t>
            </a:r>
          </a:p>
        </p:txBody>
      </p:sp>
      <p:sp>
        <p:nvSpPr>
          <p:cNvPr id="3" name="內容版面配置區 2"/>
          <p:cNvSpPr>
            <a:spLocks noGrp="1"/>
          </p:cNvSpPr>
          <p:nvPr>
            <p:ph sz="quarter" idx="10"/>
          </p:nvPr>
        </p:nvSpPr>
        <p:spPr>
          <a:xfrm>
            <a:off x="601663" y="1197545"/>
            <a:ext cx="7993260" cy="5111179"/>
          </a:xfrm>
          <a:prstGeom prst="rect">
            <a:avLst/>
          </a:prstGeom>
        </p:spPr>
        <p:txBody>
          <a:bodyPr lIns="76782" tIns="38391" rIns="76782" bIns="38391"/>
          <a:lstStyle/>
          <a:p>
            <a:pPr lvl="0"/>
            <a:r>
              <a:rPr lang="zh-TW" altLang="en-US" dirty="0" smtClean="0"/>
              <a:t>按一下以編輯母片文字樣式</a:t>
            </a:r>
          </a:p>
        </p:txBody>
      </p:sp>
      <p:sp>
        <p:nvSpPr>
          <p:cNvPr id="4" name="頁尾版面配置區 1"/>
          <p:cNvSpPr>
            <a:spLocks noGrp="1"/>
          </p:cNvSpPr>
          <p:nvPr>
            <p:ph type="ftr" sz="quarter" idx="11"/>
          </p:nvPr>
        </p:nvSpPr>
        <p:spPr>
          <a:xfrm>
            <a:off x="611210" y="6311090"/>
            <a:ext cx="6783387" cy="287337"/>
          </a:xfrm>
          <a:prstGeom prst="rect">
            <a:avLst/>
          </a:prstGeom>
        </p:spPr>
        <p:txBody>
          <a:bodyPr vert="horz" wrap="square" lIns="0" tIns="38391" rIns="76782" bIns="38391" numCol="1" anchor="t" anchorCtr="0" compatLnSpc="1">
            <a:prstTxWarp prst="textNoShape">
              <a:avLst/>
            </a:prstTxWarp>
          </a:bodyPr>
          <a:lstStyle>
            <a:lvl1pPr eaLnBrk="1" hangingPunct="1">
              <a:lnSpc>
                <a:spcPct val="150000"/>
              </a:lnSpc>
              <a:spcBef>
                <a:spcPct val="30000"/>
              </a:spcBef>
              <a:defRPr sz="800" u="none">
                <a:solidFill>
                  <a:prstClr val="black"/>
                </a:solidFill>
                <a:latin typeface="微軟正黑體" panose="020B0604030504040204" pitchFamily="34" charset="-120"/>
                <a:ea typeface="微軟正黑體" panose="020B0604030504040204" pitchFamily="34" charset="-120"/>
              </a:defRPr>
            </a:lvl1pPr>
          </a:lstStyle>
          <a:p>
            <a:pPr>
              <a:defRPr/>
            </a:pPr>
            <a:r>
              <a:rPr lang="zh-TW" altLang="en-US" smtClean="0"/>
              <a:t>機密等級：密            日期：</a:t>
            </a:r>
            <a:r>
              <a:rPr lang="en-US" altLang="zh-TW" smtClean="0"/>
              <a:t>2019/12/18</a:t>
            </a:r>
            <a:endParaRPr lang="zh-TW" altLang="en-US" dirty="0"/>
          </a:p>
        </p:txBody>
      </p:sp>
    </p:spTree>
    <p:extLst>
      <p:ext uri="{BB962C8B-B14F-4D97-AF65-F5344CB8AC3E}">
        <p14:creationId xmlns:p14="http://schemas.microsoft.com/office/powerpoint/2010/main" val="40697570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539555" y="1053530"/>
            <a:ext cx="6247357" cy="537964"/>
          </a:xfrm>
          <a:prstGeom prst="rect">
            <a:avLst/>
          </a:prstGeom>
          <a:noFill/>
          <a:ln w="9525">
            <a:noFill/>
            <a:miter lim="800000"/>
            <a:headEnd/>
            <a:tailEnd/>
          </a:ln>
        </p:spPr>
        <p:txBody>
          <a:bodyPr lIns="76782" tIns="38391" rIns="76782" bIns="38391"/>
          <a:lstStyle>
            <a:lvl1pPr>
              <a:defRPr sz="2400" b="0">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3" name="內容版面配置區 2"/>
          <p:cNvSpPr>
            <a:spLocks noGrp="1"/>
          </p:cNvSpPr>
          <p:nvPr>
            <p:ph sz="quarter" idx="10"/>
          </p:nvPr>
        </p:nvSpPr>
        <p:spPr>
          <a:xfrm>
            <a:off x="601663" y="1701602"/>
            <a:ext cx="7993260" cy="4607122"/>
          </a:xfrm>
          <a:prstGeom prst="rect">
            <a:avLst/>
          </a:prstGeom>
        </p:spPr>
        <p:txBody>
          <a:bodyPr lIns="76782" tIns="38391" rIns="76782" bIns="38391"/>
          <a:lstStyle/>
          <a:p>
            <a:pPr lvl="0"/>
            <a:r>
              <a:rPr lang="zh-TW" altLang="en-US" dirty="0"/>
              <a:t>按一下以編輯母片文字樣式</a:t>
            </a:r>
          </a:p>
        </p:txBody>
      </p:sp>
      <p:sp>
        <p:nvSpPr>
          <p:cNvPr id="4" name="頁尾版面配置區 1">
            <a:extLst/>
          </p:cNvPr>
          <p:cNvSpPr>
            <a:spLocks noGrp="1"/>
          </p:cNvSpPr>
          <p:nvPr>
            <p:ph type="ftr" sz="quarter" idx="11"/>
          </p:nvPr>
        </p:nvSpPr>
        <p:spPr>
          <a:xfrm>
            <a:off x="611210" y="6310949"/>
            <a:ext cx="6783387" cy="287337"/>
          </a:xfrm>
          <a:prstGeom prst="rect">
            <a:avLst/>
          </a:prstGeom>
        </p:spPr>
        <p:txBody>
          <a:bodyPr vert="horz" wrap="square" lIns="0" tIns="38391" rIns="76782" bIns="38391" numCol="1" anchor="t" anchorCtr="0" compatLnSpc="1">
            <a:prstTxWarp prst="textNoShape">
              <a:avLst/>
            </a:prstTxWarp>
          </a:bodyPr>
          <a:lstStyle>
            <a:lvl1pPr eaLnBrk="1" hangingPunct="1">
              <a:lnSpc>
                <a:spcPct val="150000"/>
              </a:lnSpc>
              <a:spcBef>
                <a:spcPct val="30000"/>
              </a:spcBef>
              <a:defRPr sz="800" u="none">
                <a:latin typeface="微軟正黑體" panose="020B0604030504040204" pitchFamily="34" charset="-120"/>
                <a:ea typeface="微軟正黑體" panose="020B0604030504040204" pitchFamily="34" charset="-120"/>
              </a:defRPr>
            </a:lvl1pPr>
          </a:lstStyle>
          <a:p>
            <a:pPr>
              <a:defRPr/>
            </a:pPr>
            <a:r>
              <a:rPr lang="zh-TW" altLang="en-US" smtClean="0">
                <a:solidFill>
                  <a:srgbClr val="000000"/>
                </a:solidFill>
              </a:rPr>
              <a:t>機密等級：密            日期：</a:t>
            </a:r>
            <a:r>
              <a:rPr lang="en-US" altLang="zh-TW" smtClean="0">
                <a:solidFill>
                  <a:srgbClr val="000000"/>
                </a:solidFill>
              </a:rPr>
              <a:t>2019/12/18</a:t>
            </a:r>
            <a:endParaRPr lang="zh-TW" altLang="en-US">
              <a:solidFill>
                <a:srgbClr val="000000"/>
              </a:solidFill>
            </a:endParaRPr>
          </a:p>
        </p:txBody>
      </p:sp>
    </p:spTree>
    <p:extLst>
      <p:ext uri="{BB962C8B-B14F-4D97-AF65-F5344CB8AC3E}">
        <p14:creationId xmlns:p14="http://schemas.microsoft.com/office/powerpoint/2010/main" val="19627245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539555" y="1053530"/>
            <a:ext cx="6247357" cy="537964"/>
          </a:xfrm>
          <a:prstGeom prst="rect">
            <a:avLst/>
          </a:prstGeom>
          <a:noFill/>
          <a:ln w="9525">
            <a:noFill/>
            <a:miter lim="800000"/>
            <a:headEnd/>
            <a:tailEnd/>
          </a:ln>
        </p:spPr>
        <p:txBody>
          <a:bodyPr/>
          <a:lstStyle>
            <a:lvl1pPr>
              <a:defRPr sz="2800" b="0">
                <a:latin typeface="微軟正黑體" panose="020B0604030504040204" pitchFamily="34" charset="-120"/>
                <a:ea typeface="微軟正黑體" panose="020B0604030504040204" pitchFamily="34" charset="-120"/>
              </a:defRPr>
            </a:lvl1pPr>
          </a:lstStyle>
          <a:p>
            <a:pPr lvl="0"/>
            <a:r>
              <a:rPr lang="zh-TW" altLang="en-US" dirty="0" smtClean="0"/>
              <a:t>按一下以編輯母片標題樣式</a:t>
            </a:r>
          </a:p>
        </p:txBody>
      </p:sp>
      <p:sp>
        <p:nvSpPr>
          <p:cNvPr id="3" name="內容版面配置區 2"/>
          <p:cNvSpPr>
            <a:spLocks noGrp="1"/>
          </p:cNvSpPr>
          <p:nvPr>
            <p:ph sz="quarter" idx="10"/>
          </p:nvPr>
        </p:nvSpPr>
        <p:spPr>
          <a:xfrm>
            <a:off x="601663" y="1701602"/>
            <a:ext cx="7993260" cy="4607122"/>
          </a:xfrm>
          <a:prstGeom prst="rect">
            <a:avLst/>
          </a:prstGeom>
        </p:spPr>
        <p:txBody>
          <a:bodyPr/>
          <a:lstStyle/>
          <a:p>
            <a:pPr lvl="0"/>
            <a:r>
              <a:rPr lang="zh-TW" altLang="en-US" dirty="0" smtClean="0"/>
              <a:t>按一下以編輯母片文字樣式</a:t>
            </a:r>
          </a:p>
        </p:txBody>
      </p:sp>
      <p:sp>
        <p:nvSpPr>
          <p:cNvPr id="4" name="頁尾版面配置區 1"/>
          <p:cNvSpPr>
            <a:spLocks noGrp="1"/>
          </p:cNvSpPr>
          <p:nvPr>
            <p:ph type="ftr" sz="quarter" idx="11"/>
          </p:nvPr>
        </p:nvSpPr>
        <p:spPr>
          <a:xfrm>
            <a:off x="611210" y="6310843"/>
            <a:ext cx="6783387" cy="287337"/>
          </a:xfrm>
          <a:prstGeom prst="rect">
            <a:avLst/>
          </a:prstGeom>
        </p:spPr>
        <p:txBody>
          <a:bodyPr vert="horz" wrap="square" lIns="0" tIns="45720" rIns="91440" bIns="45720" numCol="1" anchor="t" anchorCtr="0" compatLnSpc="1">
            <a:prstTxWarp prst="textNoShape">
              <a:avLst/>
            </a:prstTxWarp>
          </a:bodyPr>
          <a:lstStyle>
            <a:lvl1pPr>
              <a:lnSpc>
                <a:spcPct val="150000"/>
              </a:lnSpc>
              <a:spcBef>
                <a:spcPct val="30000"/>
              </a:spcBef>
              <a:defRPr sz="900" u="none">
                <a:latin typeface="微軟正黑體" panose="020B0604030504040204" pitchFamily="34" charset="-120"/>
                <a:ea typeface="微軟正黑體" panose="020B0604030504040204" pitchFamily="34" charset="-120"/>
              </a:defRPr>
            </a:lvl1pPr>
          </a:lstStyle>
          <a:p>
            <a:pPr>
              <a:defRPr/>
            </a:pPr>
            <a:r>
              <a:rPr lang="zh-TW" altLang="en-US" smtClean="0">
                <a:solidFill>
                  <a:srgbClr val="000000"/>
                </a:solidFill>
              </a:rPr>
              <a:t>機密等級：密            日期：</a:t>
            </a:r>
            <a:r>
              <a:rPr lang="en-US" altLang="zh-TW" smtClean="0">
                <a:solidFill>
                  <a:srgbClr val="000000"/>
                </a:solidFill>
              </a:rPr>
              <a:t>2019/12/18</a:t>
            </a:r>
            <a:endParaRPr lang="zh-TW" altLang="en-US">
              <a:solidFill>
                <a:srgbClr val="000000"/>
              </a:solidFill>
            </a:endParaRPr>
          </a:p>
        </p:txBody>
      </p:sp>
    </p:spTree>
    <p:extLst>
      <p:ext uri="{BB962C8B-B14F-4D97-AF65-F5344CB8AC3E}">
        <p14:creationId xmlns:p14="http://schemas.microsoft.com/office/powerpoint/2010/main" val="2155810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75150"/>
            <a:ext cx="8229600" cy="1143000"/>
          </a:xfrm>
          <a:prstGeom prst="rect">
            <a:avLst/>
          </a:prstGeom>
        </p:spPr>
        <p:txBody>
          <a:bodyPr/>
          <a:lstStyle/>
          <a:p>
            <a:r>
              <a:rPr lang="zh-TW" altLang="en-US" smtClean="0"/>
              <a:t>按一下以編輯母片標題樣式</a:t>
            </a:r>
            <a:endParaRPr lang="zh-TW" altLang="en-US"/>
          </a:p>
        </p:txBody>
      </p:sp>
      <p:sp>
        <p:nvSpPr>
          <p:cNvPr id="3" name="頁尾版面配置區 1"/>
          <p:cNvSpPr>
            <a:spLocks noGrp="1"/>
          </p:cNvSpPr>
          <p:nvPr>
            <p:ph type="ftr" sz="quarter" idx="10"/>
          </p:nvPr>
        </p:nvSpPr>
        <p:spPr>
          <a:xfrm>
            <a:off x="611210" y="6310843"/>
            <a:ext cx="6783387" cy="287337"/>
          </a:xfrm>
          <a:prstGeom prst="rect">
            <a:avLst/>
          </a:prstGeom>
        </p:spPr>
        <p:txBody>
          <a:bodyPr vert="horz" wrap="square" lIns="0" tIns="45720" rIns="91440" bIns="45720" numCol="1" anchor="t" anchorCtr="0" compatLnSpc="1">
            <a:prstTxWarp prst="textNoShape">
              <a:avLst/>
            </a:prstTxWarp>
          </a:bodyPr>
          <a:lstStyle>
            <a:lvl1pPr>
              <a:lnSpc>
                <a:spcPct val="150000"/>
              </a:lnSpc>
              <a:spcBef>
                <a:spcPct val="30000"/>
              </a:spcBef>
              <a:defRPr sz="900" u="none">
                <a:latin typeface="微軟正黑體" panose="020B0604030504040204" pitchFamily="34" charset="-120"/>
                <a:ea typeface="微軟正黑體" panose="020B0604030504040204" pitchFamily="34" charset="-120"/>
              </a:defRPr>
            </a:lvl1pPr>
          </a:lstStyle>
          <a:p>
            <a:pPr>
              <a:defRPr/>
            </a:pPr>
            <a:r>
              <a:rPr lang="zh-TW" altLang="en-US" smtClean="0">
                <a:solidFill>
                  <a:srgbClr val="000000"/>
                </a:solidFill>
              </a:rPr>
              <a:t>機密等級：密            日期：</a:t>
            </a:r>
            <a:r>
              <a:rPr lang="en-US" altLang="zh-TW" smtClean="0">
                <a:solidFill>
                  <a:srgbClr val="000000"/>
                </a:solidFill>
              </a:rPr>
              <a:t>2019/12/18</a:t>
            </a:r>
            <a:endParaRPr lang="zh-TW" altLang="en-US">
              <a:solidFill>
                <a:srgbClr val="000000"/>
              </a:solidFill>
            </a:endParaRPr>
          </a:p>
        </p:txBody>
      </p:sp>
    </p:spTree>
    <p:extLst>
      <p:ext uri="{BB962C8B-B14F-4D97-AF65-F5344CB8AC3E}">
        <p14:creationId xmlns:p14="http://schemas.microsoft.com/office/powerpoint/2010/main" val="12153480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75150"/>
            <a:ext cx="8229600" cy="1143000"/>
          </a:xfrm>
          <a:prstGeom prst="rect">
            <a:avLst/>
          </a:prstGeom>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38003984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3" name="矩形 2"/>
          <p:cNvSpPr>
            <a:spLocks noChangeArrowheads="1"/>
          </p:cNvSpPr>
          <p:nvPr userDrawn="1"/>
        </p:nvSpPr>
        <p:spPr bwMode="auto">
          <a:xfrm>
            <a:off x="2195533" y="549275"/>
            <a:ext cx="5545137" cy="647700"/>
          </a:xfrm>
          <a:prstGeom prst="rect">
            <a:avLst/>
          </a:prstGeom>
          <a:solidFill>
            <a:schemeClr val="bg1"/>
          </a:solidFill>
          <a:ln w="9525" algn="ctr">
            <a:solidFill>
              <a:schemeClr val="bg1"/>
            </a:solidFill>
            <a:round/>
            <a:headEnd/>
            <a:tailEnd/>
          </a:ln>
        </p:spPr>
        <p:txBody>
          <a:bodyPr/>
          <a:lstStyle>
            <a:lvl1pPr eaLnBrk="0" hangingPunct="0">
              <a:defRPr kumimoji="1" sz="2400" u="sng">
                <a:solidFill>
                  <a:schemeClr val="tx1"/>
                </a:solidFill>
                <a:latin typeface="Times New Roman" pitchFamily="18" charset="0"/>
                <a:ea typeface="新細明體" pitchFamily="18" charset="-120"/>
              </a:defRPr>
            </a:lvl1pPr>
            <a:lvl2pPr marL="742950" indent="-285750" eaLnBrk="0" hangingPunct="0">
              <a:defRPr kumimoji="1" sz="2400" u="sng">
                <a:solidFill>
                  <a:schemeClr val="tx1"/>
                </a:solidFill>
                <a:latin typeface="Times New Roman" pitchFamily="18" charset="0"/>
                <a:ea typeface="新細明體" pitchFamily="18" charset="-120"/>
              </a:defRPr>
            </a:lvl2pPr>
            <a:lvl3pPr marL="1143000" indent="-228600" eaLnBrk="0" hangingPunct="0">
              <a:defRPr kumimoji="1" sz="2400" u="sng">
                <a:solidFill>
                  <a:schemeClr val="tx1"/>
                </a:solidFill>
                <a:latin typeface="Times New Roman" pitchFamily="18" charset="0"/>
                <a:ea typeface="新細明體" pitchFamily="18" charset="-120"/>
              </a:defRPr>
            </a:lvl3pPr>
            <a:lvl4pPr marL="1600200" indent="-228600" eaLnBrk="0" hangingPunct="0">
              <a:defRPr kumimoji="1" sz="2400" u="sng">
                <a:solidFill>
                  <a:schemeClr val="tx1"/>
                </a:solidFill>
                <a:latin typeface="Times New Roman" pitchFamily="18" charset="0"/>
                <a:ea typeface="新細明體" pitchFamily="18" charset="-120"/>
              </a:defRPr>
            </a:lvl4pPr>
            <a:lvl5pPr marL="2057400" indent="-228600" eaLnBrk="0" hangingPunct="0">
              <a:defRPr kumimoji="1" sz="2400" u="sng">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9pPr>
          </a:lstStyle>
          <a:p>
            <a:pPr eaLnBrk="1" hangingPunct="1">
              <a:defRPr/>
            </a:pPr>
            <a:endParaRPr lang="zh-TW" altLang="en-US" smtClean="0">
              <a:solidFill>
                <a:srgbClr val="000000"/>
              </a:solidFill>
            </a:endParaRPr>
          </a:p>
        </p:txBody>
      </p:sp>
      <p:sp>
        <p:nvSpPr>
          <p:cNvPr id="12" name="Rectangle 3"/>
          <p:cNvSpPr>
            <a:spLocks noGrp="1" noChangeArrowheads="1"/>
          </p:cNvSpPr>
          <p:nvPr>
            <p:ph idx="1"/>
          </p:nvPr>
        </p:nvSpPr>
        <p:spPr bwMode="auto">
          <a:xfrm>
            <a:off x="844550" y="1630125"/>
            <a:ext cx="7975922" cy="4608512"/>
          </a:xfrm>
          <a:prstGeom prst="rect">
            <a:avLst/>
          </a:prstGeom>
          <a:noFill/>
          <a:ln w="9525">
            <a:noFill/>
            <a:miter lim="800000"/>
            <a:headEnd/>
            <a:tailEnd/>
          </a:ln>
        </p:spPr>
        <p:txBody>
          <a:bodyPr/>
          <a:lstStyle>
            <a:lvl1pPr marL="0" marR="0" indent="0" algn="l" defTabSz="914400" rtl="0" eaLnBrk="0" fontAlgn="base" latinLnBrk="0" hangingPunct="0">
              <a:lnSpc>
                <a:spcPct val="100000"/>
              </a:lnSpc>
              <a:spcBef>
                <a:spcPct val="0"/>
              </a:spcBef>
              <a:spcAft>
                <a:spcPct val="0"/>
              </a:spcAft>
              <a:buClrTx/>
              <a:buSzTx/>
              <a:buFont typeface="Arial" pitchFamily="34" charset="0"/>
              <a:buNone/>
              <a:tabLst/>
              <a:defRPr sz="1800"/>
            </a:lvl1pPr>
          </a:lstStyle>
          <a:p>
            <a:pPr lvl="0"/>
            <a:endParaRPr lang="zh-TW" altLang="en-US" noProof="0" dirty="0" smtClean="0"/>
          </a:p>
        </p:txBody>
      </p:sp>
      <p:sp>
        <p:nvSpPr>
          <p:cNvPr id="4" name="頁尾版面配置區 1"/>
          <p:cNvSpPr>
            <a:spLocks noGrp="1"/>
          </p:cNvSpPr>
          <p:nvPr>
            <p:ph type="ftr" sz="quarter" idx="10"/>
          </p:nvPr>
        </p:nvSpPr>
        <p:spPr>
          <a:xfrm>
            <a:off x="846956" y="6310843"/>
            <a:ext cx="6783387" cy="287337"/>
          </a:xfrm>
          <a:prstGeom prst="rect">
            <a:avLst/>
          </a:prstGeom>
        </p:spPr>
        <p:txBody>
          <a:bodyPr/>
          <a:lstStyle>
            <a:lvl1pPr algn="ctr" eaLnBrk="0" hangingPunct="0">
              <a:defRPr kumimoji="0" b="1"/>
            </a:lvl1pPr>
          </a:lstStyle>
          <a:p>
            <a:pPr>
              <a:defRPr/>
            </a:pPr>
            <a:r>
              <a:rPr lang="zh-TW" altLang="en-US" smtClean="0">
                <a:solidFill>
                  <a:srgbClr val="000000"/>
                </a:solidFill>
              </a:rPr>
              <a:t>機密等級：密            日期：</a:t>
            </a:r>
            <a:r>
              <a:rPr lang="en-US" altLang="zh-TW" smtClean="0">
                <a:solidFill>
                  <a:srgbClr val="000000"/>
                </a:solidFill>
              </a:rPr>
              <a:t>2019/12/18</a:t>
            </a:r>
            <a:endParaRPr lang="zh-TW" altLang="en-US">
              <a:solidFill>
                <a:srgbClr val="000000"/>
              </a:solidFill>
            </a:endParaRPr>
          </a:p>
        </p:txBody>
      </p:sp>
    </p:spTree>
    <p:extLst>
      <p:ext uri="{BB962C8B-B14F-4D97-AF65-F5344CB8AC3E}">
        <p14:creationId xmlns:p14="http://schemas.microsoft.com/office/powerpoint/2010/main" val="42005187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3" name="矩形 2"/>
          <p:cNvSpPr>
            <a:spLocks noChangeArrowheads="1"/>
          </p:cNvSpPr>
          <p:nvPr userDrawn="1"/>
        </p:nvSpPr>
        <p:spPr bwMode="auto">
          <a:xfrm>
            <a:off x="2195533" y="549275"/>
            <a:ext cx="5545137" cy="647700"/>
          </a:xfrm>
          <a:prstGeom prst="rect">
            <a:avLst/>
          </a:prstGeom>
          <a:solidFill>
            <a:schemeClr val="bg1"/>
          </a:solidFill>
          <a:ln w="9525" algn="ctr">
            <a:solidFill>
              <a:schemeClr val="bg1"/>
            </a:solidFill>
            <a:round/>
            <a:headEnd/>
            <a:tailEnd/>
          </a:ln>
        </p:spPr>
        <p:txBody>
          <a:bodyPr/>
          <a:lstStyle>
            <a:lvl1pPr eaLnBrk="0" hangingPunct="0">
              <a:defRPr kumimoji="1" sz="2400" u="sng">
                <a:solidFill>
                  <a:schemeClr val="tx1"/>
                </a:solidFill>
                <a:latin typeface="Times New Roman" pitchFamily="18" charset="0"/>
                <a:ea typeface="新細明體" pitchFamily="18" charset="-120"/>
              </a:defRPr>
            </a:lvl1pPr>
            <a:lvl2pPr marL="742950" indent="-285750" eaLnBrk="0" hangingPunct="0">
              <a:defRPr kumimoji="1" sz="2400" u="sng">
                <a:solidFill>
                  <a:schemeClr val="tx1"/>
                </a:solidFill>
                <a:latin typeface="Times New Roman" pitchFamily="18" charset="0"/>
                <a:ea typeface="新細明體" pitchFamily="18" charset="-120"/>
              </a:defRPr>
            </a:lvl2pPr>
            <a:lvl3pPr marL="1143000" indent="-228600" eaLnBrk="0" hangingPunct="0">
              <a:defRPr kumimoji="1" sz="2400" u="sng">
                <a:solidFill>
                  <a:schemeClr val="tx1"/>
                </a:solidFill>
                <a:latin typeface="Times New Roman" pitchFamily="18" charset="0"/>
                <a:ea typeface="新細明體" pitchFamily="18" charset="-120"/>
              </a:defRPr>
            </a:lvl3pPr>
            <a:lvl4pPr marL="1600200" indent="-228600" eaLnBrk="0" hangingPunct="0">
              <a:defRPr kumimoji="1" sz="2400" u="sng">
                <a:solidFill>
                  <a:schemeClr val="tx1"/>
                </a:solidFill>
                <a:latin typeface="Times New Roman" pitchFamily="18" charset="0"/>
                <a:ea typeface="新細明體" pitchFamily="18" charset="-120"/>
              </a:defRPr>
            </a:lvl4pPr>
            <a:lvl5pPr marL="2057400" indent="-228600" eaLnBrk="0" hangingPunct="0">
              <a:defRPr kumimoji="1" sz="2400" u="sng">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9pPr>
          </a:lstStyle>
          <a:p>
            <a:pPr eaLnBrk="1" hangingPunct="1">
              <a:defRPr/>
            </a:pPr>
            <a:endParaRPr lang="zh-TW" altLang="en-US" smtClean="0">
              <a:solidFill>
                <a:srgbClr val="000000"/>
              </a:solidFill>
            </a:endParaRPr>
          </a:p>
        </p:txBody>
      </p:sp>
      <p:sp>
        <p:nvSpPr>
          <p:cNvPr id="12" name="Rectangle 3"/>
          <p:cNvSpPr>
            <a:spLocks noGrp="1" noChangeArrowheads="1"/>
          </p:cNvSpPr>
          <p:nvPr>
            <p:ph idx="1"/>
          </p:nvPr>
        </p:nvSpPr>
        <p:spPr bwMode="auto">
          <a:xfrm>
            <a:off x="844550" y="1630125"/>
            <a:ext cx="7975922" cy="4608512"/>
          </a:xfrm>
          <a:prstGeom prst="rect">
            <a:avLst/>
          </a:prstGeom>
          <a:noFill/>
          <a:ln w="9525">
            <a:noFill/>
            <a:miter lim="800000"/>
            <a:headEnd/>
            <a:tailEnd/>
          </a:ln>
        </p:spPr>
        <p:txBody>
          <a:bodyPr/>
          <a:lstStyle>
            <a:lvl1pPr marL="0" marR="0" indent="0" algn="l" defTabSz="914400" rtl="0" eaLnBrk="0" fontAlgn="base" latinLnBrk="0" hangingPunct="0">
              <a:lnSpc>
                <a:spcPct val="100000"/>
              </a:lnSpc>
              <a:spcBef>
                <a:spcPct val="0"/>
              </a:spcBef>
              <a:spcAft>
                <a:spcPct val="0"/>
              </a:spcAft>
              <a:buClrTx/>
              <a:buSzTx/>
              <a:buFont typeface="Arial" pitchFamily="34" charset="0"/>
              <a:buNone/>
              <a:tabLst/>
              <a:defRPr sz="1800"/>
            </a:lvl1pPr>
          </a:lstStyle>
          <a:p>
            <a:pPr lvl="0"/>
            <a:endParaRPr lang="zh-TW" altLang="en-US" noProof="0" dirty="0" smtClean="0"/>
          </a:p>
        </p:txBody>
      </p:sp>
      <p:sp>
        <p:nvSpPr>
          <p:cNvPr id="4" name="頁尾版面配置區 1"/>
          <p:cNvSpPr>
            <a:spLocks noGrp="1"/>
          </p:cNvSpPr>
          <p:nvPr>
            <p:ph type="ftr" sz="quarter" idx="10"/>
          </p:nvPr>
        </p:nvSpPr>
        <p:spPr>
          <a:xfrm>
            <a:off x="846956" y="6310843"/>
            <a:ext cx="6783387" cy="287337"/>
          </a:xfrm>
          <a:prstGeom prst="rect">
            <a:avLst/>
          </a:prstGeom>
        </p:spPr>
        <p:txBody>
          <a:bodyPr/>
          <a:lstStyle>
            <a:lvl1pPr algn="ctr" eaLnBrk="0" hangingPunct="0">
              <a:defRPr kumimoji="0" b="1"/>
            </a:lvl1pPr>
          </a:lstStyle>
          <a:p>
            <a:pPr>
              <a:defRPr/>
            </a:pPr>
            <a:r>
              <a:rPr lang="zh-TW" altLang="en-US" smtClean="0">
                <a:solidFill>
                  <a:srgbClr val="000000"/>
                </a:solidFill>
              </a:rPr>
              <a:t>機密等級：密            日期：</a:t>
            </a:r>
            <a:r>
              <a:rPr lang="en-US" altLang="zh-TW" smtClean="0">
                <a:solidFill>
                  <a:srgbClr val="000000"/>
                </a:solidFill>
              </a:rPr>
              <a:t>2019/12/18</a:t>
            </a:r>
            <a:endParaRPr lang="zh-TW" altLang="en-US">
              <a:solidFill>
                <a:srgbClr val="000000"/>
              </a:solidFill>
            </a:endParaRPr>
          </a:p>
        </p:txBody>
      </p:sp>
    </p:spTree>
    <p:extLst>
      <p:ext uri="{BB962C8B-B14F-4D97-AF65-F5344CB8AC3E}">
        <p14:creationId xmlns:p14="http://schemas.microsoft.com/office/powerpoint/2010/main" val="3478908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35" y="156502"/>
            <a:ext cx="6247357" cy="537965"/>
          </a:xfrm>
          <a:prstGeom prst="rect">
            <a:avLst/>
          </a:prstGeom>
          <a:noFill/>
          <a:ln w="9525">
            <a:noFill/>
            <a:miter lim="800000"/>
            <a:headEnd/>
            <a:tailEnd/>
          </a:ln>
        </p:spPr>
        <p:txBody>
          <a:bodyPr/>
          <a:lstStyle>
            <a:lvl1pPr>
              <a:defRPr sz="2800" b="0">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3" name="內容版面配置區 2"/>
          <p:cNvSpPr>
            <a:spLocks noGrp="1"/>
          </p:cNvSpPr>
          <p:nvPr>
            <p:ph sz="quarter" idx="10"/>
          </p:nvPr>
        </p:nvSpPr>
        <p:spPr>
          <a:xfrm>
            <a:off x="601663" y="1197585"/>
            <a:ext cx="7993260" cy="5111179"/>
          </a:xfrm>
          <a:prstGeom prst="rect">
            <a:avLst/>
          </a:prstGeom>
        </p:spPr>
        <p:txBody>
          <a:bodyPr/>
          <a:lstStyle/>
          <a:p>
            <a:pPr lvl="0"/>
            <a:r>
              <a:rPr lang="zh-TW" altLang="en-US" dirty="0"/>
              <a:t>按一下以編輯母片文字樣式</a:t>
            </a:r>
          </a:p>
        </p:txBody>
      </p:sp>
    </p:spTree>
    <p:extLst>
      <p:ext uri="{BB962C8B-B14F-4D97-AF65-F5344CB8AC3E}">
        <p14:creationId xmlns:p14="http://schemas.microsoft.com/office/powerpoint/2010/main" val="230981525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3" name="矩形 2"/>
          <p:cNvSpPr>
            <a:spLocks noChangeArrowheads="1"/>
          </p:cNvSpPr>
          <p:nvPr userDrawn="1"/>
        </p:nvSpPr>
        <p:spPr bwMode="auto">
          <a:xfrm>
            <a:off x="2195533" y="549275"/>
            <a:ext cx="5545137" cy="647700"/>
          </a:xfrm>
          <a:prstGeom prst="rect">
            <a:avLst/>
          </a:prstGeom>
          <a:solidFill>
            <a:schemeClr val="bg1"/>
          </a:solidFill>
          <a:ln w="9525" algn="ctr">
            <a:solidFill>
              <a:schemeClr val="bg1"/>
            </a:solidFill>
            <a:round/>
            <a:headEnd/>
            <a:tailEnd/>
          </a:ln>
        </p:spPr>
        <p:txBody>
          <a:bodyPr/>
          <a:lstStyle>
            <a:lvl1pPr eaLnBrk="0" hangingPunct="0">
              <a:defRPr kumimoji="1" sz="2400" u="sng">
                <a:solidFill>
                  <a:schemeClr val="tx1"/>
                </a:solidFill>
                <a:latin typeface="Times New Roman" pitchFamily="18" charset="0"/>
                <a:ea typeface="新細明體" pitchFamily="18" charset="-120"/>
              </a:defRPr>
            </a:lvl1pPr>
            <a:lvl2pPr marL="742950" indent="-285750" eaLnBrk="0" hangingPunct="0">
              <a:defRPr kumimoji="1" sz="2400" u="sng">
                <a:solidFill>
                  <a:schemeClr val="tx1"/>
                </a:solidFill>
                <a:latin typeface="Times New Roman" pitchFamily="18" charset="0"/>
                <a:ea typeface="新細明體" pitchFamily="18" charset="-120"/>
              </a:defRPr>
            </a:lvl2pPr>
            <a:lvl3pPr marL="1143000" indent="-228600" eaLnBrk="0" hangingPunct="0">
              <a:defRPr kumimoji="1" sz="2400" u="sng">
                <a:solidFill>
                  <a:schemeClr val="tx1"/>
                </a:solidFill>
                <a:latin typeface="Times New Roman" pitchFamily="18" charset="0"/>
                <a:ea typeface="新細明體" pitchFamily="18" charset="-120"/>
              </a:defRPr>
            </a:lvl3pPr>
            <a:lvl4pPr marL="1600200" indent="-228600" eaLnBrk="0" hangingPunct="0">
              <a:defRPr kumimoji="1" sz="2400" u="sng">
                <a:solidFill>
                  <a:schemeClr val="tx1"/>
                </a:solidFill>
                <a:latin typeface="Times New Roman" pitchFamily="18" charset="0"/>
                <a:ea typeface="新細明體" pitchFamily="18" charset="-120"/>
              </a:defRPr>
            </a:lvl4pPr>
            <a:lvl5pPr marL="2057400" indent="-228600" eaLnBrk="0" hangingPunct="0">
              <a:defRPr kumimoji="1" sz="2400" u="sng">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9pPr>
          </a:lstStyle>
          <a:p>
            <a:pPr eaLnBrk="1" hangingPunct="1">
              <a:defRPr/>
            </a:pPr>
            <a:endParaRPr lang="zh-TW" altLang="en-US" smtClean="0">
              <a:solidFill>
                <a:srgbClr val="000000"/>
              </a:solidFill>
            </a:endParaRPr>
          </a:p>
        </p:txBody>
      </p:sp>
      <p:sp>
        <p:nvSpPr>
          <p:cNvPr id="12" name="Rectangle 3"/>
          <p:cNvSpPr>
            <a:spLocks noGrp="1" noChangeArrowheads="1"/>
          </p:cNvSpPr>
          <p:nvPr>
            <p:ph idx="1"/>
          </p:nvPr>
        </p:nvSpPr>
        <p:spPr bwMode="auto">
          <a:xfrm>
            <a:off x="844550" y="1630125"/>
            <a:ext cx="7975922" cy="4608512"/>
          </a:xfrm>
          <a:prstGeom prst="rect">
            <a:avLst/>
          </a:prstGeom>
          <a:noFill/>
          <a:ln w="9525">
            <a:noFill/>
            <a:miter lim="800000"/>
            <a:headEnd/>
            <a:tailEnd/>
          </a:ln>
        </p:spPr>
        <p:txBody>
          <a:bodyPr/>
          <a:lstStyle>
            <a:lvl1pPr marL="0" marR="0" indent="0" algn="l" defTabSz="914400" rtl="0" eaLnBrk="0" fontAlgn="base" latinLnBrk="0" hangingPunct="0">
              <a:lnSpc>
                <a:spcPct val="100000"/>
              </a:lnSpc>
              <a:spcBef>
                <a:spcPct val="0"/>
              </a:spcBef>
              <a:spcAft>
                <a:spcPct val="0"/>
              </a:spcAft>
              <a:buClrTx/>
              <a:buSzTx/>
              <a:buFont typeface="Arial" pitchFamily="34" charset="0"/>
              <a:buNone/>
              <a:tabLst/>
              <a:defRPr sz="1800"/>
            </a:lvl1pPr>
          </a:lstStyle>
          <a:p>
            <a:pPr lvl="0"/>
            <a:endParaRPr lang="zh-TW" altLang="en-US" noProof="0" dirty="0" smtClean="0"/>
          </a:p>
        </p:txBody>
      </p:sp>
      <p:sp>
        <p:nvSpPr>
          <p:cNvPr id="4" name="頁尾版面配置區 1"/>
          <p:cNvSpPr>
            <a:spLocks noGrp="1"/>
          </p:cNvSpPr>
          <p:nvPr>
            <p:ph type="ftr" sz="quarter" idx="10"/>
          </p:nvPr>
        </p:nvSpPr>
        <p:spPr>
          <a:xfrm>
            <a:off x="846956" y="6310843"/>
            <a:ext cx="6783387" cy="287337"/>
          </a:xfrm>
          <a:prstGeom prst="rect">
            <a:avLst/>
          </a:prstGeom>
        </p:spPr>
        <p:txBody>
          <a:bodyPr/>
          <a:lstStyle>
            <a:lvl1pPr algn="ctr" eaLnBrk="0" hangingPunct="0">
              <a:defRPr kumimoji="0" b="1"/>
            </a:lvl1pPr>
          </a:lstStyle>
          <a:p>
            <a:pPr>
              <a:defRPr/>
            </a:pPr>
            <a:r>
              <a:rPr lang="zh-TW" altLang="en-US" smtClean="0">
                <a:solidFill>
                  <a:srgbClr val="000000"/>
                </a:solidFill>
              </a:rPr>
              <a:t>機密等級：密            日期：</a:t>
            </a:r>
            <a:r>
              <a:rPr lang="en-US" altLang="zh-TW" smtClean="0">
                <a:solidFill>
                  <a:srgbClr val="000000"/>
                </a:solidFill>
              </a:rPr>
              <a:t>2019/12/18</a:t>
            </a:r>
            <a:endParaRPr lang="zh-TW" altLang="en-US">
              <a:solidFill>
                <a:srgbClr val="000000"/>
              </a:solidFill>
            </a:endParaRPr>
          </a:p>
        </p:txBody>
      </p:sp>
    </p:spTree>
    <p:extLst>
      <p:ext uri="{BB962C8B-B14F-4D97-AF65-F5344CB8AC3E}">
        <p14:creationId xmlns:p14="http://schemas.microsoft.com/office/powerpoint/2010/main" val="16406015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3" name="矩形 2"/>
          <p:cNvSpPr>
            <a:spLocks noChangeArrowheads="1"/>
          </p:cNvSpPr>
          <p:nvPr userDrawn="1"/>
        </p:nvSpPr>
        <p:spPr bwMode="auto">
          <a:xfrm>
            <a:off x="2195533" y="549275"/>
            <a:ext cx="5545137" cy="647700"/>
          </a:xfrm>
          <a:prstGeom prst="rect">
            <a:avLst/>
          </a:prstGeom>
          <a:solidFill>
            <a:schemeClr val="bg1"/>
          </a:solidFill>
          <a:ln w="9525" algn="ctr">
            <a:solidFill>
              <a:schemeClr val="bg1"/>
            </a:solidFill>
            <a:round/>
            <a:headEnd/>
            <a:tailEnd/>
          </a:ln>
        </p:spPr>
        <p:txBody>
          <a:bodyPr/>
          <a:lstStyle>
            <a:lvl1pPr eaLnBrk="0" hangingPunct="0">
              <a:defRPr kumimoji="1" sz="2400" u="sng">
                <a:solidFill>
                  <a:schemeClr val="tx1"/>
                </a:solidFill>
                <a:latin typeface="Times New Roman" pitchFamily="18" charset="0"/>
                <a:ea typeface="新細明體" pitchFamily="18" charset="-120"/>
              </a:defRPr>
            </a:lvl1pPr>
            <a:lvl2pPr marL="742950" indent="-285750" eaLnBrk="0" hangingPunct="0">
              <a:defRPr kumimoji="1" sz="2400" u="sng">
                <a:solidFill>
                  <a:schemeClr val="tx1"/>
                </a:solidFill>
                <a:latin typeface="Times New Roman" pitchFamily="18" charset="0"/>
                <a:ea typeface="新細明體" pitchFamily="18" charset="-120"/>
              </a:defRPr>
            </a:lvl2pPr>
            <a:lvl3pPr marL="1143000" indent="-228600" eaLnBrk="0" hangingPunct="0">
              <a:defRPr kumimoji="1" sz="2400" u="sng">
                <a:solidFill>
                  <a:schemeClr val="tx1"/>
                </a:solidFill>
                <a:latin typeface="Times New Roman" pitchFamily="18" charset="0"/>
                <a:ea typeface="新細明體" pitchFamily="18" charset="-120"/>
              </a:defRPr>
            </a:lvl3pPr>
            <a:lvl4pPr marL="1600200" indent="-228600" eaLnBrk="0" hangingPunct="0">
              <a:defRPr kumimoji="1" sz="2400" u="sng">
                <a:solidFill>
                  <a:schemeClr val="tx1"/>
                </a:solidFill>
                <a:latin typeface="Times New Roman" pitchFamily="18" charset="0"/>
                <a:ea typeface="新細明體" pitchFamily="18" charset="-120"/>
              </a:defRPr>
            </a:lvl4pPr>
            <a:lvl5pPr marL="2057400" indent="-228600" eaLnBrk="0" hangingPunct="0">
              <a:defRPr kumimoji="1" sz="2400" u="sng">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9pPr>
          </a:lstStyle>
          <a:p>
            <a:pPr eaLnBrk="1" hangingPunct="1">
              <a:defRPr/>
            </a:pPr>
            <a:endParaRPr lang="zh-TW" altLang="en-US" smtClean="0">
              <a:solidFill>
                <a:srgbClr val="000000"/>
              </a:solidFill>
            </a:endParaRPr>
          </a:p>
        </p:txBody>
      </p:sp>
      <p:sp>
        <p:nvSpPr>
          <p:cNvPr id="12" name="Rectangle 3"/>
          <p:cNvSpPr>
            <a:spLocks noGrp="1" noChangeArrowheads="1"/>
          </p:cNvSpPr>
          <p:nvPr>
            <p:ph idx="1"/>
          </p:nvPr>
        </p:nvSpPr>
        <p:spPr bwMode="auto">
          <a:xfrm>
            <a:off x="844550" y="1630126"/>
            <a:ext cx="7975922" cy="4608512"/>
          </a:xfrm>
          <a:prstGeom prst="rect">
            <a:avLst/>
          </a:prstGeom>
          <a:noFill/>
          <a:ln w="9525">
            <a:noFill/>
            <a:miter lim="800000"/>
            <a:headEnd/>
            <a:tailEnd/>
          </a:ln>
        </p:spPr>
        <p:txBody>
          <a:bodyPr/>
          <a:lstStyle>
            <a:lvl1pPr marL="0" marR="0" indent="0" algn="l" defTabSz="914400" rtl="0" eaLnBrk="0" fontAlgn="base" latinLnBrk="0" hangingPunct="0">
              <a:lnSpc>
                <a:spcPct val="100000"/>
              </a:lnSpc>
              <a:spcBef>
                <a:spcPct val="0"/>
              </a:spcBef>
              <a:spcAft>
                <a:spcPct val="0"/>
              </a:spcAft>
              <a:buClrTx/>
              <a:buSzTx/>
              <a:buFont typeface="Arial" pitchFamily="34" charset="0"/>
              <a:buNone/>
              <a:tabLst/>
              <a:defRPr sz="1800"/>
            </a:lvl1pPr>
          </a:lstStyle>
          <a:p>
            <a:pPr lvl="0"/>
            <a:endParaRPr lang="zh-TW" altLang="en-US" noProof="0" dirty="0" smtClean="0"/>
          </a:p>
        </p:txBody>
      </p:sp>
      <p:sp>
        <p:nvSpPr>
          <p:cNvPr id="4" name="頁尾版面配置區 1"/>
          <p:cNvSpPr>
            <a:spLocks noGrp="1"/>
          </p:cNvSpPr>
          <p:nvPr>
            <p:ph type="ftr" sz="quarter" idx="10"/>
          </p:nvPr>
        </p:nvSpPr>
        <p:spPr>
          <a:xfrm>
            <a:off x="846956" y="6310843"/>
            <a:ext cx="6783387" cy="287337"/>
          </a:xfrm>
          <a:prstGeom prst="rect">
            <a:avLst/>
          </a:prstGeom>
        </p:spPr>
        <p:txBody>
          <a:bodyPr/>
          <a:lstStyle>
            <a:lvl1pPr algn="ctr" eaLnBrk="0" hangingPunct="0">
              <a:defRPr kumimoji="0" b="1"/>
            </a:lvl1pPr>
          </a:lstStyle>
          <a:p>
            <a:pPr>
              <a:defRPr/>
            </a:pPr>
            <a:r>
              <a:rPr lang="zh-TW" altLang="en-US" smtClean="0">
                <a:solidFill>
                  <a:srgbClr val="000000"/>
                </a:solidFill>
              </a:rPr>
              <a:t>機密等級：密            日期：</a:t>
            </a:r>
            <a:r>
              <a:rPr lang="en-US" altLang="zh-TW" smtClean="0">
                <a:solidFill>
                  <a:srgbClr val="000000"/>
                </a:solidFill>
              </a:rPr>
              <a:t>2019/12/18</a:t>
            </a:r>
            <a:endParaRPr lang="zh-TW" altLang="en-US">
              <a:solidFill>
                <a:srgbClr val="000000"/>
              </a:solidFill>
            </a:endParaRPr>
          </a:p>
        </p:txBody>
      </p:sp>
    </p:spTree>
    <p:extLst>
      <p:ext uri="{BB962C8B-B14F-4D97-AF65-F5344CB8AC3E}">
        <p14:creationId xmlns:p14="http://schemas.microsoft.com/office/powerpoint/2010/main" val="953342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3" name="矩形 2"/>
          <p:cNvSpPr>
            <a:spLocks noChangeArrowheads="1"/>
          </p:cNvSpPr>
          <p:nvPr userDrawn="1"/>
        </p:nvSpPr>
        <p:spPr bwMode="auto">
          <a:xfrm>
            <a:off x="2195533" y="549275"/>
            <a:ext cx="5545137" cy="647700"/>
          </a:xfrm>
          <a:prstGeom prst="rect">
            <a:avLst/>
          </a:prstGeom>
          <a:solidFill>
            <a:schemeClr val="bg1"/>
          </a:solidFill>
          <a:ln w="9525" algn="ctr">
            <a:solidFill>
              <a:schemeClr val="bg1"/>
            </a:solidFill>
            <a:round/>
            <a:headEnd/>
            <a:tailEnd/>
          </a:ln>
        </p:spPr>
        <p:txBody>
          <a:bodyPr/>
          <a:lstStyle>
            <a:lvl1pPr eaLnBrk="0" hangingPunct="0">
              <a:defRPr kumimoji="1" sz="2400" u="sng">
                <a:solidFill>
                  <a:schemeClr val="tx1"/>
                </a:solidFill>
                <a:latin typeface="Times New Roman" pitchFamily="18" charset="0"/>
                <a:ea typeface="新細明體" charset="-120"/>
              </a:defRPr>
            </a:lvl1pPr>
            <a:lvl2pPr marL="742950" indent="-285750" eaLnBrk="0" hangingPunct="0">
              <a:defRPr kumimoji="1" sz="2400" u="sng">
                <a:solidFill>
                  <a:schemeClr val="tx1"/>
                </a:solidFill>
                <a:latin typeface="Times New Roman" pitchFamily="18" charset="0"/>
                <a:ea typeface="新細明體" charset="-120"/>
              </a:defRPr>
            </a:lvl2pPr>
            <a:lvl3pPr marL="1143000" indent="-228600" eaLnBrk="0" hangingPunct="0">
              <a:defRPr kumimoji="1" sz="2400" u="sng">
                <a:solidFill>
                  <a:schemeClr val="tx1"/>
                </a:solidFill>
                <a:latin typeface="Times New Roman" pitchFamily="18" charset="0"/>
                <a:ea typeface="新細明體" charset="-120"/>
              </a:defRPr>
            </a:lvl3pPr>
            <a:lvl4pPr marL="1600200" indent="-228600" eaLnBrk="0" hangingPunct="0">
              <a:defRPr kumimoji="1" sz="2400" u="sng">
                <a:solidFill>
                  <a:schemeClr val="tx1"/>
                </a:solidFill>
                <a:latin typeface="Times New Roman" pitchFamily="18" charset="0"/>
                <a:ea typeface="新細明體" charset="-120"/>
              </a:defRPr>
            </a:lvl4pPr>
            <a:lvl5pPr marL="2057400" indent="-228600" eaLnBrk="0" hangingPunct="0">
              <a:defRPr kumimoji="1" sz="2400" u="sng">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9pPr>
          </a:lstStyle>
          <a:p>
            <a:pPr eaLnBrk="1" hangingPunct="1">
              <a:defRPr/>
            </a:pPr>
            <a:endParaRPr lang="zh-TW" altLang="en-US" smtClean="0">
              <a:solidFill>
                <a:srgbClr val="000000"/>
              </a:solidFill>
            </a:endParaRPr>
          </a:p>
        </p:txBody>
      </p:sp>
      <p:sp>
        <p:nvSpPr>
          <p:cNvPr id="12" name="Rectangle 3"/>
          <p:cNvSpPr>
            <a:spLocks noGrp="1" noChangeArrowheads="1"/>
          </p:cNvSpPr>
          <p:nvPr>
            <p:ph idx="1"/>
          </p:nvPr>
        </p:nvSpPr>
        <p:spPr bwMode="auto">
          <a:xfrm>
            <a:off x="844550" y="1630125"/>
            <a:ext cx="7975922" cy="4608512"/>
          </a:xfrm>
          <a:prstGeom prst="rect">
            <a:avLst/>
          </a:prstGeom>
          <a:noFill/>
          <a:ln w="9525">
            <a:noFill/>
            <a:miter lim="800000"/>
            <a:headEnd/>
            <a:tailEnd/>
          </a:ln>
        </p:spPr>
        <p:txBody>
          <a:bodyPr/>
          <a:lstStyle>
            <a:lvl1pPr marL="0" marR="0" indent="0" algn="l" defTabSz="914400" rtl="0" eaLnBrk="0" fontAlgn="base" latinLnBrk="0" hangingPunct="0">
              <a:lnSpc>
                <a:spcPct val="100000"/>
              </a:lnSpc>
              <a:spcBef>
                <a:spcPct val="0"/>
              </a:spcBef>
              <a:spcAft>
                <a:spcPct val="0"/>
              </a:spcAft>
              <a:buClrTx/>
              <a:buSzTx/>
              <a:buFont typeface="Arial" pitchFamily="34" charset="0"/>
              <a:buNone/>
              <a:tabLst/>
              <a:defRPr sz="1800"/>
            </a:lvl1pPr>
          </a:lstStyle>
          <a:p>
            <a:pPr lvl="0"/>
            <a:endParaRPr lang="zh-TW" altLang="en-US" noProof="0" dirty="0" smtClean="0"/>
          </a:p>
        </p:txBody>
      </p:sp>
      <p:sp>
        <p:nvSpPr>
          <p:cNvPr id="4" name="頁尾版面配置區 1"/>
          <p:cNvSpPr>
            <a:spLocks noGrp="1"/>
          </p:cNvSpPr>
          <p:nvPr>
            <p:ph type="ftr" sz="quarter" idx="10"/>
          </p:nvPr>
        </p:nvSpPr>
        <p:spPr>
          <a:xfrm>
            <a:off x="846956" y="6310843"/>
            <a:ext cx="6783387" cy="287337"/>
          </a:xfrm>
          <a:prstGeom prst="rect">
            <a:avLst/>
          </a:prstGeom>
        </p:spPr>
        <p:txBody>
          <a:bodyPr/>
          <a:lstStyle>
            <a:lvl1pPr algn="ctr" eaLnBrk="0" hangingPunct="0">
              <a:defRPr kumimoji="0" b="1">
                <a:ea typeface="新細明體" charset="-120"/>
              </a:defRPr>
            </a:lvl1pPr>
          </a:lstStyle>
          <a:p>
            <a:pPr>
              <a:defRPr/>
            </a:pPr>
            <a:r>
              <a:rPr lang="zh-TW" altLang="en-US" smtClean="0">
                <a:solidFill>
                  <a:srgbClr val="000000"/>
                </a:solidFill>
              </a:rPr>
              <a:t>機密等級：密            日期：</a:t>
            </a:r>
            <a:r>
              <a:rPr lang="en-US" altLang="zh-TW" smtClean="0">
                <a:solidFill>
                  <a:srgbClr val="000000"/>
                </a:solidFill>
              </a:rPr>
              <a:t>2019/12/18</a:t>
            </a:r>
            <a:endParaRPr lang="zh-TW" altLang="en-US">
              <a:solidFill>
                <a:srgbClr val="000000"/>
              </a:solidFill>
            </a:endParaRPr>
          </a:p>
        </p:txBody>
      </p:sp>
    </p:spTree>
    <p:extLst>
      <p:ext uri="{BB962C8B-B14F-4D97-AF65-F5344CB8AC3E}">
        <p14:creationId xmlns:p14="http://schemas.microsoft.com/office/powerpoint/2010/main" val="2819638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3" name="矩形 2"/>
          <p:cNvSpPr>
            <a:spLocks noChangeArrowheads="1"/>
          </p:cNvSpPr>
          <p:nvPr userDrawn="1"/>
        </p:nvSpPr>
        <p:spPr bwMode="auto">
          <a:xfrm>
            <a:off x="2195533" y="549275"/>
            <a:ext cx="5545137" cy="647700"/>
          </a:xfrm>
          <a:prstGeom prst="rect">
            <a:avLst/>
          </a:prstGeom>
          <a:solidFill>
            <a:schemeClr val="bg1"/>
          </a:solidFill>
          <a:ln w="9525" algn="ctr">
            <a:solidFill>
              <a:schemeClr val="bg1"/>
            </a:solidFill>
            <a:round/>
            <a:headEnd/>
            <a:tailEnd/>
          </a:ln>
        </p:spPr>
        <p:txBody>
          <a:bodyPr/>
          <a:lstStyle>
            <a:lvl1pPr eaLnBrk="0" hangingPunct="0">
              <a:defRPr kumimoji="1" sz="2400" u="sng">
                <a:solidFill>
                  <a:schemeClr val="tx1"/>
                </a:solidFill>
                <a:latin typeface="Times New Roman" pitchFamily="18" charset="0"/>
                <a:ea typeface="新細明體" pitchFamily="18" charset="-120"/>
              </a:defRPr>
            </a:lvl1pPr>
            <a:lvl2pPr marL="742950" indent="-285750" eaLnBrk="0" hangingPunct="0">
              <a:defRPr kumimoji="1" sz="2400" u="sng">
                <a:solidFill>
                  <a:schemeClr val="tx1"/>
                </a:solidFill>
                <a:latin typeface="Times New Roman" pitchFamily="18" charset="0"/>
                <a:ea typeface="新細明體" pitchFamily="18" charset="-120"/>
              </a:defRPr>
            </a:lvl2pPr>
            <a:lvl3pPr marL="1143000" indent="-228600" eaLnBrk="0" hangingPunct="0">
              <a:defRPr kumimoji="1" sz="2400" u="sng">
                <a:solidFill>
                  <a:schemeClr val="tx1"/>
                </a:solidFill>
                <a:latin typeface="Times New Roman" pitchFamily="18" charset="0"/>
                <a:ea typeface="新細明體" pitchFamily="18" charset="-120"/>
              </a:defRPr>
            </a:lvl3pPr>
            <a:lvl4pPr marL="1600200" indent="-228600" eaLnBrk="0" hangingPunct="0">
              <a:defRPr kumimoji="1" sz="2400" u="sng">
                <a:solidFill>
                  <a:schemeClr val="tx1"/>
                </a:solidFill>
                <a:latin typeface="Times New Roman" pitchFamily="18" charset="0"/>
                <a:ea typeface="新細明體" pitchFamily="18" charset="-120"/>
              </a:defRPr>
            </a:lvl4pPr>
            <a:lvl5pPr marL="2057400" indent="-228600" eaLnBrk="0" hangingPunct="0">
              <a:defRPr kumimoji="1" sz="2400" u="sng">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9pPr>
          </a:lstStyle>
          <a:p>
            <a:pPr eaLnBrk="1" hangingPunct="1">
              <a:defRPr/>
            </a:pPr>
            <a:endParaRPr lang="zh-TW" altLang="en-US" smtClean="0">
              <a:solidFill>
                <a:srgbClr val="000000"/>
              </a:solidFill>
            </a:endParaRPr>
          </a:p>
        </p:txBody>
      </p:sp>
      <p:sp>
        <p:nvSpPr>
          <p:cNvPr id="12" name="Rectangle 3"/>
          <p:cNvSpPr>
            <a:spLocks noGrp="1" noChangeArrowheads="1"/>
          </p:cNvSpPr>
          <p:nvPr>
            <p:ph idx="1"/>
          </p:nvPr>
        </p:nvSpPr>
        <p:spPr bwMode="auto">
          <a:xfrm>
            <a:off x="844550" y="1630125"/>
            <a:ext cx="7975922" cy="4608512"/>
          </a:xfrm>
          <a:prstGeom prst="rect">
            <a:avLst/>
          </a:prstGeom>
          <a:noFill/>
          <a:ln w="9525">
            <a:noFill/>
            <a:miter lim="800000"/>
            <a:headEnd/>
            <a:tailEnd/>
          </a:ln>
        </p:spPr>
        <p:txBody>
          <a:bodyPr/>
          <a:lstStyle>
            <a:lvl1pPr marL="0" marR="0" indent="0" algn="l" defTabSz="914400" rtl="0" eaLnBrk="0" fontAlgn="base" latinLnBrk="0" hangingPunct="0">
              <a:lnSpc>
                <a:spcPct val="100000"/>
              </a:lnSpc>
              <a:spcBef>
                <a:spcPct val="0"/>
              </a:spcBef>
              <a:spcAft>
                <a:spcPct val="0"/>
              </a:spcAft>
              <a:buClrTx/>
              <a:buSzTx/>
              <a:buFont typeface="Arial" pitchFamily="34" charset="0"/>
              <a:buNone/>
              <a:tabLst/>
              <a:defRPr sz="1800"/>
            </a:lvl1pPr>
          </a:lstStyle>
          <a:p>
            <a:pPr lvl="0"/>
            <a:endParaRPr lang="zh-TW" altLang="en-US" noProof="0" dirty="0" smtClean="0"/>
          </a:p>
        </p:txBody>
      </p:sp>
      <p:sp>
        <p:nvSpPr>
          <p:cNvPr id="4" name="頁尾版面配置區 1"/>
          <p:cNvSpPr>
            <a:spLocks noGrp="1"/>
          </p:cNvSpPr>
          <p:nvPr>
            <p:ph type="ftr" sz="quarter" idx="10"/>
          </p:nvPr>
        </p:nvSpPr>
        <p:spPr>
          <a:xfrm>
            <a:off x="846956" y="6310843"/>
            <a:ext cx="6783387" cy="287337"/>
          </a:xfrm>
          <a:prstGeom prst="rect">
            <a:avLst/>
          </a:prstGeom>
        </p:spPr>
        <p:txBody>
          <a:bodyPr/>
          <a:lstStyle>
            <a:lvl1pPr algn="ctr" eaLnBrk="0" hangingPunct="0">
              <a:defRPr kumimoji="0" b="1"/>
            </a:lvl1pPr>
          </a:lstStyle>
          <a:p>
            <a:pPr>
              <a:defRPr/>
            </a:pPr>
            <a:r>
              <a:rPr lang="zh-TW" altLang="en-US" smtClean="0">
                <a:solidFill>
                  <a:srgbClr val="000000"/>
                </a:solidFill>
              </a:rPr>
              <a:t>機密等級：密            日期：</a:t>
            </a:r>
            <a:r>
              <a:rPr lang="en-US" altLang="zh-TW" smtClean="0">
                <a:solidFill>
                  <a:srgbClr val="000000"/>
                </a:solidFill>
              </a:rPr>
              <a:t>2019/12/18</a:t>
            </a:r>
            <a:endParaRPr lang="zh-TW" altLang="en-US">
              <a:solidFill>
                <a:srgbClr val="000000"/>
              </a:solidFill>
            </a:endParaRPr>
          </a:p>
        </p:txBody>
      </p:sp>
    </p:spTree>
    <p:extLst>
      <p:ext uri="{BB962C8B-B14F-4D97-AF65-F5344CB8AC3E}">
        <p14:creationId xmlns:p14="http://schemas.microsoft.com/office/powerpoint/2010/main" val="20349569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7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876727"/>
      </p:ext>
    </p:extLst>
  </p:cSld>
  <p:clrMapOvr>
    <a:masterClrMapping/>
  </p:clrMapOvr>
  <p:transition>
    <p:split orient="ver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35" y="156028"/>
            <a:ext cx="6247357" cy="537965"/>
          </a:xfrm>
          <a:prstGeom prst="rect">
            <a:avLst/>
          </a:prstGeom>
          <a:noFill/>
          <a:ln w="9525">
            <a:noFill/>
            <a:miter lim="800000"/>
            <a:headEnd/>
            <a:tailEnd/>
          </a:ln>
        </p:spPr>
        <p:txBody>
          <a:bodyPr/>
          <a:lstStyle>
            <a:lvl1pPr>
              <a:defRPr sz="2800" b="0">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3" name="內容版面配置區 2"/>
          <p:cNvSpPr>
            <a:spLocks noGrp="1"/>
          </p:cNvSpPr>
          <p:nvPr>
            <p:ph sz="quarter" idx="10"/>
          </p:nvPr>
        </p:nvSpPr>
        <p:spPr>
          <a:xfrm>
            <a:off x="601663" y="1197585"/>
            <a:ext cx="7993260" cy="5111179"/>
          </a:xfrm>
          <a:prstGeom prst="rect">
            <a:avLst/>
          </a:prstGeom>
        </p:spPr>
        <p:txBody>
          <a:bodyPr/>
          <a:lstStyle/>
          <a:p>
            <a:pPr lvl="0"/>
            <a:r>
              <a:rPr lang="zh-TW" altLang="en-US" dirty="0"/>
              <a:t>按一下以編輯母片文字樣式</a:t>
            </a:r>
          </a:p>
        </p:txBody>
      </p:sp>
    </p:spTree>
    <p:extLst>
      <p:ext uri="{BB962C8B-B14F-4D97-AF65-F5344CB8AC3E}">
        <p14:creationId xmlns:p14="http://schemas.microsoft.com/office/powerpoint/2010/main" val="16748566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50532"/>
            <a:ext cx="1905000" cy="457201"/>
          </a:xfrm>
          <a:prstGeom prst="rect">
            <a:avLst/>
          </a:prstGeom>
        </p:spPr>
        <p:txBody>
          <a:bodyPr/>
          <a:lstStyle>
            <a:lvl1pPr>
              <a:defRPr u="sng"/>
            </a:lvl1pPr>
          </a:lstStyle>
          <a:p>
            <a:pPr>
              <a:defRPr/>
            </a:pPr>
            <a:endParaRPr lang="en-US" altLang="zh-TW" dirty="0">
              <a:solidFill>
                <a:prstClr val="black"/>
              </a:solidFill>
              <a:latin typeface="Arial"/>
              <a:ea typeface="微軟正黑體"/>
            </a:endParaRPr>
          </a:p>
        </p:txBody>
      </p:sp>
      <p:sp>
        <p:nvSpPr>
          <p:cNvPr id="3" name="Rectangle 5"/>
          <p:cNvSpPr>
            <a:spLocks noGrp="1" noChangeArrowheads="1"/>
          </p:cNvSpPr>
          <p:nvPr>
            <p:ph type="ftr" sz="quarter" idx="11"/>
          </p:nvPr>
        </p:nvSpPr>
        <p:spPr>
          <a:xfrm>
            <a:off x="3124200" y="6250532"/>
            <a:ext cx="2895600" cy="457201"/>
          </a:xfrm>
          <a:prstGeom prst="rect">
            <a:avLst/>
          </a:prstGeom>
        </p:spPr>
        <p:txBody>
          <a:bodyPr/>
          <a:lstStyle>
            <a:lvl1pPr>
              <a:defRPr u="sng"/>
            </a:lvl1pPr>
          </a:lstStyle>
          <a:p>
            <a:pPr>
              <a:defRPr/>
            </a:pPr>
            <a:r>
              <a:rPr lang="zh-TW" altLang="en-US" smtClean="0">
                <a:solidFill>
                  <a:prstClr val="black"/>
                </a:solidFill>
                <a:latin typeface="Arial"/>
                <a:ea typeface="微軟正黑體"/>
              </a:rPr>
              <a:t>機密等級：密            日期：</a:t>
            </a:r>
            <a:r>
              <a:rPr lang="en-US" altLang="zh-TW" smtClean="0">
                <a:solidFill>
                  <a:prstClr val="black"/>
                </a:solidFill>
                <a:latin typeface="Arial"/>
                <a:ea typeface="微軟正黑體"/>
              </a:rPr>
              <a:t>2019/12/18</a:t>
            </a:r>
            <a:endParaRPr lang="en-US" altLang="zh-TW" dirty="0">
              <a:solidFill>
                <a:prstClr val="black"/>
              </a:solidFill>
              <a:latin typeface="Arial"/>
              <a:ea typeface="微軟正黑體"/>
            </a:endParaRPr>
          </a:p>
        </p:txBody>
      </p:sp>
      <p:sp>
        <p:nvSpPr>
          <p:cNvPr id="4" name="Rectangle 6"/>
          <p:cNvSpPr>
            <a:spLocks noGrp="1" noChangeArrowheads="1"/>
          </p:cNvSpPr>
          <p:nvPr>
            <p:ph type="sldNum" sz="quarter" idx="12"/>
          </p:nvPr>
        </p:nvSpPr>
        <p:spPr>
          <a:xfrm>
            <a:off x="7275513" y="6455318"/>
            <a:ext cx="1905000" cy="457201"/>
          </a:xfrm>
          <a:prstGeom prst="rect">
            <a:avLst/>
          </a:prstGeom>
        </p:spPr>
        <p:txBody>
          <a:bodyPr/>
          <a:lstStyle>
            <a:lvl1pPr>
              <a:defRPr u="sng"/>
            </a:lvl1pPr>
          </a:lstStyle>
          <a:p>
            <a:pPr>
              <a:defRPr/>
            </a:pPr>
            <a:fld id="{54DEE308-1AC9-46AD-A690-4ED59B6011EF}" type="slidenum">
              <a:rPr lang="en-US" altLang="zh-TW">
                <a:solidFill>
                  <a:prstClr val="black"/>
                </a:solidFill>
                <a:latin typeface="Arial"/>
                <a:ea typeface="微軟正黑體"/>
              </a:rPr>
              <a:pPr>
                <a:defRPr/>
              </a:pPr>
              <a:t>‹#›</a:t>
            </a:fld>
            <a:endParaRPr lang="en-US" altLang="zh-TW" dirty="0">
              <a:solidFill>
                <a:prstClr val="black"/>
              </a:solidFill>
              <a:latin typeface="Arial"/>
              <a:ea typeface="微軟正黑體"/>
            </a:endParaRPr>
          </a:p>
        </p:txBody>
      </p:sp>
    </p:spTree>
    <p:extLst>
      <p:ext uri="{BB962C8B-B14F-4D97-AF65-F5344CB8AC3E}">
        <p14:creationId xmlns:p14="http://schemas.microsoft.com/office/powerpoint/2010/main" val="22954082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35" y="156002"/>
            <a:ext cx="6247357" cy="537965"/>
          </a:xfrm>
          <a:prstGeom prst="rect">
            <a:avLst/>
          </a:prstGeom>
          <a:noFill/>
          <a:ln w="9525">
            <a:noFill/>
            <a:miter lim="800000"/>
            <a:headEnd/>
            <a:tailEnd/>
          </a:ln>
        </p:spPr>
        <p:txBody>
          <a:bodyPr/>
          <a:lstStyle>
            <a:lvl1pPr>
              <a:defRPr sz="2800" b="0">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3" name="內容版面配置區 2"/>
          <p:cNvSpPr>
            <a:spLocks noGrp="1"/>
          </p:cNvSpPr>
          <p:nvPr>
            <p:ph sz="quarter" idx="10"/>
          </p:nvPr>
        </p:nvSpPr>
        <p:spPr>
          <a:xfrm>
            <a:off x="601663" y="1197585"/>
            <a:ext cx="7993260" cy="5111179"/>
          </a:xfrm>
          <a:prstGeom prst="rect">
            <a:avLst/>
          </a:prstGeom>
        </p:spPr>
        <p:txBody>
          <a:bodyPr/>
          <a:lstStyle/>
          <a:p>
            <a:pPr lvl="0"/>
            <a:r>
              <a:rPr lang="zh-TW" altLang="en-US" dirty="0"/>
              <a:t>按一下以編輯母片文字樣式</a:t>
            </a:r>
          </a:p>
        </p:txBody>
      </p:sp>
    </p:spTree>
    <p:extLst>
      <p:ext uri="{BB962C8B-B14F-4D97-AF65-F5344CB8AC3E}">
        <p14:creationId xmlns:p14="http://schemas.microsoft.com/office/powerpoint/2010/main" val="58189380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50506"/>
            <a:ext cx="1905000" cy="457201"/>
          </a:xfrm>
          <a:prstGeom prst="rect">
            <a:avLst/>
          </a:prstGeom>
        </p:spPr>
        <p:txBody>
          <a:bodyPr/>
          <a:lstStyle>
            <a:lvl1pPr>
              <a:defRPr u="sng"/>
            </a:lvl1pPr>
          </a:lstStyle>
          <a:p>
            <a:pPr>
              <a:defRPr/>
            </a:pPr>
            <a:endParaRPr lang="en-US" altLang="zh-TW" dirty="0">
              <a:solidFill>
                <a:prstClr val="black"/>
              </a:solidFill>
              <a:latin typeface="Arial"/>
              <a:ea typeface="微軟正黑體"/>
            </a:endParaRPr>
          </a:p>
        </p:txBody>
      </p:sp>
      <p:sp>
        <p:nvSpPr>
          <p:cNvPr id="3" name="Rectangle 5"/>
          <p:cNvSpPr>
            <a:spLocks noGrp="1" noChangeArrowheads="1"/>
          </p:cNvSpPr>
          <p:nvPr>
            <p:ph type="ftr" sz="quarter" idx="11"/>
          </p:nvPr>
        </p:nvSpPr>
        <p:spPr>
          <a:xfrm>
            <a:off x="3124200" y="6250506"/>
            <a:ext cx="2895600" cy="457201"/>
          </a:xfrm>
          <a:prstGeom prst="rect">
            <a:avLst/>
          </a:prstGeom>
        </p:spPr>
        <p:txBody>
          <a:bodyPr/>
          <a:lstStyle>
            <a:lvl1pPr>
              <a:defRPr u="sng"/>
            </a:lvl1pPr>
          </a:lstStyle>
          <a:p>
            <a:pPr>
              <a:defRPr/>
            </a:pPr>
            <a:r>
              <a:rPr lang="zh-TW" altLang="en-US" smtClean="0">
                <a:solidFill>
                  <a:prstClr val="black"/>
                </a:solidFill>
                <a:latin typeface="Arial"/>
                <a:ea typeface="微軟正黑體"/>
              </a:rPr>
              <a:t>機密等級：密            日期：</a:t>
            </a:r>
            <a:r>
              <a:rPr lang="en-US" altLang="zh-TW" smtClean="0">
                <a:solidFill>
                  <a:prstClr val="black"/>
                </a:solidFill>
                <a:latin typeface="Arial"/>
                <a:ea typeface="微軟正黑體"/>
              </a:rPr>
              <a:t>2019/12/18</a:t>
            </a:r>
            <a:endParaRPr lang="en-US" altLang="zh-TW" dirty="0">
              <a:solidFill>
                <a:prstClr val="black"/>
              </a:solidFill>
              <a:latin typeface="Arial"/>
              <a:ea typeface="微軟正黑體"/>
            </a:endParaRPr>
          </a:p>
        </p:txBody>
      </p:sp>
      <p:sp>
        <p:nvSpPr>
          <p:cNvPr id="4" name="Rectangle 6"/>
          <p:cNvSpPr>
            <a:spLocks noGrp="1" noChangeArrowheads="1"/>
          </p:cNvSpPr>
          <p:nvPr>
            <p:ph type="sldNum" sz="quarter" idx="12"/>
          </p:nvPr>
        </p:nvSpPr>
        <p:spPr>
          <a:xfrm>
            <a:off x="7275513" y="6455292"/>
            <a:ext cx="1905000" cy="457201"/>
          </a:xfrm>
          <a:prstGeom prst="rect">
            <a:avLst/>
          </a:prstGeom>
        </p:spPr>
        <p:txBody>
          <a:bodyPr/>
          <a:lstStyle>
            <a:lvl1pPr>
              <a:defRPr u="sng"/>
            </a:lvl1pPr>
          </a:lstStyle>
          <a:p>
            <a:pPr>
              <a:defRPr/>
            </a:pPr>
            <a:fld id="{54DEE308-1AC9-46AD-A690-4ED59B6011EF}" type="slidenum">
              <a:rPr lang="en-US" altLang="zh-TW">
                <a:solidFill>
                  <a:prstClr val="black"/>
                </a:solidFill>
                <a:latin typeface="Arial"/>
                <a:ea typeface="微軟正黑體"/>
              </a:rPr>
              <a:pPr>
                <a:defRPr/>
              </a:pPr>
              <a:t>‹#›</a:t>
            </a:fld>
            <a:endParaRPr lang="en-US" altLang="zh-TW" dirty="0">
              <a:solidFill>
                <a:prstClr val="black"/>
              </a:solidFill>
              <a:latin typeface="Arial"/>
              <a:ea typeface="微軟正黑體"/>
            </a:endParaRPr>
          </a:p>
        </p:txBody>
      </p:sp>
    </p:spTree>
    <p:extLst>
      <p:ext uri="{BB962C8B-B14F-4D97-AF65-F5344CB8AC3E}">
        <p14:creationId xmlns:p14="http://schemas.microsoft.com/office/powerpoint/2010/main" val="13285884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35" y="155970"/>
            <a:ext cx="6247357" cy="537965"/>
          </a:xfrm>
          <a:prstGeom prst="rect">
            <a:avLst/>
          </a:prstGeom>
          <a:noFill/>
          <a:ln w="9525">
            <a:noFill/>
            <a:miter lim="800000"/>
            <a:headEnd/>
            <a:tailEnd/>
          </a:ln>
        </p:spPr>
        <p:txBody>
          <a:bodyPr/>
          <a:lstStyle>
            <a:lvl1pPr>
              <a:defRPr sz="2800" b="0">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3" name="內容版面配置區 2"/>
          <p:cNvSpPr>
            <a:spLocks noGrp="1"/>
          </p:cNvSpPr>
          <p:nvPr>
            <p:ph sz="quarter" idx="10"/>
          </p:nvPr>
        </p:nvSpPr>
        <p:spPr>
          <a:xfrm>
            <a:off x="601663" y="1197585"/>
            <a:ext cx="7993260" cy="5111179"/>
          </a:xfrm>
          <a:prstGeom prst="rect">
            <a:avLst/>
          </a:prstGeom>
        </p:spPr>
        <p:txBody>
          <a:bodyPr/>
          <a:lstStyle/>
          <a:p>
            <a:pPr lvl="0"/>
            <a:r>
              <a:rPr lang="zh-TW" altLang="en-US" dirty="0"/>
              <a:t>按一下以編輯母片文字樣式</a:t>
            </a:r>
          </a:p>
        </p:txBody>
      </p:sp>
    </p:spTree>
    <p:extLst>
      <p:ext uri="{BB962C8B-B14F-4D97-AF65-F5344CB8AC3E}">
        <p14:creationId xmlns:p14="http://schemas.microsoft.com/office/powerpoint/2010/main" val="42120643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51075"/>
            <a:ext cx="1905000" cy="457201"/>
          </a:xfrm>
          <a:prstGeom prst="rect">
            <a:avLst/>
          </a:prstGeom>
        </p:spPr>
        <p:txBody>
          <a:bodyPr/>
          <a:lstStyle>
            <a:lvl1pPr>
              <a:defRPr u="sng"/>
            </a:lvl1pPr>
          </a:lstStyle>
          <a:p>
            <a:pPr>
              <a:defRPr/>
            </a:pPr>
            <a:endParaRPr lang="en-US" altLang="zh-TW" dirty="0">
              <a:solidFill>
                <a:prstClr val="black"/>
              </a:solidFill>
              <a:latin typeface="Arial"/>
              <a:ea typeface="微軟正黑體"/>
            </a:endParaRPr>
          </a:p>
        </p:txBody>
      </p:sp>
      <p:sp>
        <p:nvSpPr>
          <p:cNvPr id="3" name="Rectangle 5"/>
          <p:cNvSpPr>
            <a:spLocks noGrp="1" noChangeArrowheads="1"/>
          </p:cNvSpPr>
          <p:nvPr>
            <p:ph type="ftr" sz="quarter" idx="11"/>
          </p:nvPr>
        </p:nvSpPr>
        <p:spPr>
          <a:xfrm>
            <a:off x="3124200" y="6251075"/>
            <a:ext cx="2895600" cy="457201"/>
          </a:xfrm>
          <a:prstGeom prst="rect">
            <a:avLst/>
          </a:prstGeom>
        </p:spPr>
        <p:txBody>
          <a:bodyPr/>
          <a:lstStyle>
            <a:lvl1pPr>
              <a:defRPr u="sng"/>
            </a:lvl1pPr>
          </a:lstStyle>
          <a:p>
            <a:pPr>
              <a:defRPr/>
            </a:pPr>
            <a:r>
              <a:rPr lang="zh-TW" altLang="en-US" smtClean="0">
                <a:solidFill>
                  <a:prstClr val="black"/>
                </a:solidFill>
                <a:latin typeface="Arial"/>
                <a:ea typeface="微軟正黑體"/>
              </a:rPr>
              <a:t>機密等級：密            日期：</a:t>
            </a:r>
            <a:r>
              <a:rPr lang="en-US" altLang="zh-TW" smtClean="0">
                <a:solidFill>
                  <a:prstClr val="black"/>
                </a:solidFill>
                <a:latin typeface="Arial"/>
                <a:ea typeface="微軟正黑體"/>
              </a:rPr>
              <a:t>2019/12/18</a:t>
            </a:r>
            <a:endParaRPr lang="en-US" altLang="zh-TW" dirty="0">
              <a:solidFill>
                <a:prstClr val="black"/>
              </a:solidFill>
              <a:latin typeface="Arial"/>
              <a:ea typeface="微軟正黑體"/>
            </a:endParaRPr>
          </a:p>
        </p:txBody>
      </p:sp>
      <p:sp>
        <p:nvSpPr>
          <p:cNvPr id="4" name="Rectangle 6"/>
          <p:cNvSpPr>
            <a:spLocks noGrp="1" noChangeArrowheads="1"/>
          </p:cNvSpPr>
          <p:nvPr>
            <p:ph type="sldNum" sz="quarter" idx="12"/>
          </p:nvPr>
        </p:nvSpPr>
        <p:spPr>
          <a:xfrm>
            <a:off x="7275513" y="6455860"/>
            <a:ext cx="1905000" cy="457201"/>
          </a:xfrm>
          <a:prstGeom prst="rect">
            <a:avLst/>
          </a:prstGeom>
        </p:spPr>
        <p:txBody>
          <a:bodyPr/>
          <a:lstStyle>
            <a:lvl1pPr>
              <a:defRPr u="sng"/>
            </a:lvl1pPr>
          </a:lstStyle>
          <a:p>
            <a:pPr>
              <a:defRPr/>
            </a:pPr>
            <a:fld id="{54DEE308-1AC9-46AD-A690-4ED59B6011EF}" type="slidenum">
              <a:rPr lang="en-US" altLang="zh-TW">
                <a:solidFill>
                  <a:prstClr val="black"/>
                </a:solidFill>
                <a:latin typeface="Arial"/>
                <a:ea typeface="微軟正黑體"/>
              </a:rPr>
              <a:pPr>
                <a:defRPr/>
              </a:pPr>
              <a:t>‹#›</a:t>
            </a:fld>
            <a:endParaRPr lang="en-US" altLang="zh-TW" dirty="0">
              <a:solidFill>
                <a:prstClr val="black"/>
              </a:solidFill>
              <a:latin typeface="Arial"/>
              <a:ea typeface="微軟正黑體"/>
            </a:endParaRPr>
          </a:p>
        </p:txBody>
      </p:sp>
    </p:spTree>
    <p:extLst>
      <p:ext uri="{BB962C8B-B14F-4D97-AF65-F5344CB8AC3E}">
        <p14:creationId xmlns:p14="http://schemas.microsoft.com/office/powerpoint/2010/main" val="20856290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35" y="155954"/>
            <a:ext cx="6247357" cy="537965"/>
          </a:xfrm>
          <a:prstGeom prst="rect">
            <a:avLst/>
          </a:prstGeom>
          <a:noFill/>
          <a:ln w="9525">
            <a:noFill/>
            <a:miter lim="800000"/>
            <a:headEnd/>
            <a:tailEnd/>
          </a:ln>
        </p:spPr>
        <p:txBody>
          <a:bodyPr/>
          <a:lstStyle>
            <a:lvl1pPr>
              <a:defRPr sz="2800" b="0">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3" name="內容版面配置區 2"/>
          <p:cNvSpPr>
            <a:spLocks noGrp="1"/>
          </p:cNvSpPr>
          <p:nvPr>
            <p:ph sz="quarter" idx="10"/>
          </p:nvPr>
        </p:nvSpPr>
        <p:spPr>
          <a:xfrm>
            <a:off x="601663" y="1197585"/>
            <a:ext cx="7993260" cy="5111179"/>
          </a:xfrm>
          <a:prstGeom prst="rect">
            <a:avLst/>
          </a:prstGeom>
        </p:spPr>
        <p:txBody>
          <a:bodyPr/>
          <a:lstStyle/>
          <a:p>
            <a:pPr lvl="0"/>
            <a:r>
              <a:rPr lang="zh-TW" altLang="en-US" dirty="0"/>
              <a:t>按一下以編輯母片文字樣式</a:t>
            </a:r>
          </a:p>
        </p:txBody>
      </p:sp>
    </p:spTree>
    <p:extLst>
      <p:ext uri="{BB962C8B-B14F-4D97-AF65-F5344CB8AC3E}">
        <p14:creationId xmlns:p14="http://schemas.microsoft.com/office/powerpoint/2010/main" val="804346582"/>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50458"/>
            <a:ext cx="1905000" cy="457201"/>
          </a:xfrm>
          <a:prstGeom prst="rect">
            <a:avLst/>
          </a:prstGeom>
        </p:spPr>
        <p:txBody>
          <a:bodyPr/>
          <a:lstStyle>
            <a:lvl1pPr>
              <a:defRPr u="sng"/>
            </a:lvl1pPr>
          </a:lstStyle>
          <a:p>
            <a:pPr>
              <a:defRPr/>
            </a:pPr>
            <a:endParaRPr lang="en-US" altLang="zh-TW" dirty="0">
              <a:solidFill>
                <a:prstClr val="black"/>
              </a:solidFill>
              <a:latin typeface="Arial"/>
              <a:ea typeface="微軟正黑體"/>
            </a:endParaRPr>
          </a:p>
        </p:txBody>
      </p:sp>
      <p:sp>
        <p:nvSpPr>
          <p:cNvPr id="3" name="Rectangle 5"/>
          <p:cNvSpPr>
            <a:spLocks noGrp="1" noChangeArrowheads="1"/>
          </p:cNvSpPr>
          <p:nvPr>
            <p:ph type="ftr" sz="quarter" idx="11"/>
          </p:nvPr>
        </p:nvSpPr>
        <p:spPr>
          <a:xfrm>
            <a:off x="3124200" y="6250458"/>
            <a:ext cx="2895600" cy="457201"/>
          </a:xfrm>
          <a:prstGeom prst="rect">
            <a:avLst/>
          </a:prstGeom>
        </p:spPr>
        <p:txBody>
          <a:bodyPr/>
          <a:lstStyle>
            <a:lvl1pPr>
              <a:defRPr u="sng"/>
            </a:lvl1pPr>
          </a:lstStyle>
          <a:p>
            <a:pPr>
              <a:defRPr/>
            </a:pPr>
            <a:r>
              <a:rPr lang="zh-TW" altLang="en-US" smtClean="0">
                <a:solidFill>
                  <a:prstClr val="black"/>
                </a:solidFill>
                <a:latin typeface="Arial"/>
                <a:ea typeface="微軟正黑體"/>
              </a:rPr>
              <a:t>機密等級：密            日期：</a:t>
            </a:r>
            <a:r>
              <a:rPr lang="en-US" altLang="zh-TW" smtClean="0">
                <a:solidFill>
                  <a:prstClr val="black"/>
                </a:solidFill>
                <a:latin typeface="Arial"/>
                <a:ea typeface="微軟正黑體"/>
              </a:rPr>
              <a:t>2019/12/18</a:t>
            </a:r>
            <a:endParaRPr lang="en-US" altLang="zh-TW" dirty="0">
              <a:solidFill>
                <a:prstClr val="black"/>
              </a:solidFill>
              <a:latin typeface="Arial"/>
              <a:ea typeface="微軟正黑體"/>
            </a:endParaRPr>
          </a:p>
        </p:txBody>
      </p:sp>
      <p:sp>
        <p:nvSpPr>
          <p:cNvPr id="4" name="Rectangle 6"/>
          <p:cNvSpPr>
            <a:spLocks noGrp="1" noChangeArrowheads="1"/>
          </p:cNvSpPr>
          <p:nvPr>
            <p:ph type="sldNum" sz="quarter" idx="12"/>
          </p:nvPr>
        </p:nvSpPr>
        <p:spPr>
          <a:xfrm>
            <a:off x="7275513" y="6455244"/>
            <a:ext cx="1905000" cy="457201"/>
          </a:xfrm>
          <a:prstGeom prst="rect">
            <a:avLst/>
          </a:prstGeom>
        </p:spPr>
        <p:txBody>
          <a:bodyPr/>
          <a:lstStyle>
            <a:lvl1pPr>
              <a:defRPr u="sng"/>
            </a:lvl1pPr>
          </a:lstStyle>
          <a:p>
            <a:pPr>
              <a:defRPr/>
            </a:pPr>
            <a:fld id="{54DEE308-1AC9-46AD-A690-4ED59B6011EF}" type="slidenum">
              <a:rPr lang="en-US" altLang="zh-TW">
                <a:solidFill>
                  <a:prstClr val="black"/>
                </a:solidFill>
                <a:latin typeface="Arial"/>
                <a:ea typeface="微軟正黑體"/>
              </a:rPr>
              <a:pPr>
                <a:defRPr/>
              </a:pPr>
              <a:t>‹#›</a:t>
            </a:fld>
            <a:endParaRPr lang="en-US" altLang="zh-TW" dirty="0">
              <a:solidFill>
                <a:prstClr val="black"/>
              </a:solidFill>
              <a:latin typeface="Arial"/>
              <a:ea typeface="微軟正黑體"/>
            </a:endParaRPr>
          </a:p>
        </p:txBody>
      </p:sp>
    </p:spTree>
    <p:extLst>
      <p:ext uri="{BB962C8B-B14F-4D97-AF65-F5344CB8AC3E}">
        <p14:creationId xmlns:p14="http://schemas.microsoft.com/office/powerpoint/2010/main" val="2328510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頁尾版面配置區 1"/>
          <p:cNvSpPr>
            <a:spLocks noGrp="1"/>
          </p:cNvSpPr>
          <p:nvPr>
            <p:ph type="ftr" sz="quarter" idx="10"/>
          </p:nvPr>
        </p:nvSpPr>
        <p:spPr>
          <a:xfrm>
            <a:off x="611210" y="6310715"/>
            <a:ext cx="6783387" cy="287337"/>
          </a:xfrm>
          <a:prstGeom prst="rect">
            <a:avLst/>
          </a:prstGeom>
        </p:spPr>
        <p:txBody>
          <a:bodyPr vert="horz" wrap="square" lIns="0" tIns="45720" rIns="91440" bIns="45720" numCol="1" anchor="t" anchorCtr="0" compatLnSpc="1">
            <a:prstTxWarp prst="textNoShape">
              <a:avLst/>
            </a:prstTxWarp>
          </a:bodyPr>
          <a:lstStyle>
            <a:lvl1pPr eaLnBrk="1" hangingPunct="1">
              <a:lnSpc>
                <a:spcPct val="150000"/>
              </a:lnSpc>
              <a:spcBef>
                <a:spcPct val="30000"/>
              </a:spcBef>
              <a:defRPr sz="900" u="none">
                <a:latin typeface="微軟正黑體" panose="020B0604030504040204" pitchFamily="34" charset="-120"/>
                <a:ea typeface="微軟正黑體" panose="020B0604030504040204" pitchFamily="34" charset="-120"/>
              </a:defRPr>
            </a:lvl1pPr>
          </a:lstStyle>
          <a:p>
            <a:pPr>
              <a:defRPr/>
            </a:pPr>
            <a:r>
              <a:rPr lang="zh-TW" altLang="en-US" smtClean="0">
                <a:solidFill>
                  <a:prstClr val="black"/>
                </a:solidFill>
              </a:rPr>
              <a:t>機密等級：密            日期：</a:t>
            </a:r>
            <a:r>
              <a:rPr lang="en-US" altLang="zh-TW" smtClean="0">
                <a:solidFill>
                  <a:prstClr val="black"/>
                </a:solidFill>
              </a:rPr>
              <a:t>2019/12/18</a:t>
            </a:r>
            <a:endParaRPr lang="zh-TW" altLang="en-US">
              <a:solidFill>
                <a:prstClr val="black"/>
              </a:solidFill>
            </a:endParaRPr>
          </a:p>
        </p:txBody>
      </p:sp>
    </p:spTree>
    <p:extLst>
      <p:ext uri="{BB962C8B-B14F-4D97-AF65-F5344CB8AC3E}">
        <p14:creationId xmlns:p14="http://schemas.microsoft.com/office/powerpoint/2010/main" val="19254623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35" y="155526"/>
            <a:ext cx="6247357" cy="537964"/>
          </a:xfrm>
          <a:prstGeom prst="rect">
            <a:avLst/>
          </a:prstGeom>
          <a:noFill/>
          <a:ln w="9525">
            <a:noFill/>
            <a:miter lim="800000"/>
            <a:headEnd/>
            <a:tailEnd/>
          </a:ln>
        </p:spPr>
        <p:txBody>
          <a:bodyPr/>
          <a:lstStyle>
            <a:lvl1pPr>
              <a:defRPr sz="2800" b="0">
                <a:latin typeface="微軟正黑體" panose="020B0604030504040204" pitchFamily="34" charset="-120"/>
                <a:ea typeface="微軟正黑體" panose="020B0604030504040204" pitchFamily="34" charset="-120"/>
              </a:defRPr>
            </a:lvl1pPr>
          </a:lstStyle>
          <a:p>
            <a:pPr lvl="0"/>
            <a:r>
              <a:rPr lang="zh-TW" altLang="en-US" dirty="0" smtClean="0"/>
              <a:t>按一下以編輯母片標題樣式</a:t>
            </a:r>
          </a:p>
        </p:txBody>
      </p:sp>
      <p:sp>
        <p:nvSpPr>
          <p:cNvPr id="3" name="內容版面配置區 2"/>
          <p:cNvSpPr>
            <a:spLocks noGrp="1"/>
          </p:cNvSpPr>
          <p:nvPr>
            <p:ph sz="quarter" idx="10"/>
          </p:nvPr>
        </p:nvSpPr>
        <p:spPr>
          <a:xfrm>
            <a:off x="601663" y="1197545"/>
            <a:ext cx="7993260" cy="5111179"/>
          </a:xfrm>
          <a:prstGeom prst="rect">
            <a:avLst/>
          </a:prstGeom>
        </p:spPr>
        <p:txBody>
          <a:bodyPr/>
          <a:lstStyle/>
          <a:p>
            <a:pPr lvl="0"/>
            <a:r>
              <a:rPr lang="zh-TW" altLang="en-US" dirty="0" smtClean="0"/>
              <a:t>按一下以編輯母片文字樣式</a:t>
            </a:r>
          </a:p>
        </p:txBody>
      </p:sp>
      <p:sp>
        <p:nvSpPr>
          <p:cNvPr id="4" name="頁尾版面配置區 1"/>
          <p:cNvSpPr>
            <a:spLocks noGrp="1"/>
          </p:cNvSpPr>
          <p:nvPr>
            <p:ph type="ftr" sz="quarter" idx="11"/>
          </p:nvPr>
        </p:nvSpPr>
        <p:spPr/>
        <p:txBody>
          <a:bodyPr/>
          <a:lstStyle>
            <a:lvl1pPr>
              <a:defRPr/>
            </a:lvl1pPr>
          </a:lstStyle>
          <a:p>
            <a:pPr>
              <a:defRPr/>
            </a:pPr>
            <a:r>
              <a:rPr lang="zh-TW" altLang="en-US" smtClean="0"/>
              <a:t>機密等級：密            日期：</a:t>
            </a:r>
            <a:r>
              <a:rPr lang="en-US" altLang="zh-TW" smtClean="0"/>
              <a:t>2019/12/18</a:t>
            </a:r>
            <a:endParaRPr lang="zh-TW" altLang="en-US"/>
          </a:p>
        </p:txBody>
      </p:sp>
    </p:spTree>
    <p:extLst>
      <p:ext uri="{BB962C8B-B14F-4D97-AF65-F5344CB8AC3E}">
        <p14:creationId xmlns:p14="http://schemas.microsoft.com/office/powerpoint/2010/main" val="26531746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848508" y="765681"/>
            <a:ext cx="7971975" cy="792088"/>
          </a:xfrm>
          <a:prstGeom prst="rect">
            <a:avLst/>
          </a:prstGeom>
          <a:noFill/>
          <a:ln w="9525">
            <a:noFill/>
            <a:miter lim="800000"/>
            <a:headEnd/>
            <a:tailEnd/>
          </a:ln>
        </p:spPr>
        <p:txBody>
          <a:bodyPr/>
          <a:lstStyle/>
          <a:p>
            <a:pPr lvl="0"/>
            <a:r>
              <a:rPr lang="zh-TW" altLang="en-US" dirty="0" smtClean="0"/>
              <a:t>按一下以編輯母片標題樣式</a:t>
            </a:r>
          </a:p>
        </p:txBody>
      </p:sp>
      <p:sp>
        <p:nvSpPr>
          <p:cNvPr id="12" name="Rectangle 3"/>
          <p:cNvSpPr>
            <a:spLocks noGrp="1" noChangeArrowheads="1"/>
          </p:cNvSpPr>
          <p:nvPr>
            <p:ph idx="1"/>
          </p:nvPr>
        </p:nvSpPr>
        <p:spPr bwMode="auto">
          <a:xfrm>
            <a:off x="844550" y="1629776"/>
            <a:ext cx="7975922" cy="4608512"/>
          </a:xfrm>
          <a:prstGeom prst="rect">
            <a:avLst/>
          </a:prstGeom>
          <a:noFill/>
          <a:ln w="9525">
            <a:noFill/>
            <a:miter lim="800000"/>
            <a:headEnd/>
            <a:tailEnd/>
          </a:ln>
        </p:spPr>
        <p:txBody>
          <a:bodyPr/>
          <a:lstStyle>
            <a:lvl1pPr marL="0" marR="0" indent="0" algn="l" defTabSz="914400" rtl="0" eaLnBrk="0" fontAlgn="base" latinLnBrk="0" hangingPunct="0">
              <a:lnSpc>
                <a:spcPct val="100000"/>
              </a:lnSpc>
              <a:spcBef>
                <a:spcPct val="0"/>
              </a:spcBef>
              <a:spcAft>
                <a:spcPct val="0"/>
              </a:spcAft>
              <a:buClrTx/>
              <a:buSzTx/>
              <a:buFont typeface="Arial" pitchFamily="34" charset="0"/>
              <a:buNone/>
              <a:tabLst/>
              <a:defRPr sz="1800"/>
            </a:lvl1pPr>
          </a:lstStyle>
          <a:p>
            <a:pPr lvl="0"/>
            <a:endParaRPr lang="zh-TW" altLang="en-US" noProof="0" dirty="0" smtClean="0"/>
          </a:p>
        </p:txBody>
      </p:sp>
      <p:sp>
        <p:nvSpPr>
          <p:cNvPr id="4" name="頁尾版面配置區 1"/>
          <p:cNvSpPr>
            <a:spLocks noGrp="1"/>
          </p:cNvSpPr>
          <p:nvPr>
            <p:ph type="ftr" sz="quarter" idx="10"/>
          </p:nvPr>
        </p:nvSpPr>
        <p:spPr/>
        <p:txBody>
          <a:bodyPr/>
          <a:lstStyle>
            <a:lvl1pPr>
              <a:defRPr>
                <a:solidFill>
                  <a:schemeClr val="tx1"/>
                </a:solidFill>
              </a:defRPr>
            </a:lvl1pPr>
          </a:lstStyle>
          <a:p>
            <a:pPr>
              <a:defRPr/>
            </a:pPr>
            <a:r>
              <a:rPr lang="zh-TW" altLang="en-US" smtClean="0">
                <a:solidFill>
                  <a:srgbClr val="000000"/>
                </a:solidFill>
              </a:rPr>
              <a:t>機密等級：密            日期：</a:t>
            </a:r>
            <a:r>
              <a:rPr lang="en-US" altLang="zh-TW" smtClean="0">
                <a:solidFill>
                  <a:srgbClr val="000000"/>
                </a:solidFill>
              </a:rPr>
              <a:t>2019/12/18</a:t>
            </a:r>
            <a:endParaRPr lang="zh-TW" altLang="en-US">
              <a:solidFill>
                <a:srgbClr val="000000"/>
              </a:solidFill>
            </a:endParaRPr>
          </a:p>
        </p:txBody>
      </p:sp>
    </p:spTree>
    <p:extLst>
      <p:ext uri="{BB962C8B-B14F-4D97-AF65-F5344CB8AC3E}">
        <p14:creationId xmlns:p14="http://schemas.microsoft.com/office/powerpoint/2010/main" val="10503100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35" y="155526"/>
            <a:ext cx="6247357" cy="537964"/>
          </a:xfrm>
          <a:prstGeom prst="rect">
            <a:avLst/>
          </a:prstGeom>
          <a:noFill/>
          <a:ln w="9525">
            <a:noFill/>
            <a:miter lim="800000"/>
            <a:headEnd/>
            <a:tailEnd/>
          </a:ln>
        </p:spPr>
        <p:txBody>
          <a:bodyPr lIns="76782" tIns="38391" rIns="76782" bIns="38391"/>
          <a:lstStyle>
            <a:lvl1pPr>
              <a:defRPr sz="2400" b="0">
                <a:latin typeface="微軟正黑體" panose="020B0604030504040204" pitchFamily="34" charset="-120"/>
                <a:ea typeface="微軟正黑體" panose="020B0604030504040204" pitchFamily="34" charset="-120"/>
              </a:defRPr>
            </a:lvl1pPr>
          </a:lstStyle>
          <a:p>
            <a:pPr lvl="0"/>
            <a:r>
              <a:rPr lang="zh-TW" altLang="en-US" dirty="0" smtClean="0"/>
              <a:t>按一下以編輯母片標題樣式</a:t>
            </a:r>
          </a:p>
        </p:txBody>
      </p:sp>
      <p:sp>
        <p:nvSpPr>
          <p:cNvPr id="3" name="內容版面配置區 2"/>
          <p:cNvSpPr>
            <a:spLocks noGrp="1"/>
          </p:cNvSpPr>
          <p:nvPr>
            <p:ph sz="quarter" idx="10"/>
          </p:nvPr>
        </p:nvSpPr>
        <p:spPr>
          <a:xfrm>
            <a:off x="601663" y="1197545"/>
            <a:ext cx="7993260" cy="5111179"/>
          </a:xfrm>
          <a:prstGeom prst="rect">
            <a:avLst/>
          </a:prstGeom>
        </p:spPr>
        <p:txBody>
          <a:bodyPr lIns="76782" tIns="38391" rIns="76782" bIns="38391"/>
          <a:lstStyle/>
          <a:p>
            <a:pPr lvl="0"/>
            <a:r>
              <a:rPr lang="zh-TW" altLang="en-US" dirty="0" smtClean="0"/>
              <a:t>按一下以編輯母片文字樣式</a:t>
            </a:r>
          </a:p>
        </p:txBody>
      </p:sp>
      <p:sp>
        <p:nvSpPr>
          <p:cNvPr id="4" name="頁尾版面配置區 1"/>
          <p:cNvSpPr>
            <a:spLocks noGrp="1"/>
          </p:cNvSpPr>
          <p:nvPr>
            <p:ph type="ftr" sz="quarter" idx="11"/>
          </p:nvPr>
        </p:nvSpPr>
        <p:spPr>
          <a:xfrm>
            <a:off x="611210" y="6310560"/>
            <a:ext cx="6783387" cy="287337"/>
          </a:xfrm>
          <a:prstGeom prst="rect">
            <a:avLst/>
          </a:prstGeom>
        </p:spPr>
        <p:txBody>
          <a:bodyPr vert="horz" wrap="square" lIns="0" tIns="38391" rIns="76782" bIns="38391" numCol="1" anchor="t" anchorCtr="0" compatLnSpc="1">
            <a:prstTxWarp prst="textNoShape">
              <a:avLst/>
            </a:prstTxWarp>
          </a:bodyPr>
          <a:lstStyle>
            <a:lvl1pPr eaLnBrk="1" hangingPunct="1">
              <a:lnSpc>
                <a:spcPct val="150000"/>
              </a:lnSpc>
              <a:spcBef>
                <a:spcPct val="30000"/>
              </a:spcBef>
              <a:defRPr sz="800" u="none">
                <a:solidFill>
                  <a:prstClr val="black"/>
                </a:solidFill>
                <a:latin typeface="微軟正黑體" panose="020B0604030504040204" pitchFamily="34" charset="-120"/>
                <a:ea typeface="微軟正黑體" panose="020B0604030504040204" pitchFamily="34" charset="-120"/>
              </a:defRPr>
            </a:lvl1pPr>
          </a:lstStyle>
          <a:p>
            <a:pPr>
              <a:defRPr/>
            </a:pPr>
            <a:r>
              <a:rPr lang="zh-TW" altLang="en-US" smtClean="0"/>
              <a:t>機密等級：密            日期：</a:t>
            </a:r>
            <a:r>
              <a:rPr lang="en-US" altLang="zh-TW" smtClean="0"/>
              <a:t>2019/12/18</a:t>
            </a:r>
            <a:endParaRPr lang="zh-TW" altLang="en-US" dirty="0"/>
          </a:p>
        </p:txBody>
      </p:sp>
    </p:spTree>
    <p:extLst>
      <p:ext uri="{BB962C8B-B14F-4D97-AF65-F5344CB8AC3E}">
        <p14:creationId xmlns:p14="http://schemas.microsoft.com/office/powerpoint/2010/main" val="40439451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1040"/>
            <a:ext cx="7772400" cy="1470365"/>
          </a:xfrm>
        </p:spPr>
        <p:txBody>
          <a:bodyPr/>
          <a:lstStyle/>
          <a:p>
            <a:r>
              <a:rPr lang="zh-TW" altLang="en-US" dirty="0" smtClean="0"/>
              <a:t>按一下以編輯母片標題樣式</a:t>
            </a:r>
            <a:endParaRPr lang="zh-TW" altLang="en-US" dirty="0"/>
          </a:p>
        </p:txBody>
      </p:sp>
      <p:sp>
        <p:nvSpPr>
          <p:cNvPr id="3" name="副標題 2"/>
          <p:cNvSpPr>
            <a:spLocks noGrp="1"/>
          </p:cNvSpPr>
          <p:nvPr>
            <p:ph type="subTitle" idx="1"/>
          </p:nvPr>
        </p:nvSpPr>
        <p:spPr>
          <a:xfrm>
            <a:off x="1371600" y="3887100"/>
            <a:ext cx="6400800" cy="1753006"/>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2324651994"/>
      </p:ext>
    </p:extLst>
  </p:cSld>
  <p:clrMapOvr>
    <a:masterClrMapping/>
  </p:clrMapOvr>
  <p:transition>
    <p:split orient="vert"/>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p:txBody>
          <a:bodyPr/>
          <a:lstStyle>
            <a:lvl2pPr>
              <a:defRPr>
                <a:solidFill>
                  <a:schemeClr val="tx1"/>
                </a:solidFill>
              </a:defRPr>
            </a:lvl2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3436735144"/>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7921"/>
            <a:ext cx="7772400" cy="1362390"/>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7508"/>
            <a:ext cx="7772400" cy="1500534"/>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040006685"/>
      </p:ext>
    </p:extLst>
  </p:cSld>
  <p:clrMapOvr>
    <a:masterClrMapping/>
  </p:clrMapOvr>
  <p:transition>
    <p:split orient="vert"/>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85800" y="1700728"/>
            <a:ext cx="3810000" cy="482552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700728"/>
            <a:ext cx="3810000" cy="482552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608812347"/>
      </p:ext>
    </p:extLst>
  </p:cSld>
  <p:clrMapOvr>
    <a:masterClrMapping/>
  </p:clrMapOvr>
  <p:transition>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35" y="156502"/>
            <a:ext cx="6247357" cy="537965"/>
          </a:xfrm>
          <a:prstGeom prst="rect">
            <a:avLst/>
          </a:prstGeom>
          <a:noFill/>
          <a:ln w="9525">
            <a:noFill/>
            <a:miter lim="800000"/>
            <a:headEnd/>
            <a:tailEnd/>
          </a:ln>
        </p:spPr>
        <p:txBody>
          <a:bodyPr/>
          <a:lstStyle>
            <a:lvl1pPr>
              <a:defRPr sz="2800" b="0">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3" name="內容版面配置區 2"/>
          <p:cNvSpPr>
            <a:spLocks noGrp="1"/>
          </p:cNvSpPr>
          <p:nvPr>
            <p:ph sz="quarter" idx="10"/>
          </p:nvPr>
        </p:nvSpPr>
        <p:spPr>
          <a:xfrm>
            <a:off x="601663" y="1197585"/>
            <a:ext cx="7993260" cy="5111179"/>
          </a:xfrm>
          <a:prstGeom prst="rect">
            <a:avLst/>
          </a:prstGeom>
        </p:spPr>
        <p:txBody>
          <a:bodyPr/>
          <a:lstStyle/>
          <a:p>
            <a:pPr lvl="0"/>
            <a:r>
              <a:rPr lang="zh-TW" altLang="en-US" dirty="0"/>
              <a:t>按一下以編輯母片文字樣式</a:t>
            </a:r>
          </a:p>
        </p:txBody>
      </p:sp>
    </p:spTree>
    <p:extLst>
      <p:ext uri="{BB962C8B-B14F-4D97-AF65-F5344CB8AC3E}">
        <p14:creationId xmlns:p14="http://schemas.microsoft.com/office/powerpoint/2010/main" val="43062218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701"/>
            <a:ext cx="8229600" cy="1143265"/>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469"/>
            <a:ext cx="4040188" cy="63991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5500"/>
            <a:ext cx="4040188" cy="39522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33" y="1535469"/>
            <a:ext cx="4041775" cy="63991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33" y="2175500"/>
            <a:ext cx="4041775" cy="39522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693572739"/>
      </p:ext>
    </p:extLst>
  </p:cSld>
  <p:clrMapOvr>
    <a:masterClrMapping/>
  </p:clrMapOvr>
  <p:transition>
    <p:split orient="vert"/>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按一下以編輯母片標題樣式</a:t>
            </a:r>
            <a:endParaRPr lang="zh-TW" altLang="en-US" dirty="0"/>
          </a:p>
        </p:txBody>
      </p:sp>
    </p:spTree>
    <p:extLst>
      <p:ext uri="{BB962C8B-B14F-4D97-AF65-F5344CB8AC3E}">
        <p14:creationId xmlns:p14="http://schemas.microsoft.com/office/powerpoint/2010/main" val="499120954"/>
      </p:ext>
    </p:extLst>
  </p:cSld>
  <p:clrMapOvr>
    <a:masterClrMapping/>
  </p:clrMapOvr>
  <p:transition>
    <p:split orient="vert"/>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206512"/>
      </p:ext>
    </p:extLst>
  </p:cSld>
  <p:clrMapOvr>
    <a:masterClrMapping/>
  </p:clrMapOvr>
  <p:transition>
    <p:split orient="vert"/>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2" y="273113"/>
            <a:ext cx="3008313" cy="1162319"/>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235"/>
            <a:ext cx="5111750" cy="585446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2" y="1435554"/>
            <a:ext cx="3008313" cy="4692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626993021"/>
      </p:ext>
    </p:extLst>
  </p:cSld>
  <p:clrMapOvr>
    <a:masterClrMapping/>
  </p:clrMapOvr>
  <p:transition>
    <p:split orient="vert"/>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1833"/>
            <a:ext cx="5486400" cy="566869"/>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3038"/>
            <a:ext cx="5486400" cy="41157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8581"/>
            <a:ext cx="5486400" cy="80504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301826740"/>
      </p:ext>
    </p:extLst>
  </p:cSld>
  <p:clrMapOvr>
    <a:masterClrMapping/>
  </p:clrMapOvr>
  <p:transition>
    <p:split orient="vert"/>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179225773"/>
      </p:ext>
    </p:extLst>
  </p:cSld>
  <p:clrMapOvr>
    <a:masterClrMapping/>
  </p:clrMapOvr>
  <p:transition>
    <p:split orient="vert"/>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58000" y="762298"/>
            <a:ext cx="2286000" cy="5763959"/>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0" y="762298"/>
            <a:ext cx="6705600" cy="5763959"/>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430138317"/>
      </p:ext>
    </p:extLst>
  </p:cSld>
  <p:clrMapOvr>
    <a:masterClrMapping/>
  </p:clrMapOvr>
  <p:transition>
    <p:split orient="vert"/>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0" y="762298"/>
            <a:ext cx="9144000" cy="519233"/>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685800" y="1700728"/>
            <a:ext cx="7772400" cy="4825529"/>
          </a:xfrm>
        </p:spPr>
        <p:txBody>
          <a:bodyPr/>
          <a:lstStyle/>
          <a:p>
            <a:pPr lvl="0"/>
            <a:endParaRPr lang="zh-TW" altLang="en-US" noProof="0" smtClean="0"/>
          </a:p>
        </p:txBody>
      </p:sp>
    </p:spTree>
    <p:extLst>
      <p:ext uri="{BB962C8B-B14F-4D97-AF65-F5344CB8AC3E}">
        <p14:creationId xmlns:p14="http://schemas.microsoft.com/office/powerpoint/2010/main" val="2080017892"/>
      </p:ext>
    </p:extLst>
  </p:cSld>
  <p:clrMapOvr>
    <a:masterClrMapping/>
  </p:clrMapOvr>
  <p:transition>
    <p:split orient="vert"/>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35" y="155694"/>
            <a:ext cx="6247357" cy="537965"/>
          </a:xfrm>
          <a:prstGeom prst="rect">
            <a:avLst/>
          </a:prstGeom>
          <a:noFill/>
          <a:ln w="9525">
            <a:noFill/>
            <a:miter lim="800000"/>
            <a:headEnd/>
            <a:tailEnd/>
          </a:ln>
        </p:spPr>
        <p:txBody>
          <a:bodyPr/>
          <a:lstStyle>
            <a:lvl1pPr>
              <a:defRPr sz="2800" b="0">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3" name="內容版面配置區 2"/>
          <p:cNvSpPr>
            <a:spLocks noGrp="1"/>
          </p:cNvSpPr>
          <p:nvPr>
            <p:ph sz="quarter" idx="10"/>
          </p:nvPr>
        </p:nvSpPr>
        <p:spPr>
          <a:xfrm>
            <a:off x="601663" y="1197587"/>
            <a:ext cx="7993260" cy="5111179"/>
          </a:xfrm>
          <a:prstGeom prst="rect">
            <a:avLst/>
          </a:prstGeom>
        </p:spPr>
        <p:txBody>
          <a:bodyPr/>
          <a:lstStyle/>
          <a:p>
            <a:pPr lvl="0"/>
            <a:r>
              <a:rPr lang="zh-TW" altLang="en-US" dirty="0"/>
              <a:t>按一下以編輯母片文字樣式</a:t>
            </a:r>
          </a:p>
        </p:txBody>
      </p:sp>
    </p:spTree>
    <p:extLst>
      <p:ext uri="{BB962C8B-B14F-4D97-AF65-F5344CB8AC3E}">
        <p14:creationId xmlns:p14="http://schemas.microsoft.com/office/powerpoint/2010/main" val="1915845409"/>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3" name="標題 2"/>
          <p:cNvSpPr>
            <a:spLocks noGrp="1"/>
          </p:cNvSpPr>
          <p:nvPr>
            <p:ph type="title" idx="4294967295"/>
          </p:nvPr>
        </p:nvSpPr>
        <p:spPr>
          <a:xfrm>
            <a:off x="847735" y="765498"/>
            <a:ext cx="7972747" cy="811212"/>
          </a:xfrm>
          <a:prstGeom prst="rect">
            <a:avLst/>
          </a:prstGeom>
        </p:spPr>
        <p:txBody>
          <a:bodyPr/>
          <a:lstStyle>
            <a:lvl1pPr algn="l">
              <a:defRPr>
                <a:latin typeface="Arial" pitchFamily="34" charset="0"/>
                <a:cs typeface="Arial" pitchFamily="34" charset="0"/>
              </a:defRPr>
            </a:lvl1pPr>
          </a:lstStyle>
          <a:p>
            <a:r>
              <a:rPr lang="zh-TW" altLang="en-US" dirty="0"/>
              <a:t>按一下以編輯母片標題樣式</a:t>
            </a:r>
          </a:p>
        </p:txBody>
      </p:sp>
      <p:sp>
        <p:nvSpPr>
          <p:cNvPr id="4" name="內容版面配置區 3"/>
          <p:cNvSpPr>
            <a:spLocks noGrp="1"/>
          </p:cNvSpPr>
          <p:nvPr>
            <p:ph idx="4294967295"/>
          </p:nvPr>
        </p:nvSpPr>
        <p:spPr>
          <a:xfrm>
            <a:off x="850900" y="1629772"/>
            <a:ext cx="7969572" cy="4608512"/>
          </a:xfrm>
          <a:prstGeom prst="rect">
            <a:avLst/>
          </a:prstGeom>
        </p:spPr>
        <p:txBody>
          <a:bodyPr/>
          <a:lstStyle>
            <a:lvl1pPr marL="342900" marR="0" indent="-342900" algn="l" defTabSz="914400" rtl="0" eaLnBrk="0" fontAlgn="base" latinLnBrk="0" hangingPunct="0">
              <a:lnSpc>
                <a:spcPct val="100000"/>
              </a:lnSpc>
              <a:spcBef>
                <a:spcPct val="20000"/>
              </a:spcBef>
              <a:spcAft>
                <a:spcPct val="0"/>
              </a:spcAft>
              <a:buClrTx/>
              <a:buSzTx/>
              <a:buFont typeface="Wingdings" pitchFamily="2" charset="2"/>
              <a:buChar char="l"/>
              <a:tabLst/>
              <a:defRPr sz="1800">
                <a:latin typeface="Arial" pitchFamily="34" charset="0"/>
                <a:cs typeface="Arial" pitchFamily="34" charset="0"/>
              </a:defRPr>
            </a:lvl1pPr>
          </a:lstStyle>
          <a:p>
            <a:pPr lvl="0"/>
            <a:r>
              <a:rPr lang="zh-TW" altLang="en-US" dirty="0"/>
              <a:t>按一下以編輯母片文字樣式</a:t>
            </a:r>
          </a:p>
          <a:p>
            <a:pPr lvl="1"/>
            <a:r>
              <a:rPr lang="zh-TW" altLang="en-US" dirty="0"/>
              <a:t>第二層</a:t>
            </a:r>
          </a:p>
        </p:txBody>
      </p:sp>
    </p:spTree>
    <p:extLst>
      <p:ext uri="{BB962C8B-B14F-4D97-AF65-F5344CB8AC3E}">
        <p14:creationId xmlns:p14="http://schemas.microsoft.com/office/powerpoint/2010/main" val="1909386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51061"/>
            <a:ext cx="1905000" cy="457201"/>
          </a:xfrm>
          <a:prstGeom prst="rect">
            <a:avLst/>
          </a:prstGeom>
        </p:spPr>
        <p:txBody>
          <a:bodyPr/>
          <a:lstStyle>
            <a:lvl1pPr>
              <a:defRPr u="sng"/>
            </a:lvl1pPr>
          </a:lstStyle>
          <a:p>
            <a:pPr>
              <a:defRPr/>
            </a:pPr>
            <a:endParaRPr lang="en-US" altLang="zh-TW" dirty="0">
              <a:solidFill>
                <a:prstClr val="black"/>
              </a:solidFill>
              <a:latin typeface="Arial"/>
              <a:ea typeface="微軟正黑體"/>
            </a:endParaRPr>
          </a:p>
        </p:txBody>
      </p:sp>
      <p:sp>
        <p:nvSpPr>
          <p:cNvPr id="3" name="Rectangle 5"/>
          <p:cNvSpPr>
            <a:spLocks noGrp="1" noChangeArrowheads="1"/>
          </p:cNvSpPr>
          <p:nvPr>
            <p:ph type="ftr" sz="quarter" idx="11"/>
          </p:nvPr>
        </p:nvSpPr>
        <p:spPr>
          <a:xfrm>
            <a:off x="3124200" y="6251061"/>
            <a:ext cx="2895600" cy="457201"/>
          </a:xfrm>
          <a:prstGeom prst="rect">
            <a:avLst/>
          </a:prstGeom>
        </p:spPr>
        <p:txBody>
          <a:bodyPr/>
          <a:lstStyle>
            <a:lvl1pPr>
              <a:defRPr u="sng"/>
            </a:lvl1pPr>
          </a:lstStyle>
          <a:p>
            <a:pPr>
              <a:defRPr/>
            </a:pPr>
            <a:r>
              <a:rPr lang="zh-TW" altLang="en-US" smtClean="0">
                <a:solidFill>
                  <a:prstClr val="black"/>
                </a:solidFill>
                <a:latin typeface="Arial"/>
                <a:ea typeface="微軟正黑體"/>
              </a:rPr>
              <a:t>機密等級：密            日期：</a:t>
            </a:r>
            <a:r>
              <a:rPr lang="en-US" altLang="zh-TW" smtClean="0">
                <a:solidFill>
                  <a:prstClr val="black"/>
                </a:solidFill>
                <a:latin typeface="Arial"/>
                <a:ea typeface="微軟正黑體"/>
              </a:rPr>
              <a:t>2019/12/18</a:t>
            </a:r>
            <a:endParaRPr lang="en-US" altLang="zh-TW" dirty="0">
              <a:solidFill>
                <a:prstClr val="black"/>
              </a:solidFill>
              <a:latin typeface="Arial"/>
              <a:ea typeface="微軟正黑體"/>
            </a:endParaRPr>
          </a:p>
        </p:txBody>
      </p:sp>
      <p:sp>
        <p:nvSpPr>
          <p:cNvPr id="4" name="Rectangle 6"/>
          <p:cNvSpPr>
            <a:spLocks noGrp="1" noChangeArrowheads="1"/>
          </p:cNvSpPr>
          <p:nvPr>
            <p:ph type="sldNum" sz="quarter" idx="12"/>
          </p:nvPr>
        </p:nvSpPr>
        <p:spPr>
          <a:xfrm>
            <a:off x="7275513" y="6455846"/>
            <a:ext cx="1905000" cy="457201"/>
          </a:xfrm>
          <a:prstGeom prst="rect">
            <a:avLst/>
          </a:prstGeom>
        </p:spPr>
        <p:txBody>
          <a:bodyPr/>
          <a:lstStyle>
            <a:lvl1pPr>
              <a:defRPr u="sng"/>
            </a:lvl1pPr>
          </a:lstStyle>
          <a:p>
            <a:pPr>
              <a:defRPr/>
            </a:pPr>
            <a:fld id="{54DEE308-1AC9-46AD-A690-4ED59B6011EF}" type="slidenum">
              <a:rPr lang="en-US" altLang="zh-TW">
                <a:solidFill>
                  <a:prstClr val="black"/>
                </a:solidFill>
                <a:latin typeface="Arial"/>
                <a:ea typeface="微軟正黑體"/>
              </a:rPr>
              <a:pPr>
                <a:defRPr/>
              </a:pPr>
              <a:t>‹#›</a:t>
            </a:fld>
            <a:endParaRPr lang="en-US" altLang="zh-TW" dirty="0">
              <a:solidFill>
                <a:prstClr val="black"/>
              </a:solidFill>
              <a:latin typeface="Arial"/>
              <a:ea typeface="微軟正黑體"/>
            </a:endParaRPr>
          </a:p>
        </p:txBody>
      </p:sp>
    </p:spTree>
    <p:extLst>
      <p:ext uri="{BB962C8B-B14F-4D97-AF65-F5344CB8AC3E}">
        <p14:creationId xmlns:p14="http://schemas.microsoft.com/office/powerpoint/2010/main" val="22735868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3" name="標題 2"/>
          <p:cNvSpPr>
            <a:spLocks noGrp="1"/>
          </p:cNvSpPr>
          <p:nvPr>
            <p:ph type="title" idx="4294967295"/>
          </p:nvPr>
        </p:nvSpPr>
        <p:spPr>
          <a:xfrm>
            <a:off x="847735" y="765498"/>
            <a:ext cx="7972747" cy="811212"/>
          </a:xfrm>
          <a:prstGeom prst="rect">
            <a:avLst/>
          </a:prstGeom>
        </p:spPr>
        <p:txBody>
          <a:bodyPr/>
          <a:lstStyle>
            <a:lvl1pPr algn="l">
              <a:defRPr>
                <a:latin typeface="Arial" pitchFamily="34" charset="0"/>
                <a:cs typeface="Arial" pitchFamily="34" charset="0"/>
              </a:defRPr>
            </a:lvl1pPr>
          </a:lstStyle>
          <a:p>
            <a:r>
              <a:rPr lang="zh-TW" altLang="en-US" dirty="0" smtClean="0"/>
              <a:t>按一下以編輯母片標題樣式</a:t>
            </a:r>
          </a:p>
        </p:txBody>
      </p:sp>
      <p:sp>
        <p:nvSpPr>
          <p:cNvPr id="4" name="內容版面配置區 3"/>
          <p:cNvSpPr>
            <a:spLocks noGrp="1"/>
          </p:cNvSpPr>
          <p:nvPr>
            <p:ph idx="4294967295"/>
          </p:nvPr>
        </p:nvSpPr>
        <p:spPr>
          <a:xfrm>
            <a:off x="850900" y="1629744"/>
            <a:ext cx="7969572" cy="4608512"/>
          </a:xfrm>
          <a:prstGeom prst="rect">
            <a:avLst/>
          </a:prstGeom>
        </p:spPr>
        <p:txBody>
          <a:bodyPr/>
          <a:lstStyle>
            <a:lvl1pPr marL="342900" marR="0" indent="-342900" algn="l" defTabSz="914400" rtl="0" eaLnBrk="0" fontAlgn="base" latinLnBrk="0" hangingPunct="0">
              <a:lnSpc>
                <a:spcPct val="100000"/>
              </a:lnSpc>
              <a:spcBef>
                <a:spcPct val="20000"/>
              </a:spcBef>
              <a:spcAft>
                <a:spcPct val="0"/>
              </a:spcAft>
              <a:buClrTx/>
              <a:buSzTx/>
              <a:buFont typeface="Wingdings" pitchFamily="2" charset="2"/>
              <a:buChar char="l"/>
              <a:tabLst/>
              <a:defRPr sz="1800">
                <a:latin typeface="Arial" pitchFamily="34" charset="0"/>
                <a:cs typeface="Arial" pitchFamily="34" charset="0"/>
              </a:defRPr>
            </a:lvl1pPr>
          </a:lstStyle>
          <a:p>
            <a:pPr lvl="0"/>
            <a:r>
              <a:rPr lang="zh-TW" altLang="en-US" dirty="0" smtClean="0"/>
              <a:t>按一下以編輯母片文字樣式</a:t>
            </a:r>
          </a:p>
          <a:p>
            <a:pPr lvl="1"/>
            <a:r>
              <a:rPr lang="zh-TW" altLang="en-US" dirty="0" smtClean="0"/>
              <a:t>第二層</a:t>
            </a:r>
          </a:p>
        </p:txBody>
      </p:sp>
    </p:spTree>
    <p:extLst>
      <p:ext uri="{BB962C8B-B14F-4D97-AF65-F5344CB8AC3E}">
        <p14:creationId xmlns:p14="http://schemas.microsoft.com/office/powerpoint/2010/main" val="576903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50258"/>
            <a:ext cx="1905000" cy="457201"/>
          </a:xfrm>
          <a:prstGeom prst="rect">
            <a:avLst/>
          </a:prstGeom>
        </p:spPr>
        <p:txBody>
          <a:bodyPr/>
          <a:lstStyle>
            <a:lvl1pPr>
              <a:defRPr u="sng"/>
            </a:lvl1pPr>
          </a:lstStyle>
          <a:p>
            <a:pPr>
              <a:defRPr/>
            </a:pPr>
            <a:endParaRPr lang="en-US" altLang="zh-TW" dirty="0">
              <a:solidFill>
                <a:prstClr val="black"/>
              </a:solidFill>
              <a:latin typeface="Times New Roman"/>
              <a:ea typeface="新細明體"/>
            </a:endParaRPr>
          </a:p>
        </p:txBody>
      </p:sp>
      <p:sp>
        <p:nvSpPr>
          <p:cNvPr id="3" name="Rectangle 5"/>
          <p:cNvSpPr>
            <a:spLocks noGrp="1" noChangeArrowheads="1"/>
          </p:cNvSpPr>
          <p:nvPr>
            <p:ph type="ftr" sz="quarter" idx="11"/>
          </p:nvPr>
        </p:nvSpPr>
        <p:spPr>
          <a:xfrm>
            <a:off x="3124200" y="6250258"/>
            <a:ext cx="2895600" cy="457201"/>
          </a:xfrm>
          <a:prstGeom prst="rect">
            <a:avLst/>
          </a:prstGeom>
        </p:spPr>
        <p:txBody>
          <a:bodyPr/>
          <a:lstStyle>
            <a:lvl1pPr>
              <a:defRPr u="sng"/>
            </a:lvl1pPr>
          </a:lstStyle>
          <a:p>
            <a:pPr>
              <a:defRPr/>
            </a:pPr>
            <a:r>
              <a:rPr lang="zh-TW" altLang="en-US">
                <a:solidFill>
                  <a:prstClr val="black"/>
                </a:solidFill>
                <a:latin typeface="Times New Roman"/>
                <a:ea typeface="新細明體"/>
              </a:rPr>
              <a:t>機密等級：            日期：</a:t>
            </a:r>
            <a:r>
              <a:rPr lang="en-US" altLang="zh-TW" dirty="0">
                <a:solidFill>
                  <a:prstClr val="black"/>
                </a:solidFill>
                <a:latin typeface="Times New Roman"/>
                <a:ea typeface="新細明體"/>
              </a:rPr>
              <a:t>2016/8/15</a:t>
            </a:r>
          </a:p>
        </p:txBody>
      </p:sp>
      <p:sp>
        <p:nvSpPr>
          <p:cNvPr id="4" name="Rectangle 6"/>
          <p:cNvSpPr>
            <a:spLocks noGrp="1" noChangeArrowheads="1"/>
          </p:cNvSpPr>
          <p:nvPr>
            <p:ph type="sldNum" sz="quarter" idx="12"/>
          </p:nvPr>
        </p:nvSpPr>
        <p:spPr>
          <a:xfrm>
            <a:off x="7275513" y="6455043"/>
            <a:ext cx="1905000" cy="457201"/>
          </a:xfrm>
          <a:prstGeom prst="rect">
            <a:avLst/>
          </a:prstGeom>
        </p:spPr>
        <p:txBody>
          <a:bodyPr/>
          <a:lstStyle>
            <a:lvl1pPr>
              <a:defRPr u="sng"/>
            </a:lvl1pPr>
          </a:lstStyle>
          <a:p>
            <a:pPr>
              <a:defRPr/>
            </a:pPr>
            <a:fld id="{54DEE308-1AC9-46AD-A690-4ED59B6011EF}" type="slidenum">
              <a:rPr lang="en-US" altLang="zh-TW">
                <a:solidFill>
                  <a:prstClr val="black"/>
                </a:solidFill>
                <a:latin typeface="Times New Roman"/>
                <a:ea typeface="新細明體"/>
              </a:rPr>
              <a:pPr>
                <a:defRPr/>
              </a:pPr>
              <a:t>‹#›</a:t>
            </a:fld>
            <a:endParaRPr lang="en-US" altLang="zh-TW" dirty="0">
              <a:solidFill>
                <a:prstClr val="black"/>
              </a:solidFill>
              <a:latin typeface="Times New Roman"/>
              <a:ea typeface="新細明體"/>
            </a:endParaRPr>
          </a:p>
        </p:txBody>
      </p:sp>
    </p:spTree>
    <p:extLst>
      <p:ext uri="{BB962C8B-B14F-4D97-AF65-F5344CB8AC3E}">
        <p14:creationId xmlns:p14="http://schemas.microsoft.com/office/powerpoint/2010/main" val="28338554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3" name="標題 2"/>
          <p:cNvSpPr>
            <a:spLocks noGrp="1"/>
          </p:cNvSpPr>
          <p:nvPr>
            <p:ph type="title" idx="4294967295"/>
          </p:nvPr>
        </p:nvSpPr>
        <p:spPr>
          <a:xfrm>
            <a:off x="847735" y="765498"/>
            <a:ext cx="7972747" cy="811212"/>
          </a:xfrm>
          <a:prstGeom prst="rect">
            <a:avLst/>
          </a:prstGeom>
        </p:spPr>
        <p:txBody>
          <a:bodyPr/>
          <a:lstStyle>
            <a:lvl1pPr algn="l">
              <a:defRPr>
                <a:latin typeface="Arial" pitchFamily="34" charset="0"/>
                <a:cs typeface="Arial" pitchFamily="34" charset="0"/>
              </a:defRPr>
            </a:lvl1pPr>
          </a:lstStyle>
          <a:p>
            <a:r>
              <a:rPr lang="zh-TW" altLang="en-US" dirty="0"/>
              <a:t>按一下以編輯母片標題樣式</a:t>
            </a:r>
          </a:p>
        </p:txBody>
      </p:sp>
      <p:sp>
        <p:nvSpPr>
          <p:cNvPr id="4" name="內容版面配置區 3"/>
          <p:cNvSpPr>
            <a:spLocks noGrp="1"/>
          </p:cNvSpPr>
          <p:nvPr>
            <p:ph idx="4294967295"/>
          </p:nvPr>
        </p:nvSpPr>
        <p:spPr>
          <a:xfrm>
            <a:off x="850900" y="1629772"/>
            <a:ext cx="7969572" cy="4608512"/>
          </a:xfrm>
          <a:prstGeom prst="rect">
            <a:avLst/>
          </a:prstGeom>
        </p:spPr>
        <p:txBody>
          <a:bodyPr/>
          <a:lstStyle>
            <a:lvl1pPr marL="342900" marR="0" indent="-342900" algn="l" defTabSz="914400" rtl="0" eaLnBrk="0" fontAlgn="base" latinLnBrk="0" hangingPunct="0">
              <a:lnSpc>
                <a:spcPct val="100000"/>
              </a:lnSpc>
              <a:spcBef>
                <a:spcPct val="20000"/>
              </a:spcBef>
              <a:spcAft>
                <a:spcPct val="0"/>
              </a:spcAft>
              <a:buClrTx/>
              <a:buSzTx/>
              <a:buFont typeface="Wingdings" pitchFamily="2" charset="2"/>
              <a:buChar char="l"/>
              <a:tabLst/>
              <a:defRPr sz="1800">
                <a:latin typeface="Arial" pitchFamily="34" charset="0"/>
                <a:cs typeface="Arial" pitchFamily="34" charset="0"/>
              </a:defRPr>
            </a:lvl1pPr>
          </a:lstStyle>
          <a:p>
            <a:pPr lvl="0"/>
            <a:r>
              <a:rPr lang="zh-TW" altLang="en-US" dirty="0"/>
              <a:t>按一下以編輯母片文字樣式</a:t>
            </a:r>
          </a:p>
          <a:p>
            <a:pPr lvl="1"/>
            <a:r>
              <a:rPr lang="zh-TW" altLang="en-US" dirty="0"/>
              <a:t>第二層</a:t>
            </a:r>
          </a:p>
        </p:txBody>
      </p:sp>
    </p:spTree>
    <p:extLst>
      <p:ext uri="{BB962C8B-B14F-4D97-AF65-F5344CB8AC3E}">
        <p14:creationId xmlns:p14="http://schemas.microsoft.com/office/powerpoint/2010/main" val="3863343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35" y="155682"/>
            <a:ext cx="6247357" cy="537965"/>
          </a:xfrm>
          <a:prstGeom prst="rect">
            <a:avLst/>
          </a:prstGeom>
          <a:noFill/>
          <a:ln w="9525">
            <a:noFill/>
            <a:miter lim="800000"/>
            <a:headEnd/>
            <a:tailEnd/>
          </a:ln>
        </p:spPr>
        <p:txBody>
          <a:bodyPr/>
          <a:lstStyle>
            <a:lvl1pPr>
              <a:defRPr sz="2800" b="0">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3" name="內容版面配置區 2"/>
          <p:cNvSpPr>
            <a:spLocks noGrp="1"/>
          </p:cNvSpPr>
          <p:nvPr>
            <p:ph sz="quarter" idx="10"/>
          </p:nvPr>
        </p:nvSpPr>
        <p:spPr>
          <a:xfrm>
            <a:off x="601663" y="1197587"/>
            <a:ext cx="7993260" cy="5111179"/>
          </a:xfrm>
          <a:prstGeom prst="rect">
            <a:avLst/>
          </a:prstGeom>
        </p:spPr>
        <p:txBody>
          <a:bodyPr/>
          <a:lstStyle/>
          <a:p>
            <a:pPr lvl="0"/>
            <a:r>
              <a:rPr lang="zh-TW" altLang="en-US" dirty="0"/>
              <a:t>按一下以編輯母片文字樣式</a:t>
            </a:r>
          </a:p>
        </p:txBody>
      </p:sp>
    </p:spTree>
    <p:extLst>
      <p:ext uri="{BB962C8B-B14F-4D97-AF65-F5344CB8AC3E}">
        <p14:creationId xmlns:p14="http://schemas.microsoft.com/office/powerpoint/2010/main" val="4146212950"/>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50246"/>
            <a:ext cx="1905000" cy="457201"/>
          </a:xfrm>
          <a:prstGeom prst="rect">
            <a:avLst/>
          </a:prstGeom>
        </p:spPr>
        <p:txBody>
          <a:bodyPr/>
          <a:lstStyle>
            <a:lvl1pPr>
              <a:defRPr u="sng"/>
            </a:lvl1pPr>
          </a:lstStyle>
          <a:p>
            <a:pPr>
              <a:defRPr/>
            </a:pPr>
            <a:endParaRPr lang="en-US" altLang="zh-TW" dirty="0">
              <a:solidFill>
                <a:prstClr val="black"/>
              </a:solidFill>
              <a:latin typeface="Times New Roman"/>
              <a:ea typeface="新細明體"/>
            </a:endParaRPr>
          </a:p>
        </p:txBody>
      </p:sp>
      <p:sp>
        <p:nvSpPr>
          <p:cNvPr id="3" name="Rectangle 5"/>
          <p:cNvSpPr>
            <a:spLocks noGrp="1" noChangeArrowheads="1"/>
          </p:cNvSpPr>
          <p:nvPr>
            <p:ph type="ftr" sz="quarter" idx="11"/>
          </p:nvPr>
        </p:nvSpPr>
        <p:spPr>
          <a:xfrm>
            <a:off x="3124200" y="6250246"/>
            <a:ext cx="2895600" cy="457201"/>
          </a:xfrm>
          <a:prstGeom prst="rect">
            <a:avLst/>
          </a:prstGeom>
        </p:spPr>
        <p:txBody>
          <a:bodyPr/>
          <a:lstStyle>
            <a:lvl1pPr>
              <a:defRPr u="sng"/>
            </a:lvl1pPr>
          </a:lstStyle>
          <a:p>
            <a:pPr>
              <a:defRPr/>
            </a:pPr>
            <a:r>
              <a:rPr lang="zh-TW" altLang="en-US">
                <a:solidFill>
                  <a:prstClr val="black"/>
                </a:solidFill>
                <a:latin typeface="Times New Roman"/>
                <a:ea typeface="新細明體"/>
              </a:rPr>
              <a:t>機密等級：            日期：</a:t>
            </a:r>
            <a:r>
              <a:rPr lang="en-US" altLang="zh-TW" dirty="0">
                <a:solidFill>
                  <a:prstClr val="black"/>
                </a:solidFill>
                <a:latin typeface="Times New Roman"/>
                <a:ea typeface="新細明體"/>
              </a:rPr>
              <a:t>2016/8/15</a:t>
            </a:r>
          </a:p>
        </p:txBody>
      </p:sp>
      <p:sp>
        <p:nvSpPr>
          <p:cNvPr id="4" name="Rectangle 6"/>
          <p:cNvSpPr>
            <a:spLocks noGrp="1" noChangeArrowheads="1"/>
          </p:cNvSpPr>
          <p:nvPr>
            <p:ph type="sldNum" sz="quarter" idx="12"/>
          </p:nvPr>
        </p:nvSpPr>
        <p:spPr>
          <a:xfrm>
            <a:off x="7275513" y="6455031"/>
            <a:ext cx="1905000" cy="457201"/>
          </a:xfrm>
          <a:prstGeom prst="rect">
            <a:avLst/>
          </a:prstGeom>
        </p:spPr>
        <p:txBody>
          <a:bodyPr/>
          <a:lstStyle>
            <a:lvl1pPr>
              <a:defRPr u="sng"/>
            </a:lvl1pPr>
          </a:lstStyle>
          <a:p>
            <a:pPr>
              <a:defRPr/>
            </a:pPr>
            <a:fld id="{54DEE308-1AC9-46AD-A690-4ED59B6011EF}" type="slidenum">
              <a:rPr lang="en-US" altLang="zh-TW">
                <a:solidFill>
                  <a:prstClr val="black"/>
                </a:solidFill>
                <a:latin typeface="Times New Roman"/>
                <a:ea typeface="新細明體"/>
              </a:rPr>
              <a:pPr>
                <a:defRPr/>
              </a:pPr>
              <a:t>‹#›</a:t>
            </a:fld>
            <a:endParaRPr lang="en-US" altLang="zh-TW" dirty="0">
              <a:solidFill>
                <a:prstClr val="black"/>
              </a:solidFill>
              <a:latin typeface="Times New Roman"/>
              <a:ea typeface="新細明體"/>
            </a:endParaRPr>
          </a:p>
        </p:txBody>
      </p:sp>
    </p:spTree>
    <p:extLst>
      <p:ext uri="{BB962C8B-B14F-4D97-AF65-F5344CB8AC3E}">
        <p14:creationId xmlns:p14="http://schemas.microsoft.com/office/powerpoint/2010/main" val="18018612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3" name="標題 2"/>
          <p:cNvSpPr>
            <a:spLocks noGrp="1"/>
          </p:cNvSpPr>
          <p:nvPr>
            <p:ph type="title" idx="4294967295"/>
          </p:nvPr>
        </p:nvSpPr>
        <p:spPr>
          <a:xfrm>
            <a:off x="847735" y="765498"/>
            <a:ext cx="7972747" cy="811212"/>
          </a:xfrm>
          <a:prstGeom prst="rect">
            <a:avLst/>
          </a:prstGeom>
        </p:spPr>
        <p:txBody>
          <a:bodyPr/>
          <a:lstStyle>
            <a:lvl1pPr algn="l">
              <a:defRPr>
                <a:latin typeface="Arial" pitchFamily="34" charset="0"/>
                <a:cs typeface="Arial" pitchFamily="34" charset="0"/>
              </a:defRPr>
            </a:lvl1pPr>
          </a:lstStyle>
          <a:p>
            <a:r>
              <a:rPr lang="zh-TW" altLang="en-US" dirty="0"/>
              <a:t>按一下以編輯母片標題樣式</a:t>
            </a:r>
          </a:p>
        </p:txBody>
      </p:sp>
      <p:sp>
        <p:nvSpPr>
          <p:cNvPr id="4" name="內容版面配置區 3"/>
          <p:cNvSpPr>
            <a:spLocks noGrp="1"/>
          </p:cNvSpPr>
          <p:nvPr>
            <p:ph idx="4294967295"/>
          </p:nvPr>
        </p:nvSpPr>
        <p:spPr>
          <a:xfrm>
            <a:off x="850900" y="1629755"/>
            <a:ext cx="7969572" cy="4608512"/>
          </a:xfrm>
          <a:prstGeom prst="rect">
            <a:avLst/>
          </a:prstGeom>
        </p:spPr>
        <p:txBody>
          <a:bodyPr/>
          <a:lstStyle>
            <a:lvl1pPr marL="342900" marR="0" indent="-342900" algn="l" defTabSz="914400" rtl="0" eaLnBrk="0" fontAlgn="base" latinLnBrk="0" hangingPunct="0">
              <a:lnSpc>
                <a:spcPct val="100000"/>
              </a:lnSpc>
              <a:spcBef>
                <a:spcPct val="20000"/>
              </a:spcBef>
              <a:spcAft>
                <a:spcPct val="0"/>
              </a:spcAft>
              <a:buClrTx/>
              <a:buSzTx/>
              <a:buFont typeface="Wingdings" pitchFamily="2" charset="2"/>
              <a:buChar char="l"/>
              <a:tabLst/>
              <a:defRPr sz="1800">
                <a:latin typeface="Arial" pitchFamily="34" charset="0"/>
                <a:cs typeface="Arial" pitchFamily="34" charset="0"/>
              </a:defRPr>
            </a:lvl1pPr>
          </a:lstStyle>
          <a:p>
            <a:pPr lvl="0"/>
            <a:r>
              <a:rPr lang="zh-TW" altLang="en-US" dirty="0"/>
              <a:t>按一下以編輯母片文字樣式</a:t>
            </a:r>
          </a:p>
          <a:p>
            <a:pPr lvl="1"/>
            <a:r>
              <a:rPr lang="zh-TW" altLang="en-US" dirty="0"/>
              <a:t>第二層</a:t>
            </a:r>
          </a:p>
        </p:txBody>
      </p:sp>
    </p:spTree>
    <p:extLst>
      <p:ext uri="{BB962C8B-B14F-4D97-AF65-F5344CB8AC3E}">
        <p14:creationId xmlns:p14="http://schemas.microsoft.com/office/powerpoint/2010/main" val="22909186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700"/>
            <a:ext cx="8229600" cy="1143265"/>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57200" y="1600714"/>
            <a:ext cx="8229600" cy="4527011"/>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6357824"/>
            <a:ext cx="2133600" cy="365210"/>
          </a:xfrm>
          <a:prstGeom prst="rect">
            <a:avLst/>
          </a:prstGeom>
        </p:spPr>
        <p:txBody>
          <a:bodyPr/>
          <a:lstStyle/>
          <a:p>
            <a:pPr fontAlgn="auto">
              <a:spcBef>
                <a:spcPts val="0"/>
              </a:spcBef>
              <a:spcAft>
                <a:spcPts val="0"/>
              </a:spcAft>
            </a:pPr>
            <a:fld id="{EB16A17C-D077-4D4C-8EBD-60940C3725D9}" type="datetimeFigureOut">
              <a:rPr kumimoji="0" lang="zh-TW" altLang="en-US" sz="1800" u="none" smtClean="0">
                <a:solidFill>
                  <a:prstClr val="black"/>
                </a:solidFill>
                <a:latin typeface="Times New Roman"/>
                <a:ea typeface="新細明體"/>
              </a:rPr>
              <a:pPr fontAlgn="auto">
                <a:spcBef>
                  <a:spcPts val="0"/>
                </a:spcBef>
                <a:spcAft>
                  <a:spcPts val="0"/>
                </a:spcAft>
              </a:pPr>
              <a:t>2020/7/13</a:t>
            </a:fld>
            <a:endParaRPr kumimoji="0" lang="zh-TW" altLang="en-US" sz="1800" u="none">
              <a:solidFill>
                <a:prstClr val="black"/>
              </a:solidFill>
              <a:latin typeface="Times New Roman"/>
              <a:ea typeface="新細明體"/>
            </a:endParaRPr>
          </a:p>
        </p:txBody>
      </p:sp>
      <p:sp>
        <p:nvSpPr>
          <p:cNvPr id="5" name="頁尾版面配置區 4"/>
          <p:cNvSpPr>
            <a:spLocks noGrp="1"/>
          </p:cNvSpPr>
          <p:nvPr>
            <p:ph type="ftr" sz="quarter" idx="11"/>
          </p:nvPr>
        </p:nvSpPr>
        <p:spPr>
          <a:xfrm>
            <a:off x="3124200" y="6357824"/>
            <a:ext cx="2895600" cy="365210"/>
          </a:xfrm>
          <a:prstGeom prst="rect">
            <a:avLst/>
          </a:prstGeom>
        </p:spPr>
        <p:txBody>
          <a:bodyPr/>
          <a:lstStyle/>
          <a:p>
            <a:pPr fontAlgn="auto">
              <a:spcBef>
                <a:spcPts val="0"/>
              </a:spcBef>
              <a:spcAft>
                <a:spcPts val="0"/>
              </a:spcAft>
            </a:pPr>
            <a:endParaRPr kumimoji="0" lang="zh-TW" altLang="en-US" sz="1800" u="none">
              <a:solidFill>
                <a:prstClr val="black"/>
              </a:solidFill>
              <a:latin typeface="Times New Roman"/>
              <a:ea typeface="新細明體"/>
            </a:endParaRPr>
          </a:p>
        </p:txBody>
      </p:sp>
      <p:sp>
        <p:nvSpPr>
          <p:cNvPr id="6" name="投影片編號版面配置區 5"/>
          <p:cNvSpPr>
            <a:spLocks noGrp="1"/>
          </p:cNvSpPr>
          <p:nvPr>
            <p:ph type="sldNum" sz="quarter" idx="12"/>
          </p:nvPr>
        </p:nvSpPr>
        <p:spPr>
          <a:xfrm>
            <a:off x="6553200" y="6357824"/>
            <a:ext cx="2133600" cy="365210"/>
          </a:xfrm>
          <a:prstGeom prst="rect">
            <a:avLst/>
          </a:prstGeom>
        </p:spPr>
        <p:txBody>
          <a:bodyPr/>
          <a:lstStyle/>
          <a:p>
            <a:pPr fontAlgn="auto">
              <a:spcBef>
                <a:spcPts val="0"/>
              </a:spcBef>
              <a:spcAft>
                <a:spcPts val="0"/>
              </a:spcAft>
            </a:pPr>
            <a:fld id="{6872F702-8AAC-4CD2-8443-E57EFA8D418B}" type="slidenum">
              <a:rPr kumimoji="0" lang="zh-TW" altLang="en-US" sz="1800" u="none" smtClean="0">
                <a:solidFill>
                  <a:prstClr val="black"/>
                </a:solidFill>
                <a:latin typeface="Times New Roman"/>
                <a:ea typeface="新細明體"/>
              </a:rPr>
              <a:pPr fontAlgn="auto">
                <a:spcBef>
                  <a:spcPts val="0"/>
                </a:spcBef>
                <a:spcAft>
                  <a:spcPts val="0"/>
                </a:spcAft>
              </a:pPr>
              <a:t>‹#›</a:t>
            </a:fld>
            <a:endParaRPr kumimoji="0" lang="zh-TW" altLang="en-US" sz="1800" u="none">
              <a:solidFill>
                <a:prstClr val="black"/>
              </a:solidFill>
              <a:latin typeface="Times New Roman"/>
              <a:ea typeface="新細明體"/>
            </a:endParaRPr>
          </a:p>
        </p:txBody>
      </p:sp>
    </p:spTree>
    <p:extLst>
      <p:ext uri="{BB962C8B-B14F-4D97-AF65-F5344CB8AC3E}">
        <p14:creationId xmlns:p14="http://schemas.microsoft.com/office/powerpoint/2010/main" val="36260703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1124"/>
            <a:ext cx="7772400" cy="1470365"/>
          </a:xfrm>
          <a:prstGeom prst="rect">
            <a:avLst/>
          </a:prstGeo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7100"/>
            <a:ext cx="6400800" cy="1753006"/>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a:xfrm>
            <a:off x="457200" y="6357824"/>
            <a:ext cx="2133600" cy="365210"/>
          </a:xfrm>
          <a:prstGeom prst="rect">
            <a:avLst/>
          </a:prstGeom>
        </p:spPr>
        <p:txBody>
          <a:bodyPr/>
          <a:lstStyle/>
          <a:p>
            <a:pPr fontAlgn="auto">
              <a:spcBef>
                <a:spcPts val="0"/>
              </a:spcBef>
              <a:spcAft>
                <a:spcPts val="0"/>
              </a:spcAft>
            </a:pPr>
            <a:fld id="{EB16A17C-D077-4D4C-8EBD-60940C3725D9}" type="datetimeFigureOut">
              <a:rPr kumimoji="0" lang="zh-TW" altLang="en-US" sz="1800" u="none" smtClean="0">
                <a:solidFill>
                  <a:prstClr val="black"/>
                </a:solidFill>
                <a:latin typeface="Times New Roman"/>
                <a:ea typeface="新細明體"/>
              </a:rPr>
              <a:pPr fontAlgn="auto">
                <a:spcBef>
                  <a:spcPts val="0"/>
                </a:spcBef>
                <a:spcAft>
                  <a:spcPts val="0"/>
                </a:spcAft>
              </a:pPr>
              <a:t>2020/7/13</a:t>
            </a:fld>
            <a:endParaRPr kumimoji="0" lang="zh-TW" altLang="en-US" sz="1800" u="none">
              <a:solidFill>
                <a:prstClr val="black"/>
              </a:solidFill>
              <a:latin typeface="Times New Roman"/>
              <a:ea typeface="新細明體"/>
            </a:endParaRPr>
          </a:p>
        </p:txBody>
      </p:sp>
      <p:sp>
        <p:nvSpPr>
          <p:cNvPr id="5" name="頁尾版面配置區 4"/>
          <p:cNvSpPr>
            <a:spLocks noGrp="1"/>
          </p:cNvSpPr>
          <p:nvPr>
            <p:ph type="ftr" sz="quarter" idx="11"/>
          </p:nvPr>
        </p:nvSpPr>
        <p:spPr>
          <a:xfrm>
            <a:off x="3124200" y="6357824"/>
            <a:ext cx="2895600" cy="365210"/>
          </a:xfrm>
          <a:prstGeom prst="rect">
            <a:avLst/>
          </a:prstGeom>
        </p:spPr>
        <p:txBody>
          <a:bodyPr/>
          <a:lstStyle/>
          <a:p>
            <a:pPr fontAlgn="auto">
              <a:spcBef>
                <a:spcPts val="0"/>
              </a:spcBef>
              <a:spcAft>
                <a:spcPts val="0"/>
              </a:spcAft>
            </a:pPr>
            <a:endParaRPr kumimoji="0" lang="zh-TW" altLang="en-US" sz="1800" u="none">
              <a:solidFill>
                <a:prstClr val="black"/>
              </a:solidFill>
              <a:latin typeface="Times New Roman"/>
              <a:ea typeface="新細明體"/>
            </a:endParaRPr>
          </a:p>
        </p:txBody>
      </p:sp>
      <p:sp>
        <p:nvSpPr>
          <p:cNvPr id="6" name="投影片編號版面配置區 5"/>
          <p:cNvSpPr>
            <a:spLocks noGrp="1"/>
          </p:cNvSpPr>
          <p:nvPr>
            <p:ph type="sldNum" sz="quarter" idx="12"/>
          </p:nvPr>
        </p:nvSpPr>
        <p:spPr>
          <a:xfrm>
            <a:off x="6553200" y="6357824"/>
            <a:ext cx="2133600" cy="365210"/>
          </a:xfrm>
          <a:prstGeom prst="rect">
            <a:avLst/>
          </a:prstGeom>
        </p:spPr>
        <p:txBody>
          <a:bodyPr/>
          <a:lstStyle/>
          <a:p>
            <a:pPr fontAlgn="auto">
              <a:spcBef>
                <a:spcPts val="0"/>
              </a:spcBef>
              <a:spcAft>
                <a:spcPts val="0"/>
              </a:spcAft>
            </a:pPr>
            <a:fld id="{6872F702-8AAC-4CD2-8443-E57EFA8D418B}" type="slidenum">
              <a:rPr kumimoji="0" lang="zh-TW" altLang="en-US" sz="1800" u="none" smtClean="0">
                <a:solidFill>
                  <a:prstClr val="black"/>
                </a:solidFill>
                <a:latin typeface="Times New Roman"/>
                <a:ea typeface="新細明體"/>
              </a:rPr>
              <a:pPr fontAlgn="auto">
                <a:spcBef>
                  <a:spcPts val="0"/>
                </a:spcBef>
                <a:spcAft>
                  <a:spcPts val="0"/>
                </a:spcAft>
              </a:pPr>
              <a:t>‹#›</a:t>
            </a:fld>
            <a:endParaRPr kumimoji="0" lang="zh-TW" altLang="en-US" sz="1800" u="none">
              <a:solidFill>
                <a:prstClr val="black"/>
              </a:solidFill>
              <a:latin typeface="Times New Roman"/>
              <a:ea typeface="新細明體"/>
            </a:endParaRPr>
          </a:p>
        </p:txBody>
      </p:sp>
    </p:spTree>
    <p:extLst>
      <p:ext uri="{BB962C8B-B14F-4D97-AF65-F5344CB8AC3E}">
        <p14:creationId xmlns:p14="http://schemas.microsoft.com/office/powerpoint/2010/main" val="5072813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1547685" y="139271"/>
            <a:ext cx="6984777" cy="792087"/>
          </a:xfrm>
          <a:prstGeom prst="rect">
            <a:avLst/>
          </a:prstGeom>
          <a:noFill/>
          <a:ln w="9525">
            <a:noFill/>
            <a:miter lim="800000"/>
            <a:headEnd/>
            <a:tailEnd/>
          </a:ln>
        </p:spPr>
        <p:txBody>
          <a:bodyPr lIns="121917" tIns="60958" rIns="121917" bIns="60958"/>
          <a:lstStyle>
            <a:lvl1pPr>
              <a:defRPr sz="3200" b="1">
                <a:solidFill>
                  <a:schemeClr val="tx1"/>
                </a:solidFill>
                <a:latin typeface="微軟正黑體" panose="020B0604030504040204" pitchFamily="34" charset="-120"/>
                <a:ea typeface="微軟正黑體" panose="020B0604030504040204" pitchFamily="34" charset="-120"/>
              </a:defRPr>
            </a:lvl1pPr>
          </a:lstStyle>
          <a:p>
            <a:pPr lvl="0"/>
            <a:r>
              <a:rPr lang="zh-TW" altLang="en-US" dirty="0" smtClean="0"/>
              <a:t>按一下以編輯母片標題樣式</a:t>
            </a:r>
          </a:p>
        </p:txBody>
      </p:sp>
      <p:sp>
        <p:nvSpPr>
          <p:cNvPr id="12" name="Rectangle 3"/>
          <p:cNvSpPr>
            <a:spLocks noGrp="1" noChangeArrowheads="1"/>
          </p:cNvSpPr>
          <p:nvPr>
            <p:ph idx="1"/>
          </p:nvPr>
        </p:nvSpPr>
        <p:spPr bwMode="auto">
          <a:xfrm>
            <a:off x="544339" y="1221065"/>
            <a:ext cx="7988102" cy="5031820"/>
          </a:xfrm>
          <a:prstGeom prst="rect">
            <a:avLst/>
          </a:prstGeom>
          <a:noFill/>
          <a:ln w="9525">
            <a:noFill/>
            <a:miter lim="800000"/>
            <a:headEnd/>
            <a:tailEnd/>
          </a:ln>
        </p:spPr>
        <p:txBody>
          <a:bodyPr lIns="121917" tIns="60958" rIns="121917" bIns="60958"/>
          <a:lstStyle>
            <a:lvl1pPr marL="0" marR="0" indent="0" algn="l" defTabSz="1219170" rtl="0" eaLnBrk="0" fontAlgn="base" latinLnBrk="0" hangingPunct="0">
              <a:lnSpc>
                <a:spcPct val="100000"/>
              </a:lnSpc>
              <a:spcBef>
                <a:spcPct val="0"/>
              </a:spcBef>
              <a:spcAft>
                <a:spcPct val="0"/>
              </a:spcAft>
              <a:buClrTx/>
              <a:buSzTx/>
              <a:buFont typeface="Arial" pitchFamily="34" charset="0"/>
              <a:buNone/>
              <a:tabLst/>
              <a:defRPr sz="2400">
                <a:latin typeface="微軟正黑體" panose="020B0604030504040204" pitchFamily="34" charset="-120"/>
                <a:ea typeface="微軟正黑體" panose="020B0604030504040204" pitchFamily="34" charset="-120"/>
              </a:defRPr>
            </a:lvl1pPr>
          </a:lstStyle>
          <a:p>
            <a:pPr lvl="0"/>
            <a:endParaRPr lang="zh-TW" altLang="en-US" noProof="0" dirty="0" smtClean="0"/>
          </a:p>
        </p:txBody>
      </p:sp>
      <p:sp>
        <p:nvSpPr>
          <p:cNvPr id="4" name="頁尾版面配置區 1"/>
          <p:cNvSpPr>
            <a:spLocks noGrp="1"/>
          </p:cNvSpPr>
          <p:nvPr>
            <p:ph type="ftr" sz="quarter" idx="10"/>
          </p:nvPr>
        </p:nvSpPr>
        <p:spPr>
          <a:xfrm>
            <a:off x="3124200" y="6357824"/>
            <a:ext cx="2895600" cy="365210"/>
          </a:xfrm>
          <a:prstGeom prst="rect">
            <a:avLst/>
          </a:prstGeom>
        </p:spPr>
        <p:txBody>
          <a:bodyPr/>
          <a:lstStyle>
            <a:lvl1pPr>
              <a:defRPr/>
            </a:lvl1pPr>
          </a:lstStyle>
          <a:p>
            <a:pPr fontAlgn="auto">
              <a:spcBef>
                <a:spcPts val="0"/>
              </a:spcBef>
              <a:spcAft>
                <a:spcPts val="0"/>
              </a:spcAft>
              <a:defRPr/>
            </a:pPr>
            <a:r>
              <a:rPr kumimoji="0" lang="zh-TW" altLang="en-US" sz="1800" u="none" dirty="0">
                <a:solidFill>
                  <a:prstClr val="black"/>
                </a:solidFill>
                <a:latin typeface="Times New Roman"/>
                <a:ea typeface="新細明體"/>
              </a:rPr>
              <a:t>機密等級</a:t>
            </a:r>
            <a:r>
              <a:rPr kumimoji="0" lang="zh-TW" altLang="en-US" sz="1800" u="none" dirty="0" smtClean="0">
                <a:solidFill>
                  <a:prstClr val="black"/>
                </a:solidFill>
                <a:latin typeface="Times New Roman"/>
                <a:ea typeface="新細明體"/>
              </a:rPr>
              <a:t>：密</a:t>
            </a:r>
            <a:r>
              <a:rPr kumimoji="0" lang="en-US" altLang="zh-TW" sz="1800" u="none" dirty="0" smtClean="0">
                <a:solidFill>
                  <a:prstClr val="black"/>
                </a:solidFill>
                <a:latin typeface="Times New Roman"/>
                <a:ea typeface="新細明體"/>
              </a:rPr>
              <a:t>          </a:t>
            </a:r>
            <a:r>
              <a:rPr kumimoji="0" lang="zh-TW" altLang="en-US" sz="1800" u="none" dirty="0">
                <a:solidFill>
                  <a:prstClr val="black"/>
                </a:solidFill>
                <a:latin typeface="Times New Roman"/>
                <a:ea typeface="新細明體"/>
              </a:rPr>
              <a:t>日期</a:t>
            </a:r>
            <a:r>
              <a:rPr kumimoji="0" lang="zh-TW" altLang="en-US" sz="1800" u="none" dirty="0" smtClean="0">
                <a:solidFill>
                  <a:prstClr val="black"/>
                </a:solidFill>
                <a:latin typeface="Times New Roman"/>
                <a:ea typeface="新細明體"/>
              </a:rPr>
              <a:t>：</a:t>
            </a:r>
            <a:r>
              <a:rPr kumimoji="0" lang="en-US" altLang="zh-TW" sz="1800" u="none" dirty="0" smtClean="0">
                <a:solidFill>
                  <a:prstClr val="black"/>
                </a:solidFill>
                <a:latin typeface="Times New Roman"/>
                <a:ea typeface="新細明體"/>
              </a:rPr>
              <a:t>107/3</a:t>
            </a:r>
            <a:endParaRPr kumimoji="0" lang="zh-TW" altLang="en-US" sz="1800" u="none" dirty="0">
              <a:solidFill>
                <a:prstClr val="black"/>
              </a:solidFill>
              <a:latin typeface="Times New Roman"/>
              <a:ea typeface="新細明體"/>
            </a:endParaRPr>
          </a:p>
        </p:txBody>
      </p:sp>
    </p:spTree>
    <p:extLst>
      <p:ext uri="{BB962C8B-B14F-4D97-AF65-F5344CB8AC3E}">
        <p14:creationId xmlns:p14="http://schemas.microsoft.com/office/powerpoint/2010/main" val="32398209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1547685" y="139271"/>
            <a:ext cx="6984777" cy="792087"/>
          </a:xfrm>
          <a:prstGeom prst="rect">
            <a:avLst/>
          </a:prstGeom>
          <a:noFill/>
          <a:ln w="9525">
            <a:noFill/>
            <a:miter lim="800000"/>
            <a:headEnd/>
            <a:tailEnd/>
          </a:ln>
        </p:spPr>
        <p:txBody>
          <a:bodyPr lIns="121834" tIns="60917" rIns="121834" bIns="60917"/>
          <a:lstStyle>
            <a:lvl1pPr>
              <a:defRPr sz="3200" b="1">
                <a:solidFill>
                  <a:schemeClr val="tx1"/>
                </a:solidFill>
                <a:latin typeface="微軟正黑體" panose="020B0604030504040204" pitchFamily="34" charset="-120"/>
                <a:ea typeface="微軟正黑體" panose="020B0604030504040204" pitchFamily="34" charset="-120"/>
              </a:defRPr>
            </a:lvl1pPr>
          </a:lstStyle>
          <a:p>
            <a:pPr lvl="0"/>
            <a:r>
              <a:rPr lang="zh-TW" altLang="en-US" dirty="0" smtClean="0"/>
              <a:t>按一下以編輯母片標題樣式</a:t>
            </a:r>
          </a:p>
        </p:txBody>
      </p:sp>
      <p:sp>
        <p:nvSpPr>
          <p:cNvPr id="12" name="Rectangle 3"/>
          <p:cNvSpPr>
            <a:spLocks noGrp="1" noChangeArrowheads="1"/>
          </p:cNvSpPr>
          <p:nvPr>
            <p:ph idx="1"/>
          </p:nvPr>
        </p:nvSpPr>
        <p:spPr bwMode="auto">
          <a:xfrm>
            <a:off x="544339" y="1221065"/>
            <a:ext cx="7988102" cy="5031820"/>
          </a:xfrm>
          <a:prstGeom prst="rect">
            <a:avLst/>
          </a:prstGeom>
          <a:noFill/>
          <a:ln w="9525">
            <a:noFill/>
            <a:miter lim="800000"/>
            <a:headEnd/>
            <a:tailEnd/>
          </a:ln>
        </p:spPr>
        <p:txBody>
          <a:bodyPr lIns="121834" tIns="60917" rIns="121834" bIns="60917"/>
          <a:lstStyle>
            <a:lvl1pPr marL="0" marR="0" indent="0" algn="l" defTabSz="1218240" rtl="0" eaLnBrk="0" fontAlgn="base" latinLnBrk="0" hangingPunct="0">
              <a:lnSpc>
                <a:spcPct val="100000"/>
              </a:lnSpc>
              <a:spcBef>
                <a:spcPct val="0"/>
              </a:spcBef>
              <a:spcAft>
                <a:spcPct val="0"/>
              </a:spcAft>
              <a:buClrTx/>
              <a:buSzTx/>
              <a:buFont typeface="Arial" pitchFamily="34" charset="0"/>
              <a:buNone/>
              <a:tabLst/>
              <a:defRPr sz="2400">
                <a:latin typeface="微軟正黑體" panose="020B0604030504040204" pitchFamily="34" charset="-120"/>
                <a:ea typeface="微軟正黑體" panose="020B0604030504040204" pitchFamily="34" charset="-120"/>
              </a:defRPr>
            </a:lvl1pPr>
          </a:lstStyle>
          <a:p>
            <a:pPr lvl="0"/>
            <a:endParaRPr lang="zh-TW" altLang="en-US" noProof="0" dirty="0" smtClean="0"/>
          </a:p>
        </p:txBody>
      </p:sp>
      <p:sp>
        <p:nvSpPr>
          <p:cNvPr id="4" name="頁尾版面配置區 1"/>
          <p:cNvSpPr>
            <a:spLocks noGrp="1"/>
          </p:cNvSpPr>
          <p:nvPr>
            <p:ph type="ftr" sz="quarter" idx="10"/>
          </p:nvPr>
        </p:nvSpPr>
        <p:spPr>
          <a:xfrm>
            <a:off x="3124200" y="6357824"/>
            <a:ext cx="2895600" cy="365210"/>
          </a:xfrm>
          <a:prstGeom prst="rect">
            <a:avLst/>
          </a:prstGeom>
        </p:spPr>
        <p:txBody>
          <a:bodyPr/>
          <a:lstStyle>
            <a:lvl1pPr>
              <a:defRPr/>
            </a:lvl1pPr>
          </a:lstStyle>
          <a:p>
            <a:pPr fontAlgn="auto">
              <a:spcBef>
                <a:spcPts val="0"/>
              </a:spcBef>
              <a:spcAft>
                <a:spcPts val="0"/>
              </a:spcAft>
              <a:defRPr/>
            </a:pPr>
            <a:r>
              <a:rPr kumimoji="0" lang="zh-TW" altLang="en-US" sz="1800" u="none" dirty="0">
                <a:solidFill>
                  <a:prstClr val="black"/>
                </a:solidFill>
                <a:latin typeface="Times New Roman"/>
                <a:ea typeface="新細明體"/>
              </a:rPr>
              <a:t>機密等級</a:t>
            </a:r>
            <a:r>
              <a:rPr kumimoji="0" lang="zh-TW" altLang="en-US" sz="1800" u="none" dirty="0" smtClean="0">
                <a:solidFill>
                  <a:prstClr val="black"/>
                </a:solidFill>
                <a:latin typeface="Times New Roman"/>
                <a:ea typeface="新細明體"/>
              </a:rPr>
              <a:t>：密</a:t>
            </a:r>
            <a:r>
              <a:rPr kumimoji="0" lang="en-US" altLang="zh-TW" sz="1800" u="none" dirty="0" smtClean="0">
                <a:solidFill>
                  <a:prstClr val="black"/>
                </a:solidFill>
                <a:latin typeface="Times New Roman"/>
                <a:ea typeface="新細明體"/>
              </a:rPr>
              <a:t>          </a:t>
            </a:r>
            <a:r>
              <a:rPr kumimoji="0" lang="zh-TW" altLang="en-US" sz="1800" u="none" dirty="0">
                <a:solidFill>
                  <a:prstClr val="black"/>
                </a:solidFill>
                <a:latin typeface="Times New Roman"/>
                <a:ea typeface="新細明體"/>
              </a:rPr>
              <a:t>日期</a:t>
            </a:r>
            <a:r>
              <a:rPr kumimoji="0" lang="zh-TW" altLang="en-US" sz="1800" u="none" dirty="0" smtClean="0">
                <a:solidFill>
                  <a:prstClr val="black"/>
                </a:solidFill>
                <a:latin typeface="Times New Roman"/>
                <a:ea typeface="新細明體"/>
              </a:rPr>
              <a:t>：</a:t>
            </a:r>
            <a:r>
              <a:rPr kumimoji="0" lang="en-US" altLang="zh-TW" sz="1800" u="none" dirty="0" smtClean="0">
                <a:solidFill>
                  <a:prstClr val="black"/>
                </a:solidFill>
                <a:latin typeface="Times New Roman"/>
                <a:ea typeface="新細明體"/>
              </a:rPr>
              <a:t>107/3</a:t>
            </a:r>
            <a:endParaRPr kumimoji="0" lang="zh-TW" altLang="en-US" sz="1800" u="none" dirty="0">
              <a:solidFill>
                <a:prstClr val="black"/>
              </a:solidFill>
              <a:latin typeface="Times New Roman"/>
              <a:ea typeface="新細明體"/>
            </a:endParaRPr>
          </a:p>
        </p:txBody>
      </p:sp>
    </p:spTree>
    <p:extLst>
      <p:ext uri="{BB962C8B-B14F-4D97-AF65-F5344CB8AC3E}">
        <p14:creationId xmlns:p14="http://schemas.microsoft.com/office/powerpoint/2010/main" val="4179265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35" y="156502"/>
            <a:ext cx="6247357" cy="537965"/>
          </a:xfrm>
          <a:prstGeom prst="rect">
            <a:avLst/>
          </a:prstGeom>
          <a:noFill/>
          <a:ln w="9525">
            <a:noFill/>
            <a:miter lim="800000"/>
            <a:headEnd/>
            <a:tailEnd/>
          </a:ln>
        </p:spPr>
        <p:txBody>
          <a:bodyPr/>
          <a:lstStyle>
            <a:lvl1pPr>
              <a:defRPr sz="2800" b="0">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3" name="內容版面配置區 2"/>
          <p:cNvSpPr>
            <a:spLocks noGrp="1"/>
          </p:cNvSpPr>
          <p:nvPr>
            <p:ph sz="quarter" idx="10"/>
          </p:nvPr>
        </p:nvSpPr>
        <p:spPr>
          <a:xfrm>
            <a:off x="601663" y="1197585"/>
            <a:ext cx="7993260" cy="5111179"/>
          </a:xfrm>
          <a:prstGeom prst="rect">
            <a:avLst/>
          </a:prstGeom>
        </p:spPr>
        <p:txBody>
          <a:bodyPr/>
          <a:lstStyle/>
          <a:p>
            <a:pPr lvl="0"/>
            <a:r>
              <a:rPr lang="zh-TW" altLang="en-US" dirty="0"/>
              <a:t>按一下以編輯母片文字樣式</a:t>
            </a:r>
          </a:p>
        </p:txBody>
      </p:sp>
    </p:spTree>
    <p:extLst>
      <p:ext uri="{BB962C8B-B14F-4D97-AF65-F5344CB8AC3E}">
        <p14:creationId xmlns:p14="http://schemas.microsoft.com/office/powerpoint/2010/main" val="2516585738"/>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3" name="標題 2"/>
          <p:cNvSpPr>
            <a:spLocks noGrp="1"/>
          </p:cNvSpPr>
          <p:nvPr>
            <p:ph type="title" idx="4294967295"/>
          </p:nvPr>
        </p:nvSpPr>
        <p:spPr>
          <a:xfrm>
            <a:off x="847724" y="765498"/>
            <a:ext cx="7972747" cy="811212"/>
          </a:xfrm>
          <a:prstGeom prst="rect">
            <a:avLst/>
          </a:prstGeom>
        </p:spPr>
        <p:txBody>
          <a:bodyPr/>
          <a:lstStyle>
            <a:lvl1pPr algn="l">
              <a:defRPr>
                <a:latin typeface="Arial" pitchFamily="34" charset="0"/>
                <a:cs typeface="Arial" pitchFamily="34" charset="0"/>
              </a:defRPr>
            </a:lvl1pPr>
          </a:lstStyle>
          <a:p>
            <a:r>
              <a:rPr lang="zh-TW" altLang="en-US" dirty="0"/>
              <a:t>按一下以編輯母片標題樣式</a:t>
            </a:r>
          </a:p>
        </p:txBody>
      </p:sp>
      <p:sp>
        <p:nvSpPr>
          <p:cNvPr id="4" name="內容版面配置區 3"/>
          <p:cNvSpPr>
            <a:spLocks noGrp="1"/>
          </p:cNvSpPr>
          <p:nvPr>
            <p:ph idx="4294967295"/>
          </p:nvPr>
        </p:nvSpPr>
        <p:spPr>
          <a:xfrm>
            <a:off x="850900" y="1629722"/>
            <a:ext cx="7969572" cy="4608512"/>
          </a:xfrm>
          <a:prstGeom prst="rect">
            <a:avLst/>
          </a:prstGeom>
        </p:spPr>
        <p:txBody>
          <a:bodyPr/>
          <a:lstStyle>
            <a:lvl1pPr marL="342900" marR="0" indent="-342900" algn="l" defTabSz="914400" rtl="0" eaLnBrk="0" fontAlgn="base" latinLnBrk="0" hangingPunct="0">
              <a:lnSpc>
                <a:spcPct val="100000"/>
              </a:lnSpc>
              <a:spcBef>
                <a:spcPct val="20000"/>
              </a:spcBef>
              <a:spcAft>
                <a:spcPct val="0"/>
              </a:spcAft>
              <a:buClrTx/>
              <a:buSzTx/>
              <a:buFont typeface="Wingdings" pitchFamily="2" charset="2"/>
              <a:buChar char="l"/>
              <a:tabLst/>
              <a:defRPr sz="1800">
                <a:latin typeface="Arial" pitchFamily="34" charset="0"/>
                <a:cs typeface="Arial" pitchFamily="34" charset="0"/>
              </a:defRPr>
            </a:lvl1pPr>
          </a:lstStyle>
          <a:p>
            <a:pPr lvl="0"/>
            <a:r>
              <a:rPr lang="zh-TW" altLang="en-US" dirty="0"/>
              <a:t>按一下以編輯母片文字樣式</a:t>
            </a:r>
          </a:p>
          <a:p>
            <a:pPr lvl="1"/>
            <a:r>
              <a:rPr lang="zh-TW" altLang="en-US" dirty="0"/>
              <a:t>第二層</a:t>
            </a:r>
          </a:p>
        </p:txBody>
      </p:sp>
    </p:spTree>
    <p:extLst>
      <p:ext uri="{BB962C8B-B14F-4D97-AF65-F5344CB8AC3E}">
        <p14:creationId xmlns:p14="http://schemas.microsoft.com/office/powerpoint/2010/main" val="22851274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35" y="155660"/>
            <a:ext cx="6247357" cy="537965"/>
          </a:xfrm>
          <a:prstGeom prst="rect">
            <a:avLst/>
          </a:prstGeom>
          <a:noFill/>
          <a:ln w="9525">
            <a:noFill/>
            <a:miter lim="800000"/>
            <a:headEnd/>
            <a:tailEnd/>
          </a:ln>
        </p:spPr>
        <p:txBody>
          <a:bodyPr/>
          <a:lstStyle>
            <a:lvl1pPr>
              <a:defRPr sz="2800" b="0">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3" name="內容版面配置區 2"/>
          <p:cNvSpPr>
            <a:spLocks noGrp="1"/>
          </p:cNvSpPr>
          <p:nvPr>
            <p:ph sz="quarter" idx="10"/>
          </p:nvPr>
        </p:nvSpPr>
        <p:spPr>
          <a:xfrm>
            <a:off x="601663" y="1197587"/>
            <a:ext cx="7993260" cy="5111179"/>
          </a:xfrm>
          <a:prstGeom prst="rect">
            <a:avLst/>
          </a:prstGeom>
        </p:spPr>
        <p:txBody>
          <a:bodyPr/>
          <a:lstStyle/>
          <a:p>
            <a:pPr lvl="0"/>
            <a:r>
              <a:rPr lang="zh-TW" altLang="en-US" dirty="0"/>
              <a:t>按一下以編輯母片文字樣式</a:t>
            </a:r>
          </a:p>
        </p:txBody>
      </p:sp>
    </p:spTree>
    <p:extLst>
      <p:ext uri="{BB962C8B-B14F-4D97-AF65-F5344CB8AC3E}">
        <p14:creationId xmlns:p14="http://schemas.microsoft.com/office/powerpoint/2010/main" val="3372818721"/>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3" name="標題 2"/>
          <p:cNvSpPr>
            <a:spLocks noGrp="1"/>
          </p:cNvSpPr>
          <p:nvPr>
            <p:ph type="title" idx="4294967295"/>
          </p:nvPr>
        </p:nvSpPr>
        <p:spPr>
          <a:xfrm>
            <a:off x="847735" y="765498"/>
            <a:ext cx="7972747" cy="811212"/>
          </a:xfrm>
          <a:prstGeom prst="rect">
            <a:avLst/>
          </a:prstGeom>
        </p:spPr>
        <p:txBody>
          <a:bodyPr/>
          <a:lstStyle>
            <a:lvl1pPr algn="l">
              <a:defRPr>
                <a:latin typeface="Arial" pitchFamily="34" charset="0"/>
                <a:cs typeface="Arial" pitchFamily="34" charset="0"/>
              </a:defRPr>
            </a:lvl1pPr>
          </a:lstStyle>
          <a:p>
            <a:r>
              <a:rPr lang="zh-TW" altLang="en-US" dirty="0"/>
              <a:t>按一下以編輯母片標題樣式</a:t>
            </a:r>
          </a:p>
        </p:txBody>
      </p:sp>
      <p:sp>
        <p:nvSpPr>
          <p:cNvPr id="4" name="內容版面配置區 3"/>
          <p:cNvSpPr>
            <a:spLocks noGrp="1"/>
          </p:cNvSpPr>
          <p:nvPr>
            <p:ph idx="4294967295"/>
          </p:nvPr>
        </p:nvSpPr>
        <p:spPr>
          <a:xfrm>
            <a:off x="850900" y="1629736"/>
            <a:ext cx="7969572" cy="4608512"/>
          </a:xfrm>
          <a:prstGeom prst="rect">
            <a:avLst/>
          </a:prstGeom>
        </p:spPr>
        <p:txBody>
          <a:bodyPr/>
          <a:lstStyle>
            <a:lvl1pPr marL="342900" marR="0" indent="-342900" algn="l" defTabSz="914400" rtl="0" eaLnBrk="0" fontAlgn="base" latinLnBrk="0" hangingPunct="0">
              <a:lnSpc>
                <a:spcPct val="100000"/>
              </a:lnSpc>
              <a:spcBef>
                <a:spcPct val="20000"/>
              </a:spcBef>
              <a:spcAft>
                <a:spcPct val="0"/>
              </a:spcAft>
              <a:buClrTx/>
              <a:buSzTx/>
              <a:buFont typeface="Wingdings" pitchFamily="2" charset="2"/>
              <a:buChar char="l"/>
              <a:tabLst/>
              <a:defRPr sz="1800">
                <a:latin typeface="Arial" pitchFamily="34" charset="0"/>
                <a:cs typeface="Arial" pitchFamily="34" charset="0"/>
              </a:defRPr>
            </a:lvl1pPr>
          </a:lstStyle>
          <a:p>
            <a:pPr lvl="0"/>
            <a:r>
              <a:rPr lang="zh-TW" altLang="en-US" dirty="0"/>
              <a:t>按一下以編輯母片文字樣式</a:t>
            </a:r>
          </a:p>
          <a:p>
            <a:pPr lvl="1"/>
            <a:r>
              <a:rPr lang="zh-TW" altLang="en-US" dirty="0"/>
              <a:t>第二層</a:t>
            </a:r>
          </a:p>
        </p:txBody>
      </p:sp>
    </p:spTree>
    <p:extLst>
      <p:ext uri="{BB962C8B-B14F-4D97-AF65-F5344CB8AC3E}">
        <p14:creationId xmlns:p14="http://schemas.microsoft.com/office/powerpoint/2010/main" val="10503724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3" name="標題 2"/>
          <p:cNvSpPr>
            <a:spLocks noGrp="1"/>
          </p:cNvSpPr>
          <p:nvPr>
            <p:ph type="title" idx="4294967295"/>
          </p:nvPr>
        </p:nvSpPr>
        <p:spPr>
          <a:xfrm>
            <a:off x="847735" y="765498"/>
            <a:ext cx="7972747" cy="811212"/>
          </a:xfrm>
          <a:prstGeom prst="rect">
            <a:avLst/>
          </a:prstGeom>
        </p:spPr>
        <p:txBody>
          <a:bodyPr/>
          <a:lstStyle>
            <a:lvl1pPr algn="l">
              <a:defRPr>
                <a:latin typeface="Arial" pitchFamily="34" charset="0"/>
                <a:cs typeface="Arial" pitchFamily="34" charset="0"/>
              </a:defRPr>
            </a:lvl1pPr>
          </a:lstStyle>
          <a:p>
            <a:r>
              <a:rPr lang="zh-TW" altLang="en-US" dirty="0"/>
              <a:t>按一下以編輯母片標題樣式</a:t>
            </a:r>
          </a:p>
        </p:txBody>
      </p:sp>
      <p:sp>
        <p:nvSpPr>
          <p:cNvPr id="4" name="內容版面配置區 3"/>
          <p:cNvSpPr>
            <a:spLocks noGrp="1"/>
          </p:cNvSpPr>
          <p:nvPr>
            <p:ph idx="4294967295"/>
          </p:nvPr>
        </p:nvSpPr>
        <p:spPr>
          <a:xfrm>
            <a:off x="850900" y="1629736"/>
            <a:ext cx="7969572" cy="4608512"/>
          </a:xfrm>
          <a:prstGeom prst="rect">
            <a:avLst/>
          </a:prstGeom>
        </p:spPr>
        <p:txBody>
          <a:bodyPr/>
          <a:lstStyle>
            <a:lvl1pPr marL="342900" marR="0" indent="-342900" algn="l" defTabSz="914400" rtl="0" eaLnBrk="0" fontAlgn="base" latinLnBrk="0" hangingPunct="0">
              <a:lnSpc>
                <a:spcPct val="100000"/>
              </a:lnSpc>
              <a:spcBef>
                <a:spcPct val="20000"/>
              </a:spcBef>
              <a:spcAft>
                <a:spcPct val="0"/>
              </a:spcAft>
              <a:buClrTx/>
              <a:buSzTx/>
              <a:buFont typeface="Wingdings" pitchFamily="2" charset="2"/>
              <a:buChar char="l"/>
              <a:tabLst/>
              <a:defRPr sz="1800">
                <a:latin typeface="Arial" pitchFamily="34" charset="0"/>
                <a:cs typeface="Arial" pitchFamily="34" charset="0"/>
              </a:defRPr>
            </a:lvl1pPr>
          </a:lstStyle>
          <a:p>
            <a:pPr lvl="0"/>
            <a:r>
              <a:rPr lang="zh-TW" altLang="en-US" dirty="0"/>
              <a:t>按一下以編輯母片文字樣式</a:t>
            </a:r>
          </a:p>
          <a:p>
            <a:pPr lvl="1"/>
            <a:r>
              <a:rPr lang="zh-TW" altLang="en-US" dirty="0"/>
              <a:t>第二層</a:t>
            </a:r>
          </a:p>
        </p:txBody>
      </p:sp>
    </p:spTree>
    <p:extLst>
      <p:ext uri="{BB962C8B-B14F-4D97-AF65-F5344CB8AC3E}">
        <p14:creationId xmlns:p14="http://schemas.microsoft.com/office/powerpoint/2010/main" val="363060706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3" name="標題 2"/>
          <p:cNvSpPr>
            <a:spLocks noGrp="1"/>
          </p:cNvSpPr>
          <p:nvPr>
            <p:ph type="title" idx="4294967295"/>
          </p:nvPr>
        </p:nvSpPr>
        <p:spPr>
          <a:xfrm>
            <a:off x="847735" y="765498"/>
            <a:ext cx="7972747" cy="811212"/>
          </a:xfrm>
          <a:prstGeom prst="rect">
            <a:avLst/>
          </a:prstGeom>
        </p:spPr>
        <p:txBody>
          <a:bodyPr/>
          <a:lstStyle>
            <a:lvl1pPr algn="l">
              <a:defRPr>
                <a:latin typeface="Arial" pitchFamily="34" charset="0"/>
                <a:cs typeface="Arial" pitchFamily="34" charset="0"/>
              </a:defRPr>
            </a:lvl1pPr>
          </a:lstStyle>
          <a:p>
            <a:r>
              <a:rPr lang="zh-TW" altLang="en-US" dirty="0" smtClean="0"/>
              <a:t>按一下以編輯母片標題樣式</a:t>
            </a:r>
          </a:p>
        </p:txBody>
      </p:sp>
      <p:sp>
        <p:nvSpPr>
          <p:cNvPr id="4" name="內容版面配置區 3"/>
          <p:cNvSpPr>
            <a:spLocks noGrp="1"/>
          </p:cNvSpPr>
          <p:nvPr>
            <p:ph idx="4294967295"/>
          </p:nvPr>
        </p:nvSpPr>
        <p:spPr>
          <a:xfrm>
            <a:off x="850900" y="1629711"/>
            <a:ext cx="7969572" cy="4608512"/>
          </a:xfrm>
          <a:prstGeom prst="rect">
            <a:avLst/>
          </a:prstGeom>
        </p:spPr>
        <p:txBody>
          <a:bodyPr/>
          <a:lstStyle>
            <a:lvl1pPr marL="342900" marR="0" indent="-342900" algn="l" defTabSz="914400" rtl="0" eaLnBrk="0" fontAlgn="base" latinLnBrk="0" hangingPunct="0">
              <a:lnSpc>
                <a:spcPct val="100000"/>
              </a:lnSpc>
              <a:spcBef>
                <a:spcPct val="20000"/>
              </a:spcBef>
              <a:spcAft>
                <a:spcPct val="0"/>
              </a:spcAft>
              <a:buClrTx/>
              <a:buSzTx/>
              <a:buFont typeface="Wingdings" pitchFamily="2" charset="2"/>
              <a:buChar char="l"/>
              <a:tabLst/>
              <a:defRPr sz="1800">
                <a:latin typeface="Arial" pitchFamily="34" charset="0"/>
                <a:cs typeface="Arial" pitchFamily="34" charset="0"/>
              </a:defRPr>
            </a:lvl1pPr>
          </a:lstStyle>
          <a:p>
            <a:pPr lvl="0"/>
            <a:r>
              <a:rPr lang="zh-TW" altLang="en-US" dirty="0" smtClean="0"/>
              <a:t>按一下以編輯母片文字樣式</a:t>
            </a:r>
          </a:p>
          <a:p>
            <a:pPr lvl="1"/>
            <a:r>
              <a:rPr lang="zh-TW" altLang="en-US" dirty="0" smtClean="0"/>
              <a:t>第二層</a:t>
            </a:r>
          </a:p>
        </p:txBody>
      </p:sp>
    </p:spTree>
    <p:extLst>
      <p:ext uri="{BB962C8B-B14F-4D97-AF65-F5344CB8AC3E}">
        <p14:creationId xmlns:p14="http://schemas.microsoft.com/office/powerpoint/2010/main" val="4662977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50223"/>
            <a:ext cx="1905000" cy="457201"/>
          </a:xfrm>
          <a:prstGeom prst="rect">
            <a:avLst/>
          </a:prstGeom>
        </p:spPr>
        <p:txBody>
          <a:bodyPr/>
          <a:lstStyle>
            <a:lvl1pPr>
              <a:defRPr u="sng"/>
            </a:lvl1pPr>
          </a:lstStyle>
          <a:p>
            <a:pPr>
              <a:defRPr/>
            </a:pPr>
            <a:endParaRPr lang="en-US" altLang="zh-TW" dirty="0">
              <a:solidFill>
                <a:prstClr val="black"/>
              </a:solidFill>
              <a:latin typeface="Times New Roman"/>
              <a:ea typeface="新細明體"/>
            </a:endParaRPr>
          </a:p>
        </p:txBody>
      </p:sp>
      <p:sp>
        <p:nvSpPr>
          <p:cNvPr id="3" name="Rectangle 5"/>
          <p:cNvSpPr>
            <a:spLocks noGrp="1" noChangeArrowheads="1"/>
          </p:cNvSpPr>
          <p:nvPr>
            <p:ph type="ftr" sz="quarter" idx="11"/>
          </p:nvPr>
        </p:nvSpPr>
        <p:spPr>
          <a:xfrm>
            <a:off x="3124200" y="6250223"/>
            <a:ext cx="2895600" cy="457201"/>
          </a:xfrm>
          <a:prstGeom prst="rect">
            <a:avLst/>
          </a:prstGeom>
        </p:spPr>
        <p:txBody>
          <a:bodyPr/>
          <a:lstStyle>
            <a:lvl1pPr>
              <a:defRPr u="sng"/>
            </a:lvl1pPr>
          </a:lstStyle>
          <a:p>
            <a:pPr>
              <a:defRPr/>
            </a:pPr>
            <a:r>
              <a:rPr lang="zh-TW" altLang="en-US">
                <a:solidFill>
                  <a:prstClr val="black"/>
                </a:solidFill>
                <a:latin typeface="Times New Roman"/>
                <a:ea typeface="新細明體"/>
              </a:rPr>
              <a:t>機密等級：            日期：</a:t>
            </a:r>
            <a:r>
              <a:rPr lang="en-US" altLang="zh-TW" dirty="0">
                <a:solidFill>
                  <a:prstClr val="black"/>
                </a:solidFill>
                <a:latin typeface="Times New Roman"/>
                <a:ea typeface="新細明體"/>
              </a:rPr>
              <a:t>2016/8/15</a:t>
            </a:r>
          </a:p>
        </p:txBody>
      </p:sp>
      <p:sp>
        <p:nvSpPr>
          <p:cNvPr id="4" name="Rectangle 6"/>
          <p:cNvSpPr>
            <a:spLocks noGrp="1" noChangeArrowheads="1"/>
          </p:cNvSpPr>
          <p:nvPr>
            <p:ph type="sldNum" sz="quarter" idx="12"/>
          </p:nvPr>
        </p:nvSpPr>
        <p:spPr>
          <a:xfrm>
            <a:off x="7275513" y="6455010"/>
            <a:ext cx="1905000" cy="457201"/>
          </a:xfrm>
          <a:prstGeom prst="rect">
            <a:avLst/>
          </a:prstGeom>
        </p:spPr>
        <p:txBody>
          <a:bodyPr/>
          <a:lstStyle>
            <a:lvl1pPr>
              <a:defRPr u="sng"/>
            </a:lvl1pPr>
          </a:lstStyle>
          <a:p>
            <a:pPr>
              <a:defRPr/>
            </a:pPr>
            <a:fld id="{54DEE308-1AC9-46AD-A690-4ED59B6011EF}" type="slidenum">
              <a:rPr lang="en-US" altLang="zh-TW">
                <a:solidFill>
                  <a:prstClr val="black"/>
                </a:solidFill>
                <a:latin typeface="Times New Roman"/>
                <a:ea typeface="新細明體"/>
              </a:rPr>
              <a:pPr>
                <a:defRPr/>
              </a:pPr>
              <a:t>‹#›</a:t>
            </a:fld>
            <a:endParaRPr lang="en-US" altLang="zh-TW" dirty="0">
              <a:solidFill>
                <a:prstClr val="black"/>
              </a:solidFill>
              <a:latin typeface="Times New Roman"/>
              <a:ea typeface="新細明體"/>
            </a:endParaRPr>
          </a:p>
        </p:txBody>
      </p:sp>
    </p:spTree>
    <p:extLst>
      <p:ext uri="{BB962C8B-B14F-4D97-AF65-F5344CB8AC3E}">
        <p14:creationId xmlns:p14="http://schemas.microsoft.com/office/powerpoint/2010/main" val="18382631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3" name="標題 2"/>
          <p:cNvSpPr>
            <a:spLocks noGrp="1"/>
          </p:cNvSpPr>
          <p:nvPr>
            <p:ph type="title" idx="4294967295"/>
          </p:nvPr>
        </p:nvSpPr>
        <p:spPr>
          <a:xfrm>
            <a:off x="847735" y="765498"/>
            <a:ext cx="7972747" cy="811212"/>
          </a:xfrm>
          <a:prstGeom prst="rect">
            <a:avLst/>
          </a:prstGeom>
        </p:spPr>
        <p:txBody>
          <a:bodyPr/>
          <a:lstStyle>
            <a:lvl1pPr algn="l">
              <a:defRPr>
                <a:latin typeface="Arial" pitchFamily="34" charset="0"/>
                <a:cs typeface="Arial" pitchFamily="34" charset="0"/>
              </a:defRPr>
            </a:lvl1pPr>
          </a:lstStyle>
          <a:p>
            <a:r>
              <a:rPr lang="zh-TW" altLang="en-US" dirty="0"/>
              <a:t>按一下以編輯母片標題樣式</a:t>
            </a:r>
          </a:p>
        </p:txBody>
      </p:sp>
      <p:sp>
        <p:nvSpPr>
          <p:cNvPr id="4" name="內容版面配置區 3"/>
          <p:cNvSpPr>
            <a:spLocks noGrp="1"/>
          </p:cNvSpPr>
          <p:nvPr>
            <p:ph idx="4294967295"/>
          </p:nvPr>
        </p:nvSpPr>
        <p:spPr>
          <a:xfrm>
            <a:off x="850900" y="1629736"/>
            <a:ext cx="7969572" cy="4608512"/>
          </a:xfrm>
          <a:prstGeom prst="rect">
            <a:avLst/>
          </a:prstGeom>
        </p:spPr>
        <p:txBody>
          <a:bodyPr/>
          <a:lstStyle>
            <a:lvl1pPr marL="342900" marR="0" indent="-342900" algn="l" defTabSz="914400" rtl="0" eaLnBrk="0" fontAlgn="base" latinLnBrk="0" hangingPunct="0">
              <a:lnSpc>
                <a:spcPct val="100000"/>
              </a:lnSpc>
              <a:spcBef>
                <a:spcPct val="20000"/>
              </a:spcBef>
              <a:spcAft>
                <a:spcPct val="0"/>
              </a:spcAft>
              <a:buClrTx/>
              <a:buSzTx/>
              <a:buFont typeface="Wingdings" pitchFamily="2" charset="2"/>
              <a:buChar char="l"/>
              <a:tabLst/>
              <a:defRPr sz="1800">
                <a:latin typeface="Arial" pitchFamily="34" charset="0"/>
                <a:cs typeface="Arial" pitchFamily="34" charset="0"/>
              </a:defRPr>
            </a:lvl1pPr>
          </a:lstStyle>
          <a:p>
            <a:pPr lvl="0"/>
            <a:r>
              <a:rPr lang="zh-TW" altLang="en-US" dirty="0"/>
              <a:t>按一下以編輯母片文字樣式</a:t>
            </a:r>
          </a:p>
          <a:p>
            <a:pPr lvl="1"/>
            <a:r>
              <a:rPr lang="zh-TW" altLang="en-US" dirty="0"/>
              <a:t>第二層</a:t>
            </a:r>
          </a:p>
        </p:txBody>
      </p:sp>
    </p:spTree>
    <p:extLst>
      <p:ext uri="{BB962C8B-B14F-4D97-AF65-F5344CB8AC3E}">
        <p14:creationId xmlns:p14="http://schemas.microsoft.com/office/powerpoint/2010/main" val="20166464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1547669" y="139271"/>
            <a:ext cx="6984777" cy="792087"/>
          </a:xfrm>
          <a:prstGeom prst="rect">
            <a:avLst/>
          </a:prstGeom>
          <a:noFill/>
          <a:ln w="9525">
            <a:noFill/>
            <a:miter lim="800000"/>
            <a:headEnd/>
            <a:tailEnd/>
          </a:ln>
        </p:spPr>
        <p:txBody>
          <a:bodyPr/>
          <a:lstStyle>
            <a:lvl1pPr>
              <a:defRPr sz="2400" b="1">
                <a:solidFill>
                  <a:schemeClr val="tx1"/>
                </a:solidFill>
                <a:latin typeface="微軟正黑體" panose="020B0604030504040204" pitchFamily="34" charset="-120"/>
                <a:ea typeface="微軟正黑體" panose="020B0604030504040204" pitchFamily="34" charset="-120"/>
              </a:defRPr>
            </a:lvl1pPr>
          </a:lstStyle>
          <a:p>
            <a:pPr lvl="0"/>
            <a:r>
              <a:rPr lang="zh-TW" altLang="en-US" dirty="0" smtClean="0"/>
              <a:t>按一下以編輯母片標題樣式</a:t>
            </a:r>
          </a:p>
        </p:txBody>
      </p:sp>
      <p:sp>
        <p:nvSpPr>
          <p:cNvPr id="12" name="Rectangle 3"/>
          <p:cNvSpPr>
            <a:spLocks noGrp="1" noChangeArrowheads="1"/>
          </p:cNvSpPr>
          <p:nvPr>
            <p:ph idx="1"/>
          </p:nvPr>
        </p:nvSpPr>
        <p:spPr bwMode="auto">
          <a:xfrm>
            <a:off x="544339" y="1221040"/>
            <a:ext cx="7988102" cy="5031820"/>
          </a:xfrm>
          <a:prstGeom prst="rect">
            <a:avLst/>
          </a:prstGeom>
          <a:noFill/>
          <a:ln w="9525">
            <a:noFill/>
            <a:miter lim="800000"/>
            <a:headEnd/>
            <a:tailEnd/>
          </a:ln>
        </p:spPr>
        <p:txBody>
          <a:bodyPr/>
          <a:lstStyle>
            <a:lvl1pPr marL="0" marR="0" indent="0" algn="l" defTabSz="914400" rtl="0" eaLnBrk="0" fontAlgn="base" latinLnBrk="0" hangingPunct="0">
              <a:lnSpc>
                <a:spcPct val="100000"/>
              </a:lnSpc>
              <a:spcBef>
                <a:spcPct val="0"/>
              </a:spcBef>
              <a:spcAft>
                <a:spcPct val="0"/>
              </a:spcAft>
              <a:buClrTx/>
              <a:buSzTx/>
              <a:buFont typeface="Arial" pitchFamily="34" charset="0"/>
              <a:buNone/>
              <a:tabLst/>
              <a:defRPr sz="1800">
                <a:latin typeface="微軟正黑體" panose="020B0604030504040204" pitchFamily="34" charset="-120"/>
                <a:ea typeface="微軟正黑體" panose="020B0604030504040204" pitchFamily="34" charset="-120"/>
              </a:defRPr>
            </a:lvl1pPr>
          </a:lstStyle>
          <a:p>
            <a:pPr lvl="0"/>
            <a:endParaRPr lang="zh-TW" altLang="en-US" noProof="0" dirty="0" smtClean="0"/>
          </a:p>
        </p:txBody>
      </p:sp>
      <p:sp>
        <p:nvSpPr>
          <p:cNvPr id="4" name="頁尾版面配置區 1"/>
          <p:cNvSpPr>
            <a:spLocks noGrp="1"/>
          </p:cNvSpPr>
          <p:nvPr>
            <p:ph type="ftr" sz="quarter" idx="10"/>
          </p:nvPr>
        </p:nvSpPr>
        <p:spPr/>
        <p:txBody>
          <a:bodyPr/>
          <a:lstStyle>
            <a:lvl1pPr>
              <a:defRPr/>
            </a:lvl1pPr>
          </a:lstStyle>
          <a:p>
            <a:pPr>
              <a:defRPr/>
            </a:pPr>
            <a:r>
              <a:rPr lang="zh-TW" altLang="en-US" dirty="0">
                <a:solidFill>
                  <a:prstClr val="black"/>
                </a:solidFill>
              </a:rPr>
              <a:t>機密等級</a:t>
            </a:r>
            <a:r>
              <a:rPr lang="zh-TW" altLang="en-US" dirty="0" smtClean="0">
                <a:solidFill>
                  <a:prstClr val="black"/>
                </a:solidFill>
              </a:rPr>
              <a:t>：密</a:t>
            </a:r>
            <a:r>
              <a:rPr lang="en-US" altLang="zh-TW" dirty="0" smtClean="0">
                <a:solidFill>
                  <a:prstClr val="black"/>
                </a:solidFill>
              </a:rPr>
              <a:t>          </a:t>
            </a:r>
            <a:r>
              <a:rPr lang="zh-TW" altLang="en-US" dirty="0">
                <a:solidFill>
                  <a:prstClr val="black"/>
                </a:solidFill>
              </a:rPr>
              <a:t>日期</a:t>
            </a:r>
            <a:r>
              <a:rPr lang="zh-TW" altLang="en-US" dirty="0" smtClean="0">
                <a:solidFill>
                  <a:prstClr val="black"/>
                </a:solidFill>
              </a:rPr>
              <a:t>：</a:t>
            </a:r>
            <a:r>
              <a:rPr lang="en-US" altLang="zh-TW" dirty="0" smtClean="0">
                <a:solidFill>
                  <a:prstClr val="black"/>
                </a:solidFill>
              </a:rPr>
              <a:t>107/3</a:t>
            </a:r>
            <a:endParaRPr lang="zh-TW" altLang="en-US" dirty="0">
              <a:solidFill>
                <a:prstClr val="black"/>
              </a:solidFill>
            </a:endParaRPr>
          </a:p>
        </p:txBody>
      </p:sp>
    </p:spTree>
    <p:extLst>
      <p:ext uri="{BB962C8B-B14F-4D97-AF65-F5344CB8AC3E}">
        <p14:creationId xmlns:p14="http://schemas.microsoft.com/office/powerpoint/2010/main" val="35038284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50138"/>
            <a:ext cx="1905000" cy="457201"/>
          </a:xfrm>
          <a:prstGeom prst="rect">
            <a:avLst/>
          </a:prstGeom>
        </p:spPr>
        <p:txBody>
          <a:bodyPr/>
          <a:lstStyle>
            <a:lvl1pPr>
              <a:defRPr u="sng"/>
            </a:lvl1pPr>
          </a:lstStyle>
          <a:p>
            <a:pPr>
              <a:defRPr/>
            </a:pPr>
            <a:endParaRPr lang="en-US" altLang="zh-TW" dirty="0">
              <a:solidFill>
                <a:prstClr val="black"/>
              </a:solidFill>
            </a:endParaRPr>
          </a:p>
        </p:txBody>
      </p:sp>
      <p:sp>
        <p:nvSpPr>
          <p:cNvPr id="3" name="Rectangle 5"/>
          <p:cNvSpPr>
            <a:spLocks noGrp="1" noChangeArrowheads="1"/>
          </p:cNvSpPr>
          <p:nvPr>
            <p:ph type="ftr" sz="quarter" idx="11"/>
          </p:nvPr>
        </p:nvSpPr>
        <p:spPr>
          <a:xfrm>
            <a:off x="3124200" y="6250138"/>
            <a:ext cx="2895600" cy="457201"/>
          </a:xfrm>
          <a:prstGeom prst="rect">
            <a:avLst/>
          </a:prstGeom>
        </p:spPr>
        <p:txBody>
          <a:bodyPr/>
          <a:lstStyle>
            <a:lvl1pPr>
              <a:defRPr u="sng"/>
            </a:lvl1pPr>
          </a:lstStyle>
          <a:p>
            <a:pPr>
              <a:defRPr/>
            </a:pPr>
            <a:r>
              <a:rPr lang="zh-TW" altLang="en-US">
                <a:solidFill>
                  <a:prstClr val="black"/>
                </a:solidFill>
                <a:ea typeface="新細明體" pitchFamily="18" charset="-120"/>
              </a:rPr>
              <a:t>機密等級：            日期：</a:t>
            </a:r>
            <a:r>
              <a:rPr lang="en-US" altLang="zh-TW" dirty="0">
                <a:solidFill>
                  <a:prstClr val="black"/>
                </a:solidFill>
                <a:ea typeface="新細明體" pitchFamily="18" charset="-120"/>
              </a:rPr>
              <a:t>2016/8/15</a:t>
            </a:r>
          </a:p>
        </p:txBody>
      </p:sp>
      <p:sp>
        <p:nvSpPr>
          <p:cNvPr id="4" name="Rectangle 6"/>
          <p:cNvSpPr>
            <a:spLocks noGrp="1" noChangeArrowheads="1"/>
          </p:cNvSpPr>
          <p:nvPr>
            <p:ph type="sldNum" sz="quarter" idx="12"/>
          </p:nvPr>
        </p:nvSpPr>
        <p:spPr>
          <a:xfrm>
            <a:off x="7275513" y="6454924"/>
            <a:ext cx="1905000" cy="457201"/>
          </a:xfrm>
          <a:prstGeom prst="rect">
            <a:avLst/>
          </a:prstGeom>
        </p:spPr>
        <p:txBody>
          <a:bodyPr/>
          <a:lstStyle>
            <a:lvl1pPr>
              <a:defRPr u="sng"/>
            </a:lvl1pPr>
          </a:lstStyle>
          <a:p>
            <a:pPr>
              <a:defRPr/>
            </a:pPr>
            <a:fld id="{54DEE308-1AC9-46AD-A690-4ED59B6011EF}" type="slidenum">
              <a:rPr lang="en-US" altLang="zh-TW">
                <a:solidFill>
                  <a:prstClr val="black"/>
                </a:solidFill>
              </a:rPr>
              <a:pPr>
                <a:defRPr/>
              </a:pPr>
              <a:t>‹#›</a:t>
            </a:fld>
            <a:endParaRPr lang="en-US" altLang="zh-TW" dirty="0">
              <a:solidFill>
                <a:prstClr val="black"/>
              </a:solidFill>
            </a:endParaRPr>
          </a:p>
        </p:txBody>
      </p:sp>
    </p:spTree>
    <p:extLst>
      <p:ext uri="{BB962C8B-B14F-4D97-AF65-F5344CB8AC3E}">
        <p14:creationId xmlns:p14="http://schemas.microsoft.com/office/powerpoint/2010/main" val="262553165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35" y="155622"/>
            <a:ext cx="6247357" cy="537965"/>
          </a:xfrm>
          <a:prstGeom prst="rect">
            <a:avLst/>
          </a:prstGeom>
          <a:noFill/>
          <a:ln w="9525">
            <a:noFill/>
            <a:miter lim="800000"/>
            <a:headEnd/>
            <a:tailEnd/>
          </a:ln>
        </p:spPr>
        <p:txBody>
          <a:bodyPr/>
          <a:lstStyle>
            <a:lvl1pPr>
              <a:defRPr sz="2800" b="0">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3" name="內容版面配置區 2"/>
          <p:cNvSpPr>
            <a:spLocks noGrp="1"/>
          </p:cNvSpPr>
          <p:nvPr>
            <p:ph sz="quarter" idx="10"/>
          </p:nvPr>
        </p:nvSpPr>
        <p:spPr>
          <a:xfrm>
            <a:off x="601663" y="1197587"/>
            <a:ext cx="7993260" cy="5111179"/>
          </a:xfrm>
          <a:prstGeom prst="rect">
            <a:avLst/>
          </a:prstGeom>
        </p:spPr>
        <p:txBody>
          <a:bodyPr/>
          <a:lstStyle/>
          <a:p>
            <a:pPr lvl="0"/>
            <a:r>
              <a:rPr lang="zh-TW" altLang="en-US" dirty="0"/>
              <a:t>按一下以編輯母片文字樣式</a:t>
            </a:r>
          </a:p>
        </p:txBody>
      </p:sp>
    </p:spTree>
    <p:extLst>
      <p:ext uri="{BB962C8B-B14F-4D97-AF65-F5344CB8AC3E}">
        <p14:creationId xmlns:p14="http://schemas.microsoft.com/office/powerpoint/2010/main" val="424488106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35" y="156502"/>
            <a:ext cx="6247357" cy="537965"/>
          </a:xfrm>
          <a:prstGeom prst="rect">
            <a:avLst/>
          </a:prstGeom>
          <a:noFill/>
          <a:ln w="9525">
            <a:noFill/>
            <a:miter lim="800000"/>
            <a:headEnd/>
            <a:tailEnd/>
          </a:ln>
        </p:spPr>
        <p:txBody>
          <a:bodyPr/>
          <a:lstStyle>
            <a:lvl1pPr>
              <a:defRPr sz="2800" b="0">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3" name="內容版面配置區 2"/>
          <p:cNvSpPr>
            <a:spLocks noGrp="1"/>
          </p:cNvSpPr>
          <p:nvPr>
            <p:ph sz="quarter" idx="10"/>
          </p:nvPr>
        </p:nvSpPr>
        <p:spPr>
          <a:xfrm>
            <a:off x="601663" y="1197585"/>
            <a:ext cx="7993260" cy="5111179"/>
          </a:xfrm>
          <a:prstGeom prst="rect">
            <a:avLst/>
          </a:prstGeom>
        </p:spPr>
        <p:txBody>
          <a:bodyPr/>
          <a:lstStyle/>
          <a:p>
            <a:pPr lvl="0"/>
            <a:r>
              <a:rPr lang="zh-TW" altLang="en-US" dirty="0"/>
              <a:t>按一下以編輯母片文字樣式</a:t>
            </a:r>
          </a:p>
        </p:txBody>
      </p:sp>
    </p:spTree>
    <p:extLst>
      <p:ext uri="{BB962C8B-B14F-4D97-AF65-F5344CB8AC3E}">
        <p14:creationId xmlns:p14="http://schemas.microsoft.com/office/powerpoint/2010/main" val="4204678056"/>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3" name="標題 2"/>
          <p:cNvSpPr>
            <a:spLocks noGrp="1"/>
          </p:cNvSpPr>
          <p:nvPr>
            <p:ph type="title" idx="4294967295"/>
          </p:nvPr>
        </p:nvSpPr>
        <p:spPr>
          <a:xfrm>
            <a:off x="847735" y="765498"/>
            <a:ext cx="7972747" cy="811212"/>
          </a:xfrm>
          <a:prstGeom prst="rect">
            <a:avLst/>
          </a:prstGeom>
        </p:spPr>
        <p:txBody>
          <a:bodyPr/>
          <a:lstStyle>
            <a:lvl1pPr algn="l">
              <a:defRPr>
                <a:latin typeface="Arial" pitchFamily="34" charset="0"/>
                <a:cs typeface="Arial" pitchFamily="34" charset="0"/>
              </a:defRPr>
            </a:lvl1pPr>
          </a:lstStyle>
          <a:p>
            <a:r>
              <a:rPr lang="zh-TW" altLang="en-US" dirty="0"/>
              <a:t>按一下以編輯母片標題樣式</a:t>
            </a:r>
          </a:p>
        </p:txBody>
      </p:sp>
      <p:sp>
        <p:nvSpPr>
          <p:cNvPr id="4" name="內容版面配置區 3"/>
          <p:cNvSpPr>
            <a:spLocks noGrp="1"/>
          </p:cNvSpPr>
          <p:nvPr>
            <p:ph idx="4294967295"/>
          </p:nvPr>
        </p:nvSpPr>
        <p:spPr>
          <a:xfrm>
            <a:off x="850900" y="1629697"/>
            <a:ext cx="7969572" cy="4608512"/>
          </a:xfrm>
          <a:prstGeom prst="rect">
            <a:avLst/>
          </a:prstGeom>
        </p:spPr>
        <p:txBody>
          <a:bodyPr/>
          <a:lstStyle>
            <a:lvl1pPr marL="342900" marR="0" indent="-342900" algn="l" defTabSz="914400" rtl="0" eaLnBrk="0" fontAlgn="base" latinLnBrk="0" hangingPunct="0">
              <a:lnSpc>
                <a:spcPct val="100000"/>
              </a:lnSpc>
              <a:spcBef>
                <a:spcPct val="20000"/>
              </a:spcBef>
              <a:spcAft>
                <a:spcPct val="0"/>
              </a:spcAft>
              <a:buClrTx/>
              <a:buSzTx/>
              <a:buFont typeface="Wingdings" pitchFamily="2" charset="2"/>
              <a:buChar char="l"/>
              <a:tabLst/>
              <a:defRPr sz="1800">
                <a:latin typeface="Arial" pitchFamily="34" charset="0"/>
                <a:cs typeface="Arial" pitchFamily="34" charset="0"/>
              </a:defRPr>
            </a:lvl1pPr>
          </a:lstStyle>
          <a:p>
            <a:pPr lvl="0"/>
            <a:r>
              <a:rPr lang="zh-TW" altLang="en-US" dirty="0"/>
              <a:t>按一下以編輯母片文字樣式</a:t>
            </a:r>
          </a:p>
          <a:p>
            <a:pPr lvl="1"/>
            <a:r>
              <a:rPr lang="zh-TW" altLang="en-US" dirty="0"/>
              <a:t>第二層</a:t>
            </a:r>
          </a:p>
        </p:txBody>
      </p:sp>
    </p:spTree>
    <p:extLst>
      <p:ext uri="{BB962C8B-B14F-4D97-AF65-F5344CB8AC3E}">
        <p14:creationId xmlns:p14="http://schemas.microsoft.com/office/powerpoint/2010/main" val="390657053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3" name="標題 2"/>
          <p:cNvSpPr>
            <a:spLocks noGrp="1"/>
          </p:cNvSpPr>
          <p:nvPr>
            <p:ph type="title" idx="4294967295"/>
          </p:nvPr>
        </p:nvSpPr>
        <p:spPr>
          <a:xfrm>
            <a:off x="847735" y="765498"/>
            <a:ext cx="7972747" cy="811212"/>
          </a:xfrm>
          <a:prstGeom prst="rect">
            <a:avLst/>
          </a:prstGeom>
        </p:spPr>
        <p:txBody>
          <a:bodyPr/>
          <a:lstStyle>
            <a:lvl1pPr algn="l">
              <a:defRPr>
                <a:latin typeface="Arial" pitchFamily="34" charset="0"/>
                <a:cs typeface="Arial" pitchFamily="34" charset="0"/>
              </a:defRPr>
            </a:lvl1pPr>
          </a:lstStyle>
          <a:p>
            <a:r>
              <a:rPr lang="zh-TW" altLang="en-US" dirty="0" smtClean="0"/>
              <a:t>按一下以編輯母片標題樣式</a:t>
            </a:r>
          </a:p>
        </p:txBody>
      </p:sp>
      <p:sp>
        <p:nvSpPr>
          <p:cNvPr id="4" name="內容版面配置區 3"/>
          <p:cNvSpPr>
            <a:spLocks noGrp="1"/>
          </p:cNvSpPr>
          <p:nvPr>
            <p:ph idx="4294967295"/>
          </p:nvPr>
        </p:nvSpPr>
        <p:spPr>
          <a:xfrm>
            <a:off x="850900" y="1629673"/>
            <a:ext cx="7969572" cy="4608512"/>
          </a:xfrm>
          <a:prstGeom prst="rect">
            <a:avLst/>
          </a:prstGeom>
        </p:spPr>
        <p:txBody>
          <a:bodyPr/>
          <a:lstStyle>
            <a:lvl1pPr marL="342900" marR="0" indent="-342900" algn="l" defTabSz="914400" rtl="0" eaLnBrk="0" fontAlgn="base" latinLnBrk="0" hangingPunct="0">
              <a:lnSpc>
                <a:spcPct val="100000"/>
              </a:lnSpc>
              <a:spcBef>
                <a:spcPct val="20000"/>
              </a:spcBef>
              <a:spcAft>
                <a:spcPct val="0"/>
              </a:spcAft>
              <a:buClrTx/>
              <a:buSzTx/>
              <a:buFont typeface="Wingdings" pitchFamily="2" charset="2"/>
              <a:buChar char="l"/>
              <a:tabLst/>
              <a:defRPr sz="1800">
                <a:latin typeface="Arial" pitchFamily="34" charset="0"/>
                <a:cs typeface="Arial" pitchFamily="34" charset="0"/>
              </a:defRPr>
            </a:lvl1pPr>
          </a:lstStyle>
          <a:p>
            <a:pPr lvl="0"/>
            <a:r>
              <a:rPr lang="zh-TW" altLang="en-US" dirty="0" smtClean="0"/>
              <a:t>按一下以編輯母片文字樣式</a:t>
            </a:r>
          </a:p>
          <a:p>
            <a:pPr lvl="1"/>
            <a:r>
              <a:rPr lang="zh-TW" altLang="en-US" dirty="0" smtClean="0"/>
              <a:t>第二層</a:t>
            </a:r>
          </a:p>
        </p:txBody>
      </p:sp>
    </p:spTree>
    <p:extLst>
      <p:ext uri="{BB962C8B-B14F-4D97-AF65-F5344CB8AC3E}">
        <p14:creationId xmlns:p14="http://schemas.microsoft.com/office/powerpoint/2010/main" val="10551136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50184"/>
            <a:ext cx="1905000" cy="457201"/>
          </a:xfrm>
          <a:prstGeom prst="rect">
            <a:avLst/>
          </a:prstGeom>
        </p:spPr>
        <p:txBody>
          <a:bodyPr/>
          <a:lstStyle>
            <a:lvl1pPr>
              <a:defRPr u="sng"/>
            </a:lvl1pPr>
          </a:lstStyle>
          <a:p>
            <a:pPr>
              <a:defRPr/>
            </a:pPr>
            <a:endParaRPr lang="en-US" altLang="zh-TW" dirty="0">
              <a:solidFill>
                <a:prstClr val="black"/>
              </a:solidFill>
              <a:latin typeface="Times New Roman"/>
              <a:ea typeface="新細明體"/>
            </a:endParaRPr>
          </a:p>
        </p:txBody>
      </p:sp>
      <p:sp>
        <p:nvSpPr>
          <p:cNvPr id="3" name="Rectangle 5"/>
          <p:cNvSpPr>
            <a:spLocks noGrp="1" noChangeArrowheads="1"/>
          </p:cNvSpPr>
          <p:nvPr>
            <p:ph type="ftr" sz="quarter" idx="11"/>
          </p:nvPr>
        </p:nvSpPr>
        <p:spPr>
          <a:xfrm>
            <a:off x="3124200" y="6250184"/>
            <a:ext cx="2895600" cy="457201"/>
          </a:xfrm>
          <a:prstGeom prst="rect">
            <a:avLst/>
          </a:prstGeom>
        </p:spPr>
        <p:txBody>
          <a:bodyPr/>
          <a:lstStyle>
            <a:lvl1pPr>
              <a:defRPr u="sng"/>
            </a:lvl1pPr>
          </a:lstStyle>
          <a:p>
            <a:pPr>
              <a:defRPr/>
            </a:pPr>
            <a:r>
              <a:rPr lang="zh-TW" altLang="en-US">
                <a:solidFill>
                  <a:prstClr val="black"/>
                </a:solidFill>
                <a:latin typeface="Times New Roman"/>
                <a:ea typeface="新細明體"/>
              </a:rPr>
              <a:t>機密等級：            日期：</a:t>
            </a:r>
            <a:r>
              <a:rPr lang="en-US" altLang="zh-TW" dirty="0">
                <a:solidFill>
                  <a:prstClr val="black"/>
                </a:solidFill>
                <a:latin typeface="Times New Roman"/>
                <a:ea typeface="新細明體"/>
              </a:rPr>
              <a:t>2016/8/15</a:t>
            </a:r>
          </a:p>
        </p:txBody>
      </p:sp>
      <p:sp>
        <p:nvSpPr>
          <p:cNvPr id="4" name="Rectangle 6"/>
          <p:cNvSpPr>
            <a:spLocks noGrp="1" noChangeArrowheads="1"/>
          </p:cNvSpPr>
          <p:nvPr>
            <p:ph type="sldNum" sz="quarter" idx="12"/>
          </p:nvPr>
        </p:nvSpPr>
        <p:spPr>
          <a:xfrm>
            <a:off x="7275513" y="6454971"/>
            <a:ext cx="1905000" cy="457201"/>
          </a:xfrm>
          <a:prstGeom prst="rect">
            <a:avLst/>
          </a:prstGeom>
        </p:spPr>
        <p:txBody>
          <a:bodyPr/>
          <a:lstStyle>
            <a:lvl1pPr>
              <a:defRPr u="sng"/>
            </a:lvl1pPr>
          </a:lstStyle>
          <a:p>
            <a:pPr>
              <a:defRPr/>
            </a:pPr>
            <a:fld id="{54DEE308-1AC9-46AD-A690-4ED59B6011EF}" type="slidenum">
              <a:rPr lang="en-US" altLang="zh-TW">
                <a:solidFill>
                  <a:prstClr val="black"/>
                </a:solidFill>
                <a:latin typeface="Times New Roman"/>
                <a:ea typeface="新細明體"/>
              </a:rPr>
              <a:pPr>
                <a:defRPr/>
              </a:pPr>
              <a:t>‹#›</a:t>
            </a:fld>
            <a:endParaRPr lang="en-US" altLang="zh-TW" dirty="0">
              <a:solidFill>
                <a:prstClr val="black"/>
              </a:solidFill>
              <a:latin typeface="Times New Roman"/>
              <a:ea typeface="新細明體"/>
            </a:endParaRPr>
          </a:p>
        </p:txBody>
      </p:sp>
    </p:spTree>
    <p:extLst>
      <p:ext uri="{BB962C8B-B14F-4D97-AF65-F5344CB8AC3E}">
        <p14:creationId xmlns:p14="http://schemas.microsoft.com/office/powerpoint/2010/main" val="66379062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3" name="標題 2"/>
          <p:cNvSpPr>
            <a:spLocks noGrp="1"/>
          </p:cNvSpPr>
          <p:nvPr>
            <p:ph type="title" idx="4294967295"/>
          </p:nvPr>
        </p:nvSpPr>
        <p:spPr>
          <a:xfrm>
            <a:off x="847735" y="765498"/>
            <a:ext cx="7972747" cy="811212"/>
          </a:xfrm>
          <a:prstGeom prst="rect">
            <a:avLst/>
          </a:prstGeom>
        </p:spPr>
        <p:txBody>
          <a:bodyPr/>
          <a:lstStyle>
            <a:lvl1pPr algn="l">
              <a:defRPr>
                <a:latin typeface="Arial" pitchFamily="34" charset="0"/>
                <a:cs typeface="Arial" pitchFamily="34" charset="0"/>
              </a:defRPr>
            </a:lvl1pPr>
          </a:lstStyle>
          <a:p>
            <a:r>
              <a:rPr lang="zh-TW" altLang="en-US" dirty="0"/>
              <a:t>按一下以編輯母片標題樣式</a:t>
            </a:r>
          </a:p>
        </p:txBody>
      </p:sp>
      <p:sp>
        <p:nvSpPr>
          <p:cNvPr id="4" name="內容版面配置區 3"/>
          <p:cNvSpPr>
            <a:spLocks noGrp="1"/>
          </p:cNvSpPr>
          <p:nvPr>
            <p:ph idx="4294967295"/>
          </p:nvPr>
        </p:nvSpPr>
        <p:spPr>
          <a:xfrm>
            <a:off x="850900" y="1629697"/>
            <a:ext cx="7969572" cy="4608512"/>
          </a:xfrm>
          <a:prstGeom prst="rect">
            <a:avLst/>
          </a:prstGeom>
        </p:spPr>
        <p:txBody>
          <a:bodyPr/>
          <a:lstStyle>
            <a:lvl1pPr marL="342900" marR="0" indent="-342900" algn="l" defTabSz="914400" rtl="0" eaLnBrk="0" fontAlgn="base" latinLnBrk="0" hangingPunct="0">
              <a:lnSpc>
                <a:spcPct val="100000"/>
              </a:lnSpc>
              <a:spcBef>
                <a:spcPct val="20000"/>
              </a:spcBef>
              <a:spcAft>
                <a:spcPct val="0"/>
              </a:spcAft>
              <a:buClrTx/>
              <a:buSzTx/>
              <a:buFont typeface="Wingdings" pitchFamily="2" charset="2"/>
              <a:buChar char="l"/>
              <a:tabLst/>
              <a:defRPr sz="1800">
                <a:latin typeface="Arial" pitchFamily="34" charset="0"/>
                <a:cs typeface="Arial" pitchFamily="34" charset="0"/>
              </a:defRPr>
            </a:lvl1pPr>
          </a:lstStyle>
          <a:p>
            <a:pPr lvl="0"/>
            <a:r>
              <a:rPr lang="zh-TW" altLang="en-US" dirty="0"/>
              <a:t>按一下以編輯母片文字樣式</a:t>
            </a:r>
          </a:p>
          <a:p>
            <a:pPr lvl="1"/>
            <a:r>
              <a:rPr lang="zh-TW" altLang="en-US" dirty="0"/>
              <a:t>第二層</a:t>
            </a:r>
          </a:p>
        </p:txBody>
      </p:sp>
    </p:spTree>
    <p:extLst>
      <p:ext uri="{BB962C8B-B14F-4D97-AF65-F5344CB8AC3E}">
        <p14:creationId xmlns:p14="http://schemas.microsoft.com/office/powerpoint/2010/main" val="13063804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35" y="155594"/>
            <a:ext cx="6247357" cy="537965"/>
          </a:xfrm>
          <a:prstGeom prst="rect">
            <a:avLst/>
          </a:prstGeom>
          <a:noFill/>
          <a:ln w="9525">
            <a:noFill/>
            <a:miter lim="800000"/>
            <a:headEnd/>
            <a:tailEnd/>
          </a:ln>
        </p:spPr>
        <p:txBody>
          <a:bodyPr/>
          <a:lstStyle>
            <a:lvl1pPr>
              <a:defRPr sz="2800" b="0">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3" name="內容版面配置區 2"/>
          <p:cNvSpPr>
            <a:spLocks noGrp="1"/>
          </p:cNvSpPr>
          <p:nvPr>
            <p:ph sz="quarter" idx="10"/>
          </p:nvPr>
        </p:nvSpPr>
        <p:spPr>
          <a:xfrm>
            <a:off x="601663" y="1197600"/>
            <a:ext cx="7993260" cy="5111179"/>
          </a:xfrm>
          <a:prstGeom prst="rect">
            <a:avLst/>
          </a:prstGeom>
        </p:spPr>
        <p:txBody>
          <a:bodyPr/>
          <a:lstStyle/>
          <a:p>
            <a:pPr lvl="0"/>
            <a:r>
              <a:rPr lang="zh-TW" altLang="en-US" dirty="0"/>
              <a:t>按一下以編輯母片文字樣式</a:t>
            </a:r>
          </a:p>
        </p:txBody>
      </p:sp>
    </p:spTree>
    <p:extLst>
      <p:ext uri="{BB962C8B-B14F-4D97-AF65-F5344CB8AC3E}">
        <p14:creationId xmlns:p14="http://schemas.microsoft.com/office/powerpoint/2010/main" val="4187887056"/>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50089"/>
            <a:ext cx="1905000" cy="457201"/>
          </a:xfrm>
          <a:prstGeom prst="rect">
            <a:avLst/>
          </a:prstGeom>
        </p:spPr>
        <p:txBody>
          <a:bodyPr/>
          <a:lstStyle>
            <a:lvl1pPr>
              <a:defRPr u="sng"/>
            </a:lvl1pPr>
          </a:lstStyle>
          <a:p>
            <a:pPr>
              <a:defRPr/>
            </a:pPr>
            <a:endParaRPr lang="en-US" altLang="zh-TW" dirty="0">
              <a:solidFill>
                <a:prstClr val="black"/>
              </a:solidFill>
              <a:latin typeface="Times New Roman"/>
              <a:ea typeface="新細明體"/>
            </a:endParaRPr>
          </a:p>
        </p:txBody>
      </p:sp>
      <p:sp>
        <p:nvSpPr>
          <p:cNvPr id="3" name="Rectangle 5"/>
          <p:cNvSpPr>
            <a:spLocks noGrp="1" noChangeArrowheads="1"/>
          </p:cNvSpPr>
          <p:nvPr>
            <p:ph type="ftr" sz="quarter" idx="11"/>
          </p:nvPr>
        </p:nvSpPr>
        <p:spPr>
          <a:xfrm>
            <a:off x="3124200" y="6250089"/>
            <a:ext cx="2895600" cy="457201"/>
          </a:xfrm>
          <a:prstGeom prst="rect">
            <a:avLst/>
          </a:prstGeom>
        </p:spPr>
        <p:txBody>
          <a:bodyPr/>
          <a:lstStyle>
            <a:lvl1pPr>
              <a:defRPr u="sng"/>
            </a:lvl1pPr>
          </a:lstStyle>
          <a:p>
            <a:pPr>
              <a:defRPr/>
            </a:pPr>
            <a:r>
              <a:rPr lang="zh-TW" altLang="en-US">
                <a:solidFill>
                  <a:prstClr val="black"/>
                </a:solidFill>
                <a:latin typeface="Times New Roman"/>
                <a:ea typeface="新細明體"/>
              </a:rPr>
              <a:t>機密等級：            日期：</a:t>
            </a:r>
            <a:r>
              <a:rPr lang="en-US" altLang="zh-TW" dirty="0">
                <a:solidFill>
                  <a:prstClr val="black"/>
                </a:solidFill>
                <a:latin typeface="Times New Roman"/>
                <a:ea typeface="新細明體"/>
              </a:rPr>
              <a:t>2016/8/15</a:t>
            </a:r>
          </a:p>
        </p:txBody>
      </p:sp>
      <p:sp>
        <p:nvSpPr>
          <p:cNvPr id="4" name="Rectangle 6"/>
          <p:cNvSpPr>
            <a:spLocks noGrp="1" noChangeArrowheads="1"/>
          </p:cNvSpPr>
          <p:nvPr>
            <p:ph type="sldNum" sz="quarter" idx="12"/>
          </p:nvPr>
        </p:nvSpPr>
        <p:spPr>
          <a:xfrm>
            <a:off x="7275513" y="6454876"/>
            <a:ext cx="1905000" cy="457201"/>
          </a:xfrm>
          <a:prstGeom prst="rect">
            <a:avLst/>
          </a:prstGeom>
        </p:spPr>
        <p:txBody>
          <a:bodyPr/>
          <a:lstStyle>
            <a:lvl1pPr>
              <a:defRPr u="sng"/>
            </a:lvl1pPr>
          </a:lstStyle>
          <a:p>
            <a:pPr>
              <a:defRPr/>
            </a:pPr>
            <a:fld id="{54DEE308-1AC9-46AD-A690-4ED59B6011EF}" type="slidenum">
              <a:rPr lang="en-US" altLang="zh-TW">
                <a:solidFill>
                  <a:prstClr val="black"/>
                </a:solidFill>
                <a:latin typeface="Times New Roman"/>
                <a:ea typeface="新細明體"/>
              </a:rPr>
              <a:pPr>
                <a:defRPr/>
              </a:pPr>
              <a:t>‹#›</a:t>
            </a:fld>
            <a:endParaRPr lang="en-US" altLang="zh-TW" dirty="0">
              <a:solidFill>
                <a:prstClr val="black"/>
              </a:solidFill>
              <a:latin typeface="Times New Roman"/>
              <a:ea typeface="新細明體"/>
            </a:endParaRPr>
          </a:p>
        </p:txBody>
      </p:sp>
    </p:spTree>
    <p:extLst>
      <p:ext uri="{BB962C8B-B14F-4D97-AF65-F5344CB8AC3E}">
        <p14:creationId xmlns:p14="http://schemas.microsoft.com/office/powerpoint/2010/main" val="4274250433"/>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35" y="155629"/>
            <a:ext cx="6247357" cy="537965"/>
          </a:xfrm>
          <a:prstGeom prst="rect">
            <a:avLst/>
          </a:prstGeom>
          <a:noFill/>
          <a:ln w="9525">
            <a:noFill/>
            <a:miter lim="800000"/>
            <a:headEnd/>
            <a:tailEnd/>
          </a:ln>
        </p:spPr>
        <p:txBody>
          <a:bodyPr/>
          <a:lstStyle>
            <a:lvl1pPr>
              <a:defRPr sz="2800" b="0">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3" name="內容版面配置區 2"/>
          <p:cNvSpPr>
            <a:spLocks noGrp="1"/>
          </p:cNvSpPr>
          <p:nvPr>
            <p:ph sz="quarter" idx="10"/>
          </p:nvPr>
        </p:nvSpPr>
        <p:spPr>
          <a:xfrm>
            <a:off x="601663" y="1197587"/>
            <a:ext cx="7993260" cy="5111179"/>
          </a:xfrm>
          <a:prstGeom prst="rect">
            <a:avLst/>
          </a:prstGeom>
        </p:spPr>
        <p:txBody>
          <a:bodyPr/>
          <a:lstStyle/>
          <a:p>
            <a:pPr lvl="0"/>
            <a:r>
              <a:rPr lang="zh-TW" altLang="en-US" dirty="0"/>
              <a:t>按一下以編輯母片文字樣式</a:t>
            </a:r>
          </a:p>
        </p:txBody>
      </p:sp>
    </p:spTree>
    <p:extLst>
      <p:ext uri="{BB962C8B-B14F-4D97-AF65-F5344CB8AC3E}">
        <p14:creationId xmlns:p14="http://schemas.microsoft.com/office/powerpoint/2010/main" val="2751147522"/>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50192"/>
            <a:ext cx="1905000" cy="457201"/>
          </a:xfrm>
          <a:prstGeom prst="rect">
            <a:avLst/>
          </a:prstGeom>
        </p:spPr>
        <p:txBody>
          <a:bodyPr/>
          <a:lstStyle>
            <a:lvl1pPr>
              <a:defRPr u="sng"/>
            </a:lvl1pPr>
          </a:lstStyle>
          <a:p>
            <a:pPr>
              <a:defRPr/>
            </a:pPr>
            <a:endParaRPr lang="en-US" altLang="zh-TW" dirty="0">
              <a:solidFill>
                <a:prstClr val="black"/>
              </a:solidFill>
              <a:latin typeface="Times New Roman"/>
              <a:ea typeface="新細明體"/>
            </a:endParaRPr>
          </a:p>
        </p:txBody>
      </p:sp>
      <p:sp>
        <p:nvSpPr>
          <p:cNvPr id="3" name="Rectangle 5"/>
          <p:cNvSpPr>
            <a:spLocks noGrp="1" noChangeArrowheads="1"/>
          </p:cNvSpPr>
          <p:nvPr>
            <p:ph type="ftr" sz="quarter" idx="11"/>
          </p:nvPr>
        </p:nvSpPr>
        <p:spPr>
          <a:xfrm>
            <a:off x="3124200" y="6250192"/>
            <a:ext cx="2895600" cy="457201"/>
          </a:xfrm>
          <a:prstGeom prst="rect">
            <a:avLst/>
          </a:prstGeom>
        </p:spPr>
        <p:txBody>
          <a:bodyPr/>
          <a:lstStyle>
            <a:lvl1pPr>
              <a:defRPr u="sng"/>
            </a:lvl1pPr>
          </a:lstStyle>
          <a:p>
            <a:pPr>
              <a:defRPr/>
            </a:pPr>
            <a:r>
              <a:rPr lang="zh-TW" altLang="en-US">
                <a:solidFill>
                  <a:prstClr val="black"/>
                </a:solidFill>
                <a:latin typeface="Times New Roman"/>
                <a:ea typeface="新細明體"/>
              </a:rPr>
              <a:t>機密等級：            日期：</a:t>
            </a:r>
            <a:r>
              <a:rPr lang="en-US" altLang="zh-TW" dirty="0">
                <a:solidFill>
                  <a:prstClr val="black"/>
                </a:solidFill>
                <a:latin typeface="Times New Roman"/>
                <a:ea typeface="新細明體"/>
              </a:rPr>
              <a:t>2016/8/15</a:t>
            </a:r>
          </a:p>
        </p:txBody>
      </p:sp>
      <p:sp>
        <p:nvSpPr>
          <p:cNvPr id="4" name="Rectangle 6"/>
          <p:cNvSpPr>
            <a:spLocks noGrp="1" noChangeArrowheads="1"/>
          </p:cNvSpPr>
          <p:nvPr>
            <p:ph type="sldNum" sz="quarter" idx="12"/>
          </p:nvPr>
        </p:nvSpPr>
        <p:spPr>
          <a:xfrm>
            <a:off x="7275513" y="6454979"/>
            <a:ext cx="1905000" cy="457201"/>
          </a:xfrm>
          <a:prstGeom prst="rect">
            <a:avLst/>
          </a:prstGeom>
        </p:spPr>
        <p:txBody>
          <a:bodyPr/>
          <a:lstStyle>
            <a:lvl1pPr>
              <a:defRPr u="sng"/>
            </a:lvl1pPr>
          </a:lstStyle>
          <a:p>
            <a:pPr>
              <a:defRPr/>
            </a:pPr>
            <a:fld id="{54DEE308-1AC9-46AD-A690-4ED59B6011EF}" type="slidenum">
              <a:rPr lang="en-US" altLang="zh-TW">
                <a:solidFill>
                  <a:prstClr val="black"/>
                </a:solidFill>
                <a:latin typeface="Times New Roman"/>
                <a:ea typeface="新細明體"/>
              </a:rPr>
              <a:pPr>
                <a:defRPr/>
              </a:pPr>
              <a:t>‹#›</a:t>
            </a:fld>
            <a:endParaRPr lang="en-US" altLang="zh-TW" dirty="0">
              <a:solidFill>
                <a:prstClr val="black"/>
              </a:solidFill>
              <a:latin typeface="Times New Roman"/>
              <a:ea typeface="新細明體"/>
            </a:endParaRPr>
          </a:p>
        </p:txBody>
      </p:sp>
    </p:spTree>
    <p:extLst>
      <p:ext uri="{BB962C8B-B14F-4D97-AF65-F5344CB8AC3E}">
        <p14:creationId xmlns:p14="http://schemas.microsoft.com/office/powerpoint/2010/main" val="40275491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35" y="155581"/>
            <a:ext cx="6247357" cy="537965"/>
          </a:xfrm>
          <a:prstGeom prst="rect">
            <a:avLst/>
          </a:prstGeom>
          <a:noFill/>
          <a:ln w="9525">
            <a:noFill/>
            <a:miter lim="800000"/>
            <a:headEnd/>
            <a:tailEnd/>
          </a:ln>
        </p:spPr>
        <p:txBody>
          <a:bodyPr/>
          <a:lstStyle>
            <a:lvl1pPr>
              <a:defRPr sz="2800" b="0">
                <a:latin typeface="微軟正黑體" panose="020B0604030504040204" pitchFamily="34" charset="-120"/>
                <a:ea typeface="微軟正黑體" panose="020B0604030504040204" pitchFamily="34" charset="-120"/>
              </a:defRPr>
            </a:lvl1pPr>
          </a:lstStyle>
          <a:p>
            <a:pPr lvl="0"/>
            <a:r>
              <a:rPr lang="zh-TW" altLang="en-US" dirty="0"/>
              <a:t>按一下以編輯母片標題樣式</a:t>
            </a:r>
          </a:p>
        </p:txBody>
      </p:sp>
      <p:sp>
        <p:nvSpPr>
          <p:cNvPr id="3" name="內容版面配置區 2"/>
          <p:cNvSpPr>
            <a:spLocks noGrp="1"/>
          </p:cNvSpPr>
          <p:nvPr>
            <p:ph sz="quarter" idx="10"/>
          </p:nvPr>
        </p:nvSpPr>
        <p:spPr>
          <a:xfrm>
            <a:off x="601663" y="1197600"/>
            <a:ext cx="7993260" cy="5111179"/>
          </a:xfrm>
          <a:prstGeom prst="rect">
            <a:avLst/>
          </a:prstGeom>
        </p:spPr>
        <p:txBody>
          <a:bodyPr/>
          <a:lstStyle/>
          <a:p>
            <a:pPr lvl="0"/>
            <a:r>
              <a:rPr lang="zh-TW" altLang="en-US" dirty="0"/>
              <a:t>按一下以編輯母片文字樣式</a:t>
            </a:r>
          </a:p>
        </p:txBody>
      </p:sp>
    </p:spTree>
    <p:extLst>
      <p:ext uri="{BB962C8B-B14F-4D97-AF65-F5344CB8AC3E}">
        <p14:creationId xmlns:p14="http://schemas.microsoft.com/office/powerpoint/2010/main" val="1431306949"/>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1547685" y="139271"/>
            <a:ext cx="6984777" cy="792087"/>
          </a:xfrm>
          <a:prstGeom prst="rect">
            <a:avLst/>
          </a:prstGeom>
          <a:noFill/>
          <a:ln w="9525">
            <a:noFill/>
            <a:miter lim="800000"/>
            <a:headEnd/>
            <a:tailEnd/>
          </a:ln>
        </p:spPr>
        <p:txBody>
          <a:bodyPr lIns="121834" tIns="60917" rIns="121834" bIns="60917"/>
          <a:lstStyle>
            <a:lvl1pPr>
              <a:defRPr sz="3200" b="1">
                <a:solidFill>
                  <a:schemeClr val="tx1"/>
                </a:solidFill>
                <a:latin typeface="微軟正黑體" panose="020B0604030504040204" pitchFamily="34" charset="-120"/>
                <a:ea typeface="微軟正黑體" panose="020B0604030504040204" pitchFamily="34" charset="-120"/>
              </a:defRPr>
            </a:lvl1pPr>
          </a:lstStyle>
          <a:p>
            <a:pPr lvl="0"/>
            <a:r>
              <a:rPr lang="zh-TW" altLang="en-US" dirty="0" smtClean="0"/>
              <a:t>按一下以編輯母片標題樣式</a:t>
            </a:r>
          </a:p>
        </p:txBody>
      </p:sp>
      <p:sp>
        <p:nvSpPr>
          <p:cNvPr id="12" name="Rectangle 3"/>
          <p:cNvSpPr>
            <a:spLocks noGrp="1" noChangeArrowheads="1"/>
          </p:cNvSpPr>
          <p:nvPr>
            <p:ph idx="1"/>
          </p:nvPr>
        </p:nvSpPr>
        <p:spPr bwMode="auto">
          <a:xfrm>
            <a:off x="544339" y="1221065"/>
            <a:ext cx="7988102" cy="5031820"/>
          </a:xfrm>
          <a:prstGeom prst="rect">
            <a:avLst/>
          </a:prstGeom>
          <a:noFill/>
          <a:ln w="9525">
            <a:noFill/>
            <a:miter lim="800000"/>
            <a:headEnd/>
            <a:tailEnd/>
          </a:ln>
        </p:spPr>
        <p:txBody>
          <a:bodyPr lIns="121834" tIns="60917" rIns="121834" bIns="60917"/>
          <a:lstStyle>
            <a:lvl1pPr marL="0" marR="0" indent="0" algn="l" defTabSz="1218240" rtl="0" eaLnBrk="0" fontAlgn="base" latinLnBrk="0" hangingPunct="0">
              <a:lnSpc>
                <a:spcPct val="100000"/>
              </a:lnSpc>
              <a:spcBef>
                <a:spcPct val="0"/>
              </a:spcBef>
              <a:spcAft>
                <a:spcPct val="0"/>
              </a:spcAft>
              <a:buClrTx/>
              <a:buSzTx/>
              <a:buFont typeface="Arial" pitchFamily="34" charset="0"/>
              <a:buNone/>
              <a:tabLst/>
              <a:defRPr sz="2400">
                <a:latin typeface="微軟正黑體" panose="020B0604030504040204" pitchFamily="34" charset="-120"/>
                <a:ea typeface="微軟正黑體" panose="020B0604030504040204" pitchFamily="34" charset="-120"/>
              </a:defRPr>
            </a:lvl1pPr>
          </a:lstStyle>
          <a:p>
            <a:pPr lvl="0"/>
            <a:endParaRPr lang="zh-TW" altLang="en-US" noProof="0" dirty="0" smtClean="0"/>
          </a:p>
        </p:txBody>
      </p:sp>
      <p:sp>
        <p:nvSpPr>
          <p:cNvPr id="4" name="頁尾版面配置區 1"/>
          <p:cNvSpPr>
            <a:spLocks noGrp="1"/>
          </p:cNvSpPr>
          <p:nvPr>
            <p:ph type="ftr" sz="quarter" idx="10"/>
          </p:nvPr>
        </p:nvSpPr>
        <p:spPr>
          <a:xfrm>
            <a:off x="3124200" y="6357824"/>
            <a:ext cx="2895600" cy="365210"/>
          </a:xfrm>
          <a:prstGeom prst="rect">
            <a:avLst/>
          </a:prstGeom>
        </p:spPr>
        <p:txBody>
          <a:bodyPr/>
          <a:lstStyle>
            <a:lvl1pPr>
              <a:defRPr/>
            </a:lvl1pPr>
          </a:lstStyle>
          <a:p>
            <a:pPr fontAlgn="auto">
              <a:spcBef>
                <a:spcPts val="0"/>
              </a:spcBef>
              <a:spcAft>
                <a:spcPts val="0"/>
              </a:spcAft>
              <a:defRPr/>
            </a:pPr>
            <a:r>
              <a:rPr kumimoji="0" lang="zh-TW" altLang="en-US" sz="1800" u="none" dirty="0">
                <a:solidFill>
                  <a:prstClr val="black"/>
                </a:solidFill>
                <a:latin typeface="Times New Roman"/>
                <a:ea typeface="新細明體"/>
              </a:rPr>
              <a:t>機密等級</a:t>
            </a:r>
            <a:r>
              <a:rPr kumimoji="0" lang="zh-TW" altLang="en-US" sz="1800" u="none" dirty="0" smtClean="0">
                <a:solidFill>
                  <a:prstClr val="black"/>
                </a:solidFill>
                <a:latin typeface="Times New Roman"/>
                <a:ea typeface="新細明體"/>
              </a:rPr>
              <a:t>：密</a:t>
            </a:r>
            <a:r>
              <a:rPr kumimoji="0" lang="en-US" altLang="zh-TW" sz="1800" u="none" dirty="0" smtClean="0">
                <a:solidFill>
                  <a:prstClr val="black"/>
                </a:solidFill>
                <a:latin typeface="Times New Roman"/>
                <a:ea typeface="新細明體"/>
              </a:rPr>
              <a:t>          </a:t>
            </a:r>
            <a:r>
              <a:rPr kumimoji="0" lang="zh-TW" altLang="en-US" sz="1800" u="none" dirty="0">
                <a:solidFill>
                  <a:prstClr val="black"/>
                </a:solidFill>
                <a:latin typeface="Times New Roman"/>
                <a:ea typeface="新細明體"/>
              </a:rPr>
              <a:t>日期</a:t>
            </a:r>
            <a:r>
              <a:rPr kumimoji="0" lang="zh-TW" altLang="en-US" sz="1800" u="none" dirty="0" smtClean="0">
                <a:solidFill>
                  <a:prstClr val="black"/>
                </a:solidFill>
                <a:latin typeface="Times New Roman"/>
                <a:ea typeface="新細明體"/>
              </a:rPr>
              <a:t>：</a:t>
            </a:r>
            <a:r>
              <a:rPr kumimoji="0" lang="en-US" altLang="zh-TW" sz="1800" u="none" dirty="0" smtClean="0">
                <a:solidFill>
                  <a:prstClr val="black"/>
                </a:solidFill>
                <a:latin typeface="Times New Roman"/>
                <a:ea typeface="新細明體"/>
              </a:rPr>
              <a:t>107/3</a:t>
            </a:r>
            <a:endParaRPr kumimoji="0" lang="zh-TW" altLang="en-US" sz="1800" u="none" dirty="0">
              <a:solidFill>
                <a:prstClr val="black"/>
              </a:solidFill>
              <a:latin typeface="Times New Roman"/>
              <a:ea typeface="新細明體"/>
            </a:endParaRPr>
          </a:p>
        </p:txBody>
      </p:sp>
    </p:spTree>
    <p:extLst>
      <p:ext uri="{BB962C8B-B14F-4D97-AF65-F5344CB8AC3E}">
        <p14:creationId xmlns:p14="http://schemas.microsoft.com/office/powerpoint/2010/main" val="3310965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51031"/>
            <a:ext cx="1905000" cy="457201"/>
          </a:xfrm>
          <a:prstGeom prst="rect">
            <a:avLst/>
          </a:prstGeom>
        </p:spPr>
        <p:txBody>
          <a:bodyPr/>
          <a:lstStyle>
            <a:lvl1pPr>
              <a:defRPr u="sng"/>
            </a:lvl1pPr>
          </a:lstStyle>
          <a:p>
            <a:pPr>
              <a:defRPr/>
            </a:pPr>
            <a:endParaRPr lang="en-US" altLang="zh-TW" dirty="0">
              <a:solidFill>
                <a:prstClr val="black"/>
              </a:solidFill>
              <a:latin typeface="Arial"/>
              <a:ea typeface="微軟正黑體"/>
            </a:endParaRPr>
          </a:p>
        </p:txBody>
      </p:sp>
      <p:sp>
        <p:nvSpPr>
          <p:cNvPr id="3" name="Rectangle 5"/>
          <p:cNvSpPr>
            <a:spLocks noGrp="1" noChangeArrowheads="1"/>
          </p:cNvSpPr>
          <p:nvPr>
            <p:ph type="ftr" sz="quarter" idx="11"/>
          </p:nvPr>
        </p:nvSpPr>
        <p:spPr>
          <a:xfrm>
            <a:off x="3124200" y="6251031"/>
            <a:ext cx="2895600" cy="457201"/>
          </a:xfrm>
          <a:prstGeom prst="rect">
            <a:avLst/>
          </a:prstGeom>
        </p:spPr>
        <p:txBody>
          <a:bodyPr/>
          <a:lstStyle>
            <a:lvl1pPr>
              <a:defRPr u="sng"/>
            </a:lvl1pPr>
          </a:lstStyle>
          <a:p>
            <a:pPr>
              <a:defRPr/>
            </a:pPr>
            <a:r>
              <a:rPr lang="zh-TW" altLang="en-US" smtClean="0">
                <a:solidFill>
                  <a:prstClr val="black"/>
                </a:solidFill>
                <a:latin typeface="Arial"/>
                <a:ea typeface="微軟正黑體"/>
              </a:rPr>
              <a:t>機密等級：密            日期：</a:t>
            </a:r>
            <a:r>
              <a:rPr lang="en-US" altLang="zh-TW" smtClean="0">
                <a:solidFill>
                  <a:prstClr val="black"/>
                </a:solidFill>
                <a:latin typeface="Arial"/>
                <a:ea typeface="微軟正黑體"/>
              </a:rPr>
              <a:t>2019/12/18</a:t>
            </a:r>
            <a:endParaRPr lang="en-US" altLang="zh-TW" dirty="0">
              <a:solidFill>
                <a:prstClr val="black"/>
              </a:solidFill>
              <a:latin typeface="Arial"/>
              <a:ea typeface="微軟正黑體"/>
            </a:endParaRPr>
          </a:p>
        </p:txBody>
      </p:sp>
      <p:sp>
        <p:nvSpPr>
          <p:cNvPr id="4" name="Rectangle 6"/>
          <p:cNvSpPr>
            <a:spLocks noGrp="1" noChangeArrowheads="1"/>
          </p:cNvSpPr>
          <p:nvPr>
            <p:ph type="sldNum" sz="quarter" idx="12"/>
          </p:nvPr>
        </p:nvSpPr>
        <p:spPr>
          <a:xfrm>
            <a:off x="7275513" y="6455816"/>
            <a:ext cx="1905000" cy="457201"/>
          </a:xfrm>
          <a:prstGeom prst="rect">
            <a:avLst/>
          </a:prstGeom>
        </p:spPr>
        <p:txBody>
          <a:bodyPr/>
          <a:lstStyle>
            <a:lvl1pPr>
              <a:defRPr u="sng"/>
            </a:lvl1pPr>
          </a:lstStyle>
          <a:p>
            <a:pPr>
              <a:defRPr/>
            </a:pPr>
            <a:fld id="{54DEE308-1AC9-46AD-A690-4ED59B6011EF}" type="slidenum">
              <a:rPr lang="en-US" altLang="zh-TW">
                <a:solidFill>
                  <a:prstClr val="black"/>
                </a:solidFill>
                <a:latin typeface="Arial"/>
                <a:ea typeface="微軟正黑體"/>
              </a:rPr>
              <a:pPr>
                <a:defRPr/>
              </a:pPr>
              <a:t>‹#›</a:t>
            </a:fld>
            <a:endParaRPr lang="en-US" altLang="zh-TW" dirty="0">
              <a:solidFill>
                <a:prstClr val="black"/>
              </a:solidFill>
              <a:latin typeface="Arial"/>
              <a:ea typeface="微軟正黑體"/>
            </a:endParaRPr>
          </a:p>
        </p:txBody>
      </p:sp>
    </p:spTree>
    <p:extLst>
      <p:ext uri="{BB962C8B-B14F-4D97-AF65-F5344CB8AC3E}">
        <p14:creationId xmlns:p14="http://schemas.microsoft.com/office/powerpoint/2010/main" val="50683188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35" y="155526"/>
            <a:ext cx="6247357" cy="537964"/>
          </a:xfrm>
          <a:prstGeom prst="rect">
            <a:avLst/>
          </a:prstGeom>
          <a:noFill/>
          <a:ln w="9525">
            <a:noFill/>
            <a:miter lim="800000"/>
            <a:headEnd/>
            <a:tailEnd/>
          </a:ln>
        </p:spPr>
        <p:txBody>
          <a:bodyPr lIns="76782" tIns="38391" rIns="76782" bIns="38391"/>
          <a:lstStyle>
            <a:lvl1pPr>
              <a:defRPr sz="2400" b="0">
                <a:latin typeface="微軟正黑體" panose="020B0604030504040204" pitchFamily="34" charset="-120"/>
                <a:ea typeface="微軟正黑體" panose="020B0604030504040204" pitchFamily="34" charset="-120"/>
              </a:defRPr>
            </a:lvl1pPr>
          </a:lstStyle>
          <a:p>
            <a:pPr lvl="0"/>
            <a:r>
              <a:rPr lang="zh-TW" altLang="en-US" dirty="0" smtClean="0"/>
              <a:t>按一下以編輯母片標題樣式</a:t>
            </a:r>
          </a:p>
        </p:txBody>
      </p:sp>
      <p:sp>
        <p:nvSpPr>
          <p:cNvPr id="3" name="內容版面配置區 2"/>
          <p:cNvSpPr>
            <a:spLocks noGrp="1"/>
          </p:cNvSpPr>
          <p:nvPr>
            <p:ph sz="quarter" idx="10"/>
          </p:nvPr>
        </p:nvSpPr>
        <p:spPr>
          <a:xfrm>
            <a:off x="601663" y="1197545"/>
            <a:ext cx="7993260" cy="5111179"/>
          </a:xfrm>
          <a:prstGeom prst="rect">
            <a:avLst/>
          </a:prstGeom>
        </p:spPr>
        <p:txBody>
          <a:bodyPr lIns="76782" tIns="38391" rIns="76782" bIns="38391"/>
          <a:lstStyle/>
          <a:p>
            <a:pPr lvl="0"/>
            <a:r>
              <a:rPr lang="zh-TW" altLang="en-US" dirty="0" smtClean="0"/>
              <a:t>按一下以編輯母片文字樣式</a:t>
            </a:r>
          </a:p>
        </p:txBody>
      </p:sp>
      <p:sp>
        <p:nvSpPr>
          <p:cNvPr id="4" name="頁尾版面配置區 1"/>
          <p:cNvSpPr>
            <a:spLocks noGrp="1"/>
          </p:cNvSpPr>
          <p:nvPr>
            <p:ph type="ftr" sz="quarter" idx="11"/>
          </p:nvPr>
        </p:nvSpPr>
        <p:spPr>
          <a:xfrm>
            <a:off x="611210" y="6310907"/>
            <a:ext cx="6783387" cy="287337"/>
          </a:xfrm>
          <a:prstGeom prst="rect">
            <a:avLst/>
          </a:prstGeom>
        </p:spPr>
        <p:txBody>
          <a:bodyPr vert="horz" wrap="square" lIns="0" tIns="38391" rIns="76782" bIns="38391" numCol="1" anchor="t" anchorCtr="0" compatLnSpc="1">
            <a:prstTxWarp prst="textNoShape">
              <a:avLst/>
            </a:prstTxWarp>
          </a:bodyPr>
          <a:lstStyle>
            <a:lvl1pPr eaLnBrk="1" hangingPunct="1">
              <a:lnSpc>
                <a:spcPct val="150000"/>
              </a:lnSpc>
              <a:spcBef>
                <a:spcPct val="30000"/>
              </a:spcBef>
              <a:defRPr sz="800" u="none">
                <a:solidFill>
                  <a:prstClr val="black"/>
                </a:solidFill>
                <a:latin typeface="微軟正黑體" panose="020B0604030504040204" pitchFamily="34" charset="-120"/>
                <a:ea typeface="微軟正黑體" panose="020B0604030504040204" pitchFamily="34" charset="-120"/>
              </a:defRPr>
            </a:lvl1pPr>
          </a:lstStyle>
          <a:p>
            <a:pPr>
              <a:defRPr/>
            </a:pPr>
            <a:r>
              <a:rPr lang="zh-TW" altLang="en-US" smtClean="0"/>
              <a:t>機密等級：密            日期：</a:t>
            </a:r>
            <a:r>
              <a:rPr lang="en-US" altLang="zh-TW" smtClean="0"/>
              <a:t>2019/07/17 </a:t>
            </a:r>
            <a:endParaRPr lang="zh-TW" altLang="en-US" dirty="0"/>
          </a:p>
        </p:txBody>
      </p:sp>
    </p:spTree>
    <p:extLst>
      <p:ext uri="{BB962C8B-B14F-4D97-AF65-F5344CB8AC3E}">
        <p14:creationId xmlns:p14="http://schemas.microsoft.com/office/powerpoint/2010/main" val="1160111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35" y="155526"/>
            <a:ext cx="6247357" cy="537964"/>
          </a:xfrm>
          <a:prstGeom prst="rect">
            <a:avLst/>
          </a:prstGeom>
          <a:noFill/>
          <a:ln w="9525">
            <a:noFill/>
            <a:miter lim="800000"/>
            <a:headEnd/>
            <a:tailEnd/>
          </a:ln>
        </p:spPr>
        <p:txBody>
          <a:bodyPr/>
          <a:lstStyle>
            <a:lvl1pPr>
              <a:defRPr sz="2800" b="0">
                <a:latin typeface="微軟正黑體" panose="020B0604030504040204" pitchFamily="34" charset="-120"/>
                <a:ea typeface="微軟正黑體" panose="020B0604030504040204" pitchFamily="34" charset="-120"/>
              </a:defRPr>
            </a:lvl1pPr>
          </a:lstStyle>
          <a:p>
            <a:pPr lvl="0"/>
            <a:r>
              <a:rPr lang="zh-TW" altLang="en-US" dirty="0" smtClean="0"/>
              <a:t>按一下以編輯母片標題樣式</a:t>
            </a:r>
          </a:p>
        </p:txBody>
      </p:sp>
      <p:sp>
        <p:nvSpPr>
          <p:cNvPr id="3" name="內容版面配置區 2"/>
          <p:cNvSpPr>
            <a:spLocks noGrp="1"/>
          </p:cNvSpPr>
          <p:nvPr>
            <p:ph sz="quarter" idx="10"/>
          </p:nvPr>
        </p:nvSpPr>
        <p:spPr>
          <a:xfrm>
            <a:off x="601663" y="1197545"/>
            <a:ext cx="7993260" cy="5111179"/>
          </a:xfrm>
          <a:prstGeom prst="rect">
            <a:avLst/>
          </a:prstGeom>
        </p:spPr>
        <p:txBody>
          <a:bodyPr/>
          <a:lstStyle/>
          <a:p>
            <a:pPr lvl="0"/>
            <a:r>
              <a:rPr lang="zh-TW" altLang="en-US" dirty="0" smtClean="0"/>
              <a:t>按一下以編輯母片文字樣式</a:t>
            </a:r>
          </a:p>
        </p:txBody>
      </p:sp>
      <p:sp>
        <p:nvSpPr>
          <p:cNvPr id="4" name="頁尾版面配置區 1"/>
          <p:cNvSpPr>
            <a:spLocks noGrp="1"/>
          </p:cNvSpPr>
          <p:nvPr>
            <p:ph type="ftr" sz="quarter" idx="11"/>
          </p:nvPr>
        </p:nvSpPr>
        <p:spPr>
          <a:xfrm>
            <a:off x="611210" y="6311245"/>
            <a:ext cx="6783387" cy="287337"/>
          </a:xfrm>
          <a:prstGeom prst="rect">
            <a:avLst/>
          </a:prstGeom>
        </p:spPr>
        <p:txBody>
          <a:bodyPr vert="horz" wrap="square" lIns="0" tIns="45720" rIns="91440" bIns="45720" numCol="1" anchor="t" anchorCtr="0" compatLnSpc="1">
            <a:prstTxWarp prst="textNoShape">
              <a:avLst/>
            </a:prstTxWarp>
          </a:bodyPr>
          <a:lstStyle>
            <a:lvl1pPr eaLnBrk="1" hangingPunct="1">
              <a:lnSpc>
                <a:spcPct val="150000"/>
              </a:lnSpc>
              <a:spcBef>
                <a:spcPct val="30000"/>
              </a:spcBef>
              <a:defRPr sz="900" u="none">
                <a:latin typeface="微軟正黑體" panose="020B0604030504040204" pitchFamily="34" charset="-120"/>
                <a:ea typeface="微軟正黑體" panose="020B0604030504040204" pitchFamily="34" charset="-120"/>
              </a:defRPr>
            </a:lvl1pPr>
          </a:lstStyle>
          <a:p>
            <a:pPr>
              <a:defRPr/>
            </a:pPr>
            <a:r>
              <a:rPr lang="zh-TW" altLang="en-US" smtClean="0">
                <a:solidFill>
                  <a:srgbClr val="000000"/>
                </a:solidFill>
              </a:rPr>
              <a:t>機密等級：密            日期：</a:t>
            </a:r>
            <a:r>
              <a:rPr lang="en-US" altLang="zh-TW" smtClean="0">
                <a:solidFill>
                  <a:srgbClr val="000000"/>
                </a:solidFill>
              </a:rPr>
              <a:t>2019/12/18</a:t>
            </a:r>
            <a:endParaRPr lang="zh-TW" altLang="en-US">
              <a:solidFill>
                <a:srgbClr val="000000"/>
              </a:solidFill>
            </a:endParaRPr>
          </a:p>
        </p:txBody>
      </p:sp>
    </p:spTree>
    <p:extLst>
      <p:ext uri="{BB962C8B-B14F-4D97-AF65-F5344CB8AC3E}">
        <p14:creationId xmlns:p14="http://schemas.microsoft.com/office/powerpoint/2010/main" val="6763179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1.jpe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10.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4" Type="http://schemas.openxmlformats.org/officeDocument/2006/relationships/image" Target="../media/image1.jpeg"/></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image" Target="../media/image1.jpe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3.xml"/><Relationship Id="rId1" Type="http://schemas.openxmlformats.org/officeDocument/2006/relationships/slideLayout" Target="../slideLayouts/slideLayout29.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31.xml"/><Relationship Id="rId1" Type="http://schemas.openxmlformats.org/officeDocument/2006/relationships/slideLayout" Target="../slideLayouts/slideLayout30.xml"/><Relationship Id="rId4" Type="http://schemas.openxmlformats.org/officeDocument/2006/relationships/image" Target="../media/image1.jpe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5.xml"/><Relationship Id="rId1" Type="http://schemas.openxmlformats.org/officeDocument/2006/relationships/slideLayout" Target="../slideLayouts/slideLayout32.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34.xml"/><Relationship Id="rId1" Type="http://schemas.openxmlformats.org/officeDocument/2006/relationships/slideLayout" Target="../slideLayouts/slideLayout33.xml"/><Relationship Id="rId4" Type="http://schemas.openxmlformats.org/officeDocument/2006/relationships/image" Target="../media/image1.jpe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7.xml"/><Relationship Id="rId1" Type="http://schemas.openxmlformats.org/officeDocument/2006/relationships/slideLayout" Target="../slideLayouts/slideLayout3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1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2.jpeg"/></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50.xml"/><Relationship Id="rId7" Type="http://schemas.openxmlformats.org/officeDocument/2006/relationships/image" Target="../media/image1.jpe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theme" Target="../theme/theme19.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jpe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10" Type="http://schemas.openxmlformats.org/officeDocument/2006/relationships/image" Target="../media/image1.jpeg"/><Relationship Id="rId4" Type="http://schemas.openxmlformats.org/officeDocument/2006/relationships/slideLayout" Target="../slideLayouts/slideLayout56.xml"/><Relationship Id="rId9"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63.xml"/><Relationship Id="rId7" Type="http://schemas.openxmlformats.org/officeDocument/2006/relationships/theme" Target="../theme/theme21.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s>
</file>

<file path=ppt/slideMasters/_rels/slideMaster22.xml.rels><?xml version="1.0" encoding="UTF-8" standalone="yes"?>
<Relationships xmlns="http://schemas.openxmlformats.org/package/2006/relationships"><Relationship Id="rId3" Type="http://schemas.openxmlformats.org/officeDocument/2006/relationships/theme" Target="../theme/theme22.xml"/><Relationship Id="rId2" Type="http://schemas.openxmlformats.org/officeDocument/2006/relationships/slideLayout" Target="../slideLayouts/slideLayout68.xml"/><Relationship Id="rId1" Type="http://schemas.openxmlformats.org/officeDocument/2006/relationships/slideLayout" Target="../slideLayouts/slideLayout67.xml"/><Relationship Id="rId4" Type="http://schemas.openxmlformats.org/officeDocument/2006/relationships/image" Target="../media/image3.jpeg"/></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71.xml"/><Relationship Id="rId7" Type="http://schemas.openxmlformats.org/officeDocument/2006/relationships/image" Target="../media/image1.jpeg"/><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theme" Target="../theme/theme23.xml"/><Relationship Id="rId5" Type="http://schemas.openxmlformats.org/officeDocument/2006/relationships/slideLayout" Target="../slideLayouts/slideLayout73.xml"/><Relationship Id="rId4" Type="http://schemas.openxmlformats.org/officeDocument/2006/relationships/slideLayout" Target="../slideLayouts/slideLayout72.xml"/></Relationships>
</file>

<file path=ppt/slideMasters/_rels/slideMaster24.xml.rels><?xml version="1.0" encoding="UTF-8" standalone="yes"?>
<Relationships xmlns="http://schemas.openxmlformats.org/package/2006/relationships"><Relationship Id="rId3" Type="http://schemas.openxmlformats.org/officeDocument/2006/relationships/theme" Target="../theme/theme24.xml"/><Relationship Id="rId2" Type="http://schemas.openxmlformats.org/officeDocument/2006/relationships/slideLayout" Target="../slideLayouts/slideLayout75.xml"/><Relationship Id="rId1" Type="http://schemas.openxmlformats.org/officeDocument/2006/relationships/slideLayout" Target="../slideLayouts/slideLayout74.xml"/><Relationship Id="rId4" Type="http://schemas.openxmlformats.org/officeDocument/2006/relationships/image" Target="../media/image1.jpeg"/></Relationships>
</file>

<file path=ppt/slideMasters/_rels/slideMaster25.xml.rels><?xml version="1.0" encoding="UTF-8" standalone="yes"?>
<Relationships xmlns="http://schemas.openxmlformats.org/package/2006/relationships"><Relationship Id="rId3" Type="http://schemas.openxmlformats.org/officeDocument/2006/relationships/theme" Target="../theme/theme25.xml"/><Relationship Id="rId2" Type="http://schemas.openxmlformats.org/officeDocument/2006/relationships/slideLayout" Target="../slideLayouts/slideLayout77.xml"/><Relationship Id="rId1" Type="http://schemas.openxmlformats.org/officeDocument/2006/relationships/slideLayout" Target="../slideLayouts/slideLayout76.xml"/><Relationship Id="rId4" Type="http://schemas.openxmlformats.org/officeDocument/2006/relationships/image" Target="../media/image1.jpeg"/></Relationships>
</file>

<file path=ppt/slideMasters/_rels/slideMaster26.xml.rels><?xml version="1.0" encoding="UTF-8" standalone="yes"?>
<Relationships xmlns="http://schemas.openxmlformats.org/package/2006/relationships"><Relationship Id="rId3" Type="http://schemas.openxmlformats.org/officeDocument/2006/relationships/theme" Target="../theme/theme2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image" Target="../media/image1.jpeg"/></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7.xml"/><Relationship Id="rId1" Type="http://schemas.openxmlformats.org/officeDocument/2006/relationships/slideLayout" Target="../slideLayouts/slideLayout8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1.jpe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6.xml"/><Relationship Id="rId1" Type="http://schemas.openxmlformats.org/officeDocument/2006/relationships/slideLayout" Target="../slideLayouts/slideLayout9.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7.xml"/><Relationship Id="rId1" Type="http://schemas.openxmlformats.org/officeDocument/2006/relationships/slideLayout" Target="../slideLayouts/slideLayout1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image" Target="../media/image1.jpe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9.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投影片編號版面配置區 1"/>
          <p:cNvSpPr txBox="1">
            <a:spLocks/>
          </p:cNvSpPr>
          <p:nvPr userDrawn="1"/>
        </p:nvSpPr>
        <p:spPr bwMode="auto">
          <a:xfrm>
            <a:off x="8316913" y="6382903"/>
            <a:ext cx="622300" cy="231775"/>
          </a:xfrm>
          <a:prstGeom prst="rect">
            <a:avLst/>
          </a:prstGeom>
          <a:noFill/>
          <a:ln>
            <a:noFill/>
          </a:ln>
          <a:effectLst/>
          <a:extLst/>
        </p:spPr>
        <p:txBody>
          <a:bodyPr/>
          <a:lstStyle>
            <a:defPPr>
              <a:defRPr lang="zh-TW"/>
            </a:defPPr>
            <a:lvl1pPr algn="r" rtl="0" fontAlgn="base">
              <a:spcBef>
                <a:spcPct val="0"/>
              </a:spcBef>
              <a:spcAft>
                <a:spcPct val="0"/>
              </a:spcAft>
              <a:defRPr kumimoji="1" sz="900" u="none" kern="1200" smtClean="0">
                <a:solidFill>
                  <a:schemeClr val="tx1"/>
                </a:solidFill>
                <a:latin typeface="微軟正黑體" pitchFamily="34" charset="-120"/>
                <a:ea typeface="微軟正黑體" pitchFamily="34" charset="-120"/>
                <a:cs typeface="+mn-cs"/>
              </a:defRPr>
            </a:lvl1pPr>
            <a:lvl2pPr marL="4572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2pPr>
            <a:lvl3pPr marL="9144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3pPr>
            <a:lvl4pPr marL="13716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4pPr>
            <a:lvl5pPr marL="18288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5pPr>
            <a:lvl6pPr marL="2286000" algn="l" defTabSz="914400" rtl="0" eaLnBrk="1" latinLnBrk="0" hangingPunct="1">
              <a:defRPr kumimoji="1" sz="2400" u="sng" kern="1200">
                <a:solidFill>
                  <a:schemeClr val="tx1"/>
                </a:solidFill>
                <a:latin typeface="Times New Roman" pitchFamily="18" charset="0"/>
                <a:ea typeface="新細明體" charset="-120"/>
                <a:cs typeface="+mn-cs"/>
              </a:defRPr>
            </a:lvl6pPr>
            <a:lvl7pPr marL="2743200" algn="l" defTabSz="914400" rtl="0" eaLnBrk="1" latinLnBrk="0" hangingPunct="1">
              <a:defRPr kumimoji="1" sz="2400" u="sng" kern="1200">
                <a:solidFill>
                  <a:schemeClr val="tx1"/>
                </a:solidFill>
                <a:latin typeface="Times New Roman" pitchFamily="18" charset="0"/>
                <a:ea typeface="新細明體" charset="-120"/>
                <a:cs typeface="+mn-cs"/>
              </a:defRPr>
            </a:lvl7pPr>
            <a:lvl8pPr marL="3200400" algn="l" defTabSz="914400" rtl="0" eaLnBrk="1" latinLnBrk="0" hangingPunct="1">
              <a:defRPr kumimoji="1" sz="2400" u="sng" kern="1200">
                <a:solidFill>
                  <a:schemeClr val="tx1"/>
                </a:solidFill>
                <a:latin typeface="Times New Roman" pitchFamily="18" charset="0"/>
                <a:ea typeface="新細明體" charset="-120"/>
                <a:cs typeface="+mn-cs"/>
              </a:defRPr>
            </a:lvl8pPr>
            <a:lvl9pPr marL="3657600" algn="l" defTabSz="914400" rtl="0" eaLnBrk="1" latinLnBrk="0" hangingPunct="1">
              <a:defRPr kumimoji="1" sz="2400" u="sng" kern="1200">
                <a:solidFill>
                  <a:schemeClr val="tx1"/>
                </a:solidFill>
                <a:latin typeface="Times New Roman" pitchFamily="18" charset="0"/>
                <a:ea typeface="新細明體" charset="-120"/>
                <a:cs typeface="+mn-cs"/>
              </a:defRPr>
            </a:lvl9pPr>
          </a:lstStyle>
          <a:p>
            <a:pPr>
              <a:defRPr/>
            </a:pPr>
            <a:fld id="{5A3E6DDA-1A31-4BFE-8AA6-F123ED48C6AF}" type="slidenum">
              <a:rPr lang="en-US" altLang="zh-TW"/>
              <a:pPr>
                <a:defRPr/>
              </a:pPr>
              <a:t>‹#›</a:t>
            </a:fld>
            <a:endParaRPr lang="en-US" altLang="zh-TW" dirty="0"/>
          </a:p>
        </p:txBody>
      </p:sp>
    </p:spTree>
  </p:cSld>
  <p:clrMap bg1="lt1" tx1="dk1" bg2="lt2" tx2="dk2" accent1="accent1" accent2="accent2" accent3="accent3" accent4="accent4" accent5="accent5" accent6="accent6" hlink="hlink" folHlink="folHlink"/>
  <p:sldLayoutIdLst>
    <p:sldLayoutId id="2147483693" r:id="rId1"/>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標楷體" pitchFamily="65" charset="-120"/>
          <a:ea typeface="標楷體" pitchFamily="65" charset="-120"/>
        </a:defRPr>
      </a:lvl2pPr>
      <a:lvl3pPr marL="1143000" indent="-228600"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3pPr>
      <a:lvl4pPr marL="16002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4pPr>
      <a:lvl5pPr marL="20574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9" name="投影片編號版面配置區 1"/>
          <p:cNvSpPr txBox="1">
            <a:spLocks/>
          </p:cNvSpPr>
          <p:nvPr/>
        </p:nvSpPr>
        <p:spPr bwMode="auto">
          <a:xfrm>
            <a:off x="8316913" y="6382280"/>
            <a:ext cx="622300" cy="231775"/>
          </a:xfrm>
          <a:prstGeom prst="rect">
            <a:avLst/>
          </a:prstGeom>
          <a:noFill/>
          <a:ln>
            <a:noFill/>
          </a:ln>
          <a:effectLst/>
          <a:extLst/>
        </p:spPr>
        <p:txBody>
          <a:bodyPr/>
          <a:lstStyle>
            <a:defPPr>
              <a:defRPr lang="zh-TW"/>
            </a:defPPr>
            <a:lvl1pPr algn="r" rtl="0" fontAlgn="base">
              <a:spcBef>
                <a:spcPct val="0"/>
              </a:spcBef>
              <a:spcAft>
                <a:spcPct val="0"/>
              </a:spcAft>
              <a:defRPr kumimoji="1" sz="900" u="none" kern="1200" smtClean="0">
                <a:solidFill>
                  <a:schemeClr val="tx1"/>
                </a:solidFill>
                <a:latin typeface="微軟正黑體" pitchFamily="34" charset="-120"/>
                <a:ea typeface="微軟正黑體" pitchFamily="34" charset="-120"/>
                <a:cs typeface="+mn-cs"/>
              </a:defRPr>
            </a:lvl1pPr>
            <a:lvl2pPr marL="4572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2pPr>
            <a:lvl3pPr marL="9144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3pPr>
            <a:lvl4pPr marL="13716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4pPr>
            <a:lvl5pPr marL="18288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5pPr>
            <a:lvl6pPr marL="2286000" algn="l" defTabSz="914400" rtl="0" eaLnBrk="1" latinLnBrk="0" hangingPunct="1">
              <a:defRPr kumimoji="1" sz="2400" u="sng" kern="1200">
                <a:solidFill>
                  <a:schemeClr val="tx1"/>
                </a:solidFill>
                <a:latin typeface="Times New Roman" pitchFamily="18" charset="0"/>
                <a:ea typeface="新細明體" charset="-120"/>
                <a:cs typeface="+mn-cs"/>
              </a:defRPr>
            </a:lvl6pPr>
            <a:lvl7pPr marL="2743200" algn="l" defTabSz="914400" rtl="0" eaLnBrk="1" latinLnBrk="0" hangingPunct="1">
              <a:defRPr kumimoji="1" sz="2400" u="sng" kern="1200">
                <a:solidFill>
                  <a:schemeClr val="tx1"/>
                </a:solidFill>
                <a:latin typeface="Times New Roman" pitchFamily="18" charset="0"/>
                <a:ea typeface="新細明體" charset="-120"/>
                <a:cs typeface="+mn-cs"/>
              </a:defRPr>
            </a:lvl7pPr>
            <a:lvl8pPr marL="3200400" algn="l" defTabSz="914400" rtl="0" eaLnBrk="1" latinLnBrk="0" hangingPunct="1">
              <a:defRPr kumimoji="1" sz="2400" u="sng" kern="1200">
                <a:solidFill>
                  <a:schemeClr val="tx1"/>
                </a:solidFill>
                <a:latin typeface="Times New Roman" pitchFamily="18" charset="0"/>
                <a:ea typeface="新細明體" charset="-120"/>
                <a:cs typeface="+mn-cs"/>
              </a:defRPr>
            </a:lvl8pPr>
            <a:lvl9pPr marL="3657600" algn="l" defTabSz="914400" rtl="0" eaLnBrk="1" latinLnBrk="0" hangingPunct="1">
              <a:defRPr kumimoji="1" sz="2400" u="sng" kern="1200">
                <a:solidFill>
                  <a:schemeClr val="tx1"/>
                </a:solidFill>
                <a:latin typeface="Times New Roman" pitchFamily="18" charset="0"/>
                <a:ea typeface="新細明體" charset="-120"/>
                <a:cs typeface="+mn-cs"/>
              </a:defRPr>
            </a:lvl9pPr>
          </a:lstStyle>
          <a:p>
            <a:pPr>
              <a:defRPr/>
            </a:pPr>
            <a:fld id="{5F4BA902-5531-4DFA-85AC-A246567DEDFF}" type="slidenum">
              <a:rPr lang="en-US" altLang="zh-TW">
                <a:solidFill>
                  <a:srgbClr val="000000"/>
                </a:solidFill>
              </a:rPr>
              <a:pPr>
                <a:defRPr/>
              </a:pPr>
              <a:t>‹#›</a:t>
            </a:fld>
            <a:endParaRPr lang="en-US" altLang="zh-TW" dirty="0">
              <a:solidFill>
                <a:srgbClr val="000000"/>
              </a:solidFill>
            </a:endParaRPr>
          </a:p>
        </p:txBody>
      </p:sp>
    </p:spTree>
    <p:extLst>
      <p:ext uri="{BB962C8B-B14F-4D97-AF65-F5344CB8AC3E}">
        <p14:creationId xmlns:p14="http://schemas.microsoft.com/office/powerpoint/2010/main" val="2920302728"/>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標楷體" pitchFamily="65" charset="-120"/>
          <a:ea typeface="標楷體" pitchFamily="65" charset="-120"/>
        </a:defRPr>
      </a:lvl2pPr>
      <a:lvl3pPr marL="1143000" indent="-228600"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3pPr>
      <a:lvl4pPr marL="16002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4pPr>
      <a:lvl5pPr marL="20574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9" name="投影片編號版面配置區 1"/>
          <p:cNvSpPr txBox="1">
            <a:spLocks/>
          </p:cNvSpPr>
          <p:nvPr/>
        </p:nvSpPr>
        <p:spPr bwMode="auto">
          <a:xfrm>
            <a:off x="8521700" y="6612198"/>
            <a:ext cx="622300" cy="231775"/>
          </a:xfrm>
          <a:prstGeom prst="rect">
            <a:avLst/>
          </a:prstGeom>
          <a:noFill/>
          <a:ln>
            <a:noFill/>
          </a:ln>
          <a:effectLst/>
          <a:extLst/>
        </p:spPr>
        <p:txBody>
          <a:bodyPr/>
          <a:lstStyle>
            <a:defPPr>
              <a:defRPr lang="zh-TW"/>
            </a:defPPr>
            <a:lvl1pPr algn="r" rtl="0" fontAlgn="base">
              <a:spcBef>
                <a:spcPct val="0"/>
              </a:spcBef>
              <a:spcAft>
                <a:spcPct val="0"/>
              </a:spcAft>
              <a:defRPr kumimoji="1" sz="900" u="none" kern="1200" smtClean="0">
                <a:solidFill>
                  <a:schemeClr val="tx1"/>
                </a:solidFill>
                <a:latin typeface="微軟正黑體" pitchFamily="34" charset="-120"/>
                <a:ea typeface="微軟正黑體" pitchFamily="34" charset="-120"/>
                <a:cs typeface="+mn-cs"/>
              </a:defRPr>
            </a:lvl1pPr>
            <a:lvl2pPr marL="4572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2pPr>
            <a:lvl3pPr marL="9144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3pPr>
            <a:lvl4pPr marL="13716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4pPr>
            <a:lvl5pPr marL="18288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5pPr>
            <a:lvl6pPr marL="2286000" algn="l" defTabSz="914400" rtl="0" eaLnBrk="1" latinLnBrk="0" hangingPunct="1">
              <a:defRPr kumimoji="1" sz="2400" u="sng" kern="1200">
                <a:solidFill>
                  <a:schemeClr val="tx1"/>
                </a:solidFill>
                <a:latin typeface="Times New Roman" pitchFamily="18" charset="0"/>
                <a:ea typeface="新細明體" charset="-120"/>
                <a:cs typeface="+mn-cs"/>
              </a:defRPr>
            </a:lvl6pPr>
            <a:lvl7pPr marL="2743200" algn="l" defTabSz="914400" rtl="0" eaLnBrk="1" latinLnBrk="0" hangingPunct="1">
              <a:defRPr kumimoji="1" sz="2400" u="sng" kern="1200">
                <a:solidFill>
                  <a:schemeClr val="tx1"/>
                </a:solidFill>
                <a:latin typeface="Times New Roman" pitchFamily="18" charset="0"/>
                <a:ea typeface="新細明體" charset="-120"/>
                <a:cs typeface="+mn-cs"/>
              </a:defRPr>
            </a:lvl7pPr>
            <a:lvl8pPr marL="3200400" algn="l" defTabSz="914400" rtl="0" eaLnBrk="1" latinLnBrk="0" hangingPunct="1">
              <a:defRPr kumimoji="1" sz="2400" u="sng" kern="1200">
                <a:solidFill>
                  <a:schemeClr val="tx1"/>
                </a:solidFill>
                <a:latin typeface="Times New Roman" pitchFamily="18" charset="0"/>
                <a:ea typeface="新細明體" charset="-120"/>
                <a:cs typeface="+mn-cs"/>
              </a:defRPr>
            </a:lvl8pPr>
            <a:lvl9pPr marL="3657600" algn="l" defTabSz="914400" rtl="0" eaLnBrk="1" latinLnBrk="0" hangingPunct="1">
              <a:defRPr kumimoji="1" sz="2400" u="sng" kern="1200">
                <a:solidFill>
                  <a:schemeClr val="tx1"/>
                </a:solidFill>
                <a:latin typeface="Times New Roman" pitchFamily="18" charset="0"/>
                <a:ea typeface="新細明體" charset="-120"/>
                <a:cs typeface="+mn-cs"/>
              </a:defRPr>
            </a:lvl9pPr>
          </a:lstStyle>
          <a:p>
            <a:pPr>
              <a:defRPr/>
            </a:pPr>
            <a:fld id="{DC3BD819-DE64-49DE-82DB-81B0C4017838}" type="slidenum">
              <a:rPr lang="en-US" altLang="zh-TW">
                <a:solidFill>
                  <a:prstClr val="black"/>
                </a:solidFill>
              </a:rPr>
              <a:pPr>
                <a:defRPr/>
              </a:pPr>
              <a:t>‹#›</a:t>
            </a:fld>
            <a:endParaRPr lang="en-US" altLang="zh-TW" dirty="0">
              <a:solidFill>
                <a:prstClr val="black"/>
              </a:solidFill>
            </a:endParaRPr>
          </a:p>
        </p:txBody>
      </p:sp>
      <p:sp>
        <p:nvSpPr>
          <p:cNvPr id="3" name="頁尾版面配置區 3"/>
          <p:cNvSpPr txBox="1">
            <a:spLocks/>
          </p:cNvSpPr>
          <p:nvPr userDrawn="1"/>
        </p:nvSpPr>
        <p:spPr bwMode="auto">
          <a:xfrm>
            <a:off x="-51143" y="6670889"/>
            <a:ext cx="6783387" cy="2873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TW"/>
            </a:defPPr>
            <a:lvl1pPr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1pPr>
            <a:lvl2pPr marL="742950" indent="-28575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2pPr>
            <a:lvl3pPr marL="11430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3pPr>
            <a:lvl4pPr marL="16002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4pPr>
            <a:lvl5pPr marL="20574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5pPr>
            <a:lvl6pPr marL="25146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6pPr>
            <a:lvl7pPr marL="29718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7pPr>
            <a:lvl8pPr marL="34290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8pPr>
            <a:lvl9pPr marL="38862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9pPr>
          </a:lstStyle>
          <a:p>
            <a:pPr eaLnBrk="1" hangingPunct="1"/>
            <a:r>
              <a:rPr lang="zh-TW" altLang="en-US" sz="900" u="none" dirty="0" smtClean="0">
                <a:solidFill>
                  <a:prstClr val="black"/>
                </a:solidFill>
                <a:latin typeface="微軟正黑體" pitchFamily="34" charset="-120"/>
                <a:ea typeface="微軟正黑體" pitchFamily="34" charset="-120"/>
              </a:rPr>
              <a:t>機密等級：機密</a:t>
            </a:r>
          </a:p>
        </p:txBody>
      </p:sp>
    </p:spTree>
    <p:extLst>
      <p:ext uri="{BB962C8B-B14F-4D97-AF65-F5344CB8AC3E}">
        <p14:creationId xmlns:p14="http://schemas.microsoft.com/office/powerpoint/2010/main" val="757093939"/>
      </p:ext>
    </p:extLst>
  </p:cSld>
  <p:clrMap bg1="lt1" tx1="dk1" bg2="lt2" tx2="dk2" accent1="accent1" accent2="accent2" accent3="accent3" accent4="accent4" accent5="accent5" accent6="accent6" hlink="hlink" folHlink="folHlink"/>
  <p:sldLayoutIdLst>
    <p:sldLayoutId id="2147483873" r:id="rId1"/>
    <p:sldLayoutId id="2147483874" r:id="rId2"/>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標楷體" pitchFamily="65" charset="-120"/>
          <a:ea typeface="標楷體" pitchFamily="65" charset="-120"/>
        </a:defRPr>
      </a:lvl2pPr>
      <a:lvl3pPr marL="1143000" indent="-228600"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3pPr>
      <a:lvl4pPr marL="16002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4pPr>
      <a:lvl5pPr marL="20574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9" name="投影片編號版面配置區 1"/>
          <p:cNvSpPr txBox="1">
            <a:spLocks/>
          </p:cNvSpPr>
          <p:nvPr/>
        </p:nvSpPr>
        <p:spPr bwMode="auto">
          <a:xfrm>
            <a:off x="8521700" y="6612172"/>
            <a:ext cx="622300" cy="231775"/>
          </a:xfrm>
          <a:prstGeom prst="rect">
            <a:avLst/>
          </a:prstGeom>
          <a:noFill/>
          <a:ln>
            <a:noFill/>
          </a:ln>
          <a:effectLst/>
          <a:extLst/>
        </p:spPr>
        <p:txBody>
          <a:bodyPr/>
          <a:lstStyle>
            <a:defPPr>
              <a:defRPr lang="zh-TW"/>
            </a:defPPr>
            <a:lvl1pPr algn="r" rtl="0" fontAlgn="base">
              <a:spcBef>
                <a:spcPct val="0"/>
              </a:spcBef>
              <a:spcAft>
                <a:spcPct val="0"/>
              </a:spcAft>
              <a:defRPr kumimoji="1" sz="900" u="none" kern="1200" smtClean="0">
                <a:solidFill>
                  <a:schemeClr val="tx1"/>
                </a:solidFill>
                <a:latin typeface="微軟正黑體" pitchFamily="34" charset="-120"/>
                <a:ea typeface="微軟正黑體" pitchFamily="34" charset="-120"/>
                <a:cs typeface="+mn-cs"/>
              </a:defRPr>
            </a:lvl1pPr>
            <a:lvl2pPr marL="4572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2pPr>
            <a:lvl3pPr marL="9144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3pPr>
            <a:lvl4pPr marL="13716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4pPr>
            <a:lvl5pPr marL="18288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5pPr>
            <a:lvl6pPr marL="2286000" algn="l" defTabSz="914400" rtl="0" eaLnBrk="1" latinLnBrk="0" hangingPunct="1">
              <a:defRPr kumimoji="1" sz="2400" u="sng" kern="1200">
                <a:solidFill>
                  <a:schemeClr val="tx1"/>
                </a:solidFill>
                <a:latin typeface="Times New Roman" pitchFamily="18" charset="0"/>
                <a:ea typeface="新細明體" charset="-120"/>
                <a:cs typeface="+mn-cs"/>
              </a:defRPr>
            </a:lvl6pPr>
            <a:lvl7pPr marL="2743200" algn="l" defTabSz="914400" rtl="0" eaLnBrk="1" latinLnBrk="0" hangingPunct="1">
              <a:defRPr kumimoji="1" sz="2400" u="sng" kern="1200">
                <a:solidFill>
                  <a:schemeClr val="tx1"/>
                </a:solidFill>
                <a:latin typeface="Times New Roman" pitchFamily="18" charset="0"/>
                <a:ea typeface="新細明體" charset="-120"/>
                <a:cs typeface="+mn-cs"/>
              </a:defRPr>
            </a:lvl7pPr>
            <a:lvl8pPr marL="3200400" algn="l" defTabSz="914400" rtl="0" eaLnBrk="1" latinLnBrk="0" hangingPunct="1">
              <a:defRPr kumimoji="1" sz="2400" u="sng" kern="1200">
                <a:solidFill>
                  <a:schemeClr val="tx1"/>
                </a:solidFill>
                <a:latin typeface="Times New Roman" pitchFamily="18" charset="0"/>
                <a:ea typeface="新細明體" charset="-120"/>
                <a:cs typeface="+mn-cs"/>
              </a:defRPr>
            </a:lvl8pPr>
            <a:lvl9pPr marL="3657600" algn="l" defTabSz="914400" rtl="0" eaLnBrk="1" latinLnBrk="0" hangingPunct="1">
              <a:defRPr kumimoji="1" sz="2400" u="sng" kern="1200">
                <a:solidFill>
                  <a:schemeClr val="tx1"/>
                </a:solidFill>
                <a:latin typeface="Times New Roman" pitchFamily="18" charset="0"/>
                <a:ea typeface="新細明體" charset="-120"/>
                <a:cs typeface="+mn-cs"/>
              </a:defRPr>
            </a:lvl9pPr>
          </a:lstStyle>
          <a:p>
            <a:pPr>
              <a:defRPr/>
            </a:pPr>
            <a:fld id="{DC3BD819-DE64-49DE-82DB-81B0C4017838}" type="slidenum">
              <a:rPr lang="en-US" altLang="zh-TW">
                <a:solidFill>
                  <a:prstClr val="black"/>
                </a:solidFill>
              </a:rPr>
              <a:pPr>
                <a:defRPr/>
              </a:pPr>
              <a:t>‹#›</a:t>
            </a:fld>
            <a:endParaRPr lang="en-US" altLang="zh-TW" dirty="0">
              <a:solidFill>
                <a:prstClr val="black"/>
              </a:solidFill>
            </a:endParaRPr>
          </a:p>
        </p:txBody>
      </p:sp>
      <p:sp>
        <p:nvSpPr>
          <p:cNvPr id="3" name="頁尾版面配置區 3"/>
          <p:cNvSpPr txBox="1">
            <a:spLocks/>
          </p:cNvSpPr>
          <p:nvPr userDrawn="1"/>
        </p:nvSpPr>
        <p:spPr bwMode="auto">
          <a:xfrm>
            <a:off x="-51143" y="6670889"/>
            <a:ext cx="6783387" cy="2873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TW"/>
            </a:defPPr>
            <a:lvl1pPr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1pPr>
            <a:lvl2pPr marL="742950" indent="-28575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2pPr>
            <a:lvl3pPr marL="11430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3pPr>
            <a:lvl4pPr marL="16002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4pPr>
            <a:lvl5pPr marL="20574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5pPr>
            <a:lvl6pPr marL="25146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6pPr>
            <a:lvl7pPr marL="29718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7pPr>
            <a:lvl8pPr marL="34290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8pPr>
            <a:lvl9pPr marL="38862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9pPr>
          </a:lstStyle>
          <a:p>
            <a:pPr eaLnBrk="1" hangingPunct="1"/>
            <a:r>
              <a:rPr lang="zh-TW" altLang="en-US" sz="900" u="none" dirty="0" smtClean="0">
                <a:solidFill>
                  <a:prstClr val="black"/>
                </a:solidFill>
                <a:latin typeface="微軟正黑體" pitchFamily="34" charset="-120"/>
                <a:ea typeface="微軟正黑體" pitchFamily="34" charset="-120"/>
              </a:rPr>
              <a:t>機密等級：機密</a:t>
            </a:r>
          </a:p>
        </p:txBody>
      </p:sp>
    </p:spTree>
    <p:extLst>
      <p:ext uri="{BB962C8B-B14F-4D97-AF65-F5344CB8AC3E}">
        <p14:creationId xmlns:p14="http://schemas.microsoft.com/office/powerpoint/2010/main" val="102548066"/>
      </p:ext>
    </p:extLst>
  </p:cSld>
  <p:clrMap bg1="lt1" tx1="dk1" bg2="lt2" tx2="dk2" accent1="accent1" accent2="accent2" accent3="accent3" accent4="accent4" accent5="accent5" accent6="accent6" hlink="hlink" folHlink="folHlink"/>
  <p:sldLayoutIdLst>
    <p:sldLayoutId id="2147483876" r:id="rId1"/>
    <p:sldLayoutId id="2147483877" r:id="rId2"/>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標楷體" pitchFamily="65" charset="-120"/>
          <a:ea typeface="標楷體" pitchFamily="65" charset="-120"/>
        </a:defRPr>
      </a:lvl2pPr>
      <a:lvl3pPr marL="1143000" indent="-228600"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3pPr>
      <a:lvl4pPr marL="16002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4pPr>
      <a:lvl5pPr marL="20574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投影片編號版面配置區 1"/>
          <p:cNvSpPr txBox="1">
            <a:spLocks/>
          </p:cNvSpPr>
          <p:nvPr/>
        </p:nvSpPr>
        <p:spPr bwMode="auto">
          <a:xfrm>
            <a:off x="8521700" y="6612140"/>
            <a:ext cx="622300" cy="231775"/>
          </a:xfrm>
          <a:prstGeom prst="rect">
            <a:avLst/>
          </a:prstGeom>
          <a:noFill/>
          <a:ln>
            <a:noFill/>
          </a:ln>
          <a:effectLst/>
          <a:extLst/>
        </p:spPr>
        <p:txBody>
          <a:bodyPr/>
          <a:lstStyle>
            <a:defPPr>
              <a:defRPr lang="zh-TW"/>
            </a:defPPr>
            <a:lvl1pPr algn="r" rtl="0" fontAlgn="base">
              <a:spcBef>
                <a:spcPct val="0"/>
              </a:spcBef>
              <a:spcAft>
                <a:spcPct val="0"/>
              </a:spcAft>
              <a:defRPr kumimoji="1" sz="900" u="none" kern="1200" smtClean="0">
                <a:solidFill>
                  <a:schemeClr val="tx1"/>
                </a:solidFill>
                <a:latin typeface="微軟正黑體" pitchFamily="34" charset="-120"/>
                <a:ea typeface="微軟正黑體" pitchFamily="34" charset="-120"/>
                <a:cs typeface="+mn-cs"/>
              </a:defRPr>
            </a:lvl1pPr>
            <a:lvl2pPr marL="4572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2pPr>
            <a:lvl3pPr marL="9144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3pPr>
            <a:lvl4pPr marL="13716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4pPr>
            <a:lvl5pPr marL="18288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5pPr>
            <a:lvl6pPr marL="2286000" algn="l" defTabSz="914400" rtl="0" eaLnBrk="1" latinLnBrk="0" hangingPunct="1">
              <a:defRPr kumimoji="1" sz="2400" u="sng" kern="1200">
                <a:solidFill>
                  <a:schemeClr val="tx1"/>
                </a:solidFill>
                <a:latin typeface="Times New Roman" pitchFamily="18" charset="0"/>
                <a:ea typeface="新細明體" charset="-120"/>
                <a:cs typeface="+mn-cs"/>
              </a:defRPr>
            </a:lvl6pPr>
            <a:lvl7pPr marL="2743200" algn="l" defTabSz="914400" rtl="0" eaLnBrk="1" latinLnBrk="0" hangingPunct="1">
              <a:defRPr kumimoji="1" sz="2400" u="sng" kern="1200">
                <a:solidFill>
                  <a:schemeClr val="tx1"/>
                </a:solidFill>
                <a:latin typeface="Times New Roman" pitchFamily="18" charset="0"/>
                <a:ea typeface="新細明體" charset="-120"/>
                <a:cs typeface="+mn-cs"/>
              </a:defRPr>
            </a:lvl7pPr>
            <a:lvl8pPr marL="3200400" algn="l" defTabSz="914400" rtl="0" eaLnBrk="1" latinLnBrk="0" hangingPunct="1">
              <a:defRPr kumimoji="1" sz="2400" u="sng" kern="1200">
                <a:solidFill>
                  <a:schemeClr val="tx1"/>
                </a:solidFill>
                <a:latin typeface="Times New Roman" pitchFamily="18" charset="0"/>
                <a:ea typeface="新細明體" charset="-120"/>
                <a:cs typeface="+mn-cs"/>
              </a:defRPr>
            </a:lvl8pPr>
            <a:lvl9pPr marL="3657600" algn="l" defTabSz="914400" rtl="0" eaLnBrk="1" latinLnBrk="0" hangingPunct="1">
              <a:defRPr kumimoji="1" sz="2400" u="sng" kern="1200">
                <a:solidFill>
                  <a:schemeClr val="tx1"/>
                </a:solidFill>
                <a:latin typeface="Times New Roman" pitchFamily="18" charset="0"/>
                <a:ea typeface="新細明體" charset="-120"/>
                <a:cs typeface="+mn-cs"/>
              </a:defRPr>
            </a:lvl9pPr>
          </a:lstStyle>
          <a:p>
            <a:pPr>
              <a:defRPr/>
            </a:pPr>
            <a:fld id="{DC3BD819-DE64-49DE-82DB-81B0C4017838}" type="slidenum">
              <a:rPr lang="en-US" altLang="zh-TW">
                <a:solidFill>
                  <a:prstClr val="black"/>
                </a:solidFill>
              </a:rPr>
              <a:pPr>
                <a:defRPr/>
              </a:pPr>
              <a:t>‹#›</a:t>
            </a:fld>
            <a:endParaRPr lang="en-US" altLang="zh-TW" dirty="0">
              <a:solidFill>
                <a:prstClr val="black"/>
              </a:solidFill>
            </a:endParaRPr>
          </a:p>
        </p:txBody>
      </p:sp>
      <p:sp>
        <p:nvSpPr>
          <p:cNvPr id="3" name="頁尾版面配置區 3"/>
          <p:cNvSpPr txBox="1">
            <a:spLocks/>
          </p:cNvSpPr>
          <p:nvPr userDrawn="1"/>
        </p:nvSpPr>
        <p:spPr bwMode="auto">
          <a:xfrm>
            <a:off x="-51143" y="6670889"/>
            <a:ext cx="6783387" cy="2873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TW"/>
            </a:defPPr>
            <a:lvl1pPr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1pPr>
            <a:lvl2pPr marL="742950" indent="-28575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2pPr>
            <a:lvl3pPr marL="11430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3pPr>
            <a:lvl4pPr marL="16002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4pPr>
            <a:lvl5pPr marL="20574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5pPr>
            <a:lvl6pPr marL="25146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6pPr>
            <a:lvl7pPr marL="29718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7pPr>
            <a:lvl8pPr marL="34290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8pPr>
            <a:lvl9pPr marL="38862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9pPr>
          </a:lstStyle>
          <a:p>
            <a:pPr eaLnBrk="1" hangingPunct="1"/>
            <a:r>
              <a:rPr lang="zh-TW" altLang="en-US" sz="900" u="none" dirty="0" smtClean="0">
                <a:solidFill>
                  <a:prstClr val="black"/>
                </a:solidFill>
                <a:latin typeface="微軟正黑體" pitchFamily="34" charset="-120"/>
                <a:ea typeface="微軟正黑體" pitchFamily="34" charset="-120"/>
              </a:rPr>
              <a:t>機密等級：機密</a:t>
            </a:r>
          </a:p>
        </p:txBody>
      </p:sp>
    </p:spTree>
    <p:extLst>
      <p:ext uri="{BB962C8B-B14F-4D97-AF65-F5344CB8AC3E}">
        <p14:creationId xmlns:p14="http://schemas.microsoft.com/office/powerpoint/2010/main" val="2823519043"/>
      </p:ext>
    </p:extLst>
  </p:cSld>
  <p:clrMap bg1="lt1" tx1="dk1" bg2="lt2" tx2="dk2" accent1="accent1" accent2="accent2" accent3="accent3" accent4="accent4" accent5="accent5" accent6="accent6" hlink="hlink" folHlink="folHlink"/>
  <p:sldLayoutIdLst>
    <p:sldLayoutId id="2147483879" r:id="rId1"/>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標楷體" pitchFamily="65" charset="-120"/>
          <a:ea typeface="標楷體" pitchFamily="65" charset="-120"/>
        </a:defRPr>
      </a:lvl2pPr>
      <a:lvl3pPr marL="1143000" indent="-228600"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3pPr>
      <a:lvl4pPr marL="16002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4pPr>
      <a:lvl5pPr marL="20574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9" name="投影片編號版面配置區 1"/>
          <p:cNvSpPr txBox="1">
            <a:spLocks/>
          </p:cNvSpPr>
          <p:nvPr/>
        </p:nvSpPr>
        <p:spPr bwMode="auto">
          <a:xfrm>
            <a:off x="8521700" y="6612124"/>
            <a:ext cx="622300" cy="231775"/>
          </a:xfrm>
          <a:prstGeom prst="rect">
            <a:avLst/>
          </a:prstGeom>
          <a:noFill/>
          <a:ln>
            <a:noFill/>
          </a:ln>
          <a:effectLst/>
          <a:extLst/>
        </p:spPr>
        <p:txBody>
          <a:bodyPr/>
          <a:lstStyle>
            <a:defPPr>
              <a:defRPr lang="zh-TW"/>
            </a:defPPr>
            <a:lvl1pPr algn="r" rtl="0" fontAlgn="base">
              <a:spcBef>
                <a:spcPct val="0"/>
              </a:spcBef>
              <a:spcAft>
                <a:spcPct val="0"/>
              </a:spcAft>
              <a:defRPr kumimoji="1" sz="900" u="none" kern="1200" smtClean="0">
                <a:solidFill>
                  <a:schemeClr val="tx1"/>
                </a:solidFill>
                <a:latin typeface="微軟正黑體" pitchFamily="34" charset="-120"/>
                <a:ea typeface="微軟正黑體" pitchFamily="34" charset="-120"/>
                <a:cs typeface="+mn-cs"/>
              </a:defRPr>
            </a:lvl1pPr>
            <a:lvl2pPr marL="4572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2pPr>
            <a:lvl3pPr marL="9144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3pPr>
            <a:lvl4pPr marL="13716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4pPr>
            <a:lvl5pPr marL="18288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5pPr>
            <a:lvl6pPr marL="2286000" algn="l" defTabSz="914400" rtl="0" eaLnBrk="1" latinLnBrk="0" hangingPunct="1">
              <a:defRPr kumimoji="1" sz="2400" u="sng" kern="1200">
                <a:solidFill>
                  <a:schemeClr val="tx1"/>
                </a:solidFill>
                <a:latin typeface="Times New Roman" pitchFamily="18" charset="0"/>
                <a:ea typeface="新細明體" charset="-120"/>
                <a:cs typeface="+mn-cs"/>
              </a:defRPr>
            </a:lvl6pPr>
            <a:lvl7pPr marL="2743200" algn="l" defTabSz="914400" rtl="0" eaLnBrk="1" latinLnBrk="0" hangingPunct="1">
              <a:defRPr kumimoji="1" sz="2400" u="sng" kern="1200">
                <a:solidFill>
                  <a:schemeClr val="tx1"/>
                </a:solidFill>
                <a:latin typeface="Times New Roman" pitchFamily="18" charset="0"/>
                <a:ea typeface="新細明體" charset="-120"/>
                <a:cs typeface="+mn-cs"/>
              </a:defRPr>
            </a:lvl7pPr>
            <a:lvl8pPr marL="3200400" algn="l" defTabSz="914400" rtl="0" eaLnBrk="1" latinLnBrk="0" hangingPunct="1">
              <a:defRPr kumimoji="1" sz="2400" u="sng" kern="1200">
                <a:solidFill>
                  <a:schemeClr val="tx1"/>
                </a:solidFill>
                <a:latin typeface="Times New Roman" pitchFamily="18" charset="0"/>
                <a:ea typeface="新細明體" charset="-120"/>
                <a:cs typeface="+mn-cs"/>
              </a:defRPr>
            </a:lvl8pPr>
            <a:lvl9pPr marL="3657600" algn="l" defTabSz="914400" rtl="0" eaLnBrk="1" latinLnBrk="0" hangingPunct="1">
              <a:defRPr kumimoji="1" sz="2400" u="sng" kern="1200">
                <a:solidFill>
                  <a:schemeClr val="tx1"/>
                </a:solidFill>
                <a:latin typeface="Times New Roman" pitchFamily="18" charset="0"/>
                <a:ea typeface="新細明體" charset="-120"/>
                <a:cs typeface="+mn-cs"/>
              </a:defRPr>
            </a:lvl9pPr>
          </a:lstStyle>
          <a:p>
            <a:pPr>
              <a:defRPr/>
            </a:pPr>
            <a:fld id="{DC3BD819-DE64-49DE-82DB-81B0C4017838}" type="slidenum">
              <a:rPr lang="en-US" altLang="zh-TW">
                <a:solidFill>
                  <a:prstClr val="black"/>
                </a:solidFill>
              </a:rPr>
              <a:pPr>
                <a:defRPr/>
              </a:pPr>
              <a:t>‹#›</a:t>
            </a:fld>
            <a:endParaRPr lang="en-US" altLang="zh-TW" dirty="0">
              <a:solidFill>
                <a:prstClr val="black"/>
              </a:solidFill>
            </a:endParaRPr>
          </a:p>
        </p:txBody>
      </p:sp>
      <p:sp>
        <p:nvSpPr>
          <p:cNvPr id="3" name="頁尾版面配置區 3"/>
          <p:cNvSpPr txBox="1">
            <a:spLocks/>
          </p:cNvSpPr>
          <p:nvPr userDrawn="1"/>
        </p:nvSpPr>
        <p:spPr bwMode="auto">
          <a:xfrm>
            <a:off x="-51143" y="6670889"/>
            <a:ext cx="6783387" cy="2873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TW"/>
            </a:defPPr>
            <a:lvl1pPr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1pPr>
            <a:lvl2pPr marL="742950" indent="-28575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2pPr>
            <a:lvl3pPr marL="11430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3pPr>
            <a:lvl4pPr marL="16002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4pPr>
            <a:lvl5pPr marL="20574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5pPr>
            <a:lvl6pPr marL="25146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6pPr>
            <a:lvl7pPr marL="29718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7pPr>
            <a:lvl8pPr marL="34290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8pPr>
            <a:lvl9pPr marL="38862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9pPr>
          </a:lstStyle>
          <a:p>
            <a:pPr eaLnBrk="1" hangingPunct="1"/>
            <a:r>
              <a:rPr lang="zh-TW" altLang="en-US" sz="900" u="none" dirty="0" smtClean="0">
                <a:solidFill>
                  <a:prstClr val="black"/>
                </a:solidFill>
                <a:latin typeface="微軟正黑體" pitchFamily="34" charset="-120"/>
                <a:ea typeface="微軟正黑體" pitchFamily="34" charset="-120"/>
              </a:rPr>
              <a:t>機密等級：機密</a:t>
            </a:r>
          </a:p>
        </p:txBody>
      </p:sp>
    </p:spTree>
    <p:extLst>
      <p:ext uri="{BB962C8B-B14F-4D97-AF65-F5344CB8AC3E}">
        <p14:creationId xmlns:p14="http://schemas.microsoft.com/office/powerpoint/2010/main" val="183635401"/>
      </p:ext>
    </p:extLst>
  </p:cSld>
  <p:clrMap bg1="lt1" tx1="dk1" bg2="lt2" tx2="dk2" accent1="accent1" accent2="accent2" accent3="accent3" accent4="accent4" accent5="accent5" accent6="accent6" hlink="hlink" folHlink="folHlink"/>
  <p:sldLayoutIdLst>
    <p:sldLayoutId id="2147483882" r:id="rId1"/>
    <p:sldLayoutId id="2147483883" r:id="rId2"/>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標楷體" pitchFamily="65" charset="-120"/>
          <a:ea typeface="標楷體" pitchFamily="65" charset="-120"/>
        </a:defRPr>
      </a:lvl2pPr>
      <a:lvl3pPr marL="1143000" indent="-228600"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3pPr>
      <a:lvl4pPr marL="16002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4pPr>
      <a:lvl5pPr marL="20574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投影片編號版面配置區 1"/>
          <p:cNvSpPr txBox="1">
            <a:spLocks/>
          </p:cNvSpPr>
          <p:nvPr userDrawn="1"/>
        </p:nvSpPr>
        <p:spPr bwMode="auto">
          <a:xfrm>
            <a:off x="8316913" y="6382152"/>
            <a:ext cx="622300" cy="231775"/>
          </a:xfrm>
          <a:prstGeom prst="rect">
            <a:avLst/>
          </a:prstGeom>
          <a:noFill/>
          <a:ln>
            <a:noFill/>
          </a:ln>
          <a:effectLst/>
          <a:extLst/>
        </p:spPr>
        <p:txBody>
          <a:bodyPr/>
          <a:lstStyle>
            <a:lvl1pPr>
              <a:defRPr kumimoji="1" sz="2400" u="sng">
                <a:solidFill>
                  <a:schemeClr val="tx1"/>
                </a:solidFill>
                <a:latin typeface="Times New Roman" pitchFamily="18" charset="0"/>
                <a:ea typeface="新細明體" pitchFamily="18" charset="-120"/>
              </a:defRPr>
            </a:lvl1pPr>
            <a:lvl2pPr marL="742950" indent="-285750">
              <a:defRPr kumimoji="1" sz="2400" u="sng">
                <a:solidFill>
                  <a:schemeClr val="tx1"/>
                </a:solidFill>
                <a:latin typeface="Times New Roman" pitchFamily="18" charset="0"/>
                <a:ea typeface="新細明體" pitchFamily="18" charset="-120"/>
              </a:defRPr>
            </a:lvl2pPr>
            <a:lvl3pPr marL="1143000" indent="-228600">
              <a:defRPr kumimoji="1" sz="2400" u="sng">
                <a:solidFill>
                  <a:schemeClr val="tx1"/>
                </a:solidFill>
                <a:latin typeface="Times New Roman" pitchFamily="18" charset="0"/>
                <a:ea typeface="新細明體" pitchFamily="18" charset="-120"/>
              </a:defRPr>
            </a:lvl3pPr>
            <a:lvl4pPr marL="1600200" indent="-228600">
              <a:defRPr kumimoji="1" sz="2400" u="sng">
                <a:solidFill>
                  <a:schemeClr val="tx1"/>
                </a:solidFill>
                <a:latin typeface="Times New Roman" pitchFamily="18" charset="0"/>
                <a:ea typeface="新細明體" pitchFamily="18" charset="-120"/>
              </a:defRPr>
            </a:lvl4pPr>
            <a:lvl5pPr marL="2057400" indent="-228600">
              <a:defRPr kumimoji="1" sz="2400" u="sng">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9pPr>
          </a:lstStyle>
          <a:p>
            <a:pPr algn="r"/>
            <a:fld id="{AF5E4AF8-53EA-400B-945C-47EA29CAB27F}" type="slidenum">
              <a:rPr lang="en-US" altLang="zh-TW" sz="900" u="none">
                <a:solidFill>
                  <a:prstClr val="black"/>
                </a:solidFill>
                <a:latin typeface="微軟正黑體" pitchFamily="34" charset="-120"/>
                <a:ea typeface="微軟正黑體" pitchFamily="34" charset="-120"/>
              </a:rPr>
              <a:pPr algn="r"/>
              <a:t>‹#›</a:t>
            </a:fld>
            <a:endParaRPr lang="en-US" altLang="zh-TW" sz="900" u="none">
              <a:solidFill>
                <a:prstClr val="black"/>
              </a:solidFill>
              <a:latin typeface="微軟正黑體" pitchFamily="34" charset="-120"/>
              <a:ea typeface="微軟正黑體" pitchFamily="34" charset="-120"/>
            </a:endParaRPr>
          </a:p>
        </p:txBody>
      </p:sp>
    </p:spTree>
    <p:extLst>
      <p:ext uri="{BB962C8B-B14F-4D97-AF65-F5344CB8AC3E}">
        <p14:creationId xmlns:p14="http://schemas.microsoft.com/office/powerpoint/2010/main" val="335896386"/>
      </p:ext>
    </p:extLst>
  </p:cSld>
  <p:clrMap bg1="lt1" tx1="dk1" bg2="lt2" tx2="dk2" accent1="accent1" accent2="accent2" accent3="accent3" accent4="accent4" accent5="accent5" accent6="accent6" hlink="hlink" folHlink="folHlink"/>
  <p:sldLayoutIdLst>
    <p:sldLayoutId id="2147483885" r:id="rId1"/>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標楷體" pitchFamily="65" charset="-120"/>
          <a:ea typeface="標楷體" pitchFamily="65" charset="-120"/>
        </a:defRPr>
      </a:lvl2pPr>
      <a:lvl3pPr marL="1143000" indent="-228600"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3pPr>
      <a:lvl4pPr marL="16002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4pPr>
      <a:lvl5pPr marL="20574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9" name="投影片編號版面配置區 1"/>
          <p:cNvSpPr txBox="1">
            <a:spLocks/>
          </p:cNvSpPr>
          <p:nvPr userDrawn="1"/>
        </p:nvSpPr>
        <p:spPr bwMode="auto">
          <a:xfrm>
            <a:off x="8316913" y="6381932"/>
            <a:ext cx="622300" cy="231775"/>
          </a:xfrm>
          <a:prstGeom prst="rect">
            <a:avLst/>
          </a:prstGeom>
          <a:noFill/>
          <a:ln>
            <a:noFill/>
          </a:ln>
          <a:effectLst/>
          <a:extLst/>
        </p:spPr>
        <p:txBody>
          <a:bodyPr/>
          <a:lstStyle>
            <a:lvl1pPr eaLnBrk="0" hangingPunct="0">
              <a:defRPr kumimoji="1" sz="2400" u="sng">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pPr algn="r" eaLnBrk="1" hangingPunct="1">
              <a:defRPr/>
            </a:pPr>
            <a:fld id="{C380201F-B759-40F7-956F-09D72DF48BE3}" type="slidenum">
              <a:rPr lang="en-US" altLang="zh-TW" sz="900" u="none" smtClean="0">
                <a:solidFill>
                  <a:srgbClr val="000000"/>
                </a:solidFill>
                <a:latin typeface="微軟正黑體" panose="020B0604030504040204" pitchFamily="34" charset="-120"/>
                <a:ea typeface="微軟正黑體" panose="020B0604030504040204" pitchFamily="34" charset="-120"/>
              </a:rPr>
              <a:pPr algn="r" eaLnBrk="1" hangingPunct="1">
                <a:defRPr/>
              </a:pPr>
              <a:t>‹#›</a:t>
            </a:fld>
            <a:endParaRPr lang="en-US" altLang="zh-TW" sz="900" u="none" smtClean="0">
              <a:solidFill>
                <a:srgbClr val="000000"/>
              </a:solidFill>
              <a:latin typeface="微軟正黑體" panose="020B0604030504040204" pitchFamily="34" charset="-120"/>
              <a:ea typeface="微軟正黑體" panose="020B0604030504040204" pitchFamily="34" charset="-120"/>
            </a:endParaRPr>
          </a:p>
        </p:txBody>
      </p:sp>
      <p:sp>
        <p:nvSpPr>
          <p:cNvPr id="3" name="頁尾版面配置區 1"/>
          <p:cNvSpPr>
            <a:spLocks noGrp="1"/>
          </p:cNvSpPr>
          <p:nvPr>
            <p:ph type="ftr" sz="quarter" idx="3"/>
          </p:nvPr>
        </p:nvSpPr>
        <p:spPr>
          <a:xfrm>
            <a:off x="611210" y="6310495"/>
            <a:ext cx="6783387" cy="287337"/>
          </a:xfrm>
          <a:prstGeom prst="rect">
            <a:avLst/>
          </a:prstGeom>
        </p:spPr>
        <p:txBody>
          <a:bodyPr vert="horz" wrap="square" lIns="0" tIns="45720" rIns="91440" bIns="45720" numCol="1" anchor="t" anchorCtr="0" compatLnSpc="1">
            <a:prstTxWarp prst="textNoShape">
              <a:avLst/>
            </a:prstTxWarp>
          </a:bodyPr>
          <a:lstStyle>
            <a:lvl1pPr eaLnBrk="1" hangingPunct="1">
              <a:lnSpc>
                <a:spcPct val="150000"/>
              </a:lnSpc>
              <a:spcBef>
                <a:spcPct val="30000"/>
              </a:spcBef>
              <a:defRPr sz="900" u="none">
                <a:solidFill>
                  <a:srgbClr val="000000"/>
                </a:solidFill>
                <a:latin typeface="微軟正黑體" panose="020B0604030504040204" pitchFamily="34" charset="-120"/>
                <a:ea typeface="微軟正黑體" panose="020B0604030504040204" pitchFamily="34" charset="-120"/>
              </a:defRPr>
            </a:lvl1pPr>
          </a:lstStyle>
          <a:p>
            <a:pPr>
              <a:defRPr/>
            </a:pPr>
            <a:r>
              <a:rPr lang="zh-TW" altLang="en-US" smtClean="0"/>
              <a:t>機密等級：密            日期：</a:t>
            </a:r>
            <a:r>
              <a:rPr lang="en-US" altLang="zh-TW" smtClean="0"/>
              <a:t>2019/12/18</a:t>
            </a:r>
            <a:endParaRPr lang="zh-TW" altLang="en-US"/>
          </a:p>
        </p:txBody>
      </p:sp>
    </p:spTree>
    <p:extLst>
      <p:ext uri="{BB962C8B-B14F-4D97-AF65-F5344CB8AC3E}">
        <p14:creationId xmlns:p14="http://schemas.microsoft.com/office/powerpoint/2010/main" val="463840443"/>
      </p:ext>
    </p:extLst>
  </p:cSld>
  <p:clrMap bg1="lt1" tx1="dk1" bg2="lt2" tx2="dk2" accent1="accent1" accent2="accent2" accent3="accent3" accent4="accent4" accent5="accent5" accent6="accent6" hlink="hlink" folHlink="folHlink"/>
  <p:sldLayoutIdLst>
    <p:sldLayoutId id="2147483934" r:id="rId1"/>
    <p:sldLayoutId id="2147483935" r:id="rId2"/>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標楷體" pitchFamily="65" charset="-120"/>
          <a:ea typeface="標楷體" pitchFamily="65" charset="-120"/>
        </a:defRPr>
      </a:lvl2pPr>
      <a:lvl3pPr marL="1143000" indent="-228600"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3pPr>
      <a:lvl4pPr marL="16002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4pPr>
      <a:lvl5pPr marL="20574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投影片編號版面配置區 1"/>
          <p:cNvSpPr txBox="1">
            <a:spLocks/>
          </p:cNvSpPr>
          <p:nvPr userDrawn="1"/>
        </p:nvSpPr>
        <p:spPr bwMode="auto">
          <a:xfrm>
            <a:off x="8316913" y="6381997"/>
            <a:ext cx="622300" cy="231775"/>
          </a:xfrm>
          <a:prstGeom prst="rect">
            <a:avLst/>
          </a:prstGeom>
          <a:noFill/>
          <a:ln>
            <a:noFill/>
          </a:ln>
          <a:effectLst/>
          <a:extLst/>
        </p:spPr>
        <p:txBody>
          <a:bodyPr lIns="76782" tIns="38391" rIns="76782" bIns="38391"/>
          <a:lstStyle>
            <a:defPPr>
              <a:defRPr lang="zh-TW"/>
            </a:defPPr>
            <a:lvl1pPr algn="r" rtl="0" fontAlgn="base">
              <a:spcBef>
                <a:spcPct val="0"/>
              </a:spcBef>
              <a:spcAft>
                <a:spcPct val="0"/>
              </a:spcAft>
              <a:defRPr kumimoji="1" sz="900" u="none" kern="1200" smtClean="0">
                <a:solidFill>
                  <a:schemeClr val="tx1"/>
                </a:solidFill>
                <a:latin typeface="微軟正黑體" pitchFamily="34" charset="-120"/>
                <a:ea typeface="微軟正黑體" pitchFamily="34" charset="-120"/>
                <a:cs typeface="+mn-cs"/>
              </a:defRPr>
            </a:lvl1pPr>
            <a:lvl2pPr marL="4572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2pPr>
            <a:lvl3pPr marL="9144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3pPr>
            <a:lvl4pPr marL="13716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4pPr>
            <a:lvl5pPr marL="18288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5pPr>
            <a:lvl6pPr marL="2286000" algn="l" defTabSz="914400" rtl="0" eaLnBrk="1" latinLnBrk="0" hangingPunct="1">
              <a:defRPr kumimoji="1" sz="2400" u="sng" kern="1200">
                <a:solidFill>
                  <a:schemeClr val="tx1"/>
                </a:solidFill>
                <a:latin typeface="Times New Roman" pitchFamily="18" charset="0"/>
                <a:ea typeface="新細明體" charset="-120"/>
                <a:cs typeface="+mn-cs"/>
              </a:defRPr>
            </a:lvl6pPr>
            <a:lvl7pPr marL="2743200" algn="l" defTabSz="914400" rtl="0" eaLnBrk="1" latinLnBrk="0" hangingPunct="1">
              <a:defRPr kumimoji="1" sz="2400" u="sng" kern="1200">
                <a:solidFill>
                  <a:schemeClr val="tx1"/>
                </a:solidFill>
                <a:latin typeface="Times New Roman" pitchFamily="18" charset="0"/>
                <a:ea typeface="新細明體" charset="-120"/>
                <a:cs typeface="+mn-cs"/>
              </a:defRPr>
            </a:lvl7pPr>
            <a:lvl8pPr marL="3200400" algn="l" defTabSz="914400" rtl="0" eaLnBrk="1" latinLnBrk="0" hangingPunct="1">
              <a:defRPr kumimoji="1" sz="2400" u="sng" kern="1200">
                <a:solidFill>
                  <a:schemeClr val="tx1"/>
                </a:solidFill>
                <a:latin typeface="Times New Roman" pitchFamily="18" charset="0"/>
                <a:ea typeface="新細明體" charset="-120"/>
                <a:cs typeface="+mn-cs"/>
              </a:defRPr>
            </a:lvl8pPr>
            <a:lvl9pPr marL="3657600" algn="l" defTabSz="914400" rtl="0" eaLnBrk="1" latinLnBrk="0" hangingPunct="1">
              <a:defRPr kumimoji="1" sz="2400" u="sng" kern="1200">
                <a:solidFill>
                  <a:schemeClr val="tx1"/>
                </a:solidFill>
                <a:latin typeface="Times New Roman" pitchFamily="18" charset="0"/>
                <a:ea typeface="新細明體" charset="-120"/>
                <a:cs typeface="+mn-cs"/>
              </a:defRPr>
            </a:lvl9pPr>
          </a:lstStyle>
          <a:p>
            <a:pPr>
              <a:defRPr/>
            </a:pPr>
            <a:fld id="{17471BE8-70E7-4C2E-9BFB-30FEB53D6DE4}" type="slidenum">
              <a:rPr lang="en-US" altLang="zh-TW" sz="800">
                <a:solidFill>
                  <a:prstClr val="black"/>
                </a:solidFill>
              </a:rPr>
              <a:pPr>
                <a:defRPr/>
              </a:pPr>
              <a:t>‹#›</a:t>
            </a:fld>
            <a:endParaRPr lang="en-US" altLang="zh-TW" sz="800" dirty="0">
              <a:solidFill>
                <a:prstClr val="black"/>
              </a:solidFill>
            </a:endParaRPr>
          </a:p>
        </p:txBody>
      </p:sp>
    </p:spTree>
    <p:extLst>
      <p:ext uri="{BB962C8B-B14F-4D97-AF65-F5344CB8AC3E}">
        <p14:creationId xmlns:p14="http://schemas.microsoft.com/office/powerpoint/2010/main" val="1422011608"/>
      </p:ext>
    </p:extLst>
  </p:cSld>
  <p:clrMap bg1="lt1" tx1="dk1" bg2="lt2" tx2="dk2" accent1="accent1" accent2="accent2" accent3="accent3" accent4="accent4" accent5="accent5" accent6="accent6" hlink="hlink" folHlink="folHlink"/>
  <p:sldLayoutIdLst>
    <p:sldLayoutId id="2147483939" r:id="rId1"/>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25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25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25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25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2500">
          <a:solidFill>
            <a:schemeClr val="tx2"/>
          </a:solidFill>
          <a:latin typeface="微軟正黑體" pitchFamily="34" charset="-120"/>
          <a:ea typeface="微軟正黑體" pitchFamily="34" charset="-120"/>
        </a:defRPr>
      </a:lvl5pPr>
      <a:lvl6pPr marL="383911" algn="ctr" rtl="0" fontAlgn="base">
        <a:spcBef>
          <a:spcPct val="0"/>
        </a:spcBef>
        <a:spcAft>
          <a:spcPct val="0"/>
        </a:spcAft>
        <a:defRPr kumimoji="1" sz="3700">
          <a:solidFill>
            <a:schemeClr val="tx2"/>
          </a:solidFill>
          <a:latin typeface="Times New Roman" pitchFamily="18" charset="0"/>
          <a:ea typeface="新細明體" pitchFamily="18" charset="-120"/>
        </a:defRPr>
      </a:lvl6pPr>
      <a:lvl7pPr marL="767822" algn="ctr" rtl="0" fontAlgn="base">
        <a:spcBef>
          <a:spcPct val="0"/>
        </a:spcBef>
        <a:spcAft>
          <a:spcPct val="0"/>
        </a:spcAft>
        <a:defRPr kumimoji="1" sz="3700">
          <a:solidFill>
            <a:schemeClr val="tx2"/>
          </a:solidFill>
          <a:latin typeface="Times New Roman" pitchFamily="18" charset="0"/>
          <a:ea typeface="新細明體" pitchFamily="18" charset="-120"/>
        </a:defRPr>
      </a:lvl7pPr>
      <a:lvl8pPr marL="1151733" algn="ctr" rtl="0" fontAlgn="base">
        <a:spcBef>
          <a:spcPct val="0"/>
        </a:spcBef>
        <a:spcAft>
          <a:spcPct val="0"/>
        </a:spcAft>
        <a:defRPr kumimoji="1" sz="3700">
          <a:solidFill>
            <a:schemeClr val="tx2"/>
          </a:solidFill>
          <a:latin typeface="Times New Roman" pitchFamily="18" charset="0"/>
          <a:ea typeface="新細明體" pitchFamily="18" charset="-120"/>
        </a:defRPr>
      </a:lvl8pPr>
      <a:lvl9pPr marL="1535643" algn="ctr" rtl="0" fontAlgn="base">
        <a:spcBef>
          <a:spcPct val="0"/>
        </a:spcBef>
        <a:spcAft>
          <a:spcPct val="0"/>
        </a:spcAft>
        <a:defRPr kumimoji="1" sz="3700">
          <a:solidFill>
            <a:schemeClr val="tx2"/>
          </a:solidFill>
          <a:latin typeface="Times New Roman" pitchFamily="18" charset="0"/>
          <a:ea typeface="新細明體" pitchFamily="18" charset="-120"/>
        </a:defRPr>
      </a:lvl9pPr>
    </p:titleStyle>
    <p:bodyStyle>
      <a:lvl1pPr marL="287933" indent="-287933"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mn-cs"/>
        </a:defRPr>
      </a:lvl1pPr>
      <a:lvl2pPr marL="623855" indent="-239944"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2pPr>
      <a:lvl3pPr marL="959777" indent="-191955"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3pPr>
      <a:lvl4pPr marL="1343688" indent="-191955" algn="l" rtl="0" eaLnBrk="0" fontAlgn="base" hangingPunct="0">
        <a:spcBef>
          <a:spcPct val="20000"/>
        </a:spcBef>
        <a:spcAft>
          <a:spcPct val="0"/>
        </a:spcAft>
        <a:buChar char="–"/>
        <a:defRPr kumimoji="1" sz="1700">
          <a:solidFill>
            <a:schemeClr val="tx1"/>
          </a:solidFill>
          <a:latin typeface="標楷體" pitchFamily="65" charset="-120"/>
          <a:ea typeface="標楷體" pitchFamily="65" charset="-120"/>
        </a:defRPr>
      </a:lvl4pPr>
      <a:lvl5pPr marL="1727599" indent="-191955" algn="l" rtl="0" eaLnBrk="0" fontAlgn="base" hangingPunct="0">
        <a:spcBef>
          <a:spcPct val="20000"/>
        </a:spcBef>
        <a:spcAft>
          <a:spcPct val="0"/>
        </a:spcAft>
        <a:buChar char="»"/>
        <a:defRPr kumimoji="1" sz="1700">
          <a:solidFill>
            <a:schemeClr val="tx1"/>
          </a:solidFill>
          <a:latin typeface="標楷體" pitchFamily="65" charset="-120"/>
          <a:ea typeface="標楷體" pitchFamily="65" charset="-120"/>
        </a:defRPr>
      </a:lvl5pPr>
      <a:lvl6pPr marL="2111510" indent="-191955" algn="l" rtl="0" fontAlgn="base">
        <a:spcBef>
          <a:spcPct val="20000"/>
        </a:spcBef>
        <a:spcAft>
          <a:spcPct val="0"/>
        </a:spcAft>
        <a:buChar char="»"/>
        <a:defRPr kumimoji="1" sz="1700">
          <a:solidFill>
            <a:schemeClr val="tx1"/>
          </a:solidFill>
          <a:latin typeface="+mn-lt"/>
          <a:ea typeface="+mn-ea"/>
        </a:defRPr>
      </a:lvl6pPr>
      <a:lvl7pPr marL="2495420" indent="-191955" algn="l" rtl="0" fontAlgn="base">
        <a:spcBef>
          <a:spcPct val="20000"/>
        </a:spcBef>
        <a:spcAft>
          <a:spcPct val="0"/>
        </a:spcAft>
        <a:buChar char="»"/>
        <a:defRPr kumimoji="1" sz="1700">
          <a:solidFill>
            <a:schemeClr val="tx1"/>
          </a:solidFill>
          <a:latin typeface="+mn-lt"/>
          <a:ea typeface="+mn-ea"/>
        </a:defRPr>
      </a:lvl7pPr>
      <a:lvl8pPr marL="2879331" indent="-191955" algn="l" rtl="0" fontAlgn="base">
        <a:spcBef>
          <a:spcPct val="20000"/>
        </a:spcBef>
        <a:spcAft>
          <a:spcPct val="0"/>
        </a:spcAft>
        <a:buChar char="»"/>
        <a:defRPr kumimoji="1" sz="1700">
          <a:solidFill>
            <a:schemeClr val="tx1"/>
          </a:solidFill>
          <a:latin typeface="+mn-lt"/>
          <a:ea typeface="+mn-ea"/>
        </a:defRPr>
      </a:lvl8pPr>
      <a:lvl9pPr marL="3263242" indent="-191955" algn="l" rtl="0" fontAlgn="base">
        <a:spcBef>
          <a:spcPct val="20000"/>
        </a:spcBef>
        <a:spcAft>
          <a:spcPct val="0"/>
        </a:spcAft>
        <a:buChar char="»"/>
        <a:defRPr kumimoji="1" sz="1700">
          <a:solidFill>
            <a:schemeClr val="tx1"/>
          </a:solidFill>
          <a:latin typeface="+mn-lt"/>
          <a:ea typeface="+mn-ea"/>
        </a:defRPr>
      </a:lvl9pPr>
    </p:bodyStyle>
    <p:otherStyle>
      <a:defPPr>
        <a:defRPr lang="zh-TW"/>
      </a:defPPr>
      <a:lvl1pPr marL="0" algn="l" defTabSz="767822" rtl="0" eaLnBrk="1" latinLnBrk="0" hangingPunct="1">
        <a:defRPr sz="1500" kern="1200">
          <a:solidFill>
            <a:schemeClr val="tx1"/>
          </a:solidFill>
          <a:latin typeface="+mn-lt"/>
          <a:ea typeface="+mn-ea"/>
          <a:cs typeface="+mn-cs"/>
        </a:defRPr>
      </a:lvl1pPr>
      <a:lvl2pPr marL="383911" algn="l" defTabSz="767822" rtl="0" eaLnBrk="1" latinLnBrk="0" hangingPunct="1">
        <a:defRPr sz="1500" kern="1200">
          <a:solidFill>
            <a:schemeClr val="tx1"/>
          </a:solidFill>
          <a:latin typeface="+mn-lt"/>
          <a:ea typeface="+mn-ea"/>
          <a:cs typeface="+mn-cs"/>
        </a:defRPr>
      </a:lvl2pPr>
      <a:lvl3pPr marL="767822" algn="l" defTabSz="767822" rtl="0" eaLnBrk="1" latinLnBrk="0" hangingPunct="1">
        <a:defRPr sz="1500" kern="1200">
          <a:solidFill>
            <a:schemeClr val="tx1"/>
          </a:solidFill>
          <a:latin typeface="+mn-lt"/>
          <a:ea typeface="+mn-ea"/>
          <a:cs typeface="+mn-cs"/>
        </a:defRPr>
      </a:lvl3pPr>
      <a:lvl4pPr marL="1151733" algn="l" defTabSz="767822" rtl="0" eaLnBrk="1" latinLnBrk="0" hangingPunct="1">
        <a:defRPr sz="1500" kern="1200">
          <a:solidFill>
            <a:schemeClr val="tx1"/>
          </a:solidFill>
          <a:latin typeface="+mn-lt"/>
          <a:ea typeface="+mn-ea"/>
          <a:cs typeface="+mn-cs"/>
        </a:defRPr>
      </a:lvl4pPr>
      <a:lvl5pPr marL="1535643" algn="l" defTabSz="767822" rtl="0" eaLnBrk="1" latinLnBrk="0" hangingPunct="1">
        <a:defRPr sz="1500" kern="1200">
          <a:solidFill>
            <a:schemeClr val="tx1"/>
          </a:solidFill>
          <a:latin typeface="+mn-lt"/>
          <a:ea typeface="+mn-ea"/>
          <a:cs typeface="+mn-cs"/>
        </a:defRPr>
      </a:lvl5pPr>
      <a:lvl6pPr marL="1919554" algn="l" defTabSz="767822" rtl="0" eaLnBrk="1" latinLnBrk="0" hangingPunct="1">
        <a:defRPr sz="1500" kern="1200">
          <a:solidFill>
            <a:schemeClr val="tx1"/>
          </a:solidFill>
          <a:latin typeface="+mn-lt"/>
          <a:ea typeface="+mn-ea"/>
          <a:cs typeface="+mn-cs"/>
        </a:defRPr>
      </a:lvl6pPr>
      <a:lvl7pPr marL="2303465" algn="l" defTabSz="767822" rtl="0" eaLnBrk="1" latinLnBrk="0" hangingPunct="1">
        <a:defRPr sz="1500" kern="1200">
          <a:solidFill>
            <a:schemeClr val="tx1"/>
          </a:solidFill>
          <a:latin typeface="+mn-lt"/>
          <a:ea typeface="+mn-ea"/>
          <a:cs typeface="+mn-cs"/>
        </a:defRPr>
      </a:lvl7pPr>
      <a:lvl8pPr marL="2687376" algn="l" defTabSz="767822" rtl="0" eaLnBrk="1" latinLnBrk="0" hangingPunct="1">
        <a:defRPr sz="1500" kern="1200">
          <a:solidFill>
            <a:schemeClr val="tx1"/>
          </a:solidFill>
          <a:latin typeface="+mn-lt"/>
          <a:ea typeface="+mn-ea"/>
          <a:cs typeface="+mn-cs"/>
        </a:defRPr>
      </a:lvl8pPr>
      <a:lvl9pPr marL="3071287" algn="l" defTabSz="767822" rtl="0" eaLnBrk="1" latinLnBrk="0" hangingPunct="1">
        <a:defRPr sz="15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030" descr="新光人壽內容頁"/>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2"/>
            <a:ext cx="9144000"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0" y="762298"/>
            <a:ext cx="9144000" cy="519233"/>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8" name="Rectangle 3"/>
          <p:cNvSpPr>
            <a:spLocks noGrp="1" noChangeArrowheads="1"/>
          </p:cNvSpPr>
          <p:nvPr>
            <p:ph type="body" idx="1"/>
          </p:nvPr>
        </p:nvSpPr>
        <p:spPr bwMode="auto">
          <a:xfrm>
            <a:off x="685800" y="1700728"/>
            <a:ext cx="7772400" cy="4825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029" name="Rectangle 1032"/>
          <p:cNvSpPr>
            <a:spLocks noChangeArrowheads="1"/>
          </p:cNvSpPr>
          <p:nvPr/>
        </p:nvSpPr>
        <p:spPr bwMode="auto">
          <a:xfrm>
            <a:off x="0" y="6585009"/>
            <a:ext cx="539750" cy="217537"/>
          </a:xfrm>
          <a:prstGeom prst="rect">
            <a:avLst/>
          </a:prstGeom>
          <a:noFill/>
          <a:ln>
            <a:noFill/>
          </a:ln>
          <a:extLst/>
        </p:spPr>
        <p:txBody>
          <a:bodyPr tIns="10800" bIns="10800" anchor="ctr"/>
          <a:lstStyle>
            <a:lvl1pPr eaLnBrk="0" hangingPunct="0">
              <a:defRPr kumimoji="1" sz="2400" u="sng">
                <a:solidFill>
                  <a:schemeClr val="tx1"/>
                </a:solidFill>
                <a:latin typeface="Arial" charset="0"/>
                <a:ea typeface="Arial Unicode MS" pitchFamily="34" charset="-120"/>
                <a:cs typeface="Arial Unicode MS" pitchFamily="34" charset="-120"/>
              </a:defRPr>
            </a:lvl1pPr>
            <a:lvl2pPr marL="742950" indent="-285750" eaLnBrk="0" hangingPunct="0">
              <a:defRPr kumimoji="1" sz="2400" u="sng">
                <a:solidFill>
                  <a:schemeClr val="tx1"/>
                </a:solidFill>
                <a:latin typeface="Arial" charset="0"/>
                <a:ea typeface="Arial Unicode MS" pitchFamily="34" charset="-120"/>
                <a:cs typeface="Arial Unicode MS" pitchFamily="34" charset="-120"/>
              </a:defRPr>
            </a:lvl2pPr>
            <a:lvl3pPr marL="1143000" indent="-228600" eaLnBrk="0" hangingPunct="0">
              <a:defRPr kumimoji="1" sz="2400" u="sng">
                <a:solidFill>
                  <a:schemeClr val="tx1"/>
                </a:solidFill>
                <a:latin typeface="Arial" charset="0"/>
                <a:ea typeface="Arial Unicode MS" pitchFamily="34" charset="-120"/>
                <a:cs typeface="Arial Unicode MS" pitchFamily="34" charset="-120"/>
              </a:defRPr>
            </a:lvl3pPr>
            <a:lvl4pPr marL="1600200" indent="-228600" eaLnBrk="0" hangingPunct="0">
              <a:defRPr kumimoji="1" sz="2400" u="sng">
                <a:solidFill>
                  <a:schemeClr val="tx1"/>
                </a:solidFill>
                <a:latin typeface="Arial" charset="0"/>
                <a:ea typeface="Arial Unicode MS" pitchFamily="34" charset="-120"/>
                <a:cs typeface="Arial Unicode MS" pitchFamily="34" charset="-120"/>
              </a:defRPr>
            </a:lvl4pPr>
            <a:lvl5pPr marL="2057400" indent="-228600" eaLnBrk="0" hangingPunct="0">
              <a:defRPr kumimoji="1" sz="2400" u="sng">
                <a:solidFill>
                  <a:schemeClr val="tx1"/>
                </a:solidFill>
                <a:latin typeface="Arial" charset="0"/>
                <a:ea typeface="Arial Unicode MS" pitchFamily="34" charset="-120"/>
                <a:cs typeface="Arial Unicode MS" pitchFamily="34" charset="-120"/>
              </a:defRPr>
            </a:lvl5pPr>
            <a:lvl6pPr marL="2514600" indent="-228600" eaLnBrk="0" fontAlgn="base" hangingPunct="0">
              <a:spcBef>
                <a:spcPct val="0"/>
              </a:spcBef>
              <a:spcAft>
                <a:spcPct val="0"/>
              </a:spcAft>
              <a:defRPr kumimoji="1" sz="2400" u="sng">
                <a:solidFill>
                  <a:schemeClr val="tx1"/>
                </a:solidFill>
                <a:latin typeface="Arial" charset="0"/>
                <a:ea typeface="Arial Unicode MS" pitchFamily="34" charset="-120"/>
                <a:cs typeface="Arial Unicode MS" pitchFamily="34" charset="-120"/>
              </a:defRPr>
            </a:lvl6pPr>
            <a:lvl7pPr marL="2971800" indent="-228600" eaLnBrk="0" fontAlgn="base" hangingPunct="0">
              <a:spcBef>
                <a:spcPct val="0"/>
              </a:spcBef>
              <a:spcAft>
                <a:spcPct val="0"/>
              </a:spcAft>
              <a:defRPr kumimoji="1" sz="2400" u="sng">
                <a:solidFill>
                  <a:schemeClr val="tx1"/>
                </a:solidFill>
                <a:latin typeface="Arial" charset="0"/>
                <a:ea typeface="Arial Unicode MS" pitchFamily="34" charset="-120"/>
                <a:cs typeface="Arial Unicode MS" pitchFamily="34" charset="-120"/>
              </a:defRPr>
            </a:lvl7pPr>
            <a:lvl8pPr marL="3429000" indent="-228600" eaLnBrk="0" fontAlgn="base" hangingPunct="0">
              <a:spcBef>
                <a:spcPct val="0"/>
              </a:spcBef>
              <a:spcAft>
                <a:spcPct val="0"/>
              </a:spcAft>
              <a:defRPr kumimoji="1" sz="2400" u="sng">
                <a:solidFill>
                  <a:schemeClr val="tx1"/>
                </a:solidFill>
                <a:latin typeface="Arial" charset="0"/>
                <a:ea typeface="Arial Unicode MS" pitchFamily="34" charset="-120"/>
                <a:cs typeface="Arial Unicode MS" pitchFamily="34" charset="-120"/>
              </a:defRPr>
            </a:lvl8pPr>
            <a:lvl9pPr marL="3886200" indent="-228600" eaLnBrk="0" fontAlgn="base" hangingPunct="0">
              <a:spcBef>
                <a:spcPct val="0"/>
              </a:spcBef>
              <a:spcAft>
                <a:spcPct val="0"/>
              </a:spcAft>
              <a:defRPr kumimoji="1" sz="2400" u="sng">
                <a:solidFill>
                  <a:schemeClr val="tx1"/>
                </a:solidFill>
                <a:latin typeface="Arial" charset="0"/>
                <a:ea typeface="Arial Unicode MS" pitchFamily="34" charset="-120"/>
                <a:cs typeface="Arial Unicode MS" pitchFamily="34" charset="-120"/>
              </a:defRPr>
            </a:lvl9pPr>
          </a:lstStyle>
          <a:p>
            <a:pPr eaLnBrk="1" hangingPunct="1">
              <a:lnSpc>
                <a:spcPct val="90000"/>
              </a:lnSpc>
              <a:defRPr/>
            </a:pPr>
            <a:fld id="{A6E61103-51E9-4FEC-A570-F8675D9C3AAB}" type="slidenum">
              <a:rPr kumimoji="0" lang="en-US" altLang="zh-TW" sz="1400" u="none" smtClean="0">
                <a:solidFill>
                  <a:srgbClr val="000000"/>
                </a:solidFill>
                <a:latin typeface="Trebuchet MS" pitchFamily="34" charset="0"/>
                <a:ea typeface="新細明體" pitchFamily="18" charset="-120"/>
              </a:rPr>
              <a:pPr eaLnBrk="1" hangingPunct="1">
                <a:lnSpc>
                  <a:spcPct val="90000"/>
                </a:lnSpc>
                <a:defRPr/>
              </a:pPr>
              <a:t>‹#›</a:t>
            </a:fld>
            <a:endParaRPr kumimoji="0" lang="en-US" altLang="zh-TW" sz="1400" u="none" smtClean="0">
              <a:solidFill>
                <a:srgbClr val="000000"/>
              </a:solidFill>
              <a:latin typeface="Trebuchet MS" pitchFamily="34" charset="0"/>
              <a:ea typeface="新細明體" pitchFamily="18" charset="-120"/>
            </a:endParaRPr>
          </a:p>
        </p:txBody>
      </p:sp>
      <p:sp>
        <p:nvSpPr>
          <p:cNvPr id="1030" name="Rectangle 1035"/>
          <p:cNvSpPr>
            <a:spLocks noChangeArrowheads="1"/>
          </p:cNvSpPr>
          <p:nvPr/>
        </p:nvSpPr>
        <p:spPr bwMode="auto">
          <a:xfrm>
            <a:off x="722315" y="6716802"/>
            <a:ext cx="8421687" cy="144496"/>
          </a:xfrm>
          <a:prstGeom prst="rect">
            <a:avLst/>
          </a:prstGeom>
          <a:solidFill>
            <a:srgbClr val="FF0000"/>
          </a:solidFill>
          <a:ln>
            <a:noFill/>
          </a:ln>
          <a:extLst/>
        </p:spPr>
        <p:txBody>
          <a:bodyPr wrap="none" anchor="ctr"/>
          <a:lstStyle>
            <a:lvl1pPr eaLnBrk="0" hangingPunct="0">
              <a:defRPr kumimoji="1" sz="2400" u="sng">
                <a:solidFill>
                  <a:schemeClr val="tx1"/>
                </a:solidFill>
                <a:latin typeface="Arial" charset="0"/>
                <a:ea typeface="Arial Unicode MS" pitchFamily="34" charset="-120"/>
                <a:cs typeface="Arial Unicode MS" pitchFamily="34" charset="-120"/>
              </a:defRPr>
            </a:lvl1pPr>
            <a:lvl2pPr marL="742950" indent="-285750" eaLnBrk="0" hangingPunct="0">
              <a:defRPr kumimoji="1" sz="2400" u="sng">
                <a:solidFill>
                  <a:schemeClr val="tx1"/>
                </a:solidFill>
                <a:latin typeface="Arial" charset="0"/>
                <a:ea typeface="Arial Unicode MS" pitchFamily="34" charset="-120"/>
                <a:cs typeface="Arial Unicode MS" pitchFamily="34" charset="-120"/>
              </a:defRPr>
            </a:lvl2pPr>
            <a:lvl3pPr marL="1143000" indent="-228600" eaLnBrk="0" hangingPunct="0">
              <a:defRPr kumimoji="1" sz="2400" u="sng">
                <a:solidFill>
                  <a:schemeClr val="tx1"/>
                </a:solidFill>
                <a:latin typeface="Arial" charset="0"/>
                <a:ea typeface="Arial Unicode MS" pitchFamily="34" charset="-120"/>
                <a:cs typeface="Arial Unicode MS" pitchFamily="34" charset="-120"/>
              </a:defRPr>
            </a:lvl3pPr>
            <a:lvl4pPr marL="1600200" indent="-228600" eaLnBrk="0" hangingPunct="0">
              <a:defRPr kumimoji="1" sz="2400" u="sng">
                <a:solidFill>
                  <a:schemeClr val="tx1"/>
                </a:solidFill>
                <a:latin typeface="Arial" charset="0"/>
                <a:ea typeface="Arial Unicode MS" pitchFamily="34" charset="-120"/>
                <a:cs typeface="Arial Unicode MS" pitchFamily="34" charset="-120"/>
              </a:defRPr>
            </a:lvl4pPr>
            <a:lvl5pPr marL="2057400" indent="-228600" eaLnBrk="0" hangingPunct="0">
              <a:defRPr kumimoji="1" sz="2400" u="sng">
                <a:solidFill>
                  <a:schemeClr val="tx1"/>
                </a:solidFill>
                <a:latin typeface="Arial" charset="0"/>
                <a:ea typeface="Arial Unicode MS" pitchFamily="34" charset="-120"/>
                <a:cs typeface="Arial Unicode MS" pitchFamily="34" charset="-120"/>
              </a:defRPr>
            </a:lvl5pPr>
            <a:lvl6pPr marL="2514600" indent="-228600" eaLnBrk="0" fontAlgn="base" hangingPunct="0">
              <a:spcBef>
                <a:spcPct val="0"/>
              </a:spcBef>
              <a:spcAft>
                <a:spcPct val="0"/>
              </a:spcAft>
              <a:defRPr kumimoji="1" sz="2400" u="sng">
                <a:solidFill>
                  <a:schemeClr val="tx1"/>
                </a:solidFill>
                <a:latin typeface="Arial" charset="0"/>
                <a:ea typeface="Arial Unicode MS" pitchFamily="34" charset="-120"/>
                <a:cs typeface="Arial Unicode MS" pitchFamily="34" charset="-120"/>
              </a:defRPr>
            </a:lvl6pPr>
            <a:lvl7pPr marL="2971800" indent="-228600" eaLnBrk="0" fontAlgn="base" hangingPunct="0">
              <a:spcBef>
                <a:spcPct val="0"/>
              </a:spcBef>
              <a:spcAft>
                <a:spcPct val="0"/>
              </a:spcAft>
              <a:defRPr kumimoji="1" sz="2400" u="sng">
                <a:solidFill>
                  <a:schemeClr val="tx1"/>
                </a:solidFill>
                <a:latin typeface="Arial" charset="0"/>
                <a:ea typeface="Arial Unicode MS" pitchFamily="34" charset="-120"/>
                <a:cs typeface="Arial Unicode MS" pitchFamily="34" charset="-120"/>
              </a:defRPr>
            </a:lvl7pPr>
            <a:lvl8pPr marL="3429000" indent="-228600" eaLnBrk="0" fontAlgn="base" hangingPunct="0">
              <a:spcBef>
                <a:spcPct val="0"/>
              </a:spcBef>
              <a:spcAft>
                <a:spcPct val="0"/>
              </a:spcAft>
              <a:defRPr kumimoji="1" sz="2400" u="sng">
                <a:solidFill>
                  <a:schemeClr val="tx1"/>
                </a:solidFill>
                <a:latin typeface="Arial" charset="0"/>
                <a:ea typeface="Arial Unicode MS" pitchFamily="34" charset="-120"/>
                <a:cs typeface="Arial Unicode MS" pitchFamily="34" charset="-120"/>
              </a:defRPr>
            </a:lvl8pPr>
            <a:lvl9pPr marL="3886200" indent="-228600" eaLnBrk="0" fontAlgn="base" hangingPunct="0">
              <a:spcBef>
                <a:spcPct val="0"/>
              </a:spcBef>
              <a:spcAft>
                <a:spcPct val="0"/>
              </a:spcAft>
              <a:defRPr kumimoji="1" sz="2400" u="sng">
                <a:solidFill>
                  <a:schemeClr val="tx1"/>
                </a:solidFill>
                <a:latin typeface="Arial" charset="0"/>
                <a:ea typeface="Arial Unicode MS" pitchFamily="34" charset="-120"/>
                <a:cs typeface="Arial Unicode MS" pitchFamily="34" charset="-120"/>
              </a:defRPr>
            </a:lvl9pPr>
          </a:lstStyle>
          <a:p>
            <a:pPr eaLnBrk="1" hangingPunct="1">
              <a:defRPr/>
            </a:pPr>
            <a:endParaRPr lang="zh-TW" altLang="en-US" smtClean="0">
              <a:solidFill>
                <a:srgbClr val="000000"/>
              </a:solidFill>
            </a:endParaRPr>
          </a:p>
        </p:txBody>
      </p:sp>
    </p:spTree>
    <p:extLst>
      <p:ext uri="{BB962C8B-B14F-4D97-AF65-F5344CB8AC3E}">
        <p14:creationId xmlns:p14="http://schemas.microsoft.com/office/powerpoint/2010/main" val="479951431"/>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Lst>
  <p:transition>
    <p:split orient="vert"/>
  </p:transition>
  <p:timing>
    <p:tnLst>
      <p:par>
        <p:cTn id="1" dur="indefinite" restart="never" nodeType="tmRoot"/>
      </p:par>
    </p:tnLst>
  </p:timing>
  <p:hf sldNum="0" hdr="0" dt="0"/>
  <p:txStyles>
    <p:titleStyle>
      <a:lvl1pPr algn="l" rtl="0" eaLnBrk="0" fontAlgn="base" hangingPunct="0">
        <a:spcBef>
          <a:spcPct val="0"/>
        </a:spcBef>
        <a:spcAft>
          <a:spcPct val="0"/>
        </a:spcAft>
        <a:defRPr kumimoji="1" sz="2800" b="1">
          <a:solidFill>
            <a:schemeClr val="bg1"/>
          </a:solidFill>
          <a:latin typeface="+mj-lt"/>
          <a:ea typeface="+mj-ea"/>
          <a:cs typeface="+mj-cs"/>
        </a:defRPr>
      </a:lvl1pPr>
      <a:lvl2pPr algn="l" rtl="0" eaLnBrk="0" fontAlgn="base" hangingPunct="0">
        <a:spcBef>
          <a:spcPct val="0"/>
        </a:spcBef>
        <a:spcAft>
          <a:spcPct val="0"/>
        </a:spcAft>
        <a:defRPr kumimoji="1" sz="2800" b="1">
          <a:solidFill>
            <a:schemeClr val="bg1"/>
          </a:solidFill>
          <a:latin typeface="Trebuchet MS" pitchFamily="34" charset="0"/>
          <a:ea typeface="微軟正黑體" pitchFamily="34" charset="-120"/>
        </a:defRPr>
      </a:lvl2pPr>
      <a:lvl3pPr algn="l" rtl="0" eaLnBrk="0" fontAlgn="base" hangingPunct="0">
        <a:spcBef>
          <a:spcPct val="0"/>
        </a:spcBef>
        <a:spcAft>
          <a:spcPct val="0"/>
        </a:spcAft>
        <a:defRPr kumimoji="1" sz="2800" b="1">
          <a:solidFill>
            <a:schemeClr val="bg1"/>
          </a:solidFill>
          <a:latin typeface="Trebuchet MS" pitchFamily="34" charset="0"/>
          <a:ea typeface="微軟正黑體" pitchFamily="34" charset="-120"/>
        </a:defRPr>
      </a:lvl3pPr>
      <a:lvl4pPr algn="l" rtl="0" eaLnBrk="0" fontAlgn="base" hangingPunct="0">
        <a:spcBef>
          <a:spcPct val="0"/>
        </a:spcBef>
        <a:spcAft>
          <a:spcPct val="0"/>
        </a:spcAft>
        <a:defRPr kumimoji="1" sz="2800" b="1">
          <a:solidFill>
            <a:schemeClr val="bg1"/>
          </a:solidFill>
          <a:latin typeface="Trebuchet MS" pitchFamily="34" charset="0"/>
          <a:ea typeface="微軟正黑體" pitchFamily="34" charset="-120"/>
        </a:defRPr>
      </a:lvl4pPr>
      <a:lvl5pPr algn="l" rtl="0" eaLnBrk="0" fontAlgn="base" hangingPunct="0">
        <a:spcBef>
          <a:spcPct val="0"/>
        </a:spcBef>
        <a:spcAft>
          <a:spcPct val="0"/>
        </a:spcAft>
        <a:defRPr kumimoji="1" sz="2800" b="1">
          <a:solidFill>
            <a:schemeClr val="bg1"/>
          </a:solidFill>
          <a:latin typeface="Trebuchet MS" pitchFamily="34" charset="0"/>
          <a:ea typeface="微軟正黑體" pitchFamily="34" charset="-120"/>
        </a:defRPr>
      </a:lvl5pPr>
      <a:lvl6pPr marL="457200" algn="l" rtl="0" fontAlgn="base">
        <a:spcBef>
          <a:spcPct val="0"/>
        </a:spcBef>
        <a:spcAft>
          <a:spcPct val="0"/>
        </a:spcAft>
        <a:defRPr kumimoji="1" sz="2800">
          <a:solidFill>
            <a:schemeClr val="bg1"/>
          </a:solidFill>
          <a:latin typeface="Trebuchet MS" pitchFamily="34" charset="0"/>
          <a:ea typeface="微軟正黑體" pitchFamily="34" charset="-120"/>
        </a:defRPr>
      </a:lvl6pPr>
      <a:lvl7pPr marL="914400" algn="l" rtl="0" fontAlgn="base">
        <a:spcBef>
          <a:spcPct val="0"/>
        </a:spcBef>
        <a:spcAft>
          <a:spcPct val="0"/>
        </a:spcAft>
        <a:defRPr kumimoji="1" sz="2800">
          <a:solidFill>
            <a:schemeClr val="bg1"/>
          </a:solidFill>
          <a:latin typeface="Trebuchet MS" pitchFamily="34" charset="0"/>
          <a:ea typeface="微軟正黑體" pitchFamily="34" charset="-120"/>
        </a:defRPr>
      </a:lvl7pPr>
      <a:lvl8pPr marL="1371600" algn="l" rtl="0" fontAlgn="base">
        <a:spcBef>
          <a:spcPct val="0"/>
        </a:spcBef>
        <a:spcAft>
          <a:spcPct val="0"/>
        </a:spcAft>
        <a:defRPr kumimoji="1" sz="2800">
          <a:solidFill>
            <a:schemeClr val="bg1"/>
          </a:solidFill>
          <a:latin typeface="Trebuchet MS" pitchFamily="34" charset="0"/>
          <a:ea typeface="微軟正黑體" pitchFamily="34" charset="-120"/>
        </a:defRPr>
      </a:lvl8pPr>
      <a:lvl9pPr marL="1828800" algn="l" rtl="0" fontAlgn="base">
        <a:spcBef>
          <a:spcPct val="0"/>
        </a:spcBef>
        <a:spcAft>
          <a:spcPct val="0"/>
        </a:spcAft>
        <a:defRPr kumimoji="1" sz="2800">
          <a:solidFill>
            <a:schemeClr val="bg1"/>
          </a:solidFill>
          <a:latin typeface="Trebuchet MS" pitchFamily="34" charset="0"/>
          <a:ea typeface="微軟正黑體" pitchFamily="34" charset="-120"/>
        </a:defRPr>
      </a:lvl9pPr>
    </p:titleStyle>
    <p:bodyStyle>
      <a:lvl1pPr marL="342900" indent="-342900" algn="l" rtl="0" eaLnBrk="0" fontAlgn="base" hangingPunct="0">
        <a:spcBef>
          <a:spcPct val="20000"/>
        </a:spcBef>
        <a:spcAft>
          <a:spcPct val="0"/>
        </a:spcAft>
        <a:buClr>
          <a:srgbClr val="FF0000"/>
        </a:buClr>
        <a:buSzPct val="70000"/>
        <a:buFont typeface="Wingdings" pitchFamily="2" charset="2"/>
        <a:buChar char="n"/>
        <a:defRPr kumimoji="1" sz="3000">
          <a:solidFill>
            <a:schemeClr val="tx1"/>
          </a:solidFill>
          <a:latin typeface="+mn-lt"/>
          <a:ea typeface="+mn-ea"/>
          <a:cs typeface="+mn-cs"/>
        </a:defRPr>
      </a:lvl1pPr>
      <a:lvl2pPr marL="742950" indent="-285750" algn="l" rtl="0" eaLnBrk="0" fontAlgn="base" hangingPunct="0">
        <a:spcBef>
          <a:spcPct val="20000"/>
        </a:spcBef>
        <a:spcAft>
          <a:spcPct val="0"/>
        </a:spcAft>
        <a:buClr>
          <a:srgbClr val="FF99CC"/>
        </a:buClr>
        <a:buSzPct val="70000"/>
        <a:buFont typeface="Wingdings" pitchFamily="2" charset="2"/>
        <a:buChar char="n"/>
        <a:defRPr kumimoji="1" sz="26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9" name="投影片編號版面配置區 1"/>
          <p:cNvSpPr txBox="1">
            <a:spLocks/>
          </p:cNvSpPr>
          <p:nvPr/>
        </p:nvSpPr>
        <p:spPr bwMode="auto">
          <a:xfrm>
            <a:off x="8521700" y="6611926"/>
            <a:ext cx="622300" cy="231775"/>
          </a:xfrm>
          <a:prstGeom prst="rect">
            <a:avLst/>
          </a:prstGeom>
          <a:noFill/>
          <a:ln>
            <a:noFill/>
          </a:ln>
          <a:effectLst/>
          <a:extLst/>
        </p:spPr>
        <p:txBody>
          <a:bodyPr/>
          <a:lstStyle>
            <a:defPPr>
              <a:defRPr lang="zh-TW"/>
            </a:defPPr>
            <a:lvl1pPr algn="r" rtl="0" fontAlgn="base">
              <a:spcBef>
                <a:spcPct val="0"/>
              </a:spcBef>
              <a:spcAft>
                <a:spcPct val="0"/>
              </a:spcAft>
              <a:defRPr kumimoji="1" sz="900" u="none" kern="1200" smtClean="0">
                <a:solidFill>
                  <a:schemeClr val="tx1"/>
                </a:solidFill>
                <a:latin typeface="微軟正黑體" pitchFamily="34" charset="-120"/>
                <a:ea typeface="微軟正黑體" pitchFamily="34" charset="-120"/>
                <a:cs typeface="+mn-cs"/>
              </a:defRPr>
            </a:lvl1pPr>
            <a:lvl2pPr marL="4572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2pPr>
            <a:lvl3pPr marL="9144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3pPr>
            <a:lvl4pPr marL="13716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4pPr>
            <a:lvl5pPr marL="18288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5pPr>
            <a:lvl6pPr marL="2286000" algn="l" defTabSz="914400" rtl="0" eaLnBrk="1" latinLnBrk="0" hangingPunct="1">
              <a:defRPr kumimoji="1" sz="2400" u="sng" kern="1200">
                <a:solidFill>
                  <a:schemeClr val="tx1"/>
                </a:solidFill>
                <a:latin typeface="Times New Roman" pitchFamily="18" charset="0"/>
                <a:ea typeface="新細明體" charset="-120"/>
                <a:cs typeface="+mn-cs"/>
              </a:defRPr>
            </a:lvl6pPr>
            <a:lvl7pPr marL="2743200" algn="l" defTabSz="914400" rtl="0" eaLnBrk="1" latinLnBrk="0" hangingPunct="1">
              <a:defRPr kumimoji="1" sz="2400" u="sng" kern="1200">
                <a:solidFill>
                  <a:schemeClr val="tx1"/>
                </a:solidFill>
                <a:latin typeface="Times New Roman" pitchFamily="18" charset="0"/>
                <a:ea typeface="新細明體" charset="-120"/>
                <a:cs typeface="+mn-cs"/>
              </a:defRPr>
            </a:lvl7pPr>
            <a:lvl8pPr marL="3200400" algn="l" defTabSz="914400" rtl="0" eaLnBrk="1" latinLnBrk="0" hangingPunct="1">
              <a:defRPr kumimoji="1" sz="2400" u="sng" kern="1200">
                <a:solidFill>
                  <a:schemeClr val="tx1"/>
                </a:solidFill>
                <a:latin typeface="Times New Roman" pitchFamily="18" charset="0"/>
                <a:ea typeface="新細明體" charset="-120"/>
                <a:cs typeface="+mn-cs"/>
              </a:defRPr>
            </a:lvl8pPr>
            <a:lvl9pPr marL="3657600" algn="l" defTabSz="914400" rtl="0" eaLnBrk="1" latinLnBrk="0" hangingPunct="1">
              <a:defRPr kumimoji="1" sz="2400" u="sng" kern="1200">
                <a:solidFill>
                  <a:schemeClr val="tx1"/>
                </a:solidFill>
                <a:latin typeface="Times New Roman" pitchFamily="18" charset="0"/>
                <a:ea typeface="新細明體" charset="-120"/>
                <a:cs typeface="+mn-cs"/>
              </a:defRPr>
            </a:lvl9pPr>
          </a:lstStyle>
          <a:p>
            <a:pPr>
              <a:defRPr/>
            </a:pPr>
            <a:fld id="{DC3BD819-DE64-49DE-82DB-81B0C4017838}" type="slidenum">
              <a:rPr lang="en-US" altLang="zh-TW">
                <a:solidFill>
                  <a:prstClr val="black"/>
                </a:solidFill>
              </a:rPr>
              <a:pPr>
                <a:defRPr/>
              </a:pPr>
              <a:t>‹#›</a:t>
            </a:fld>
            <a:endParaRPr lang="en-US" altLang="zh-TW" dirty="0">
              <a:solidFill>
                <a:prstClr val="black"/>
              </a:solidFill>
            </a:endParaRPr>
          </a:p>
        </p:txBody>
      </p:sp>
      <p:sp>
        <p:nvSpPr>
          <p:cNvPr id="3" name="頁尾版面配置區 3"/>
          <p:cNvSpPr txBox="1">
            <a:spLocks/>
          </p:cNvSpPr>
          <p:nvPr userDrawn="1"/>
        </p:nvSpPr>
        <p:spPr bwMode="auto">
          <a:xfrm>
            <a:off x="-51143" y="6671069"/>
            <a:ext cx="6783387" cy="2873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TW"/>
            </a:defPPr>
            <a:lvl1pPr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1pPr>
            <a:lvl2pPr marL="742950" indent="-28575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2pPr>
            <a:lvl3pPr marL="11430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3pPr>
            <a:lvl4pPr marL="16002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4pPr>
            <a:lvl5pPr marL="20574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5pPr>
            <a:lvl6pPr marL="25146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6pPr>
            <a:lvl7pPr marL="29718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7pPr>
            <a:lvl8pPr marL="34290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8pPr>
            <a:lvl9pPr marL="38862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9pPr>
          </a:lstStyle>
          <a:p>
            <a:pPr eaLnBrk="1" hangingPunct="1"/>
            <a:r>
              <a:rPr lang="zh-TW" altLang="en-US" sz="900" u="none" dirty="0" smtClean="0">
                <a:solidFill>
                  <a:prstClr val="black"/>
                </a:solidFill>
                <a:latin typeface="微軟正黑體" pitchFamily="34" charset="-120"/>
                <a:ea typeface="微軟正黑體" pitchFamily="34" charset="-120"/>
              </a:rPr>
              <a:t>機密等級：機密</a:t>
            </a:r>
          </a:p>
        </p:txBody>
      </p:sp>
    </p:spTree>
    <p:extLst>
      <p:ext uri="{BB962C8B-B14F-4D97-AF65-F5344CB8AC3E}">
        <p14:creationId xmlns:p14="http://schemas.microsoft.com/office/powerpoint/2010/main" val="3355358652"/>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Lst>
  <p:timing>
    <p:tnLst>
      <p:par>
        <p:cTn id="1" dur="indefinite" restart="never" nodeType="tmRoot"/>
      </p:par>
    </p:tnLst>
  </p:timing>
  <p:hf hdr="0"/>
  <p:txStyles>
    <p:title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標楷體" pitchFamily="65" charset="-120"/>
          <a:ea typeface="標楷體" pitchFamily="65" charset="-120"/>
        </a:defRPr>
      </a:lvl2pPr>
      <a:lvl3pPr marL="1143000" indent="-228600"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3pPr>
      <a:lvl4pPr marL="16002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4pPr>
      <a:lvl5pPr marL="20574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9" name="投影片編號版面配置區 1"/>
          <p:cNvSpPr txBox="1">
            <a:spLocks/>
          </p:cNvSpPr>
          <p:nvPr/>
        </p:nvSpPr>
        <p:spPr bwMode="auto">
          <a:xfrm>
            <a:off x="8521700" y="6612740"/>
            <a:ext cx="622300" cy="231775"/>
          </a:xfrm>
          <a:prstGeom prst="rect">
            <a:avLst/>
          </a:prstGeom>
          <a:noFill/>
          <a:ln>
            <a:noFill/>
          </a:ln>
          <a:effectLst/>
          <a:extLst/>
        </p:spPr>
        <p:txBody>
          <a:bodyPr/>
          <a:lstStyle>
            <a:defPPr>
              <a:defRPr lang="zh-TW"/>
            </a:defPPr>
            <a:lvl1pPr algn="r" rtl="0" fontAlgn="base">
              <a:spcBef>
                <a:spcPct val="0"/>
              </a:spcBef>
              <a:spcAft>
                <a:spcPct val="0"/>
              </a:spcAft>
              <a:defRPr kumimoji="1" sz="900" u="none" kern="1200" smtClean="0">
                <a:solidFill>
                  <a:schemeClr val="tx1"/>
                </a:solidFill>
                <a:latin typeface="微軟正黑體" pitchFamily="34" charset="-120"/>
                <a:ea typeface="微軟正黑體" pitchFamily="34" charset="-120"/>
                <a:cs typeface="+mn-cs"/>
              </a:defRPr>
            </a:lvl1pPr>
            <a:lvl2pPr marL="4572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2pPr>
            <a:lvl3pPr marL="9144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3pPr>
            <a:lvl4pPr marL="13716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4pPr>
            <a:lvl5pPr marL="18288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5pPr>
            <a:lvl6pPr marL="2286000" algn="l" defTabSz="914400" rtl="0" eaLnBrk="1" latinLnBrk="0" hangingPunct="1">
              <a:defRPr kumimoji="1" sz="2400" u="sng" kern="1200">
                <a:solidFill>
                  <a:schemeClr val="tx1"/>
                </a:solidFill>
                <a:latin typeface="Times New Roman" pitchFamily="18" charset="0"/>
                <a:ea typeface="新細明體" charset="-120"/>
                <a:cs typeface="+mn-cs"/>
              </a:defRPr>
            </a:lvl6pPr>
            <a:lvl7pPr marL="2743200" algn="l" defTabSz="914400" rtl="0" eaLnBrk="1" latinLnBrk="0" hangingPunct="1">
              <a:defRPr kumimoji="1" sz="2400" u="sng" kern="1200">
                <a:solidFill>
                  <a:schemeClr val="tx1"/>
                </a:solidFill>
                <a:latin typeface="Times New Roman" pitchFamily="18" charset="0"/>
                <a:ea typeface="新細明體" charset="-120"/>
                <a:cs typeface="+mn-cs"/>
              </a:defRPr>
            </a:lvl7pPr>
            <a:lvl8pPr marL="3200400" algn="l" defTabSz="914400" rtl="0" eaLnBrk="1" latinLnBrk="0" hangingPunct="1">
              <a:defRPr kumimoji="1" sz="2400" u="sng" kern="1200">
                <a:solidFill>
                  <a:schemeClr val="tx1"/>
                </a:solidFill>
                <a:latin typeface="Times New Roman" pitchFamily="18" charset="0"/>
                <a:ea typeface="新細明體" charset="-120"/>
                <a:cs typeface="+mn-cs"/>
              </a:defRPr>
            </a:lvl8pPr>
            <a:lvl9pPr marL="3657600" algn="l" defTabSz="914400" rtl="0" eaLnBrk="1" latinLnBrk="0" hangingPunct="1">
              <a:defRPr kumimoji="1" sz="2400" u="sng" kern="1200">
                <a:solidFill>
                  <a:schemeClr val="tx1"/>
                </a:solidFill>
                <a:latin typeface="Times New Roman" pitchFamily="18" charset="0"/>
                <a:ea typeface="新細明體" charset="-120"/>
                <a:cs typeface="+mn-cs"/>
              </a:defRPr>
            </a:lvl9pPr>
          </a:lstStyle>
          <a:p>
            <a:pPr>
              <a:defRPr/>
            </a:pPr>
            <a:fld id="{DC3BD819-DE64-49DE-82DB-81B0C4017838}" type="slidenum">
              <a:rPr lang="en-US" altLang="zh-TW">
                <a:solidFill>
                  <a:prstClr val="black"/>
                </a:solidFill>
              </a:rPr>
              <a:pPr>
                <a:defRPr/>
              </a:pPr>
              <a:t>‹#›</a:t>
            </a:fld>
            <a:endParaRPr lang="en-US" altLang="zh-TW" dirty="0">
              <a:solidFill>
                <a:prstClr val="black"/>
              </a:solidFill>
            </a:endParaRPr>
          </a:p>
        </p:txBody>
      </p:sp>
      <p:sp>
        <p:nvSpPr>
          <p:cNvPr id="3" name="頁尾版面配置區 3"/>
          <p:cNvSpPr txBox="1">
            <a:spLocks/>
          </p:cNvSpPr>
          <p:nvPr userDrawn="1"/>
        </p:nvSpPr>
        <p:spPr bwMode="auto">
          <a:xfrm>
            <a:off x="-51143" y="6670889"/>
            <a:ext cx="6783387" cy="2873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TW"/>
            </a:defPPr>
            <a:lvl1pPr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1pPr>
            <a:lvl2pPr marL="742950" indent="-28575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2pPr>
            <a:lvl3pPr marL="11430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3pPr>
            <a:lvl4pPr marL="16002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4pPr>
            <a:lvl5pPr marL="20574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5pPr>
            <a:lvl6pPr marL="25146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6pPr>
            <a:lvl7pPr marL="29718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7pPr>
            <a:lvl8pPr marL="34290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8pPr>
            <a:lvl9pPr marL="38862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9pPr>
          </a:lstStyle>
          <a:p>
            <a:pPr eaLnBrk="1" hangingPunct="1"/>
            <a:r>
              <a:rPr lang="zh-TW" altLang="en-US" sz="900" u="none" dirty="0" smtClean="0">
                <a:solidFill>
                  <a:prstClr val="black"/>
                </a:solidFill>
                <a:latin typeface="微軟正黑體" pitchFamily="34" charset="-120"/>
                <a:ea typeface="微軟正黑體" pitchFamily="34" charset="-120"/>
              </a:rPr>
              <a:t>機密等級：機密</a:t>
            </a:r>
          </a:p>
        </p:txBody>
      </p:sp>
    </p:spTree>
    <p:extLst>
      <p:ext uri="{BB962C8B-B14F-4D97-AF65-F5344CB8AC3E}">
        <p14:creationId xmlns:p14="http://schemas.microsoft.com/office/powerpoint/2010/main" val="215992769"/>
      </p:ext>
    </p:extLst>
  </p:cSld>
  <p:clrMap bg1="lt1" tx1="dk1" bg2="lt2" tx2="dk2" accent1="accent1" accent2="accent2" accent3="accent3" accent4="accent4" accent5="accent5" accent6="accent6" hlink="hlink" folHlink="folHlink"/>
  <p:sldLayoutIdLst>
    <p:sldLayoutId id="2147483776" r:id="rId1"/>
    <p:sldLayoutId id="2147483777" r:id="rId2"/>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標楷體" pitchFamily="65" charset="-120"/>
          <a:ea typeface="標楷體" pitchFamily="65" charset="-120"/>
        </a:defRPr>
      </a:lvl2pPr>
      <a:lvl3pPr marL="1143000" indent="-228600"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3pPr>
      <a:lvl4pPr marL="16002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4pPr>
      <a:lvl5pPr marL="20574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9" name="投影片編號版面配置區 1"/>
          <p:cNvSpPr txBox="1">
            <a:spLocks/>
          </p:cNvSpPr>
          <p:nvPr/>
        </p:nvSpPr>
        <p:spPr bwMode="auto">
          <a:xfrm>
            <a:off x="8521700" y="6611914"/>
            <a:ext cx="622300" cy="231775"/>
          </a:xfrm>
          <a:prstGeom prst="rect">
            <a:avLst/>
          </a:prstGeom>
          <a:noFill/>
          <a:ln>
            <a:noFill/>
          </a:ln>
          <a:effectLst/>
          <a:extLst/>
        </p:spPr>
        <p:txBody>
          <a:bodyPr/>
          <a:lstStyle>
            <a:defPPr>
              <a:defRPr lang="zh-TW"/>
            </a:defPPr>
            <a:lvl1pPr algn="r" rtl="0" fontAlgn="base">
              <a:spcBef>
                <a:spcPct val="0"/>
              </a:spcBef>
              <a:spcAft>
                <a:spcPct val="0"/>
              </a:spcAft>
              <a:defRPr kumimoji="1" sz="900" u="none" kern="1200" smtClean="0">
                <a:solidFill>
                  <a:schemeClr val="tx1"/>
                </a:solidFill>
                <a:latin typeface="微軟正黑體" pitchFamily="34" charset="-120"/>
                <a:ea typeface="微軟正黑體" pitchFamily="34" charset="-120"/>
                <a:cs typeface="+mn-cs"/>
              </a:defRPr>
            </a:lvl1pPr>
            <a:lvl2pPr marL="4572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2pPr>
            <a:lvl3pPr marL="9144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3pPr>
            <a:lvl4pPr marL="13716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4pPr>
            <a:lvl5pPr marL="18288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5pPr>
            <a:lvl6pPr marL="2286000" algn="l" defTabSz="914400" rtl="0" eaLnBrk="1" latinLnBrk="0" hangingPunct="1">
              <a:defRPr kumimoji="1" sz="2400" u="sng" kern="1200">
                <a:solidFill>
                  <a:schemeClr val="tx1"/>
                </a:solidFill>
                <a:latin typeface="Times New Roman" pitchFamily="18" charset="0"/>
                <a:ea typeface="新細明體" charset="-120"/>
                <a:cs typeface="+mn-cs"/>
              </a:defRPr>
            </a:lvl6pPr>
            <a:lvl7pPr marL="2743200" algn="l" defTabSz="914400" rtl="0" eaLnBrk="1" latinLnBrk="0" hangingPunct="1">
              <a:defRPr kumimoji="1" sz="2400" u="sng" kern="1200">
                <a:solidFill>
                  <a:schemeClr val="tx1"/>
                </a:solidFill>
                <a:latin typeface="Times New Roman" pitchFamily="18" charset="0"/>
                <a:ea typeface="新細明體" charset="-120"/>
                <a:cs typeface="+mn-cs"/>
              </a:defRPr>
            </a:lvl7pPr>
            <a:lvl8pPr marL="3200400" algn="l" defTabSz="914400" rtl="0" eaLnBrk="1" latinLnBrk="0" hangingPunct="1">
              <a:defRPr kumimoji="1" sz="2400" u="sng" kern="1200">
                <a:solidFill>
                  <a:schemeClr val="tx1"/>
                </a:solidFill>
                <a:latin typeface="Times New Roman" pitchFamily="18" charset="0"/>
                <a:ea typeface="新細明體" charset="-120"/>
                <a:cs typeface="+mn-cs"/>
              </a:defRPr>
            </a:lvl8pPr>
            <a:lvl9pPr marL="3657600" algn="l" defTabSz="914400" rtl="0" eaLnBrk="1" latinLnBrk="0" hangingPunct="1">
              <a:defRPr kumimoji="1" sz="2400" u="sng" kern="1200">
                <a:solidFill>
                  <a:schemeClr val="tx1"/>
                </a:solidFill>
                <a:latin typeface="Times New Roman" pitchFamily="18" charset="0"/>
                <a:ea typeface="新細明體" charset="-120"/>
                <a:cs typeface="+mn-cs"/>
              </a:defRPr>
            </a:lvl9pPr>
          </a:lstStyle>
          <a:p>
            <a:pPr>
              <a:defRPr/>
            </a:pPr>
            <a:fld id="{DC3BD819-DE64-49DE-82DB-81B0C4017838}" type="slidenum">
              <a:rPr lang="en-US" altLang="zh-TW">
                <a:solidFill>
                  <a:prstClr val="black"/>
                </a:solidFill>
              </a:rPr>
              <a:pPr>
                <a:defRPr/>
              </a:pPr>
              <a:t>‹#›</a:t>
            </a:fld>
            <a:endParaRPr lang="en-US" altLang="zh-TW" dirty="0">
              <a:solidFill>
                <a:prstClr val="black"/>
              </a:solidFill>
            </a:endParaRPr>
          </a:p>
        </p:txBody>
      </p:sp>
      <p:sp>
        <p:nvSpPr>
          <p:cNvPr id="3" name="頁尾版面配置區 3"/>
          <p:cNvSpPr txBox="1">
            <a:spLocks/>
          </p:cNvSpPr>
          <p:nvPr userDrawn="1"/>
        </p:nvSpPr>
        <p:spPr bwMode="auto">
          <a:xfrm>
            <a:off x="-51143" y="6671061"/>
            <a:ext cx="6783387" cy="2873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TW"/>
            </a:defPPr>
            <a:lvl1pPr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1pPr>
            <a:lvl2pPr marL="742950" indent="-28575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2pPr>
            <a:lvl3pPr marL="11430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3pPr>
            <a:lvl4pPr marL="16002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4pPr>
            <a:lvl5pPr marL="20574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5pPr>
            <a:lvl6pPr marL="25146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6pPr>
            <a:lvl7pPr marL="29718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7pPr>
            <a:lvl8pPr marL="34290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8pPr>
            <a:lvl9pPr marL="38862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9pPr>
          </a:lstStyle>
          <a:p>
            <a:pPr eaLnBrk="1" hangingPunct="1"/>
            <a:r>
              <a:rPr lang="zh-TW" altLang="en-US" sz="900" u="none" dirty="0" smtClean="0">
                <a:solidFill>
                  <a:prstClr val="black"/>
                </a:solidFill>
                <a:latin typeface="微軟正黑體" pitchFamily="34" charset="-120"/>
                <a:ea typeface="微軟正黑體" pitchFamily="34" charset="-120"/>
              </a:rPr>
              <a:t>機密等級：機密</a:t>
            </a:r>
          </a:p>
        </p:txBody>
      </p:sp>
    </p:spTree>
    <p:extLst>
      <p:ext uri="{BB962C8B-B14F-4D97-AF65-F5344CB8AC3E}">
        <p14:creationId xmlns:p14="http://schemas.microsoft.com/office/powerpoint/2010/main" val="646985363"/>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Lst>
  <p:timing>
    <p:tnLst>
      <p:par>
        <p:cTn id="1" dur="indefinite" restart="never" nodeType="tmRoot"/>
      </p:par>
    </p:tnLst>
  </p:timing>
  <p:hf hdr="0"/>
  <p:txStyles>
    <p:title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標楷體" pitchFamily="65" charset="-120"/>
          <a:ea typeface="標楷體" pitchFamily="65" charset="-120"/>
        </a:defRPr>
      </a:lvl2pPr>
      <a:lvl3pPr marL="1143000" indent="-228600"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3pPr>
      <a:lvl4pPr marL="16002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4pPr>
      <a:lvl5pPr marL="20574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9" name="投影片編號版面配置區 1"/>
          <p:cNvSpPr txBox="1">
            <a:spLocks/>
          </p:cNvSpPr>
          <p:nvPr/>
        </p:nvSpPr>
        <p:spPr bwMode="auto">
          <a:xfrm>
            <a:off x="8521700" y="6611892"/>
            <a:ext cx="622300" cy="231775"/>
          </a:xfrm>
          <a:prstGeom prst="rect">
            <a:avLst/>
          </a:prstGeom>
          <a:noFill/>
          <a:ln>
            <a:noFill/>
          </a:ln>
          <a:effectLst/>
          <a:extLst/>
        </p:spPr>
        <p:txBody>
          <a:bodyPr/>
          <a:lstStyle>
            <a:defPPr>
              <a:defRPr lang="zh-TW"/>
            </a:defPPr>
            <a:lvl1pPr algn="r" rtl="0" fontAlgn="base">
              <a:spcBef>
                <a:spcPct val="0"/>
              </a:spcBef>
              <a:spcAft>
                <a:spcPct val="0"/>
              </a:spcAft>
              <a:defRPr kumimoji="1" sz="900" u="none" kern="1200" smtClean="0">
                <a:solidFill>
                  <a:schemeClr val="tx1"/>
                </a:solidFill>
                <a:latin typeface="微軟正黑體" pitchFamily="34" charset="-120"/>
                <a:ea typeface="微軟正黑體" pitchFamily="34" charset="-120"/>
                <a:cs typeface="+mn-cs"/>
              </a:defRPr>
            </a:lvl1pPr>
            <a:lvl2pPr marL="4572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2pPr>
            <a:lvl3pPr marL="9144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3pPr>
            <a:lvl4pPr marL="13716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4pPr>
            <a:lvl5pPr marL="18288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5pPr>
            <a:lvl6pPr marL="2286000" algn="l" defTabSz="914400" rtl="0" eaLnBrk="1" latinLnBrk="0" hangingPunct="1">
              <a:defRPr kumimoji="1" sz="2400" u="sng" kern="1200">
                <a:solidFill>
                  <a:schemeClr val="tx1"/>
                </a:solidFill>
                <a:latin typeface="Times New Roman" pitchFamily="18" charset="0"/>
                <a:ea typeface="新細明體" charset="-120"/>
                <a:cs typeface="+mn-cs"/>
              </a:defRPr>
            </a:lvl6pPr>
            <a:lvl7pPr marL="2743200" algn="l" defTabSz="914400" rtl="0" eaLnBrk="1" latinLnBrk="0" hangingPunct="1">
              <a:defRPr kumimoji="1" sz="2400" u="sng" kern="1200">
                <a:solidFill>
                  <a:schemeClr val="tx1"/>
                </a:solidFill>
                <a:latin typeface="Times New Roman" pitchFamily="18" charset="0"/>
                <a:ea typeface="新細明體" charset="-120"/>
                <a:cs typeface="+mn-cs"/>
              </a:defRPr>
            </a:lvl7pPr>
            <a:lvl8pPr marL="3200400" algn="l" defTabSz="914400" rtl="0" eaLnBrk="1" latinLnBrk="0" hangingPunct="1">
              <a:defRPr kumimoji="1" sz="2400" u="sng" kern="1200">
                <a:solidFill>
                  <a:schemeClr val="tx1"/>
                </a:solidFill>
                <a:latin typeface="Times New Roman" pitchFamily="18" charset="0"/>
                <a:ea typeface="新細明體" charset="-120"/>
                <a:cs typeface="+mn-cs"/>
              </a:defRPr>
            </a:lvl8pPr>
            <a:lvl9pPr marL="3657600" algn="l" defTabSz="914400" rtl="0" eaLnBrk="1" latinLnBrk="0" hangingPunct="1">
              <a:defRPr kumimoji="1" sz="2400" u="sng" kern="1200">
                <a:solidFill>
                  <a:schemeClr val="tx1"/>
                </a:solidFill>
                <a:latin typeface="Times New Roman" pitchFamily="18" charset="0"/>
                <a:ea typeface="新細明體" charset="-120"/>
                <a:cs typeface="+mn-cs"/>
              </a:defRPr>
            </a:lvl9pPr>
          </a:lstStyle>
          <a:p>
            <a:pPr>
              <a:defRPr/>
            </a:pPr>
            <a:fld id="{DC3BD819-DE64-49DE-82DB-81B0C4017838}" type="slidenum">
              <a:rPr lang="en-US" altLang="zh-TW">
                <a:solidFill>
                  <a:prstClr val="black"/>
                </a:solidFill>
              </a:rPr>
              <a:pPr>
                <a:defRPr/>
              </a:pPr>
              <a:t>‹#›</a:t>
            </a:fld>
            <a:endParaRPr lang="en-US" altLang="zh-TW" dirty="0">
              <a:solidFill>
                <a:prstClr val="black"/>
              </a:solidFill>
            </a:endParaRPr>
          </a:p>
        </p:txBody>
      </p:sp>
      <p:sp>
        <p:nvSpPr>
          <p:cNvPr id="3" name="頁尾版面配置區 3"/>
          <p:cNvSpPr txBox="1">
            <a:spLocks/>
          </p:cNvSpPr>
          <p:nvPr userDrawn="1"/>
        </p:nvSpPr>
        <p:spPr bwMode="auto">
          <a:xfrm>
            <a:off x="-51143" y="6671052"/>
            <a:ext cx="6783387" cy="2873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TW"/>
            </a:defPPr>
            <a:lvl1pPr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1pPr>
            <a:lvl2pPr marL="742950" indent="-28575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2pPr>
            <a:lvl3pPr marL="11430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3pPr>
            <a:lvl4pPr marL="16002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4pPr>
            <a:lvl5pPr marL="20574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5pPr>
            <a:lvl6pPr marL="25146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6pPr>
            <a:lvl7pPr marL="29718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7pPr>
            <a:lvl8pPr marL="34290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8pPr>
            <a:lvl9pPr marL="38862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9pPr>
          </a:lstStyle>
          <a:p>
            <a:pPr eaLnBrk="1" hangingPunct="1"/>
            <a:r>
              <a:rPr lang="zh-TW" altLang="en-US" sz="900" u="none" dirty="0" smtClean="0">
                <a:solidFill>
                  <a:prstClr val="black"/>
                </a:solidFill>
                <a:latin typeface="微軟正黑體" pitchFamily="34" charset="-120"/>
                <a:ea typeface="微軟正黑體" pitchFamily="34" charset="-120"/>
              </a:rPr>
              <a:t>機密等級：機密</a:t>
            </a:r>
          </a:p>
        </p:txBody>
      </p:sp>
    </p:spTree>
    <p:extLst>
      <p:ext uri="{BB962C8B-B14F-4D97-AF65-F5344CB8AC3E}">
        <p14:creationId xmlns:p14="http://schemas.microsoft.com/office/powerpoint/2010/main" val="489972348"/>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p:timing>
    <p:tnLst>
      <p:par>
        <p:cTn id="1" dur="indefinite" restart="never" nodeType="tmRoot"/>
      </p:par>
    </p:tnLst>
  </p:timing>
  <p:hf hdr="0"/>
  <p:txStyles>
    <p:title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標楷體" pitchFamily="65" charset="-120"/>
          <a:ea typeface="標楷體" pitchFamily="65" charset="-120"/>
        </a:defRPr>
      </a:lvl2pPr>
      <a:lvl3pPr marL="1143000" indent="-228600"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3pPr>
      <a:lvl4pPr marL="16002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4pPr>
      <a:lvl5pPr marL="20574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8" name="頁尾版面配置區 1"/>
          <p:cNvSpPr>
            <a:spLocks noGrp="1"/>
          </p:cNvSpPr>
          <p:nvPr>
            <p:ph type="ftr" sz="quarter" idx="3"/>
          </p:nvPr>
        </p:nvSpPr>
        <p:spPr>
          <a:xfrm>
            <a:off x="179512" y="6505213"/>
            <a:ext cx="6783388" cy="285815"/>
          </a:xfrm>
          <a:prstGeom prst="rect">
            <a:avLst/>
          </a:prstGeom>
          <a:noFill/>
        </p:spPr>
        <p:txBody>
          <a:bodyPr vert="horz" wrap="square" lIns="0" tIns="45720" rIns="91440" bIns="45720" numCol="1" anchor="t" anchorCtr="0" compatLnSpc="1">
            <a:prstTxWarp prst="textNoShape">
              <a:avLst/>
            </a:prstTxWarp>
          </a:bodyPr>
          <a:lstStyle>
            <a:lvl1pPr>
              <a:lnSpc>
                <a:spcPct val="150000"/>
              </a:lnSpc>
              <a:spcBef>
                <a:spcPct val="30000"/>
              </a:spcBef>
              <a:defRPr sz="900" u="none" dirty="0">
                <a:solidFill>
                  <a:schemeClr val="tx1"/>
                </a:solidFill>
                <a:latin typeface="微軟正黑體"/>
                <a:ea typeface="微軟正黑體"/>
                <a:cs typeface="微軟正黑體"/>
              </a:defRPr>
            </a:lvl1pPr>
          </a:lstStyle>
          <a:p>
            <a:pPr>
              <a:defRPr/>
            </a:pPr>
            <a:r>
              <a:rPr lang="zh-TW" altLang="en-US">
                <a:solidFill>
                  <a:prstClr val="black"/>
                </a:solidFill>
              </a:rPr>
              <a:t>機密等級</a:t>
            </a:r>
            <a:r>
              <a:rPr lang="zh-TW" altLang="en-US" smtClean="0">
                <a:solidFill>
                  <a:prstClr val="black"/>
                </a:solidFill>
              </a:rPr>
              <a:t>：密</a:t>
            </a:r>
            <a:r>
              <a:rPr lang="en-US" altLang="zh-TW" smtClean="0">
                <a:solidFill>
                  <a:prstClr val="black"/>
                </a:solidFill>
              </a:rPr>
              <a:t>          </a:t>
            </a:r>
            <a:r>
              <a:rPr lang="zh-TW" altLang="en-US">
                <a:solidFill>
                  <a:prstClr val="black"/>
                </a:solidFill>
              </a:rPr>
              <a:t>日期</a:t>
            </a:r>
            <a:r>
              <a:rPr lang="zh-TW" altLang="en-US" smtClean="0">
                <a:solidFill>
                  <a:prstClr val="black"/>
                </a:solidFill>
              </a:rPr>
              <a:t>：</a:t>
            </a:r>
            <a:r>
              <a:rPr lang="en-US" altLang="zh-TW" smtClean="0">
                <a:solidFill>
                  <a:prstClr val="black"/>
                </a:solidFill>
              </a:rPr>
              <a:t>107/3</a:t>
            </a:r>
            <a:endParaRPr lang="zh-TW" altLang="en-US">
              <a:solidFill>
                <a:prstClr val="black"/>
              </a:solidFill>
            </a:endParaRPr>
          </a:p>
        </p:txBody>
      </p:sp>
      <p:sp>
        <p:nvSpPr>
          <p:cNvPr id="9" name="投影片編號版面配置區 1"/>
          <p:cNvSpPr txBox="1">
            <a:spLocks/>
          </p:cNvSpPr>
          <p:nvPr/>
        </p:nvSpPr>
        <p:spPr bwMode="auto">
          <a:xfrm>
            <a:off x="8486204" y="6558181"/>
            <a:ext cx="622300" cy="232887"/>
          </a:xfrm>
          <a:prstGeom prst="rect">
            <a:avLst/>
          </a:prstGeom>
          <a:noFill/>
          <a:ln>
            <a:noFill/>
          </a:ln>
          <a:effectLst/>
          <a:extLst/>
        </p:spPr>
        <p:txBody>
          <a:bodyPr/>
          <a:lstStyle>
            <a:defPPr>
              <a:defRPr lang="zh-TW"/>
            </a:defPPr>
            <a:lvl1pPr algn="r" rtl="0" fontAlgn="base">
              <a:spcBef>
                <a:spcPct val="0"/>
              </a:spcBef>
              <a:spcAft>
                <a:spcPct val="0"/>
              </a:spcAft>
              <a:defRPr kumimoji="1" sz="900" u="none" kern="1200" smtClean="0">
                <a:solidFill>
                  <a:schemeClr val="tx1"/>
                </a:solidFill>
                <a:latin typeface="微軟正黑體" pitchFamily="34" charset="-120"/>
                <a:ea typeface="微軟正黑體" pitchFamily="34" charset="-120"/>
                <a:cs typeface="+mn-cs"/>
              </a:defRPr>
            </a:lvl1pPr>
            <a:lvl2pPr marL="4572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2pPr>
            <a:lvl3pPr marL="9144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3pPr>
            <a:lvl4pPr marL="13716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4pPr>
            <a:lvl5pPr marL="18288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5pPr>
            <a:lvl6pPr marL="2286000" algn="l" defTabSz="914400" rtl="0" eaLnBrk="1" latinLnBrk="0" hangingPunct="1">
              <a:defRPr kumimoji="1" sz="2400" u="sng" kern="1200">
                <a:solidFill>
                  <a:schemeClr val="tx1"/>
                </a:solidFill>
                <a:latin typeface="Times New Roman" pitchFamily="18" charset="0"/>
                <a:ea typeface="新細明體" charset="-120"/>
                <a:cs typeface="+mn-cs"/>
              </a:defRPr>
            </a:lvl6pPr>
            <a:lvl7pPr marL="2743200" algn="l" defTabSz="914400" rtl="0" eaLnBrk="1" latinLnBrk="0" hangingPunct="1">
              <a:defRPr kumimoji="1" sz="2400" u="sng" kern="1200">
                <a:solidFill>
                  <a:schemeClr val="tx1"/>
                </a:solidFill>
                <a:latin typeface="Times New Roman" pitchFamily="18" charset="0"/>
                <a:ea typeface="新細明體" charset="-120"/>
                <a:cs typeface="+mn-cs"/>
              </a:defRPr>
            </a:lvl7pPr>
            <a:lvl8pPr marL="3200400" algn="l" defTabSz="914400" rtl="0" eaLnBrk="1" latinLnBrk="0" hangingPunct="1">
              <a:defRPr kumimoji="1" sz="2400" u="sng" kern="1200">
                <a:solidFill>
                  <a:schemeClr val="tx1"/>
                </a:solidFill>
                <a:latin typeface="Times New Roman" pitchFamily="18" charset="0"/>
                <a:ea typeface="新細明體" charset="-120"/>
                <a:cs typeface="+mn-cs"/>
              </a:defRPr>
            </a:lvl8pPr>
            <a:lvl9pPr marL="3657600" algn="l" defTabSz="914400" rtl="0" eaLnBrk="1" latinLnBrk="0" hangingPunct="1">
              <a:defRPr kumimoji="1" sz="2400" u="sng" kern="1200">
                <a:solidFill>
                  <a:schemeClr val="tx1"/>
                </a:solidFill>
                <a:latin typeface="Times New Roman" pitchFamily="18" charset="0"/>
                <a:ea typeface="新細明體" charset="-120"/>
                <a:cs typeface="+mn-cs"/>
              </a:defRPr>
            </a:lvl9pPr>
          </a:lstStyle>
          <a:p>
            <a:pPr>
              <a:defRPr/>
            </a:pPr>
            <a:fld id="{657C8200-05A5-4B80-856A-D177389FE35B}" type="slidenum">
              <a:rPr lang="en-US" altLang="zh-TW">
                <a:solidFill>
                  <a:prstClr val="black"/>
                </a:solidFill>
              </a:rPr>
              <a:pPr>
                <a:defRPr/>
              </a:pPr>
              <a:t>‹#›</a:t>
            </a:fld>
            <a:endParaRPr lang="en-US" altLang="zh-TW" dirty="0">
              <a:solidFill>
                <a:prstClr val="black"/>
              </a:solidFill>
            </a:endParaRPr>
          </a:p>
        </p:txBody>
      </p:sp>
    </p:spTree>
    <p:extLst>
      <p:ext uri="{BB962C8B-B14F-4D97-AF65-F5344CB8AC3E}">
        <p14:creationId xmlns:p14="http://schemas.microsoft.com/office/powerpoint/2010/main" val="446301349"/>
      </p:ext>
    </p:extLst>
  </p:cSld>
  <p:clrMap bg1="lt1" tx1="dk1" bg2="lt2" tx2="dk2" accent1="accent1" accent2="accent2" accent3="accent3" accent4="accent4" accent5="accent5" accent6="accent6" hlink="hlink" folHlink="folHlink"/>
  <p:sldLayoutIdLst>
    <p:sldLayoutId id="2147483976" r:id="rId1"/>
    <p:sldLayoutId id="2147483977" r:id="rId2"/>
  </p:sldLayoutIdLst>
  <p:timing>
    <p:tnLst>
      <p:par>
        <p:cTn id="1" dur="indefinite" restart="never" nodeType="tmRoot"/>
      </p:par>
    </p:tnLst>
  </p:timing>
  <p:hf hdr="0"/>
  <p:txStyles>
    <p:titleStyle>
      <a:lvl1pPr algn="l" rtl="0" eaLnBrk="0" fontAlgn="base" hangingPunct="0">
        <a:spcBef>
          <a:spcPct val="0"/>
        </a:spcBef>
        <a:spcAft>
          <a:spcPct val="0"/>
        </a:spcAft>
        <a:defRPr kumimoji="1" sz="3600" b="1">
          <a:solidFill>
            <a:schemeClr val="tx2"/>
          </a:solidFill>
          <a:latin typeface="標楷體" pitchFamily="65" charset="-120"/>
          <a:ea typeface="標楷體" pitchFamily="65" charset="-120"/>
          <a:cs typeface="+mj-cs"/>
        </a:defRPr>
      </a:lvl1pPr>
      <a:lvl2pPr algn="l" rtl="0" eaLnBrk="0" fontAlgn="base" hangingPunct="0">
        <a:spcBef>
          <a:spcPct val="0"/>
        </a:spcBef>
        <a:spcAft>
          <a:spcPct val="0"/>
        </a:spcAft>
        <a:defRPr kumimoji="1" sz="3600" b="1">
          <a:solidFill>
            <a:schemeClr val="tx2"/>
          </a:solidFill>
          <a:latin typeface="標楷體" pitchFamily="65" charset="-120"/>
          <a:ea typeface="標楷體" pitchFamily="65" charset="-120"/>
        </a:defRPr>
      </a:lvl2pPr>
      <a:lvl3pPr algn="l" rtl="0" eaLnBrk="0" fontAlgn="base" hangingPunct="0">
        <a:spcBef>
          <a:spcPct val="0"/>
        </a:spcBef>
        <a:spcAft>
          <a:spcPct val="0"/>
        </a:spcAft>
        <a:defRPr kumimoji="1" sz="3600" b="1">
          <a:solidFill>
            <a:schemeClr val="tx2"/>
          </a:solidFill>
          <a:latin typeface="標楷體" pitchFamily="65" charset="-120"/>
          <a:ea typeface="標楷體" pitchFamily="65" charset="-120"/>
        </a:defRPr>
      </a:lvl3pPr>
      <a:lvl4pPr algn="l" rtl="0" eaLnBrk="0" fontAlgn="base" hangingPunct="0">
        <a:spcBef>
          <a:spcPct val="0"/>
        </a:spcBef>
        <a:spcAft>
          <a:spcPct val="0"/>
        </a:spcAft>
        <a:defRPr kumimoji="1" sz="3600" b="1">
          <a:solidFill>
            <a:schemeClr val="tx2"/>
          </a:solidFill>
          <a:latin typeface="標楷體" pitchFamily="65" charset="-120"/>
          <a:ea typeface="標楷體" pitchFamily="65" charset="-120"/>
        </a:defRPr>
      </a:lvl4pPr>
      <a:lvl5pPr algn="l" rtl="0" eaLnBrk="0" fontAlgn="base" hangingPunct="0">
        <a:spcBef>
          <a:spcPct val="0"/>
        </a:spcBef>
        <a:spcAft>
          <a:spcPct val="0"/>
        </a:spcAft>
        <a:defRPr kumimoji="1" sz="3600" b="1">
          <a:solidFill>
            <a:schemeClr val="tx2"/>
          </a:solidFill>
          <a:latin typeface="標楷體" pitchFamily="65" charset="-120"/>
          <a:ea typeface="標楷體" pitchFamily="65"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a:solidFill>
            <a:schemeClr val="tx1"/>
          </a:solidFill>
          <a:latin typeface="標楷體" pitchFamily="65" charset="-120"/>
          <a:ea typeface="標楷體" pitchFamily="65"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標楷體" pitchFamily="65" charset="-120"/>
          <a:ea typeface="標楷體" pitchFamily="65" charset="-120"/>
        </a:defRPr>
      </a:lvl2pPr>
      <a:lvl3pPr marL="1143000" indent="-228600"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3pPr>
      <a:lvl4pPr marL="16002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4pPr>
      <a:lvl5pPr marL="20574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9" name="投影片編號版面配置區 1"/>
          <p:cNvSpPr txBox="1">
            <a:spLocks/>
          </p:cNvSpPr>
          <p:nvPr/>
        </p:nvSpPr>
        <p:spPr bwMode="auto">
          <a:xfrm>
            <a:off x="8521700" y="6611852"/>
            <a:ext cx="622300" cy="231775"/>
          </a:xfrm>
          <a:prstGeom prst="rect">
            <a:avLst/>
          </a:prstGeom>
          <a:noFill/>
          <a:ln>
            <a:noFill/>
          </a:ln>
          <a:effectLst/>
          <a:extLst/>
        </p:spPr>
        <p:txBody>
          <a:bodyPr/>
          <a:lstStyle>
            <a:defPPr>
              <a:defRPr lang="zh-TW"/>
            </a:defPPr>
            <a:lvl1pPr algn="r" rtl="0" fontAlgn="base">
              <a:spcBef>
                <a:spcPct val="0"/>
              </a:spcBef>
              <a:spcAft>
                <a:spcPct val="0"/>
              </a:spcAft>
              <a:defRPr kumimoji="1" sz="900" u="none" kern="1200" smtClean="0">
                <a:solidFill>
                  <a:schemeClr val="tx1"/>
                </a:solidFill>
                <a:latin typeface="微軟正黑體" pitchFamily="34" charset="-120"/>
                <a:ea typeface="微軟正黑體" pitchFamily="34" charset="-120"/>
                <a:cs typeface="+mn-cs"/>
              </a:defRPr>
            </a:lvl1pPr>
            <a:lvl2pPr marL="4572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2pPr>
            <a:lvl3pPr marL="9144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3pPr>
            <a:lvl4pPr marL="13716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4pPr>
            <a:lvl5pPr marL="18288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5pPr>
            <a:lvl6pPr marL="2286000" algn="l" defTabSz="914400" rtl="0" eaLnBrk="1" latinLnBrk="0" hangingPunct="1">
              <a:defRPr kumimoji="1" sz="2400" u="sng" kern="1200">
                <a:solidFill>
                  <a:schemeClr val="tx1"/>
                </a:solidFill>
                <a:latin typeface="Times New Roman" pitchFamily="18" charset="0"/>
                <a:ea typeface="新細明體" charset="-120"/>
                <a:cs typeface="+mn-cs"/>
              </a:defRPr>
            </a:lvl6pPr>
            <a:lvl7pPr marL="2743200" algn="l" defTabSz="914400" rtl="0" eaLnBrk="1" latinLnBrk="0" hangingPunct="1">
              <a:defRPr kumimoji="1" sz="2400" u="sng" kern="1200">
                <a:solidFill>
                  <a:schemeClr val="tx1"/>
                </a:solidFill>
                <a:latin typeface="Times New Roman" pitchFamily="18" charset="0"/>
                <a:ea typeface="新細明體" charset="-120"/>
                <a:cs typeface="+mn-cs"/>
              </a:defRPr>
            </a:lvl7pPr>
            <a:lvl8pPr marL="3200400" algn="l" defTabSz="914400" rtl="0" eaLnBrk="1" latinLnBrk="0" hangingPunct="1">
              <a:defRPr kumimoji="1" sz="2400" u="sng" kern="1200">
                <a:solidFill>
                  <a:schemeClr val="tx1"/>
                </a:solidFill>
                <a:latin typeface="Times New Roman" pitchFamily="18" charset="0"/>
                <a:ea typeface="新細明體" charset="-120"/>
                <a:cs typeface="+mn-cs"/>
              </a:defRPr>
            </a:lvl8pPr>
            <a:lvl9pPr marL="3657600" algn="l" defTabSz="914400" rtl="0" eaLnBrk="1" latinLnBrk="0" hangingPunct="1">
              <a:defRPr kumimoji="1" sz="2400" u="sng" kern="1200">
                <a:solidFill>
                  <a:schemeClr val="tx1"/>
                </a:solidFill>
                <a:latin typeface="Times New Roman" pitchFamily="18" charset="0"/>
                <a:ea typeface="新細明體" charset="-120"/>
                <a:cs typeface="+mn-cs"/>
              </a:defRPr>
            </a:lvl9pPr>
          </a:lstStyle>
          <a:p>
            <a:pPr>
              <a:defRPr/>
            </a:pPr>
            <a:fld id="{DC3BD819-DE64-49DE-82DB-81B0C4017838}" type="slidenum">
              <a:rPr lang="en-US" altLang="zh-TW">
                <a:solidFill>
                  <a:prstClr val="black"/>
                </a:solidFill>
              </a:rPr>
              <a:pPr>
                <a:defRPr/>
              </a:pPr>
              <a:t>‹#›</a:t>
            </a:fld>
            <a:endParaRPr lang="en-US" altLang="zh-TW" dirty="0">
              <a:solidFill>
                <a:prstClr val="black"/>
              </a:solidFill>
            </a:endParaRPr>
          </a:p>
        </p:txBody>
      </p:sp>
      <p:sp>
        <p:nvSpPr>
          <p:cNvPr id="3" name="頁尾版面配置區 3"/>
          <p:cNvSpPr txBox="1">
            <a:spLocks/>
          </p:cNvSpPr>
          <p:nvPr userDrawn="1"/>
        </p:nvSpPr>
        <p:spPr bwMode="auto">
          <a:xfrm>
            <a:off x="-51143" y="6671022"/>
            <a:ext cx="6783387" cy="2873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TW"/>
            </a:defPPr>
            <a:lvl1pPr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1pPr>
            <a:lvl2pPr marL="742950" indent="-28575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2pPr>
            <a:lvl3pPr marL="11430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3pPr>
            <a:lvl4pPr marL="16002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4pPr>
            <a:lvl5pPr marL="20574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5pPr>
            <a:lvl6pPr marL="25146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6pPr>
            <a:lvl7pPr marL="29718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7pPr>
            <a:lvl8pPr marL="34290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8pPr>
            <a:lvl9pPr marL="38862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9pPr>
          </a:lstStyle>
          <a:p>
            <a:pPr eaLnBrk="1" hangingPunct="1"/>
            <a:r>
              <a:rPr lang="zh-TW" altLang="en-US" sz="900" u="none" dirty="0" smtClean="0">
                <a:solidFill>
                  <a:prstClr val="black"/>
                </a:solidFill>
                <a:latin typeface="微軟正黑體" pitchFamily="34" charset="-120"/>
                <a:ea typeface="微軟正黑體" pitchFamily="34" charset="-120"/>
              </a:rPr>
              <a:t>機密等級：機密</a:t>
            </a:r>
          </a:p>
        </p:txBody>
      </p:sp>
    </p:spTree>
    <p:extLst>
      <p:ext uri="{BB962C8B-B14F-4D97-AF65-F5344CB8AC3E}">
        <p14:creationId xmlns:p14="http://schemas.microsoft.com/office/powerpoint/2010/main" val="1039153199"/>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Lst>
  <p:timing>
    <p:tnLst>
      <p:par>
        <p:cTn id="1" dur="indefinite" restart="never" nodeType="tmRoot"/>
      </p:par>
    </p:tnLst>
  </p:timing>
  <p:hf hdr="0"/>
  <p:txStyles>
    <p:title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標楷體" pitchFamily="65" charset="-120"/>
          <a:ea typeface="標楷體" pitchFamily="65" charset="-120"/>
        </a:defRPr>
      </a:lvl2pPr>
      <a:lvl3pPr marL="1143000" indent="-228600"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3pPr>
      <a:lvl4pPr marL="16002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4pPr>
      <a:lvl5pPr marL="20574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9" name="投影片編號版面配置區 1"/>
          <p:cNvSpPr txBox="1">
            <a:spLocks/>
          </p:cNvSpPr>
          <p:nvPr/>
        </p:nvSpPr>
        <p:spPr bwMode="auto">
          <a:xfrm>
            <a:off x="8521700" y="6611811"/>
            <a:ext cx="622300" cy="231775"/>
          </a:xfrm>
          <a:prstGeom prst="rect">
            <a:avLst/>
          </a:prstGeom>
          <a:noFill/>
          <a:ln>
            <a:noFill/>
          </a:ln>
          <a:effectLst/>
          <a:extLst/>
        </p:spPr>
        <p:txBody>
          <a:bodyPr/>
          <a:lstStyle>
            <a:defPPr>
              <a:defRPr lang="zh-TW"/>
            </a:defPPr>
            <a:lvl1pPr algn="r" rtl="0" fontAlgn="base">
              <a:spcBef>
                <a:spcPct val="0"/>
              </a:spcBef>
              <a:spcAft>
                <a:spcPct val="0"/>
              </a:spcAft>
              <a:defRPr kumimoji="1" sz="900" u="none" kern="1200" smtClean="0">
                <a:solidFill>
                  <a:schemeClr val="tx1"/>
                </a:solidFill>
                <a:latin typeface="微軟正黑體" pitchFamily="34" charset="-120"/>
                <a:ea typeface="微軟正黑體" pitchFamily="34" charset="-120"/>
                <a:cs typeface="+mn-cs"/>
              </a:defRPr>
            </a:lvl1pPr>
            <a:lvl2pPr marL="4572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2pPr>
            <a:lvl3pPr marL="9144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3pPr>
            <a:lvl4pPr marL="13716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4pPr>
            <a:lvl5pPr marL="18288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5pPr>
            <a:lvl6pPr marL="2286000" algn="l" defTabSz="914400" rtl="0" eaLnBrk="1" latinLnBrk="0" hangingPunct="1">
              <a:defRPr kumimoji="1" sz="2400" u="sng" kern="1200">
                <a:solidFill>
                  <a:schemeClr val="tx1"/>
                </a:solidFill>
                <a:latin typeface="Times New Roman" pitchFamily="18" charset="0"/>
                <a:ea typeface="新細明體" charset="-120"/>
                <a:cs typeface="+mn-cs"/>
              </a:defRPr>
            </a:lvl6pPr>
            <a:lvl7pPr marL="2743200" algn="l" defTabSz="914400" rtl="0" eaLnBrk="1" latinLnBrk="0" hangingPunct="1">
              <a:defRPr kumimoji="1" sz="2400" u="sng" kern="1200">
                <a:solidFill>
                  <a:schemeClr val="tx1"/>
                </a:solidFill>
                <a:latin typeface="Times New Roman" pitchFamily="18" charset="0"/>
                <a:ea typeface="新細明體" charset="-120"/>
                <a:cs typeface="+mn-cs"/>
              </a:defRPr>
            </a:lvl7pPr>
            <a:lvl8pPr marL="3200400" algn="l" defTabSz="914400" rtl="0" eaLnBrk="1" latinLnBrk="0" hangingPunct="1">
              <a:defRPr kumimoji="1" sz="2400" u="sng" kern="1200">
                <a:solidFill>
                  <a:schemeClr val="tx1"/>
                </a:solidFill>
                <a:latin typeface="Times New Roman" pitchFamily="18" charset="0"/>
                <a:ea typeface="新細明體" charset="-120"/>
                <a:cs typeface="+mn-cs"/>
              </a:defRPr>
            </a:lvl8pPr>
            <a:lvl9pPr marL="3657600" algn="l" defTabSz="914400" rtl="0" eaLnBrk="1" latinLnBrk="0" hangingPunct="1">
              <a:defRPr kumimoji="1" sz="2400" u="sng" kern="1200">
                <a:solidFill>
                  <a:schemeClr val="tx1"/>
                </a:solidFill>
                <a:latin typeface="Times New Roman" pitchFamily="18" charset="0"/>
                <a:ea typeface="新細明體" charset="-120"/>
                <a:cs typeface="+mn-cs"/>
              </a:defRPr>
            </a:lvl9pPr>
          </a:lstStyle>
          <a:p>
            <a:pPr>
              <a:defRPr/>
            </a:pPr>
            <a:fld id="{DC3BD819-DE64-49DE-82DB-81B0C4017838}" type="slidenum">
              <a:rPr lang="en-US" altLang="zh-TW">
                <a:solidFill>
                  <a:prstClr val="black"/>
                </a:solidFill>
              </a:rPr>
              <a:pPr>
                <a:defRPr/>
              </a:pPr>
              <a:t>‹#›</a:t>
            </a:fld>
            <a:endParaRPr lang="en-US" altLang="zh-TW" dirty="0">
              <a:solidFill>
                <a:prstClr val="black"/>
              </a:solidFill>
            </a:endParaRPr>
          </a:p>
        </p:txBody>
      </p:sp>
      <p:sp>
        <p:nvSpPr>
          <p:cNvPr id="3" name="頁尾版面配置區 3"/>
          <p:cNvSpPr txBox="1">
            <a:spLocks/>
          </p:cNvSpPr>
          <p:nvPr/>
        </p:nvSpPr>
        <p:spPr bwMode="auto">
          <a:xfrm>
            <a:off x="-51143" y="6670997"/>
            <a:ext cx="6783387" cy="2873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TW"/>
            </a:defPPr>
            <a:lvl1pPr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1pPr>
            <a:lvl2pPr marL="742950" indent="-28575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2pPr>
            <a:lvl3pPr marL="11430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3pPr>
            <a:lvl4pPr marL="16002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4pPr>
            <a:lvl5pPr marL="20574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5pPr>
            <a:lvl6pPr marL="25146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6pPr>
            <a:lvl7pPr marL="29718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7pPr>
            <a:lvl8pPr marL="34290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8pPr>
            <a:lvl9pPr marL="38862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9pPr>
          </a:lstStyle>
          <a:p>
            <a:pPr eaLnBrk="1" hangingPunct="1"/>
            <a:r>
              <a:rPr lang="zh-TW" altLang="en-US" sz="900" u="none" dirty="0" smtClean="0">
                <a:solidFill>
                  <a:prstClr val="black"/>
                </a:solidFill>
                <a:latin typeface="微軟正黑體" pitchFamily="34" charset="-120"/>
                <a:ea typeface="微軟正黑體" pitchFamily="34" charset="-120"/>
              </a:rPr>
              <a:t>機密等級：機密</a:t>
            </a:r>
          </a:p>
        </p:txBody>
      </p:sp>
    </p:spTree>
    <p:extLst>
      <p:ext uri="{BB962C8B-B14F-4D97-AF65-F5344CB8AC3E}">
        <p14:creationId xmlns:p14="http://schemas.microsoft.com/office/powerpoint/2010/main" val="3415521404"/>
      </p:ext>
    </p:extLst>
  </p:cSld>
  <p:clrMap bg1="lt1" tx1="dk1" bg2="lt2" tx2="dk2" accent1="accent1" accent2="accent2" accent3="accent3" accent4="accent4" accent5="accent5" accent6="accent6" hlink="hlink" folHlink="folHlink"/>
  <p:sldLayoutIdLst>
    <p:sldLayoutId id="2147483985" r:id="rId1"/>
    <p:sldLayoutId id="2147483986" r:id="rId2"/>
  </p:sldLayoutIdLst>
  <p:timing>
    <p:tnLst>
      <p:par>
        <p:cTn id="1" dur="indefinite" restart="never" nodeType="tmRoot"/>
      </p:par>
    </p:tnLst>
  </p:timing>
  <p:hf hdr="0"/>
  <p:txStyles>
    <p:title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標楷體" pitchFamily="65" charset="-120"/>
          <a:ea typeface="標楷體" pitchFamily="65" charset="-120"/>
        </a:defRPr>
      </a:lvl2pPr>
      <a:lvl3pPr marL="1143000" indent="-228600"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3pPr>
      <a:lvl4pPr marL="16002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4pPr>
      <a:lvl5pPr marL="20574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9" name="投影片編號版面配置區 1"/>
          <p:cNvSpPr txBox="1">
            <a:spLocks/>
          </p:cNvSpPr>
          <p:nvPr/>
        </p:nvSpPr>
        <p:spPr bwMode="auto">
          <a:xfrm>
            <a:off x="8521700" y="6611861"/>
            <a:ext cx="622300" cy="231775"/>
          </a:xfrm>
          <a:prstGeom prst="rect">
            <a:avLst/>
          </a:prstGeom>
          <a:noFill/>
          <a:ln>
            <a:noFill/>
          </a:ln>
          <a:effectLst/>
          <a:extLst/>
        </p:spPr>
        <p:txBody>
          <a:bodyPr/>
          <a:lstStyle>
            <a:defPPr>
              <a:defRPr lang="zh-TW"/>
            </a:defPPr>
            <a:lvl1pPr algn="r" rtl="0" fontAlgn="base">
              <a:spcBef>
                <a:spcPct val="0"/>
              </a:spcBef>
              <a:spcAft>
                <a:spcPct val="0"/>
              </a:spcAft>
              <a:defRPr kumimoji="1" sz="900" u="none" kern="1200" smtClean="0">
                <a:solidFill>
                  <a:schemeClr val="tx1"/>
                </a:solidFill>
                <a:latin typeface="微軟正黑體" pitchFamily="34" charset="-120"/>
                <a:ea typeface="微軟正黑體" pitchFamily="34" charset="-120"/>
                <a:cs typeface="+mn-cs"/>
              </a:defRPr>
            </a:lvl1pPr>
            <a:lvl2pPr marL="4572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2pPr>
            <a:lvl3pPr marL="9144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3pPr>
            <a:lvl4pPr marL="13716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4pPr>
            <a:lvl5pPr marL="18288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5pPr>
            <a:lvl6pPr marL="2286000" algn="l" defTabSz="914400" rtl="0" eaLnBrk="1" latinLnBrk="0" hangingPunct="1">
              <a:defRPr kumimoji="1" sz="2400" u="sng" kern="1200">
                <a:solidFill>
                  <a:schemeClr val="tx1"/>
                </a:solidFill>
                <a:latin typeface="Times New Roman" pitchFamily="18" charset="0"/>
                <a:ea typeface="新細明體" charset="-120"/>
                <a:cs typeface="+mn-cs"/>
              </a:defRPr>
            </a:lvl6pPr>
            <a:lvl7pPr marL="2743200" algn="l" defTabSz="914400" rtl="0" eaLnBrk="1" latinLnBrk="0" hangingPunct="1">
              <a:defRPr kumimoji="1" sz="2400" u="sng" kern="1200">
                <a:solidFill>
                  <a:schemeClr val="tx1"/>
                </a:solidFill>
                <a:latin typeface="Times New Roman" pitchFamily="18" charset="0"/>
                <a:ea typeface="新細明體" charset="-120"/>
                <a:cs typeface="+mn-cs"/>
              </a:defRPr>
            </a:lvl7pPr>
            <a:lvl8pPr marL="3200400" algn="l" defTabSz="914400" rtl="0" eaLnBrk="1" latinLnBrk="0" hangingPunct="1">
              <a:defRPr kumimoji="1" sz="2400" u="sng" kern="1200">
                <a:solidFill>
                  <a:schemeClr val="tx1"/>
                </a:solidFill>
                <a:latin typeface="Times New Roman" pitchFamily="18" charset="0"/>
                <a:ea typeface="新細明體" charset="-120"/>
                <a:cs typeface="+mn-cs"/>
              </a:defRPr>
            </a:lvl8pPr>
            <a:lvl9pPr marL="3657600" algn="l" defTabSz="914400" rtl="0" eaLnBrk="1" latinLnBrk="0" hangingPunct="1">
              <a:defRPr kumimoji="1" sz="2400" u="sng" kern="1200">
                <a:solidFill>
                  <a:schemeClr val="tx1"/>
                </a:solidFill>
                <a:latin typeface="Times New Roman" pitchFamily="18" charset="0"/>
                <a:ea typeface="新細明體" charset="-120"/>
                <a:cs typeface="+mn-cs"/>
              </a:defRPr>
            </a:lvl9pPr>
          </a:lstStyle>
          <a:p>
            <a:pPr>
              <a:defRPr/>
            </a:pPr>
            <a:fld id="{DC3BD819-DE64-49DE-82DB-81B0C4017838}" type="slidenum">
              <a:rPr lang="en-US" altLang="zh-TW">
                <a:solidFill>
                  <a:prstClr val="black"/>
                </a:solidFill>
              </a:rPr>
              <a:pPr>
                <a:defRPr/>
              </a:pPr>
              <a:t>‹#›</a:t>
            </a:fld>
            <a:endParaRPr lang="en-US" altLang="zh-TW" dirty="0">
              <a:solidFill>
                <a:prstClr val="black"/>
              </a:solidFill>
            </a:endParaRPr>
          </a:p>
        </p:txBody>
      </p:sp>
      <p:sp>
        <p:nvSpPr>
          <p:cNvPr id="3" name="頁尾版面配置區 3"/>
          <p:cNvSpPr txBox="1">
            <a:spLocks/>
          </p:cNvSpPr>
          <p:nvPr/>
        </p:nvSpPr>
        <p:spPr bwMode="auto">
          <a:xfrm>
            <a:off x="-51143" y="6670997"/>
            <a:ext cx="6783387" cy="2873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TW"/>
            </a:defPPr>
            <a:lvl1pPr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1pPr>
            <a:lvl2pPr marL="742950" indent="-28575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2pPr>
            <a:lvl3pPr marL="11430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3pPr>
            <a:lvl4pPr marL="16002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4pPr>
            <a:lvl5pPr marL="20574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5pPr>
            <a:lvl6pPr marL="25146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6pPr>
            <a:lvl7pPr marL="29718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7pPr>
            <a:lvl8pPr marL="34290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8pPr>
            <a:lvl9pPr marL="38862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9pPr>
          </a:lstStyle>
          <a:p>
            <a:pPr eaLnBrk="1" hangingPunct="1"/>
            <a:r>
              <a:rPr lang="zh-TW" altLang="en-US" sz="900" u="none" dirty="0" smtClean="0">
                <a:solidFill>
                  <a:prstClr val="black"/>
                </a:solidFill>
                <a:latin typeface="微軟正黑體" pitchFamily="34" charset="-120"/>
                <a:ea typeface="微軟正黑體" pitchFamily="34" charset="-120"/>
              </a:rPr>
              <a:t>機密等級：機密</a:t>
            </a:r>
          </a:p>
        </p:txBody>
      </p:sp>
    </p:spTree>
    <p:extLst>
      <p:ext uri="{BB962C8B-B14F-4D97-AF65-F5344CB8AC3E}">
        <p14:creationId xmlns:p14="http://schemas.microsoft.com/office/powerpoint/2010/main" val="3179863658"/>
      </p:ext>
    </p:extLst>
  </p:cSld>
  <p:clrMap bg1="lt1" tx1="dk1" bg2="lt2" tx2="dk2" accent1="accent1" accent2="accent2" accent3="accent3" accent4="accent4" accent5="accent5" accent6="accent6" hlink="hlink" folHlink="folHlink"/>
  <p:sldLayoutIdLst>
    <p:sldLayoutId id="2147483988" r:id="rId1"/>
    <p:sldLayoutId id="2147483989" r:id="rId2"/>
  </p:sldLayoutIdLst>
  <p:timing>
    <p:tnLst>
      <p:par>
        <p:cTn id="1" dur="indefinite" restart="never" nodeType="tmRoot"/>
      </p:par>
    </p:tnLst>
  </p:timing>
  <p:hf hdr="0"/>
  <p:txStyles>
    <p:title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標楷體" pitchFamily="65" charset="-120"/>
          <a:ea typeface="標楷體" pitchFamily="65" charset="-120"/>
        </a:defRPr>
      </a:lvl2pPr>
      <a:lvl3pPr marL="1143000" indent="-228600"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3pPr>
      <a:lvl4pPr marL="16002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4pPr>
      <a:lvl5pPr marL="20574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9" name="投影片編號版面配置區 1"/>
          <p:cNvSpPr txBox="1">
            <a:spLocks/>
          </p:cNvSpPr>
          <p:nvPr/>
        </p:nvSpPr>
        <p:spPr bwMode="auto">
          <a:xfrm>
            <a:off x="8521700" y="6611813"/>
            <a:ext cx="622300" cy="231775"/>
          </a:xfrm>
          <a:prstGeom prst="rect">
            <a:avLst/>
          </a:prstGeom>
          <a:noFill/>
          <a:ln>
            <a:noFill/>
          </a:ln>
          <a:effectLst/>
          <a:extLst/>
        </p:spPr>
        <p:txBody>
          <a:bodyPr/>
          <a:lstStyle>
            <a:defPPr>
              <a:defRPr lang="zh-TW"/>
            </a:defPPr>
            <a:lvl1pPr algn="r" rtl="0" fontAlgn="base">
              <a:spcBef>
                <a:spcPct val="0"/>
              </a:spcBef>
              <a:spcAft>
                <a:spcPct val="0"/>
              </a:spcAft>
              <a:defRPr kumimoji="1" sz="900" u="none" kern="1200" smtClean="0">
                <a:solidFill>
                  <a:schemeClr val="tx1"/>
                </a:solidFill>
                <a:latin typeface="微軟正黑體" pitchFamily="34" charset="-120"/>
                <a:ea typeface="微軟正黑體" pitchFamily="34" charset="-120"/>
                <a:cs typeface="+mn-cs"/>
              </a:defRPr>
            </a:lvl1pPr>
            <a:lvl2pPr marL="4572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2pPr>
            <a:lvl3pPr marL="9144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3pPr>
            <a:lvl4pPr marL="13716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4pPr>
            <a:lvl5pPr marL="18288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5pPr>
            <a:lvl6pPr marL="2286000" algn="l" defTabSz="914400" rtl="0" eaLnBrk="1" latinLnBrk="0" hangingPunct="1">
              <a:defRPr kumimoji="1" sz="2400" u="sng" kern="1200">
                <a:solidFill>
                  <a:schemeClr val="tx1"/>
                </a:solidFill>
                <a:latin typeface="Times New Roman" pitchFamily="18" charset="0"/>
                <a:ea typeface="新細明體" charset="-120"/>
                <a:cs typeface="+mn-cs"/>
              </a:defRPr>
            </a:lvl6pPr>
            <a:lvl7pPr marL="2743200" algn="l" defTabSz="914400" rtl="0" eaLnBrk="1" latinLnBrk="0" hangingPunct="1">
              <a:defRPr kumimoji="1" sz="2400" u="sng" kern="1200">
                <a:solidFill>
                  <a:schemeClr val="tx1"/>
                </a:solidFill>
                <a:latin typeface="Times New Roman" pitchFamily="18" charset="0"/>
                <a:ea typeface="新細明體" charset="-120"/>
                <a:cs typeface="+mn-cs"/>
              </a:defRPr>
            </a:lvl7pPr>
            <a:lvl8pPr marL="3200400" algn="l" defTabSz="914400" rtl="0" eaLnBrk="1" latinLnBrk="0" hangingPunct="1">
              <a:defRPr kumimoji="1" sz="2400" u="sng" kern="1200">
                <a:solidFill>
                  <a:schemeClr val="tx1"/>
                </a:solidFill>
                <a:latin typeface="Times New Roman" pitchFamily="18" charset="0"/>
                <a:ea typeface="新細明體" charset="-120"/>
                <a:cs typeface="+mn-cs"/>
              </a:defRPr>
            </a:lvl8pPr>
            <a:lvl9pPr marL="3657600" algn="l" defTabSz="914400" rtl="0" eaLnBrk="1" latinLnBrk="0" hangingPunct="1">
              <a:defRPr kumimoji="1" sz="2400" u="sng" kern="1200">
                <a:solidFill>
                  <a:schemeClr val="tx1"/>
                </a:solidFill>
                <a:latin typeface="Times New Roman" pitchFamily="18" charset="0"/>
                <a:ea typeface="新細明體" charset="-120"/>
                <a:cs typeface="+mn-cs"/>
              </a:defRPr>
            </a:lvl9pPr>
          </a:lstStyle>
          <a:p>
            <a:pPr>
              <a:defRPr/>
            </a:pPr>
            <a:fld id="{DC3BD819-DE64-49DE-82DB-81B0C4017838}" type="slidenum">
              <a:rPr lang="en-US" altLang="zh-TW">
                <a:solidFill>
                  <a:prstClr val="black"/>
                </a:solidFill>
              </a:rPr>
              <a:pPr>
                <a:defRPr/>
              </a:pPr>
              <a:t>‹#›</a:t>
            </a:fld>
            <a:endParaRPr lang="en-US" altLang="zh-TW" dirty="0">
              <a:solidFill>
                <a:prstClr val="black"/>
              </a:solidFill>
            </a:endParaRPr>
          </a:p>
        </p:txBody>
      </p:sp>
      <p:sp>
        <p:nvSpPr>
          <p:cNvPr id="3" name="頁尾版面配置區 3"/>
          <p:cNvSpPr txBox="1">
            <a:spLocks/>
          </p:cNvSpPr>
          <p:nvPr/>
        </p:nvSpPr>
        <p:spPr bwMode="auto">
          <a:xfrm>
            <a:off x="-51143" y="6670998"/>
            <a:ext cx="6783387" cy="2873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TW"/>
            </a:defPPr>
            <a:lvl1pPr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1pPr>
            <a:lvl2pPr marL="742950" indent="-28575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2pPr>
            <a:lvl3pPr marL="11430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3pPr>
            <a:lvl4pPr marL="16002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4pPr>
            <a:lvl5pPr marL="20574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5pPr>
            <a:lvl6pPr marL="25146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6pPr>
            <a:lvl7pPr marL="29718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7pPr>
            <a:lvl8pPr marL="34290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8pPr>
            <a:lvl9pPr marL="38862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9pPr>
          </a:lstStyle>
          <a:p>
            <a:pPr eaLnBrk="1" hangingPunct="1"/>
            <a:r>
              <a:rPr lang="zh-TW" altLang="en-US" sz="900" u="none" dirty="0" smtClean="0">
                <a:solidFill>
                  <a:prstClr val="black"/>
                </a:solidFill>
                <a:latin typeface="微軟正黑體" pitchFamily="34" charset="-120"/>
                <a:ea typeface="微軟正黑體" pitchFamily="34" charset="-120"/>
              </a:rPr>
              <a:t>機密等級：機密</a:t>
            </a:r>
          </a:p>
        </p:txBody>
      </p:sp>
    </p:spTree>
    <p:extLst>
      <p:ext uri="{BB962C8B-B14F-4D97-AF65-F5344CB8AC3E}">
        <p14:creationId xmlns:p14="http://schemas.microsoft.com/office/powerpoint/2010/main" val="30779045"/>
      </p:ext>
    </p:extLst>
  </p:cSld>
  <p:clrMap bg1="lt1" tx1="dk1" bg2="lt2" tx2="dk2" accent1="accent1" accent2="accent2" accent3="accent3" accent4="accent4" accent5="accent5" accent6="accent6" hlink="hlink" folHlink="folHlink"/>
  <p:sldLayoutIdLst>
    <p:sldLayoutId id="2147483991" r:id="rId1"/>
    <p:sldLayoutId id="2147483992" r:id="rId2"/>
  </p:sldLayoutIdLst>
  <p:timing>
    <p:tnLst>
      <p:par>
        <p:cTn id="1" dur="indefinite" restart="never" nodeType="tmRoot"/>
      </p:par>
    </p:tnLst>
  </p:timing>
  <p:hf hdr="0"/>
  <p:txStyles>
    <p:title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標楷體" pitchFamily="65" charset="-120"/>
          <a:ea typeface="標楷體" pitchFamily="65" charset="-120"/>
        </a:defRPr>
      </a:lvl2pPr>
      <a:lvl3pPr marL="1143000" indent="-228600"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3pPr>
      <a:lvl4pPr marL="16002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4pPr>
      <a:lvl5pPr marL="20574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投影片編號版面配置區 1"/>
          <p:cNvSpPr txBox="1">
            <a:spLocks/>
          </p:cNvSpPr>
          <p:nvPr userDrawn="1"/>
        </p:nvSpPr>
        <p:spPr bwMode="auto">
          <a:xfrm>
            <a:off x="8316913" y="6382344"/>
            <a:ext cx="622300" cy="231775"/>
          </a:xfrm>
          <a:prstGeom prst="rect">
            <a:avLst/>
          </a:prstGeom>
          <a:noFill/>
          <a:ln>
            <a:noFill/>
          </a:ln>
          <a:effectLst/>
          <a:extLst/>
        </p:spPr>
        <p:txBody>
          <a:bodyPr lIns="76782" tIns="38391" rIns="76782" bIns="38391"/>
          <a:lstStyle>
            <a:defPPr>
              <a:defRPr lang="zh-TW"/>
            </a:defPPr>
            <a:lvl1pPr algn="r" rtl="0" fontAlgn="base">
              <a:spcBef>
                <a:spcPct val="0"/>
              </a:spcBef>
              <a:spcAft>
                <a:spcPct val="0"/>
              </a:spcAft>
              <a:defRPr kumimoji="1" sz="900" u="none" kern="1200" smtClean="0">
                <a:solidFill>
                  <a:schemeClr val="tx1"/>
                </a:solidFill>
                <a:latin typeface="微軟正黑體" pitchFamily="34" charset="-120"/>
                <a:ea typeface="微軟正黑體" pitchFamily="34" charset="-120"/>
                <a:cs typeface="+mn-cs"/>
              </a:defRPr>
            </a:lvl1pPr>
            <a:lvl2pPr marL="4572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2pPr>
            <a:lvl3pPr marL="9144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3pPr>
            <a:lvl4pPr marL="13716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4pPr>
            <a:lvl5pPr marL="18288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5pPr>
            <a:lvl6pPr marL="2286000" algn="l" defTabSz="914400" rtl="0" eaLnBrk="1" latinLnBrk="0" hangingPunct="1">
              <a:defRPr kumimoji="1" sz="2400" u="sng" kern="1200">
                <a:solidFill>
                  <a:schemeClr val="tx1"/>
                </a:solidFill>
                <a:latin typeface="Times New Roman" pitchFamily="18" charset="0"/>
                <a:ea typeface="新細明體" charset="-120"/>
                <a:cs typeface="+mn-cs"/>
              </a:defRPr>
            </a:lvl6pPr>
            <a:lvl7pPr marL="2743200" algn="l" defTabSz="914400" rtl="0" eaLnBrk="1" latinLnBrk="0" hangingPunct="1">
              <a:defRPr kumimoji="1" sz="2400" u="sng" kern="1200">
                <a:solidFill>
                  <a:schemeClr val="tx1"/>
                </a:solidFill>
                <a:latin typeface="Times New Roman" pitchFamily="18" charset="0"/>
                <a:ea typeface="新細明體" charset="-120"/>
                <a:cs typeface="+mn-cs"/>
              </a:defRPr>
            </a:lvl7pPr>
            <a:lvl8pPr marL="3200400" algn="l" defTabSz="914400" rtl="0" eaLnBrk="1" latinLnBrk="0" hangingPunct="1">
              <a:defRPr kumimoji="1" sz="2400" u="sng" kern="1200">
                <a:solidFill>
                  <a:schemeClr val="tx1"/>
                </a:solidFill>
                <a:latin typeface="Times New Roman" pitchFamily="18" charset="0"/>
                <a:ea typeface="新細明體" charset="-120"/>
                <a:cs typeface="+mn-cs"/>
              </a:defRPr>
            </a:lvl8pPr>
            <a:lvl9pPr marL="3657600" algn="l" defTabSz="914400" rtl="0" eaLnBrk="1" latinLnBrk="0" hangingPunct="1">
              <a:defRPr kumimoji="1" sz="2400" u="sng" kern="1200">
                <a:solidFill>
                  <a:schemeClr val="tx1"/>
                </a:solidFill>
                <a:latin typeface="Times New Roman" pitchFamily="18" charset="0"/>
                <a:ea typeface="新細明體" charset="-120"/>
                <a:cs typeface="+mn-cs"/>
              </a:defRPr>
            </a:lvl9pPr>
          </a:lstStyle>
          <a:p>
            <a:pPr>
              <a:defRPr/>
            </a:pPr>
            <a:fld id="{17471BE8-70E7-4C2E-9BFB-30FEB53D6DE4}" type="slidenum">
              <a:rPr lang="en-US" altLang="zh-TW" sz="800">
                <a:solidFill>
                  <a:prstClr val="black"/>
                </a:solidFill>
              </a:rPr>
              <a:pPr>
                <a:defRPr/>
              </a:pPr>
              <a:t>‹#›</a:t>
            </a:fld>
            <a:endParaRPr lang="en-US" altLang="zh-TW" sz="800" dirty="0">
              <a:solidFill>
                <a:prstClr val="black"/>
              </a:solidFill>
            </a:endParaRPr>
          </a:p>
        </p:txBody>
      </p:sp>
    </p:spTree>
    <p:extLst>
      <p:ext uri="{BB962C8B-B14F-4D97-AF65-F5344CB8AC3E}">
        <p14:creationId xmlns:p14="http://schemas.microsoft.com/office/powerpoint/2010/main" val="1106885091"/>
      </p:ext>
    </p:extLst>
  </p:cSld>
  <p:clrMap bg1="lt1" tx1="dk1" bg2="lt2" tx2="dk2" accent1="accent1" accent2="accent2" accent3="accent3" accent4="accent4" accent5="accent5" accent6="accent6" hlink="hlink" folHlink="folHlink"/>
  <p:sldLayoutIdLst>
    <p:sldLayoutId id="2147483994" r:id="rId1"/>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25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25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25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25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2500">
          <a:solidFill>
            <a:schemeClr val="tx2"/>
          </a:solidFill>
          <a:latin typeface="微軟正黑體" pitchFamily="34" charset="-120"/>
          <a:ea typeface="微軟正黑體" pitchFamily="34" charset="-120"/>
        </a:defRPr>
      </a:lvl5pPr>
      <a:lvl6pPr marL="383911" algn="ctr" rtl="0" fontAlgn="base">
        <a:spcBef>
          <a:spcPct val="0"/>
        </a:spcBef>
        <a:spcAft>
          <a:spcPct val="0"/>
        </a:spcAft>
        <a:defRPr kumimoji="1" sz="3700">
          <a:solidFill>
            <a:schemeClr val="tx2"/>
          </a:solidFill>
          <a:latin typeface="Times New Roman" pitchFamily="18" charset="0"/>
          <a:ea typeface="新細明體" pitchFamily="18" charset="-120"/>
        </a:defRPr>
      </a:lvl6pPr>
      <a:lvl7pPr marL="767822" algn="ctr" rtl="0" fontAlgn="base">
        <a:spcBef>
          <a:spcPct val="0"/>
        </a:spcBef>
        <a:spcAft>
          <a:spcPct val="0"/>
        </a:spcAft>
        <a:defRPr kumimoji="1" sz="3700">
          <a:solidFill>
            <a:schemeClr val="tx2"/>
          </a:solidFill>
          <a:latin typeface="Times New Roman" pitchFamily="18" charset="0"/>
          <a:ea typeface="新細明體" pitchFamily="18" charset="-120"/>
        </a:defRPr>
      </a:lvl7pPr>
      <a:lvl8pPr marL="1151733" algn="ctr" rtl="0" fontAlgn="base">
        <a:spcBef>
          <a:spcPct val="0"/>
        </a:spcBef>
        <a:spcAft>
          <a:spcPct val="0"/>
        </a:spcAft>
        <a:defRPr kumimoji="1" sz="3700">
          <a:solidFill>
            <a:schemeClr val="tx2"/>
          </a:solidFill>
          <a:latin typeface="Times New Roman" pitchFamily="18" charset="0"/>
          <a:ea typeface="新細明體" pitchFamily="18" charset="-120"/>
        </a:defRPr>
      </a:lvl8pPr>
      <a:lvl9pPr marL="1535643" algn="ctr" rtl="0" fontAlgn="base">
        <a:spcBef>
          <a:spcPct val="0"/>
        </a:spcBef>
        <a:spcAft>
          <a:spcPct val="0"/>
        </a:spcAft>
        <a:defRPr kumimoji="1" sz="3700">
          <a:solidFill>
            <a:schemeClr val="tx2"/>
          </a:solidFill>
          <a:latin typeface="Times New Roman" pitchFamily="18" charset="0"/>
          <a:ea typeface="新細明體" pitchFamily="18" charset="-120"/>
        </a:defRPr>
      </a:lvl9pPr>
    </p:titleStyle>
    <p:bodyStyle>
      <a:lvl1pPr marL="287933" indent="-287933"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mn-cs"/>
        </a:defRPr>
      </a:lvl1pPr>
      <a:lvl2pPr marL="623855" indent="-239944"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2pPr>
      <a:lvl3pPr marL="959777" indent="-191955"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3pPr>
      <a:lvl4pPr marL="1343688" indent="-191955" algn="l" rtl="0" eaLnBrk="0" fontAlgn="base" hangingPunct="0">
        <a:spcBef>
          <a:spcPct val="20000"/>
        </a:spcBef>
        <a:spcAft>
          <a:spcPct val="0"/>
        </a:spcAft>
        <a:buChar char="–"/>
        <a:defRPr kumimoji="1" sz="1700">
          <a:solidFill>
            <a:schemeClr val="tx1"/>
          </a:solidFill>
          <a:latin typeface="標楷體" pitchFamily="65" charset="-120"/>
          <a:ea typeface="標楷體" pitchFamily="65" charset="-120"/>
        </a:defRPr>
      </a:lvl4pPr>
      <a:lvl5pPr marL="1727599" indent="-191955" algn="l" rtl="0" eaLnBrk="0" fontAlgn="base" hangingPunct="0">
        <a:spcBef>
          <a:spcPct val="20000"/>
        </a:spcBef>
        <a:spcAft>
          <a:spcPct val="0"/>
        </a:spcAft>
        <a:buChar char="»"/>
        <a:defRPr kumimoji="1" sz="1700">
          <a:solidFill>
            <a:schemeClr val="tx1"/>
          </a:solidFill>
          <a:latin typeface="標楷體" pitchFamily="65" charset="-120"/>
          <a:ea typeface="標楷體" pitchFamily="65" charset="-120"/>
        </a:defRPr>
      </a:lvl5pPr>
      <a:lvl6pPr marL="2111510" indent="-191955" algn="l" rtl="0" fontAlgn="base">
        <a:spcBef>
          <a:spcPct val="20000"/>
        </a:spcBef>
        <a:spcAft>
          <a:spcPct val="0"/>
        </a:spcAft>
        <a:buChar char="»"/>
        <a:defRPr kumimoji="1" sz="1700">
          <a:solidFill>
            <a:schemeClr val="tx1"/>
          </a:solidFill>
          <a:latin typeface="+mn-lt"/>
          <a:ea typeface="+mn-ea"/>
        </a:defRPr>
      </a:lvl6pPr>
      <a:lvl7pPr marL="2495420" indent="-191955" algn="l" rtl="0" fontAlgn="base">
        <a:spcBef>
          <a:spcPct val="20000"/>
        </a:spcBef>
        <a:spcAft>
          <a:spcPct val="0"/>
        </a:spcAft>
        <a:buChar char="»"/>
        <a:defRPr kumimoji="1" sz="1700">
          <a:solidFill>
            <a:schemeClr val="tx1"/>
          </a:solidFill>
          <a:latin typeface="+mn-lt"/>
          <a:ea typeface="+mn-ea"/>
        </a:defRPr>
      </a:lvl7pPr>
      <a:lvl8pPr marL="2879331" indent="-191955" algn="l" rtl="0" fontAlgn="base">
        <a:spcBef>
          <a:spcPct val="20000"/>
        </a:spcBef>
        <a:spcAft>
          <a:spcPct val="0"/>
        </a:spcAft>
        <a:buChar char="»"/>
        <a:defRPr kumimoji="1" sz="1700">
          <a:solidFill>
            <a:schemeClr val="tx1"/>
          </a:solidFill>
          <a:latin typeface="+mn-lt"/>
          <a:ea typeface="+mn-ea"/>
        </a:defRPr>
      </a:lvl8pPr>
      <a:lvl9pPr marL="3263242" indent="-191955" algn="l" rtl="0" fontAlgn="base">
        <a:spcBef>
          <a:spcPct val="20000"/>
        </a:spcBef>
        <a:spcAft>
          <a:spcPct val="0"/>
        </a:spcAft>
        <a:buChar char="»"/>
        <a:defRPr kumimoji="1" sz="1700">
          <a:solidFill>
            <a:schemeClr val="tx1"/>
          </a:solidFill>
          <a:latin typeface="+mn-lt"/>
          <a:ea typeface="+mn-ea"/>
        </a:defRPr>
      </a:lvl9pPr>
    </p:bodyStyle>
    <p:otherStyle>
      <a:defPPr>
        <a:defRPr lang="zh-TW"/>
      </a:defPPr>
      <a:lvl1pPr marL="0" algn="l" defTabSz="767822" rtl="0" eaLnBrk="1" latinLnBrk="0" hangingPunct="1">
        <a:defRPr sz="1500" kern="1200">
          <a:solidFill>
            <a:schemeClr val="tx1"/>
          </a:solidFill>
          <a:latin typeface="+mn-lt"/>
          <a:ea typeface="+mn-ea"/>
          <a:cs typeface="+mn-cs"/>
        </a:defRPr>
      </a:lvl1pPr>
      <a:lvl2pPr marL="383911" algn="l" defTabSz="767822" rtl="0" eaLnBrk="1" latinLnBrk="0" hangingPunct="1">
        <a:defRPr sz="1500" kern="1200">
          <a:solidFill>
            <a:schemeClr val="tx1"/>
          </a:solidFill>
          <a:latin typeface="+mn-lt"/>
          <a:ea typeface="+mn-ea"/>
          <a:cs typeface="+mn-cs"/>
        </a:defRPr>
      </a:lvl2pPr>
      <a:lvl3pPr marL="767822" algn="l" defTabSz="767822" rtl="0" eaLnBrk="1" latinLnBrk="0" hangingPunct="1">
        <a:defRPr sz="1500" kern="1200">
          <a:solidFill>
            <a:schemeClr val="tx1"/>
          </a:solidFill>
          <a:latin typeface="+mn-lt"/>
          <a:ea typeface="+mn-ea"/>
          <a:cs typeface="+mn-cs"/>
        </a:defRPr>
      </a:lvl3pPr>
      <a:lvl4pPr marL="1151733" algn="l" defTabSz="767822" rtl="0" eaLnBrk="1" latinLnBrk="0" hangingPunct="1">
        <a:defRPr sz="1500" kern="1200">
          <a:solidFill>
            <a:schemeClr val="tx1"/>
          </a:solidFill>
          <a:latin typeface="+mn-lt"/>
          <a:ea typeface="+mn-ea"/>
          <a:cs typeface="+mn-cs"/>
        </a:defRPr>
      </a:lvl4pPr>
      <a:lvl5pPr marL="1535643" algn="l" defTabSz="767822" rtl="0" eaLnBrk="1" latinLnBrk="0" hangingPunct="1">
        <a:defRPr sz="1500" kern="1200">
          <a:solidFill>
            <a:schemeClr val="tx1"/>
          </a:solidFill>
          <a:latin typeface="+mn-lt"/>
          <a:ea typeface="+mn-ea"/>
          <a:cs typeface="+mn-cs"/>
        </a:defRPr>
      </a:lvl5pPr>
      <a:lvl6pPr marL="1919554" algn="l" defTabSz="767822" rtl="0" eaLnBrk="1" latinLnBrk="0" hangingPunct="1">
        <a:defRPr sz="1500" kern="1200">
          <a:solidFill>
            <a:schemeClr val="tx1"/>
          </a:solidFill>
          <a:latin typeface="+mn-lt"/>
          <a:ea typeface="+mn-ea"/>
          <a:cs typeface="+mn-cs"/>
        </a:defRPr>
      </a:lvl6pPr>
      <a:lvl7pPr marL="2303465" algn="l" defTabSz="767822" rtl="0" eaLnBrk="1" latinLnBrk="0" hangingPunct="1">
        <a:defRPr sz="1500" kern="1200">
          <a:solidFill>
            <a:schemeClr val="tx1"/>
          </a:solidFill>
          <a:latin typeface="+mn-lt"/>
          <a:ea typeface="+mn-ea"/>
          <a:cs typeface="+mn-cs"/>
        </a:defRPr>
      </a:lvl7pPr>
      <a:lvl8pPr marL="2687376" algn="l" defTabSz="767822" rtl="0" eaLnBrk="1" latinLnBrk="0" hangingPunct="1">
        <a:defRPr sz="1500" kern="1200">
          <a:solidFill>
            <a:schemeClr val="tx1"/>
          </a:solidFill>
          <a:latin typeface="+mn-lt"/>
          <a:ea typeface="+mn-ea"/>
          <a:cs typeface="+mn-cs"/>
        </a:defRPr>
      </a:lvl8pPr>
      <a:lvl9pPr marL="3071287" algn="l" defTabSz="767822"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9" name="投影片編號版面配置區 1"/>
          <p:cNvSpPr txBox="1">
            <a:spLocks/>
          </p:cNvSpPr>
          <p:nvPr/>
        </p:nvSpPr>
        <p:spPr bwMode="auto">
          <a:xfrm>
            <a:off x="8521700" y="6612726"/>
            <a:ext cx="622300" cy="231775"/>
          </a:xfrm>
          <a:prstGeom prst="rect">
            <a:avLst/>
          </a:prstGeom>
          <a:noFill/>
          <a:ln>
            <a:noFill/>
          </a:ln>
          <a:effectLst/>
          <a:extLst/>
        </p:spPr>
        <p:txBody>
          <a:bodyPr/>
          <a:lstStyle>
            <a:defPPr>
              <a:defRPr lang="zh-TW"/>
            </a:defPPr>
            <a:lvl1pPr algn="r" rtl="0" fontAlgn="base">
              <a:spcBef>
                <a:spcPct val="0"/>
              </a:spcBef>
              <a:spcAft>
                <a:spcPct val="0"/>
              </a:spcAft>
              <a:defRPr kumimoji="1" sz="900" u="none" kern="1200" smtClean="0">
                <a:solidFill>
                  <a:schemeClr val="tx1"/>
                </a:solidFill>
                <a:latin typeface="微軟正黑體" pitchFamily="34" charset="-120"/>
                <a:ea typeface="微軟正黑體" pitchFamily="34" charset="-120"/>
                <a:cs typeface="+mn-cs"/>
              </a:defRPr>
            </a:lvl1pPr>
            <a:lvl2pPr marL="4572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2pPr>
            <a:lvl3pPr marL="9144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3pPr>
            <a:lvl4pPr marL="13716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4pPr>
            <a:lvl5pPr marL="18288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5pPr>
            <a:lvl6pPr marL="2286000" algn="l" defTabSz="914400" rtl="0" eaLnBrk="1" latinLnBrk="0" hangingPunct="1">
              <a:defRPr kumimoji="1" sz="2400" u="sng" kern="1200">
                <a:solidFill>
                  <a:schemeClr val="tx1"/>
                </a:solidFill>
                <a:latin typeface="Times New Roman" pitchFamily="18" charset="0"/>
                <a:ea typeface="新細明體" charset="-120"/>
                <a:cs typeface="+mn-cs"/>
              </a:defRPr>
            </a:lvl6pPr>
            <a:lvl7pPr marL="2743200" algn="l" defTabSz="914400" rtl="0" eaLnBrk="1" latinLnBrk="0" hangingPunct="1">
              <a:defRPr kumimoji="1" sz="2400" u="sng" kern="1200">
                <a:solidFill>
                  <a:schemeClr val="tx1"/>
                </a:solidFill>
                <a:latin typeface="Times New Roman" pitchFamily="18" charset="0"/>
                <a:ea typeface="新細明體" charset="-120"/>
                <a:cs typeface="+mn-cs"/>
              </a:defRPr>
            </a:lvl7pPr>
            <a:lvl8pPr marL="3200400" algn="l" defTabSz="914400" rtl="0" eaLnBrk="1" latinLnBrk="0" hangingPunct="1">
              <a:defRPr kumimoji="1" sz="2400" u="sng" kern="1200">
                <a:solidFill>
                  <a:schemeClr val="tx1"/>
                </a:solidFill>
                <a:latin typeface="Times New Roman" pitchFamily="18" charset="0"/>
                <a:ea typeface="新細明體" charset="-120"/>
                <a:cs typeface="+mn-cs"/>
              </a:defRPr>
            </a:lvl8pPr>
            <a:lvl9pPr marL="3657600" algn="l" defTabSz="914400" rtl="0" eaLnBrk="1" latinLnBrk="0" hangingPunct="1">
              <a:defRPr kumimoji="1" sz="2400" u="sng" kern="1200">
                <a:solidFill>
                  <a:schemeClr val="tx1"/>
                </a:solidFill>
                <a:latin typeface="Times New Roman" pitchFamily="18" charset="0"/>
                <a:ea typeface="新細明體" charset="-120"/>
                <a:cs typeface="+mn-cs"/>
              </a:defRPr>
            </a:lvl9pPr>
          </a:lstStyle>
          <a:p>
            <a:pPr>
              <a:defRPr/>
            </a:pPr>
            <a:fld id="{DC3BD819-DE64-49DE-82DB-81B0C4017838}" type="slidenum">
              <a:rPr lang="en-US" altLang="zh-TW">
                <a:solidFill>
                  <a:prstClr val="black"/>
                </a:solidFill>
              </a:rPr>
              <a:pPr>
                <a:defRPr/>
              </a:pPr>
              <a:t>‹#›</a:t>
            </a:fld>
            <a:endParaRPr lang="en-US" altLang="zh-TW" dirty="0">
              <a:solidFill>
                <a:prstClr val="black"/>
              </a:solidFill>
            </a:endParaRPr>
          </a:p>
        </p:txBody>
      </p:sp>
      <p:sp>
        <p:nvSpPr>
          <p:cNvPr id="3" name="頁尾版面配置區 3"/>
          <p:cNvSpPr txBox="1">
            <a:spLocks/>
          </p:cNvSpPr>
          <p:nvPr userDrawn="1"/>
        </p:nvSpPr>
        <p:spPr bwMode="auto">
          <a:xfrm>
            <a:off x="-51143" y="6670889"/>
            <a:ext cx="6783387" cy="2873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TW"/>
            </a:defPPr>
            <a:lvl1pPr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1pPr>
            <a:lvl2pPr marL="742950" indent="-28575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2pPr>
            <a:lvl3pPr marL="11430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3pPr>
            <a:lvl4pPr marL="16002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4pPr>
            <a:lvl5pPr marL="20574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5pPr>
            <a:lvl6pPr marL="25146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6pPr>
            <a:lvl7pPr marL="29718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7pPr>
            <a:lvl8pPr marL="34290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8pPr>
            <a:lvl9pPr marL="38862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9pPr>
          </a:lstStyle>
          <a:p>
            <a:pPr eaLnBrk="1" hangingPunct="1"/>
            <a:r>
              <a:rPr lang="zh-TW" altLang="en-US" sz="900" u="none" dirty="0" smtClean="0">
                <a:solidFill>
                  <a:prstClr val="black"/>
                </a:solidFill>
                <a:latin typeface="微軟正黑體" pitchFamily="34" charset="-120"/>
                <a:ea typeface="微軟正黑體" pitchFamily="34" charset="-120"/>
              </a:rPr>
              <a:t>機密等級：機密</a:t>
            </a:r>
          </a:p>
        </p:txBody>
      </p:sp>
    </p:spTree>
    <p:extLst>
      <p:ext uri="{BB962C8B-B14F-4D97-AF65-F5344CB8AC3E}">
        <p14:creationId xmlns:p14="http://schemas.microsoft.com/office/powerpoint/2010/main" val="2713890635"/>
      </p:ext>
    </p:extLst>
  </p:cSld>
  <p:clrMap bg1="lt1" tx1="dk1" bg2="lt2" tx2="dk2" accent1="accent1" accent2="accent2" accent3="accent3" accent4="accent4" accent5="accent5" accent6="accent6" hlink="hlink" folHlink="folHlink"/>
  <p:sldLayoutIdLst>
    <p:sldLayoutId id="2147483779" r:id="rId1"/>
    <p:sldLayoutId id="2147483780" r:id="rId2"/>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標楷體" pitchFamily="65" charset="-120"/>
          <a:ea typeface="標楷體" pitchFamily="65" charset="-120"/>
        </a:defRPr>
      </a:lvl2pPr>
      <a:lvl3pPr marL="1143000" indent="-228600"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3pPr>
      <a:lvl4pPr marL="16002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4pPr>
      <a:lvl5pPr marL="20574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投影片編號版面配置區 1"/>
          <p:cNvSpPr txBox="1">
            <a:spLocks/>
          </p:cNvSpPr>
          <p:nvPr/>
        </p:nvSpPr>
        <p:spPr bwMode="auto">
          <a:xfrm>
            <a:off x="8521700" y="6612700"/>
            <a:ext cx="622300" cy="231775"/>
          </a:xfrm>
          <a:prstGeom prst="rect">
            <a:avLst/>
          </a:prstGeom>
          <a:noFill/>
          <a:ln>
            <a:noFill/>
          </a:ln>
          <a:effectLst/>
          <a:extLst/>
        </p:spPr>
        <p:txBody>
          <a:bodyPr/>
          <a:lstStyle>
            <a:defPPr>
              <a:defRPr lang="zh-TW"/>
            </a:defPPr>
            <a:lvl1pPr algn="r" rtl="0" fontAlgn="base">
              <a:spcBef>
                <a:spcPct val="0"/>
              </a:spcBef>
              <a:spcAft>
                <a:spcPct val="0"/>
              </a:spcAft>
              <a:defRPr kumimoji="1" sz="900" u="none" kern="1200" smtClean="0">
                <a:solidFill>
                  <a:schemeClr val="tx1"/>
                </a:solidFill>
                <a:latin typeface="微軟正黑體" pitchFamily="34" charset="-120"/>
                <a:ea typeface="微軟正黑體" pitchFamily="34" charset="-120"/>
                <a:cs typeface="+mn-cs"/>
              </a:defRPr>
            </a:lvl1pPr>
            <a:lvl2pPr marL="4572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2pPr>
            <a:lvl3pPr marL="9144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3pPr>
            <a:lvl4pPr marL="13716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4pPr>
            <a:lvl5pPr marL="18288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5pPr>
            <a:lvl6pPr marL="2286000" algn="l" defTabSz="914400" rtl="0" eaLnBrk="1" latinLnBrk="0" hangingPunct="1">
              <a:defRPr kumimoji="1" sz="2400" u="sng" kern="1200">
                <a:solidFill>
                  <a:schemeClr val="tx1"/>
                </a:solidFill>
                <a:latin typeface="Times New Roman" pitchFamily="18" charset="0"/>
                <a:ea typeface="新細明體" charset="-120"/>
                <a:cs typeface="+mn-cs"/>
              </a:defRPr>
            </a:lvl6pPr>
            <a:lvl7pPr marL="2743200" algn="l" defTabSz="914400" rtl="0" eaLnBrk="1" latinLnBrk="0" hangingPunct="1">
              <a:defRPr kumimoji="1" sz="2400" u="sng" kern="1200">
                <a:solidFill>
                  <a:schemeClr val="tx1"/>
                </a:solidFill>
                <a:latin typeface="Times New Roman" pitchFamily="18" charset="0"/>
                <a:ea typeface="新細明體" charset="-120"/>
                <a:cs typeface="+mn-cs"/>
              </a:defRPr>
            </a:lvl7pPr>
            <a:lvl8pPr marL="3200400" algn="l" defTabSz="914400" rtl="0" eaLnBrk="1" latinLnBrk="0" hangingPunct="1">
              <a:defRPr kumimoji="1" sz="2400" u="sng" kern="1200">
                <a:solidFill>
                  <a:schemeClr val="tx1"/>
                </a:solidFill>
                <a:latin typeface="Times New Roman" pitchFamily="18" charset="0"/>
                <a:ea typeface="新細明體" charset="-120"/>
                <a:cs typeface="+mn-cs"/>
              </a:defRPr>
            </a:lvl8pPr>
            <a:lvl9pPr marL="3657600" algn="l" defTabSz="914400" rtl="0" eaLnBrk="1" latinLnBrk="0" hangingPunct="1">
              <a:defRPr kumimoji="1" sz="2400" u="sng" kern="1200">
                <a:solidFill>
                  <a:schemeClr val="tx1"/>
                </a:solidFill>
                <a:latin typeface="Times New Roman" pitchFamily="18" charset="0"/>
                <a:ea typeface="新細明體" charset="-120"/>
                <a:cs typeface="+mn-cs"/>
              </a:defRPr>
            </a:lvl9pPr>
          </a:lstStyle>
          <a:p>
            <a:pPr>
              <a:defRPr/>
            </a:pPr>
            <a:fld id="{DC3BD819-DE64-49DE-82DB-81B0C4017838}" type="slidenum">
              <a:rPr lang="en-US" altLang="zh-TW">
                <a:solidFill>
                  <a:prstClr val="black"/>
                </a:solidFill>
              </a:rPr>
              <a:pPr>
                <a:defRPr/>
              </a:pPr>
              <a:t>‹#›</a:t>
            </a:fld>
            <a:endParaRPr lang="en-US" altLang="zh-TW" dirty="0">
              <a:solidFill>
                <a:prstClr val="black"/>
              </a:solidFill>
            </a:endParaRPr>
          </a:p>
        </p:txBody>
      </p:sp>
      <p:sp>
        <p:nvSpPr>
          <p:cNvPr id="3" name="頁尾版面配置區 3"/>
          <p:cNvSpPr txBox="1">
            <a:spLocks/>
          </p:cNvSpPr>
          <p:nvPr userDrawn="1"/>
        </p:nvSpPr>
        <p:spPr bwMode="auto">
          <a:xfrm>
            <a:off x="-51143" y="6670889"/>
            <a:ext cx="6783387" cy="2873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TW"/>
            </a:defPPr>
            <a:lvl1pPr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1pPr>
            <a:lvl2pPr marL="742950" indent="-28575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2pPr>
            <a:lvl3pPr marL="11430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3pPr>
            <a:lvl4pPr marL="16002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4pPr>
            <a:lvl5pPr marL="20574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5pPr>
            <a:lvl6pPr marL="25146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6pPr>
            <a:lvl7pPr marL="29718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7pPr>
            <a:lvl8pPr marL="34290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8pPr>
            <a:lvl9pPr marL="38862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9pPr>
          </a:lstStyle>
          <a:p>
            <a:pPr eaLnBrk="1" hangingPunct="1"/>
            <a:r>
              <a:rPr lang="zh-TW" altLang="en-US" sz="900" u="none" dirty="0" smtClean="0">
                <a:solidFill>
                  <a:prstClr val="black"/>
                </a:solidFill>
                <a:latin typeface="微軟正黑體" pitchFamily="34" charset="-120"/>
                <a:ea typeface="微軟正黑體" pitchFamily="34" charset="-120"/>
              </a:rPr>
              <a:t>機密等級：機密</a:t>
            </a:r>
          </a:p>
        </p:txBody>
      </p:sp>
    </p:spTree>
    <p:extLst>
      <p:ext uri="{BB962C8B-B14F-4D97-AF65-F5344CB8AC3E}">
        <p14:creationId xmlns:p14="http://schemas.microsoft.com/office/powerpoint/2010/main" val="3182868222"/>
      </p:ext>
    </p:extLst>
  </p:cSld>
  <p:clrMap bg1="lt1" tx1="dk1" bg2="lt2" tx2="dk2" accent1="accent1" accent2="accent2" accent3="accent3" accent4="accent4" accent5="accent5" accent6="accent6" hlink="hlink" folHlink="folHlink"/>
  <p:sldLayoutIdLst>
    <p:sldLayoutId id="2147483782" r:id="rId1"/>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標楷體" pitchFamily="65" charset="-120"/>
          <a:ea typeface="標楷體" pitchFamily="65" charset="-120"/>
        </a:defRPr>
      </a:lvl2pPr>
      <a:lvl3pPr marL="1143000" indent="-228600"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3pPr>
      <a:lvl4pPr marL="16002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4pPr>
      <a:lvl5pPr marL="20574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9" name="投影片編號版面配置區 1"/>
          <p:cNvSpPr txBox="1">
            <a:spLocks/>
          </p:cNvSpPr>
          <p:nvPr/>
        </p:nvSpPr>
        <p:spPr bwMode="auto">
          <a:xfrm>
            <a:off x="8521700" y="6612696"/>
            <a:ext cx="622300" cy="231775"/>
          </a:xfrm>
          <a:prstGeom prst="rect">
            <a:avLst/>
          </a:prstGeom>
          <a:noFill/>
          <a:ln>
            <a:noFill/>
          </a:ln>
          <a:effectLst/>
          <a:extLst/>
        </p:spPr>
        <p:txBody>
          <a:bodyPr/>
          <a:lstStyle>
            <a:defPPr>
              <a:defRPr lang="zh-TW"/>
            </a:defPPr>
            <a:lvl1pPr algn="r" rtl="0" fontAlgn="base">
              <a:spcBef>
                <a:spcPct val="0"/>
              </a:spcBef>
              <a:spcAft>
                <a:spcPct val="0"/>
              </a:spcAft>
              <a:defRPr kumimoji="1" sz="900" u="none" kern="1200" smtClean="0">
                <a:solidFill>
                  <a:schemeClr val="tx1"/>
                </a:solidFill>
                <a:latin typeface="微軟正黑體" pitchFamily="34" charset="-120"/>
                <a:ea typeface="微軟正黑體" pitchFamily="34" charset="-120"/>
                <a:cs typeface="+mn-cs"/>
              </a:defRPr>
            </a:lvl1pPr>
            <a:lvl2pPr marL="4572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2pPr>
            <a:lvl3pPr marL="9144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3pPr>
            <a:lvl4pPr marL="13716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4pPr>
            <a:lvl5pPr marL="18288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5pPr>
            <a:lvl6pPr marL="2286000" algn="l" defTabSz="914400" rtl="0" eaLnBrk="1" latinLnBrk="0" hangingPunct="1">
              <a:defRPr kumimoji="1" sz="2400" u="sng" kern="1200">
                <a:solidFill>
                  <a:schemeClr val="tx1"/>
                </a:solidFill>
                <a:latin typeface="Times New Roman" pitchFamily="18" charset="0"/>
                <a:ea typeface="新細明體" charset="-120"/>
                <a:cs typeface="+mn-cs"/>
              </a:defRPr>
            </a:lvl6pPr>
            <a:lvl7pPr marL="2743200" algn="l" defTabSz="914400" rtl="0" eaLnBrk="1" latinLnBrk="0" hangingPunct="1">
              <a:defRPr kumimoji="1" sz="2400" u="sng" kern="1200">
                <a:solidFill>
                  <a:schemeClr val="tx1"/>
                </a:solidFill>
                <a:latin typeface="Times New Roman" pitchFamily="18" charset="0"/>
                <a:ea typeface="新細明體" charset="-120"/>
                <a:cs typeface="+mn-cs"/>
              </a:defRPr>
            </a:lvl7pPr>
            <a:lvl8pPr marL="3200400" algn="l" defTabSz="914400" rtl="0" eaLnBrk="1" latinLnBrk="0" hangingPunct="1">
              <a:defRPr kumimoji="1" sz="2400" u="sng" kern="1200">
                <a:solidFill>
                  <a:schemeClr val="tx1"/>
                </a:solidFill>
                <a:latin typeface="Times New Roman" pitchFamily="18" charset="0"/>
                <a:ea typeface="新細明體" charset="-120"/>
                <a:cs typeface="+mn-cs"/>
              </a:defRPr>
            </a:lvl8pPr>
            <a:lvl9pPr marL="3657600" algn="l" defTabSz="914400" rtl="0" eaLnBrk="1" latinLnBrk="0" hangingPunct="1">
              <a:defRPr kumimoji="1" sz="2400" u="sng" kern="1200">
                <a:solidFill>
                  <a:schemeClr val="tx1"/>
                </a:solidFill>
                <a:latin typeface="Times New Roman" pitchFamily="18" charset="0"/>
                <a:ea typeface="新細明體" charset="-120"/>
                <a:cs typeface="+mn-cs"/>
              </a:defRPr>
            </a:lvl9pPr>
          </a:lstStyle>
          <a:p>
            <a:pPr>
              <a:defRPr/>
            </a:pPr>
            <a:fld id="{DC3BD819-DE64-49DE-82DB-81B0C4017838}" type="slidenum">
              <a:rPr lang="en-US" altLang="zh-TW">
                <a:solidFill>
                  <a:prstClr val="black"/>
                </a:solidFill>
              </a:rPr>
              <a:pPr>
                <a:defRPr/>
              </a:pPr>
              <a:t>‹#›</a:t>
            </a:fld>
            <a:endParaRPr lang="en-US" altLang="zh-TW" dirty="0">
              <a:solidFill>
                <a:prstClr val="black"/>
              </a:solidFill>
            </a:endParaRPr>
          </a:p>
        </p:txBody>
      </p:sp>
      <p:sp>
        <p:nvSpPr>
          <p:cNvPr id="3" name="頁尾版面配置區 3"/>
          <p:cNvSpPr txBox="1">
            <a:spLocks/>
          </p:cNvSpPr>
          <p:nvPr userDrawn="1"/>
        </p:nvSpPr>
        <p:spPr bwMode="auto">
          <a:xfrm>
            <a:off x="-51143" y="6670889"/>
            <a:ext cx="6783387" cy="2873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TW"/>
            </a:defPPr>
            <a:lvl1pPr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1pPr>
            <a:lvl2pPr marL="742950" indent="-28575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2pPr>
            <a:lvl3pPr marL="11430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3pPr>
            <a:lvl4pPr marL="16002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4pPr>
            <a:lvl5pPr marL="2057400" indent="-228600" algn="l" rtl="0" eaLnBrk="0" fontAlgn="base" hangingPunct="0">
              <a:spcBef>
                <a:spcPct val="0"/>
              </a:spcBef>
              <a:spcAft>
                <a:spcPct val="0"/>
              </a:spcAft>
              <a:defRPr kumimoji="1" sz="2400" u="sng" kern="1200">
                <a:solidFill>
                  <a:schemeClr val="tx1"/>
                </a:solidFill>
                <a:latin typeface="Times New Roman" pitchFamily="18" charset="0"/>
                <a:ea typeface="新細明體" charset="-120"/>
                <a:cs typeface="+mn-cs"/>
              </a:defRPr>
            </a:lvl5pPr>
            <a:lvl6pPr marL="25146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6pPr>
            <a:lvl7pPr marL="29718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7pPr>
            <a:lvl8pPr marL="34290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8pPr>
            <a:lvl9pPr marL="3886200" indent="-228600" algn="l" defTabSz="914400" rtl="0" eaLnBrk="0" fontAlgn="base" latinLnBrk="0" hangingPunct="0">
              <a:spcBef>
                <a:spcPct val="0"/>
              </a:spcBef>
              <a:spcAft>
                <a:spcPct val="0"/>
              </a:spcAft>
              <a:defRPr kumimoji="1" sz="2400" u="sng" kern="1200">
                <a:solidFill>
                  <a:schemeClr val="tx1"/>
                </a:solidFill>
                <a:latin typeface="Times New Roman" pitchFamily="18" charset="0"/>
                <a:ea typeface="新細明體" charset="-120"/>
                <a:cs typeface="+mn-cs"/>
              </a:defRPr>
            </a:lvl9pPr>
          </a:lstStyle>
          <a:p>
            <a:pPr eaLnBrk="1" hangingPunct="1"/>
            <a:r>
              <a:rPr lang="zh-TW" altLang="en-US" sz="900" u="none" dirty="0" smtClean="0">
                <a:solidFill>
                  <a:prstClr val="black"/>
                </a:solidFill>
                <a:latin typeface="微軟正黑體" pitchFamily="34" charset="-120"/>
                <a:ea typeface="微軟正黑體" pitchFamily="34" charset="-120"/>
              </a:rPr>
              <a:t>機密等級：機密</a:t>
            </a:r>
          </a:p>
        </p:txBody>
      </p:sp>
    </p:spTree>
    <p:extLst>
      <p:ext uri="{BB962C8B-B14F-4D97-AF65-F5344CB8AC3E}">
        <p14:creationId xmlns:p14="http://schemas.microsoft.com/office/powerpoint/2010/main" val="4256505463"/>
      </p:ext>
    </p:extLst>
  </p:cSld>
  <p:clrMap bg1="lt1" tx1="dk1" bg2="lt2" tx2="dk2" accent1="accent1" accent2="accent2" accent3="accent3" accent4="accent4" accent5="accent5" accent6="accent6" hlink="hlink" folHlink="folHlink"/>
  <p:sldLayoutIdLst>
    <p:sldLayoutId id="2147483785" r:id="rId1"/>
    <p:sldLayoutId id="2147483786" r:id="rId2"/>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標楷體" pitchFamily="65" charset="-120"/>
          <a:ea typeface="標楷體" pitchFamily="65" charset="-120"/>
        </a:defRPr>
      </a:lvl2pPr>
      <a:lvl3pPr marL="1143000" indent="-228600"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3pPr>
      <a:lvl4pPr marL="16002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4pPr>
      <a:lvl5pPr marL="20574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投影片編號版面配置區 1"/>
          <p:cNvSpPr txBox="1">
            <a:spLocks/>
          </p:cNvSpPr>
          <p:nvPr userDrawn="1"/>
        </p:nvSpPr>
        <p:spPr bwMode="auto">
          <a:xfrm>
            <a:off x="8316913" y="6382682"/>
            <a:ext cx="622300" cy="231775"/>
          </a:xfrm>
          <a:prstGeom prst="rect">
            <a:avLst/>
          </a:prstGeom>
          <a:noFill/>
          <a:ln>
            <a:noFill/>
          </a:ln>
          <a:effectLst/>
          <a:extLst/>
        </p:spPr>
        <p:txBody>
          <a:bodyPr/>
          <a:lstStyle>
            <a:lvl1pPr>
              <a:defRPr kumimoji="1" sz="2400" u="sng">
                <a:solidFill>
                  <a:schemeClr val="tx1"/>
                </a:solidFill>
                <a:latin typeface="Times New Roman" pitchFamily="18" charset="0"/>
                <a:ea typeface="新細明體" pitchFamily="18" charset="-120"/>
              </a:defRPr>
            </a:lvl1pPr>
            <a:lvl2pPr marL="742950" indent="-285750">
              <a:defRPr kumimoji="1" sz="2400" u="sng">
                <a:solidFill>
                  <a:schemeClr val="tx1"/>
                </a:solidFill>
                <a:latin typeface="Times New Roman" pitchFamily="18" charset="0"/>
                <a:ea typeface="新細明體" pitchFamily="18" charset="-120"/>
              </a:defRPr>
            </a:lvl2pPr>
            <a:lvl3pPr marL="1143000" indent="-228600">
              <a:defRPr kumimoji="1" sz="2400" u="sng">
                <a:solidFill>
                  <a:schemeClr val="tx1"/>
                </a:solidFill>
                <a:latin typeface="Times New Roman" pitchFamily="18" charset="0"/>
                <a:ea typeface="新細明體" pitchFamily="18" charset="-120"/>
              </a:defRPr>
            </a:lvl3pPr>
            <a:lvl4pPr marL="1600200" indent="-228600">
              <a:defRPr kumimoji="1" sz="2400" u="sng">
                <a:solidFill>
                  <a:schemeClr val="tx1"/>
                </a:solidFill>
                <a:latin typeface="Times New Roman" pitchFamily="18" charset="0"/>
                <a:ea typeface="新細明體" pitchFamily="18" charset="-120"/>
              </a:defRPr>
            </a:lvl4pPr>
            <a:lvl5pPr marL="2057400" indent="-228600">
              <a:defRPr kumimoji="1" sz="2400" u="sng">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9pPr>
          </a:lstStyle>
          <a:p>
            <a:pPr algn="r"/>
            <a:fld id="{1398A263-A4EF-49B5-A2BC-5DE97671B906}" type="slidenum">
              <a:rPr lang="en-US" altLang="zh-TW" sz="900" u="none" smtClean="0">
                <a:solidFill>
                  <a:srgbClr val="000000"/>
                </a:solidFill>
                <a:latin typeface="微軟正黑體" pitchFamily="34" charset="-120"/>
                <a:ea typeface="微軟正黑體" pitchFamily="34" charset="-120"/>
              </a:rPr>
              <a:pPr algn="r"/>
              <a:t>‹#›</a:t>
            </a:fld>
            <a:endParaRPr lang="en-US" altLang="zh-TW" sz="900" u="none" smtClean="0">
              <a:solidFill>
                <a:srgbClr val="000000"/>
              </a:solidFill>
              <a:latin typeface="微軟正黑體" pitchFamily="34" charset="-120"/>
              <a:ea typeface="微軟正黑體" pitchFamily="34" charset="-120"/>
            </a:endParaRPr>
          </a:p>
        </p:txBody>
      </p:sp>
    </p:spTree>
    <p:extLst>
      <p:ext uri="{BB962C8B-B14F-4D97-AF65-F5344CB8AC3E}">
        <p14:creationId xmlns:p14="http://schemas.microsoft.com/office/powerpoint/2010/main" val="2821068561"/>
      </p:ext>
    </p:extLst>
  </p:cSld>
  <p:clrMap bg1="lt1" tx1="dk1" bg2="lt2" tx2="dk2" accent1="accent1" accent2="accent2" accent3="accent3" accent4="accent4" accent5="accent5" accent6="accent6" hlink="hlink" folHlink="folHlink"/>
  <p:sldLayoutIdLst>
    <p:sldLayoutId id="2147483799" r:id="rId1"/>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標楷體" pitchFamily="65" charset="-120"/>
          <a:ea typeface="標楷體" pitchFamily="65" charset="-120"/>
        </a:defRPr>
      </a:lvl2pPr>
      <a:lvl3pPr marL="1143000" indent="-228600"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3pPr>
      <a:lvl4pPr marL="16002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4pPr>
      <a:lvl5pPr marL="20574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投影片編號版面配置區 1"/>
          <p:cNvSpPr txBox="1">
            <a:spLocks/>
          </p:cNvSpPr>
          <p:nvPr userDrawn="1"/>
        </p:nvSpPr>
        <p:spPr bwMode="auto">
          <a:xfrm>
            <a:off x="8316913" y="6382551"/>
            <a:ext cx="622300" cy="231775"/>
          </a:xfrm>
          <a:prstGeom prst="rect">
            <a:avLst/>
          </a:prstGeom>
          <a:noFill/>
          <a:ln>
            <a:noFill/>
          </a:ln>
          <a:effectLst/>
          <a:extLst/>
        </p:spPr>
        <p:txBody>
          <a:bodyPr lIns="76782" tIns="38391" rIns="76782" bIns="38391"/>
          <a:lstStyle>
            <a:defPPr>
              <a:defRPr lang="zh-TW"/>
            </a:defPPr>
            <a:lvl1pPr algn="r" rtl="0" fontAlgn="base">
              <a:spcBef>
                <a:spcPct val="0"/>
              </a:spcBef>
              <a:spcAft>
                <a:spcPct val="0"/>
              </a:spcAft>
              <a:defRPr kumimoji="1" sz="900" u="none" kern="1200" smtClean="0">
                <a:solidFill>
                  <a:schemeClr val="tx1"/>
                </a:solidFill>
                <a:latin typeface="微軟正黑體" pitchFamily="34" charset="-120"/>
                <a:ea typeface="微軟正黑體" pitchFamily="34" charset="-120"/>
                <a:cs typeface="+mn-cs"/>
              </a:defRPr>
            </a:lvl1pPr>
            <a:lvl2pPr marL="4572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2pPr>
            <a:lvl3pPr marL="9144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3pPr>
            <a:lvl4pPr marL="13716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4pPr>
            <a:lvl5pPr marL="18288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5pPr>
            <a:lvl6pPr marL="2286000" algn="l" defTabSz="914400" rtl="0" eaLnBrk="1" latinLnBrk="0" hangingPunct="1">
              <a:defRPr kumimoji="1" sz="2400" u="sng" kern="1200">
                <a:solidFill>
                  <a:schemeClr val="tx1"/>
                </a:solidFill>
                <a:latin typeface="Times New Roman" pitchFamily="18" charset="0"/>
                <a:ea typeface="新細明體" charset="-120"/>
                <a:cs typeface="+mn-cs"/>
              </a:defRPr>
            </a:lvl6pPr>
            <a:lvl7pPr marL="2743200" algn="l" defTabSz="914400" rtl="0" eaLnBrk="1" latinLnBrk="0" hangingPunct="1">
              <a:defRPr kumimoji="1" sz="2400" u="sng" kern="1200">
                <a:solidFill>
                  <a:schemeClr val="tx1"/>
                </a:solidFill>
                <a:latin typeface="Times New Roman" pitchFamily="18" charset="0"/>
                <a:ea typeface="新細明體" charset="-120"/>
                <a:cs typeface="+mn-cs"/>
              </a:defRPr>
            </a:lvl7pPr>
            <a:lvl8pPr marL="3200400" algn="l" defTabSz="914400" rtl="0" eaLnBrk="1" latinLnBrk="0" hangingPunct="1">
              <a:defRPr kumimoji="1" sz="2400" u="sng" kern="1200">
                <a:solidFill>
                  <a:schemeClr val="tx1"/>
                </a:solidFill>
                <a:latin typeface="Times New Roman" pitchFamily="18" charset="0"/>
                <a:ea typeface="新細明體" charset="-120"/>
                <a:cs typeface="+mn-cs"/>
              </a:defRPr>
            </a:lvl8pPr>
            <a:lvl9pPr marL="3657600" algn="l" defTabSz="914400" rtl="0" eaLnBrk="1" latinLnBrk="0" hangingPunct="1">
              <a:defRPr kumimoji="1" sz="2400" u="sng" kern="1200">
                <a:solidFill>
                  <a:schemeClr val="tx1"/>
                </a:solidFill>
                <a:latin typeface="Times New Roman" pitchFamily="18" charset="0"/>
                <a:ea typeface="新細明體" charset="-120"/>
                <a:cs typeface="+mn-cs"/>
              </a:defRPr>
            </a:lvl9pPr>
          </a:lstStyle>
          <a:p>
            <a:pPr>
              <a:defRPr/>
            </a:pPr>
            <a:fld id="{9518F085-DC86-4214-8A49-DF3A986F92DB}" type="slidenum">
              <a:rPr lang="en-US" altLang="zh-TW" sz="800">
                <a:solidFill>
                  <a:srgbClr val="000000"/>
                </a:solidFill>
              </a:rPr>
              <a:pPr>
                <a:defRPr/>
              </a:pPr>
              <a:t>‹#›</a:t>
            </a:fld>
            <a:endParaRPr lang="en-US" altLang="zh-TW" sz="800" dirty="0">
              <a:solidFill>
                <a:srgbClr val="000000"/>
              </a:solidFill>
            </a:endParaRPr>
          </a:p>
        </p:txBody>
      </p:sp>
      <p:sp>
        <p:nvSpPr>
          <p:cNvPr id="3" name="頁尾版面配置區 1"/>
          <p:cNvSpPr>
            <a:spLocks noGrp="1"/>
          </p:cNvSpPr>
          <p:nvPr>
            <p:ph type="ftr" sz="quarter" idx="3"/>
          </p:nvPr>
        </p:nvSpPr>
        <p:spPr>
          <a:xfrm>
            <a:off x="611210" y="6311114"/>
            <a:ext cx="6783387" cy="287337"/>
          </a:xfrm>
          <a:prstGeom prst="rect">
            <a:avLst/>
          </a:prstGeom>
        </p:spPr>
        <p:txBody>
          <a:bodyPr vert="horz" wrap="square" lIns="0" tIns="38391" rIns="76782" bIns="38391" numCol="1" anchor="t" anchorCtr="0" compatLnSpc="1">
            <a:prstTxWarp prst="textNoShape">
              <a:avLst/>
            </a:prstTxWarp>
          </a:bodyPr>
          <a:lstStyle>
            <a:lvl1pPr eaLnBrk="1" hangingPunct="1">
              <a:lnSpc>
                <a:spcPct val="150000"/>
              </a:lnSpc>
              <a:spcBef>
                <a:spcPct val="30000"/>
              </a:spcBef>
              <a:defRPr sz="800" u="none">
                <a:solidFill>
                  <a:srgbClr val="000000"/>
                </a:solidFill>
                <a:latin typeface="微軟正黑體" panose="020B0604030504040204" pitchFamily="34" charset="-120"/>
                <a:ea typeface="微軟正黑體" panose="020B0604030504040204" pitchFamily="34" charset="-120"/>
              </a:defRPr>
            </a:lvl1pPr>
          </a:lstStyle>
          <a:p>
            <a:pPr>
              <a:defRPr/>
            </a:pPr>
            <a:r>
              <a:rPr lang="zh-TW" altLang="en-US" smtClean="0"/>
              <a:t>機密等級：密            日期：</a:t>
            </a:r>
            <a:r>
              <a:rPr lang="en-US" altLang="zh-TW" smtClean="0"/>
              <a:t>2019/12/18</a:t>
            </a:r>
            <a:endParaRPr lang="zh-TW" altLang="en-US"/>
          </a:p>
        </p:txBody>
      </p:sp>
    </p:spTree>
    <p:extLst>
      <p:ext uri="{BB962C8B-B14F-4D97-AF65-F5344CB8AC3E}">
        <p14:creationId xmlns:p14="http://schemas.microsoft.com/office/powerpoint/2010/main" val="738983104"/>
      </p:ext>
    </p:extLst>
  </p:cSld>
  <p:clrMap bg1="lt1" tx1="dk1" bg2="lt2" tx2="dk2" accent1="accent1" accent2="accent2" accent3="accent3" accent4="accent4" accent5="accent5" accent6="accent6" hlink="hlink" folHlink="folHlink"/>
  <p:sldLayoutIdLst>
    <p:sldLayoutId id="2147483833" r:id="rId1"/>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25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25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25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25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2500">
          <a:solidFill>
            <a:schemeClr val="tx2"/>
          </a:solidFill>
          <a:latin typeface="微軟正黑體" pitchFamily="34" charset="-120"/>
          <a:ea typeface="微軟正黑體" pitchFamily="34" charset="-120"/>
        </a:defRPr>
      </a:lvl5pPr>
      <a:lvl6pPr marL="383911" algn="ctr" rtl="0" fontAlgn="base">
        <a:spcBef>
          <a:spcPct val="0"/>
        </a:spcBef>
        <a:spcAft>
          <a:spcPct val="0"/>
        </a:spcAft>
        <a:defRPr kumimoji="1" sz="3700">
          <a:solidFill>
            <a:schemeClr val="tx2"/>
          </a:solidFill>
          <a:latin typeface="Times New Roman" pitchFamily="18" charset="0"/>
          <a:ea typeface="新細明體" pitchFamily="18" charset="-120"/>
        </a:defRPr>
      </a:lvl6pPr>
      <a:lvl7pPr marL="767822" algn="ctr" rtl="0" fontAlgn="base">
        <a:spcBef>
          <a:spcPct val="0"/>
        </a:spcBef>
        <a:spcAft>
          <a:spcPct val="0"/>
        </a:spcAft>
        <a:defRPr kumimoji="1" sz="3700">
          <a:solidFill>
            <a:schemeClr val="tx2"/>
          </a:solidFill>
          <a:latin typeface="Times New Roman" pitchFamily="18" charset="0"/>
          <a:ea typeface="新細明體" pitchFamily="18" charset="-120"/>
        </a:defRPr>
      </a:lvl7pPr>
      <a:lvl8pPr marL="1151733" algn="ctr" rtl="0" fontAlgn="base">
        <a:spcBef>
          <a:spcPct val="0"/>
        </a:spcBef>
        <a:spcAft>
          <a:spcPct val="0"/>
        </a:spcAft>
        <a:defRPr kumimoji="1" sz="3700">
          <a:solidFill>
            <a:schemeClr val="tx2"/>
          </a:solidFill>
          <a:latin typeface="Times New Roman" pitchFamily="18" charset="0"/>
          <a:ea typeface="新細明體" pitchFamily="18" charset="-120"/>
        </a:defRPr>
      </a:lvl8pPr>
      <a:lvl9pPr marL="1535643" algn="ctr" rtl="0" fontAlgn="base">
        <a:spcBef>
          <a:spcPct val="0"/>
        </a:spcBef>
        <a:spcAft>
          <a:spcPct val="0"/>
        </a:spcAft>
        <a:defRPr kumimoji="1" sz="3700">
          <a:solidFill>
            <a:schemeClr val="tx2"/>
          </a:solidFill>
          <a:latin typeface="Times New Roman" pitchFamily="18" charset="0"/>
          <a:ea typeface="新細明體" pitchFamily="18" charset="-120"/>
        </a:defRPr>
      </a:lvl9pPr>
    </p:titleStyle>
    <p:bodyStyle>
      <a:lvl1pPr marL="287933" indent="-287933"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mn-cs"/>
        </a:defRPr>
      </a:lvl1pPr>
      <a:lvl2pPr marL="623855" indent="-239944"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2pPr>
      <a:lvl3pPr marL="959777" indent="-191955"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3pPr>
      <a:lvl4pPr marL="1343688" indent="-191955" algn="l" rtl="0" eaLnBrk="0" fontAlgn="base" hangingPunct="0">
        <a:spcBef>
          <a:spcPct val="20000"/>
        </a:spcBef>
        <a:spcAft>
          <a:spcPct val="0"/>
        </a:spcAft>
        <a:buChar char="–"/>
        <a:defRPr kumimoji="1" sz="1700">
          <a:solidFill>
            <a:schemeClr val="tx1"/>
          </a:solidFill>
          <a:latin typeface="標楷體" pitchFamily="65" charset="-120"/>
          <a:ea typeface="標楷體" pitchFamily="65" charset="-120"/>
        </a:defRPr>
      </a:lvl4pPr>
      <a:lvl5pPr marL="1727599" indent="-191955" algn="l" rtl="0" eaLnBrk="0" fontAlgn="base" hangingPunct="0">
        <a:spcBef>
          <a:spcPct val="20000"/>
        </a:spcBef>
        <a:spcAft>
          <a:spcPct val="0"/>
        </a:spcAft>
        <a:buChar char="»"/>
        <a:defRPr kumimoji="1" sz="1700">
          <a:solidFill>
            <a:schemeClr val="tx1"/>
          </a:solidFill>
          <a:latin typeface="標楷體" pitchFamily="65" charset="-120"/>
          <a:ea typeface="標楷體" pitchFamily="65" charset="-120"/>
        </a:defRPr>
      </a:lvl5pPr>
      <a:lvl6pPr marL="2111510" indent="-191955" algn="l" rtl="0" fontAlgn="base">
        <a:spcBef>
          <a:spcPct val="20000"/>
        </a:spcBef>
        <a:spcAft>
          <a:spcPct val="0"/>
        </a:spcAft>
        <a:buChar char="»"/>
        <a:defRPr kumimoji="1" sz="1700">
          <a:solidFill>
            <a:schemeClr val="tx1"/>
          </a:solidFill>
          <a:latin typeface="+mn-lt"/>
          <a:ea typeface="+mn-ea"/>
        </a:defRPr>
      </a:lvl6pPr>
      <a:lvl7pPr marL="2495420" indent="-191955" algn="l" rtl="0" fontAlgn="base">
        <a:spcBef>
          <a:spcPct val="20000"/>
        </a:spcBef>
        <a:spcAft>
          <a:spcPct val="0"/>
        </a:spcAft>
        <a:buChar char="»"/>
        <a:defRPr kumimoji="1" sz="1700">
          <a:solidFill>
            <a:schemeClr val="tx1"/>
          </a:solidFill>
          <a:latin typeface="+mn-lt"/>
          <a:ea typeface="+mn-ea"/>
        </a:defRPr>
      </a:lvl7pPr>
      <a:lvl8pPr marL="2879331" indent="-191955" algn="l" rtl="0" fontAlgn="base">
        <a:spcBef>
          <a:spcPct val="20000"/>
        </a:spcBef>
        <a:spcAft>
          <a:spcPct val="0"/>
        </a:spcAft>
        <a:buChar char="»"/>
        <a:defRPr kumimoji="1" sz="1700">
          <a:solidFill>
            <a:schemeClr val="tx1"/>
          </a:solidFill>
          <a:latin typeface="+mn-lt"/>
          <a:ea typeface="+mn-ea"/>
        </a:defRPr>
      </a:lvl8pPr>
      <a:lvl9pPr marL="3263242" indent="-191955" algn="l" rtl="0" fontAlgn="base">
        <a:spcBef>
          <a:spcPct val="20000"/>
        </a:spcBef>
        <a:spcAft>
          <a:spcPct val="0"/>
        </a:spcAft>
        <a:buChar char="»"/>
        <a:defRPr kumimoji="1" sz="1700">
          <a:solidFill>
            <a:schemeClr val="tx1"/>
          </a:solidFill>
          <a:latin typeface="+mn-lt"/>
          <a:ea typeface="+mn-ea"/>
        </a:defRPr>
      </a:lvl9pPr>
    </p:bodyStyle>
    <p:otherStyle>
      <a:defPPr>
        <a:defRPr lang="zh-TW"/>
      </a:defPPr>
      <a:lvl1pPr marL="0" algn="l" defTabSz="767822" rtl="0" eaLnBrk="1" latinLnBrk="0" hangingPunct="1">
        <a:defRPr sz="1500" kern="1200">
          <a:solidFill>
            <a:schemeClr val="tx1"/>
          </a:solidFill>
          <a:latin typeface="+mn-lt"/>
          <a:ea typeface="+mn-ea"/>
          <a:cs typeface="+mn-cs"/>
        </a:defRPr>
      </a:lvl1pPr>
      <a:lvl2pPr marL="383911" algn="l" defTabSz="767822" rtl="0" eaLnBrk="1" latinLnBrk="0" hangingPunct="1">
        <a:defRPr sz="1500" kern="1200">
          <a:solidFill>
            <a:schemeClr val="tx1"/>
          </a:solidFill>
          <a:latin typeface="+mn-lt"/>
          <a:ea typeface="+mn-ea"/>
          <a:cs typeface="+mn-cs"/>
        </a:defRPr>
      </a:lvl2pPr>
      <a:lvl3pPr marL="767822" algn="l" defTabSz="767822" rtl="0" eaLnBrk="1" latinLnBrk="0" hangingPunct="1">
        <a:defRPr sz="1500" kern="1200">
          <a:solidFill>
            <a:schemeClr val="tx1"/>
          </a:solidFill>
          <a:latin typeface="+mn-lt"/>
          <a:ea typeface="+mn-ea"/>
          <a:cs typeface="+mn-cs"/>
        </a:defRPr>
      </a:lvl3pPr>
      <a:lvl4pPr marL="1151733" algn="l" defTabSz="767822" rtl="0" eaLnBrk="1" latinLnBrk="0" hangingPunct="1">
        <a:defRPr sz="1500" kern="1200">
          <a:solidFill>
            <a:schemeClr val="tx1"/>
          </a:solidFill>
          <a:latin typeface="+mn-lt"/>
          <a:ea typeface="+mn-ea"/>
          <a:cs typeface="+mn-cs"/>
        </a:defRPr>
      </a:lvl4pPr>
      <a:lvl5pPr marL="1535643" algn="l" defTabSz="767822" rtl="0" eaLnBrk="1" latinLnBrk="0" hangingPunct="1">
        <a:defRPr sz="1500" kern="1200">
          <a:solidFill>
            <a:schemeClr val="tx1"/>
          </a:solidFill>
          <a:latin typeface="+mn-lt"/>
          <a:ea typeface="+mn-ea"/>
          <a:cs typeface="+mn-cs"/>
        </a:defRPr>
      </a:lvl5pPr>
      <a:lvl6pPr marL="1919554" algn="l" defTabSz="767822" rtl="0" eaLnBrk="1" latinLnBrk="0" hangingPunct="1">
        <a:defRPr sz="1500" kern="1200">
          <a:solidFill>
            <a:schemeClr val="tx1"/>
          </a:solidFill>
          <a:latin typeface="+mn-lt"/>
          <a:ea typeface="+mn-ea"/>
          <a:cs typeface="+mn-cs"/>
        </a:defRPr>
      </a:lvl6pPr>
      <a:lvl7pPr marL="2303465" algn="l" defTabSz="767822" rtl="0" eaLnBrk="1" latinLnBrk="0" hangingPunct="1">
        <a:defRPr sz="1500" kern="1200">
          <a:solidFill>
            <a:schemeClr val="tx1"/>
          </a:solidFill>
          <a:latin typeface="+mn-lt"/>
          <a:ea typeface="+mn-ea"/>
          <a:cs typeface="+mn-cs"/>
        </a:defRPr>
      </a:lvl7pPr>
      <a:lvl8pPr marL="2687376" algn="l" defTabSz="767822" rtl="0" eaLnBrk="1" latinLnBrk="0" hangingPunct="1">
        <a:defRPr sz="1500" kern="1200">
          <a:solidFill>
            <a:schemeClr val="tx1"/>
          </a:solidFill>
          <a:latin typeface="+mn-lt"/>
          <a:ea typeface="+mn-ea"/>
          <a:cs typeface="+mn-cs"/>
        </a:defRPr>
      </a:lvl8pPr>
      <a:lvl9pPr marL="3071287" algn="l" defTabSz="767822" rtl="0" eaLnBrk="1" latinLnBrk="0" hangingPunct="1">
        <a:defRPr sz="15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9" name="投影片編號版面配置區 1"/>
          <p:cNvSpPr txBox="1">
            <a:spLocks/>
          </p:cNvSpPr>
          <p:nvPr userDrawn="1"/>
        </p:nvSpPr>
        <p:spPr bwMode="auto">
          <a:xfrm>
            <a:off x="8316913" y="6382526"/>
            <a:ext cx="622300" cy="231775"/>
          </a:xfrm>
          <a:prstGeom prst="rect">
            <a:avLst/>
          </a:prstGeom>
          <a:noFill/>
          <a:ln>
            <a:noFill/>
          </a:ln>
          <a:effectLst/>
          <a:extLst/>
        </p:spPr>
        <p:txBody>
          <a:bodyPr lIns="76782" tIns="38391" rIns="76782" bIns="38391"/>
          <a:lstStyle>
            <a:defPPr>
              <a:defRPr lang="zh-TW"/>
            </a:defPPr>
            <a:lvl1pPr algn="r" rtl="0" fontAlgn="base">
              <a:spcBef>
                <a:spcPct val="0"/>
              </a:spcBef>
              <a:spcAft>
                <a:spcPct val="0"/>
              </a:spcAft>
              <a:defRPr kumimoji="1" sz="900" u="none" kern="1200" smtClean="0">
                <a:solidFill>
                  <a:schemeClr val="tx1"/>
                </a:solidFill>
                <a:latin typeface="微軟正黑體" pitchFamily="34" charset="-120"/>
                <a:ea typeface="微軟正黑體" pitchFamily="34" charset="-120"/>
                <a:cs typeface="+mn-cs"/>
              </a:defRPr>
            </a:lvl1pPr>
            <a:lvl2pPr marL="4572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2pPr>
            <a:lvl3pPr marL="9144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3pPr>
            <a:lvl4pPr marL="13716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4pPr>
            <a:lvl5pPr marL="18288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5pPr>
            <a:lvl6pPr marL="2286000" algn="l" defTabSz="914400" rtl="0" eaLnBrk="1" latinLnBrk="0" hangingPunct="1">
              <a:defRPr kumimoji="1" sz="2400" u="sng" kern="1200">
                <a:solidFill>
                  <a:schemeClr val="tx1"/>
                </a:solidFill>
                <a:latin typeface="Times New Roman" pitchFamily="18" charset="0"/>
                <a:ea typeface="新細明體" charset="-120"/>
                <a:cs typeface="+mn-cs"/>
              </a:defRPr>
            </a:lvl6pPr>
            <a:lvl7pPr marL="2743200" algn="l" defTabSz="914400" rtl="0" eaLnBrk="1" latinLnBrk="0" hangingPunct="1">
              <a:defRPr kumimoji="1" sz="2400" u="sng" kern="1200">
                <a:solidFill>
                  <a:schemeClr val="tx1"/>
                </a:solidFill>
                <a:latin typeface="Times New Roman" pitchFamily="18" charset="0"/>
                <a:ea typeface="新細明體" charset="-120"/>
                <a:cs typeface="+mn-cs"/>
              </a:defRPr>
            </a:lvl7pPr>
            <a:lvl8pPr marL="3200400" algn="l" defTabSz="914400" rtl="0" eaLnBrk="1" latinLnBrk="0" hangingPunct="1">
              <a:defRPr kumimoji="1" sz="2400" u="sng" kern="1200">
                <a:solidFill>
                  <a:schemeClr val="tx1"/>
                </a:solidFill>
                <a:latin typeface="Times New Roman" pitchFamily="18" charset="0"/>
                <a:ea typeface="新細明體" charset="-120"/>
                <a:cs typeface="+mn-cs"/>
              </a:defRPr>
            </a:lvl8pPr>
            <a:lvl9pPr marL="3657600" algn="l" defTabSz="914400" rtl="0" eaLnBrk="1" latinLnBrk="0" hangingPunct="1">
              <a:defRPr kumimoji="1" sz="2400" u="sng" kern="1200">
                <a:solidFill>
                  <a:schemeClr val="tx1"/>
                </a:solidFill>
                <a:latin typeface="Times New Roman" pitchFamily="18" charset="0"/>
                <a:ea typeface="新細明體" charset="-120"/>
                <a:cs typeface="+mn-cs"/>
              </a:defRPr>
            </a:lvl9pPr>
          </a:lstStyle>
          <a:p>
            <a:pPr>
              <a:defRPr/>
            </a:pPr>
            <a:fld id="{17471BE8-70E7-4C2E-9BFB-30FEB53D6DE4}" type="slidenum">
              <a:rPr lang="en-US" altLang="zh-TW" sz="800">
                <a:solidFill>
                  <a:prstClr val="black"/>
                </a:solidFill>
              </a:rPr>
              <a:pPr>
                <a:defRPr/>
              </a:pPr>
              <a:t>‹#›</a:t>
            </a:fld>
            <a:endParaRPr lang="en-US" altLang="zh-TW" sz="800" dirty="0">
              <a:solidFill>
                <a:prstClr val="black"/>
              </a:solidFill>
            </a:endParaRPr>
          </a:p>
        </p:txBody>
      </p:sp>
    </p:spTree>
    <p:extLst>
      <p:ext uri="{BB962C8B-B14F-4D97-AF65-F5344CB8AC3E}">
        <p14:creationId xmlns:p14="http://schemas.microsoft.com/office/powerpoint/2010/main" val="2595592065"/>
      </p:ext>
    </p:extLst>
  </p:cSld>
  <p:clrMap bg1="lt1" tx1="dk1" bg2="lt2" tx2="dk2" accent1="accent1" accent2="accent2" accent3="accent3" accent4="accent4" accent5="accent5" accent6="accent6" hlink="hlink" folHlink="folHlink"/>
  <p:sldLayoutIdLst>
    <p:sldLayoutId id="2147483835" r:id="rId1"/>
    <p:sldLayoutId id="2147483936" r:id="rId2"/>
    <p:sldLayoutId id="2147483937" r:id="rId3"/>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25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25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25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25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2500">
          <a:solidFill>
            <a:schemeClr val="tx2"/>
          </a:solidFill>
          <a:latin typeface="微軟正黑體" pitchFamily="34" charset="-120"/>
          <a:ea typeface="微軟正黑體" pitchFamily="34" charset="-120"/>
        </a:defRPr>
      </a:lvl5pPr>
      <a:lvl6pPr marL="383911" algn="ctr" rtl="0" fontAlgn="base">
        <a:spcBef>
          <a:spcPct val="0"/>
        </a:spcBef>
        <a:spcAft>
          <a:spcPct val="0"/>
        </a:spcAft>
        <a:defRPr kumimoji="1" sz="3700">
          <a:solidFill>
            <a:schemeClr val="tx2"/>
          </a:solidFill>
          <a:latin typeface="Times New Roman" pitchFamily="18" charset="0"/>
          <a:ea typeface="新細明體" pitchFamily="18" charset="-120"/>
        </a:defRPr>
      </a:lvl6pPr>
      <a:lvl7pPr marL="767822" algn="ctr" rtl="0" fontAlgn="base">
        <a:spcBef>
          <a:spcPct val="0"/>
        </a:spcBef>
        <a:spcAft>
          <a:spcPct val="0"/>
        </a:spcAft>
        <a:defRPr kumimoji="1" sz="3700">
          <a:solidFill>
            <a:schemeClr val="tx2"/>
          </a:solidFill>
          <a:latin typeface="Times New Roman" pitchFamily="18" charset="0"/>
          <a:ea typeface="新細明體" pitchFamily="18" charset="-120"/>
        </a:defRPr>
      </a:lvl7pPr>
      <a:lvl8pPr marL="1151733" algn="ctr" rtl="0" fontAlgn="base">
        <a:spcBef>
          <a:spcPct val="0"/>
        </a:spcBef>
        <a:spcAft>
          <a:spcPct val="0"/>
        </a:spcAft>
        <a:defRPr kumimoji="1" sz="3700">
          <a:solidFill>
            <a:schemeClr val="tx2"/>
          </a:solidFill>
          <a:latin typeface="Times New Roman" pitchFamily="18" charset="0"/>
          <a:ea typeface="新細明體" pitchFamily="18" charset="-120"/>
        </a:defRPr>
      </a:lvl8pPr>
      <a:lvl9pPr marL="1535643" algn="ctr" rtl="0" fontAlgn="base">
        <a:spcBef>
          <a:spcPct val="0"/>
        </a:spcBef>
        <a:spcAft>
          <a:spcPct val="0"/>
        </a:spcAft>
        <a:defRPr kumimoji="1" sz="3700">
          <a:solidFill>
            <a:schemeClr val="tx2"/>
          </a:solidFill>
          <a:latin typeface="Times New Roman" pitchFamily="18" charset="0"/>
          <a:ea typeface="新細明體" pitchFamily="18" charset="-120"/>
        </a:defRPr>
      </a:lvl9pPr>
    </p:titleStyle>
    <p:bodyStyle>
      <a:lvl1pPr marL="287933" indent="-287933"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mn-cs"/>
        </a:defRPr>
      </a:lvl1pPr>
      <a:lvl2pPr marL="623855" indent="-239944"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2pPr>
      <a:lvl3pPr marL="959777" indent="-191955"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3pPr>
      <a:lvl4pPr marL="1343688" indent="-191955" algn="l" rtl="0" eaLnBrk="0" fontAlgn="base" hangingPunct="0">
        <a:spcBef>
          <a:spcPct val="20000"/>
        </a:spcBef>
        <a:spcAft>
          <a:spcPct val="0"/>
        </a:spcAft>
        <a:buChar char="–"/>
        <a:defRPr kumimoji="1" sz="1700">
          <a:solidFill>
            <a:schemeClr val="tx1"/>
          </a:solidFill>
          <a:latin typeface="標楷體" pitchFamily="65" charset="-120"/>
          <a:ea typeface="標楷體" pitchFamily="65" charset="-120"/>
        </a:defRPr>
      </a:lvl4pPr>
      <a:lvl5pPr marL="1727599" indent="-191955" algn="l" rtl="0" eaLnBrk="0" fontAlgn="base" hangingPunct="0">
        <a:spcBef>
          <a:spcPct val="20000"/>
        </a:spcBef>
        <a:spcAft>
          <a:spcPct val="0"/>
        </a:spcAft>
        <a:buChar char="»"/>
        <a:defRPr kumimoji="1" sz="1700">
          <a:solidFill>
            <a:schemeClr val="tx1"/>
          </a:solidFill>
          <a:latin typeface="標楷體" pitchFamily="65" charset="-120"/>
          <a:ea typeface="標楷體" pitchFamily="65" charset="-120"/>
        </a:defRPr>
      </a:lvl5pPr>
      <a:lvl6pPr marL="2111510" indent="-191955" algn="l" rtl="0" fontAlgn="base">
        <a:spcBef>
          <a:spcPct val="20000"/>
        </a:spcBef>
        <a:spcAft>
          <a:spcPct val="0"/>
        </a:spcAft>
        <a:buChar char="»"/>
        <a:defRPr kumimoji="1" sz="1700">
          <a:solidFill>
            <a:schemeClr val="tx1"/>
          </a:solidFill>
          <a:latin typeface="+mn-lt"/>
          <a:ea typeface="+mn-ea"/>
        </a:defRPr>
      </a:lvl6pPr>
      <a:lvl7pPr marL="2495420" indent="-191955" algn="l" rtl="0" fontAlgn="base">
        <a:spcBef>
          <a:spcPct val="20000"/>
        </a:spcBef>
        <a:spcAft>
          <a:spcPct val="0"/>
        </a:spcAft>
        <a:buChar char="»"/>
        <a:defRPr kumimoji="1" sz="1700">
          <a:solidFill>
            <a:schemeClr val="tx1"/>
          </a:solidFill>
          <a:latin typeface="+mn-lt"/>
          <a:ea typeface="+mn-ea"/>
        </a:defRPr>
      </a:lvl7pPr>
      <a:lvl8pPr marL="2879331" indent="-191955" algn="l" rtl="0" fontAlgn="base">
        <a:spcBef>
          <a:spcPct val="20000"/>
        </a:spcBef>
        <a:spcAft>
          <a:spcPct val="0"/>
        </a:spcAft>
        <a:buChar char="»"/>
        <a:defRPr kumimoji="1" sz="1700">
          <a:solidFill>
            <a:schemeClr val="tx1"/>
          </a:solidFill>
          <a:latin typeface="+mn-lt"/>
          <a:ea typeface="+mn-ea"/>
        </a:defRPr>
      </a:lvl8pPr>
      <a:lvl9pPr marL="3263242" indent="-191955" algn="l" rtl="0" fontAlgn="base">
        <a:spcBef>
          <a:spcPct val="20000"/>
        </a:spcBef>
        <a:spcAft>
          <a:spcPct val="0"/>
        </a:spcAft>
        <a:buChar char="»"/>
        <a:defRPr kumimoji="1" sz="1700">
          <a:solidFill>
            <a:schemeClr val="tx1"/>
          </a:solidFill>
          <a:latin typeface="+mn-lt"/>
          <a:ea typeface="+mn-ea"/>
        </a:defRPr>
      </a:lvl9pPr>
    </p:bodyStyle>
    <p:otherStyle>
      <a:defPPr>
        <a:defRPr lang="zh-TW"/>
      </a:defPPr>
      <a:lvl1pPr marL="0" algn="l" defTabSz="767822" rtl="0" eaLnBrk="1" latinLnBrk="0" hangingPunct="1">
        <a:defRPr sz="1500" kern="1200">
          <a:solidFill>
            <a:schemeClr val="tx1"/>
          </a:solidFill>
          <a:latin typeface="+mn-lt"/>
          <a:ea typeface="+mn-ea"/>
          <a:cs typeface="+mn-cs"/>
        </a:defRPr>
      </a:lvl1pPr>
      <a:lvl2pPr marL="383911" algn="l" defTabSz="767822" rtl="0" eaLnBrk="1" latinLnBrk="0" hangingPunct="1">
        <a:defRPr sz="1500" kern="1200">
          <a:solidFill>
            <a:schemeClr val="tx1"/>
          </a:solidFill>
          <a:latin typeface="+mn-lt"/>
          <a:ea typeface="+mn-ea"/>
          <a:cs typeface="+mn-cs"/>
        </a:defRPr>
      </a:lvl2pPr>
      <a:lvl3pPr marL="767822" algn="l" defTabSz="767822" rtl="0" eaLnBrk="1" latinLnBrk="0" hangingPunct="1">
        <a:defRPr sz="1500" kern="1200">
          <a:solidFill>
            <a:schemeClr val="tx1"/>
          </a:solidFill>
          <a:latin typeface="+mn-lt"/>
          <a:ea typeface="+mn-ea"/>
          <a:cs typeface="+mn-cs"/>
        </a:defRPr>
      </a:lvl3pPr>
      <a:lvl4pPr marL="1151733" algn="l" defTabSz="767822" rtl="0" eaLnBrk="1" latinLnBrk="0" hangingPunct="1">
        <a:defRPr sz="1500" kern="1200">
          <a:solidFill>
            <a:schemeClr val="tx1"/>
          </a:solidFill>
          <a:latin typeface="+mn-lt"/>
          <a:ea typeface="+mn-ea"/>
          <a:cs typeface="+mn-cs"/>
        </a:defRPr>
      </a:lvl4pPr>
      <a:lvl5pPr marL="1535643" algn="l" defTabSz="767822" rtl="0" eaLnBrk="1" latinLnBrk="0" hangingPunct="1">
        <a:defRPr sz="1500" kern="1200">
          <a:solidFill>
            <a:schemeClr val="tx1"/>
          </a:solidFill>
          <a:latin typeface="+mn-lt"/>
          <a:ea typeface="+mn-ea"/>
          <a:cs typeface="+mn-cs"/>
        </a:defRPr>
      </a:lvl5pPr>
      <a:lvl6pPr marL="1919554" algn="l" defTabSz="767822" rtl="0" eaLnBrk="1" latinLnBrk="0" hangingPunct="1">
        <a:defRPr sz="1500" kern="1200">
          <a:solidFill>
            <a:schemeClr val="tx1"/>
          </a:solidFill>
          <a:latin typeface="+mn-lt"/>
          <a:ea typeface="+mn-ea"/>
          <a:cs typeface="+mn-cs"/>
        </a:defRPr>
      </a:lvl6pPr>
      <a:lvl7pPr marL="2303465" algn="l" defTabSz="767822" rtl="0" eaLnBrk="1" latinLnBrk="0" hangingPunct="1">
        <a:defRPr sz="1500" kern="1200">
          <a:solidFill>
            <a:schemeClr val="tx1"/>
          </a:solidFill>
          <a:latin typeface="+mn-lt"/>
          <a:ea typeface="+mn-ea"/>
          <a:cs typeface="+mn-cs"/>
        </a:defRPr>
      </a:lvl7pPr>
      <a:lvl8pPr marL="2687376" algn="l" defTabSz="767822" rtl="0" eaLnBrk="1" latinLnBrk="0" hangingPunct="1">
        <a:defRPr sz="1500" kern="1200">
          <a:solidFill>
            <a:schemeClr val="tx1"/>
          </a:solidFill>
          <a:latin typeface="+mn-lt"/>
          <a:ea typeface="+mn-ea"/>
          <a:cs typeface="+mn-cs"/>
        </a:defRPr>
      </a:lvl8pPr>
      <a:lvl9pPr marL="3071287" algn="l" defTabSz="767822" rtl="0" eaLnBrk="1" latinLnBrk="0" hangingPunct="1">
        <a:defRPr sz="15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投影片編號版面配置區 1">
            <a:extLst/>
          </p:cNvPr>
          <p:cNvSpPr txBox="1">
            <a:spLocks/>
          </p:cNvSpPr>
          <p:nvPr/>
        </p:nvSpPr>
        <p:spPr bwMode="auto">
          <a:xfrm>
            <a:off x="8316913" y="6382386"/>
            <a:ext cx="622300" cy="231775"/>
          </a:xfrm>
          <a:prstGeom prst="rect">
            <a:avLst/>
          </a:prstGeom>
          <a:noFill/>
          <a:ln>
            <a:noFill/>
          </a:ln>
          <a:effectLst/>
          <a:extLst/>
        </p:spPr>
        <p:txBody>
          <a:bodyPr lIns="76782" tIns="38391" rIns="76782" bIns="38391"/>
          <a:lstStyle>
            <a:lvl1pPr eaLnBrk="0" hangingPunct="0">
              <a:defRPr kumimoji="1" sz="2400" u="sng">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pPr algn="r" eaLnBrk="1" hangingPunct="1"/>
            <a:fld id="{5B4A9B5C-B589-479F-ADA3-F5D143324D43}" type="slidenum">
              <a:rPr lang="en-US" altLang="zh-TW" sz="800" u="none" smtClean="0">
                <a:solidFill>
                  <a:srgbClr val="000000"/>
                </a:solidFill>
                <a:latin typeface="微軟正黑體" panose="020B0604030504040204" pitchFamily="34" charset="-120"/>
                <a:ea typeface="微軟正黑體" panose="020B0604030504040204" pitchFamily="34" charset="-120"/>
              </a:rPr>
              <a:pPr algn="r" eaLnBrk="1" hangingPunct="1"/>
              <a:t>‹#›</a:t>
            </a:fld>
            <a:endParaRPr lang="en-US" altLang="zh-TW" sz="800" u="none" smtClean="0">
              <a:solidFill>
                <a:srgbClr val="00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44667415"/>
      </p:ext>
    </p:extLst>
  </p:cSld>
  <p:clrMap bg1="lt1" tx1="dk1" bg2="lt2" tx2="dk2" accent1="accent1" accent2="accent2" accent3="accent3" accent4="accent4" accent5="accent5" accent6="accent6" hlink="hlink" folHlink="folHlink"/>
  <p:sldLayoutIdLst>
    <p:sldLayoutId id="2147483853" r:id="rId1"/>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25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25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25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25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2500">
          <a:solidFill>
            <a:schemeClr val="tx2"/>
          </a:solidFill>
          <a:latin typeface="微軟正黑體" pitchFamily="34" charset="-120"/>
          <a:ea typeface="微軟正黑體" pitchFamily="34" charset="-120"/>
        </a:defRPr>
      </a:lvl5pPr>
      <a:lvl6pPr marL="383911" algn="ctr" rtl="0" fontAlgn="base">
        <a:spcBef>
          <a:spcPct val="0"/>
        </a:spcBef>
        <a:spcAft>
          <a:spcPct val="0"/>
        </a:spcAft>
        <a:defRPr kumimoji="1" sz="3700">
          <a:solidFill>
            <a:schemeClr val="tx2"/>
          </a:solidFill>
          <a:latin typeface="Times New Roman" pitchFamily="18" charset="0"/>
          <a:ea typeface="新細明體" pitchFamily="18" charset="-120"/>
        </a:defRPr>
      </a:lvl6pPr>
      <a:lvl7pPr marL="767822" algn="ctr" rtl="0" fontAlgn="base">
        <a:spcBef>
          <a:spcPct val="0"/>
        </a:spcBef>
        <a:spcAft>
          <a:spcPct val="0"/>
        </a:spcAft>
        <a:defRPr kumimoji="1" sz="3700">
          <a:solidFill>
            <a:schemeClr val="tx2"/>
          </a:solidFill>
          <a:latin typeface="Times New Roman" pitchFamily="18" charset="0"/>
          <a:ea typeface="新細明體" pitchFamily="18" charset="-120"/>
        </a:defRPr>
      </a:lvl7pPr>
      <a:lvl8pPr marL="1151733" algn="ctr" rtl="0" fontAlgn="base">
        <a:spcBef>
          <a:spcPct val="0"/>
        </a:spcBef>
        <a:spcAft>
          <a:spcPct val="0"/>
        </a:spcAft>
        <a:defRPr kumimoji="1" sz="3700">
          <a:solidFill>
            <a:schemeClr val="tx2"/>
          </a:solidFill>
          <a:latin typeface="Times New Roman" pitchFamily="18" charset="0"/>
          <a:ea typeface="新細明體" pitchFamily="18" charset="-120"/>
        </a:defRPr>
      </a:lvl8pPr>
      <a:lvl9pPr marL="1535643" algn="ctr" rtl="0" fontAlgn="base">
        <a:spcBef>
          <a:spcPct val="0"/>
        </a:spcBef>
        <a:spcAft>
          <a:spcPct val="0"/>
        </a:spcAft>
        <a:defRPr kumimoji="1" sz="3700">
          <a:solidFill>
            <a:schemeClr val="tx2"/>
          </a:solidFill>
          <a:latin typeface="Times New Roman" pitchFamily="18" charset="0"/>
          <a:ea typeface="新細明體" pitchFamily="18" charset="-120"/>
        </a:defRPr>
      </a:lvl9pPr>
    </p:titleStyle>
    <p:bodyStyle>
      <a:lvl1pPr marL="287933" indent="-287933"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微軟正黑體" pitchFamily="34" charset="-120"/>
        </a:defRPr>
      </a:lvl1pPr>
      <a:lvl2pPr marL="623855" indent="-239944"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cs typeface="微軟正黑體" pitchFamily="34" charset="-120"/>
        </a:defRPr>
      </a:lvl2pPr>
      <a:lvl3pPr marL="959777" indent="-191955"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cs typeface="微軟正黑體" pitchFamily="34" charset="-120"/>
        </a:defRPr>
      </a:lvl3pPr>
      <a:lvl4pPr marL="1343688" indent="-191955" algn="l" rtl="0" eaLnBrk="0" fontAlgn="base" hangingPunct="0">
        <a:spcBef>
          <a:spcPct val="20000"/>
        </a:spcBef>
        <a:spcAft>
          <a:spcPct val="0"/>
        </a:spcAft>
        <a:buChar char="–"/>
        <a:defRPr kumimoji="1" sz="1700">
          <a:solidFill>
            <a:schemeClr val="tx1"/>
          </a:solidFill>
          <a:latin typeface="標楷體" pitchFamily="65" charset="-120"/>
          <a:ea typeface="標楷體" pitchFamily="65" charset="-120"/>
          <a:cs typeface="微軟正黑體" pitchFamily="34" charset="-120"/>
        </a:defRPr>
      </a:lvl4pPr>
      <a:lvl5pPr marL="1727599" indent="-191955" algn="l" rtl="0" eaLnBrk="0" fontAlgn="base" hangingPunct="0">
        <a:spcBef>
          <a:spcPct val="20000"/>
        </a:spcBef>
        <a:spcAft>
          <a:spcPct val="0"/>
        </a:spcAft>
        <a:buChar char="»"/>
        <a:defRPr kumimoji="1" sz="1700">
          <a:solidFill>
            <a:schemeClr val="tx1"/>
          </a:solidFill>
          <a:latin typeface="標楷體" pitchFamily="65" charset="-120"/>
          <a:ea typeface="標楷體" pitchFamily="65" charset="-120"/>
          <a:cs typeface="微軟正黑體" pitchFamily="34" charset="-120"/>
        </a:defRPr>
      </a:lvl5pPr>
      <a:lvl6pPr marL="2111510" indent="-191955" algn="l" rtl="0" fontAlgn="base">
        <a:spcBef>
          <a:spcPct val="20000"/>
        </a:spcBef>
        <a:spcAft>
          <a:spcPct val="0"/>
        </a:spcAft>
        <a:buChar char="»"/>
        <a:defRPr kumimoji="1" sz="1700">
          <a:solidFill>
            <a:schemeClr val="tx1"/>
          </a:solidFill>
          <a:latin typeface="+mn-lt"/>
          <a:ea typeface="+mn-ea"/>
        </a:defRPr>
      </a:lvl6pPr>
      <a:lvl7pPr marL="2495420" indent="-191955" algn="l" rtl="0" fontAlgn="base">
        <a:spcBef>
          <a:spcPct val="20000"/>
        </a:spcBef>
        <a:spcAft>
          <a:spcPct val="0"/>
        </a:spcAft>
        <a:buChar char="»"/>
        <a:defRPr kumimoji="1" sz="1700">
          <a:solidFill>
            <a:schemeClr val="tx1"/>
          </a:solidFill>
          <a:latin typeface="+mn-lt"/>
          <a:ea typeface="+mn-ea"/>
        </a:defRPr>
      </a:lvl7pPr>
      <a:lvl8pPr marL="2879331" indent="-191955" algn="l" rtl="0" fontAlgn="base">
        <a:spcBef>
          <a:spcPct val="20000"/>
        </a:spcBef>
        <a:spcAft>
          <a:spcPct val="0"/>
        </a:spcAft>
        <a:buChar char="»"/>
        <a:defRPr kumimoji="1" sz="1700">
          <a:solidFill>
            <a:schemeClr val="tx1"/>
          </a:solidFill>
          <a:latin typeface="+mn-lt"/>
          <a:ea typeface="+mn-ea"/>
        </a:defRPr>
      </a:lvl8pPr>
      <a:lvl9pPr marL="3263242" indent="-191955" algn="l" rtl="0" fontAlgn="base">
        <a:spcBef>
          <a:spcPct val="20000"/>
        </a:spcBef>
        <a:spcAft>
          <a:spcPct val="0"/>
        </a:spcAft>
        <a:buChar char="»"/>
        <a:defRPr kumimoji="1" sz="1700">
          <a:solidFill>
            <a:schemeClr val="tx1"/>
          </a:solidFill>
          <a:latin typeface="+mn-lt"/>
          <a:ea typeface="+mn-ea"/>
        </a:defRPr>
      </a:lvl9pPr>
    </p:bodyStyle>
    <p:otherStyle>
      <a:defPPr>
        <a:defRPr lang="zh-TW"/>
      </a:defPPr>
      <a:lvl1pPr marL="0" algn="l" defTabSz="767822" rtl="0" eaLnBrk="1" latinLnBrk="0" hangingPunct="1">
        <a:defRPr sz="1500" kern="1200">
          <a:solidFill>
            <a:schemeClr val="tx1"/>
          </a:solidFill>
          <a:latin typeface="+mn-lt"/>
          <a:ea typeface="+mn-ea"/>
          <a:cs typeface="+mn-cs"/>
        </a:defRPr>
      </a:lvl1pPr>
      <a:lvl2pPr marL="383911" algn="l" defTabSz="767822" rtl="0" eaLnBrk="1" latinLnBrk="0" hangingPunct="1">
        <a:defRPr sz="1500" kern="1200">
          <a:solidFill>
            <a:schemeClr val="tx1"/>
          </a:solidFill>
          <a:latin typeface="+mn-lt"/>
          <a:ea typeface="+mn-ea"/>
          <a:cs typeface="+mn-cs"/>
        </a:defRPr>
      </a:lvl2pPr>
      <a:lvl3pPr marL="767822" algn="l" defTabSz="767822" rtl="0" eaLnBrk="1" latinLnBrk="0" hangingPunct="1">
        <a:defRPr sz="1500" kern="1200">
          <a:solidFill>
            <a:schemeClr val="tx1"/>
          </a:solidFill>
          <a:latin typeface="+mn-lt"/>
          <a:ea typeface="+mn-ea"/>
          <a:cs typeface="+mn-cs"/>
        </a:defRPr>
      </a:lvl3pPr>
      <a:lvl4pPr marL="1151733" algn="l" defTabSz="767822" rtl="0" eaLnBrk="1" latinLnBrk="0" hangingPunct="1">
        <a:defRPr sz="1500" kern="1200">
          <a:solidFill>
            <a:schemeClr val="tx1"/>
          </a:solidFill>
          <a:latin typeface="+mn-lt"/>
          <a:ea typeface="+mn-ea"/>
          <a:cs typeface="+mn-cs"/>
        </a:defRPr>
      </a:lvl4pPr>
      <a:lvl5pPr marL="1535643" algn="l" defTabSz="767822" rtl="0" eaLnBrk="1" latinLnBrk="0" hangingPunct="1">
        <a:defRPr sz="1500" kern="1200">
          <a:solidFill>
            <a:schemeClr val="tx1"/>
          </a:solidFill>
          <a:latin typeface="+mn-lt"/>
          <a:ea typeface="+mn-ea"/>
          <a:cs typeface="+mn-cs"/>
        </a:defRPr>
      </a:lvl5pPr>
      <a:lvl6pPr marL="1919554" algn="l" defTabSz="767822" rtl="0" eaLnBrk="1" latinLnBrk="0" hangingPunct="1">
        <a:defRPr sz="1500" kern="1200">
          <a:solidFill>
            <a:schemeClr val="tx1"/>
          </a:solidFill>
          <a:latin typeface="+mn-lt"/>
          <a:ea typeface="+mn-ea"/>
          <a:cs typeface="+mn-cs"/>
        </a:defRPr>
      </a:lvl6pPr>
      <a:lvl7pPr marL="2303465" algn="l" defTabSz="767822" rtl="0" eaLnBrk="1" latinLnBrk="0" hangingPunct="1">
        <a:defRPr sz="1500" kern="1200">
          <a:solidFill>
            <a:schemeClr val="tx1"/>
          </a:solidFill>
          <a:latin typeface="+mn-lt"/>
          <a:ea typeface="+mn-ea"/>
          <a:cs typeface="+mn-cs"/>
        </a:defRPr>
      </a:lvl7pPr>
      <a:lvl8pPr marL="2687376" algn="l" defTabSz="767822" rtl="0" eaLnBrk="1" latinLnBrk="0" hangingPunct="1">
        <a:defRPr sz="1500" kern="1200">
          <a:solidFill>
            <a:schemeClr val="tx1"/>
          </a:solidFill>
          <a:latin typeface="+mn-lt"/>
          <a:ea typeface="+mn-ea"/>
          <a:cs typeface="+mn-cs"/>
        </a:defRPr>
      </a:lvl8pPr>
      <a:lvl9pPr marL="3071287" algn="l" defTabSz="767822"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0.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1.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42.xml.rels><?xml version="1.0" encoding="UTF-8" standalone="yes"?>
<Relationships xmlns="http://schemas.openxmlformats.org/package/2006/relationships"><Relationship Id="rId8" Type="http://schemas.openxmlformats.org/officeDocument/2006/relationships/image" Target="../media/image20.png"/><Relationship Id="rId13" Type="http://schemas.microsoft.com/office/2007/relationships/hdphoto" Target="../media/hdphoto3.wdp"/><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5.xml"/><Relationship Id="rId6" Type="http://schemas.openxmlformats.org/officeDocument/2006/relationships/image" Target="../media/image18.png"/><Relationship Id="rId11" Type="http://schemas.microsoft.com/office/2007/relationships/hdphoto" Target="../media/hdphoto2.wdp"/><Relationship Id="rId5" Type="http://schemas.microsoft.com/office/2007/relationships/hdphoto" Target="../media/hdphoto1.wdp"/><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5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4.xml"/><Relationship Id="rId1" Type="http://schemas.openxmlformats.org/officeDocument/2006/relationships/slideLayout" Target="../slideLayouts/slideLayout54.xml"/><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4.xml"/></Relationships>
</file>

<file path=ppt/slides/_rels/slide5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7.xml"/><Relationship Id="rId1" Type="http://schemas.openxmlformats.org/officeDocument/2006/relationships/slideLayout" Target="../slideLayouts/slideLayout5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9.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57.xml"/><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hart" Target="../charts/chart3.xml"/><Relationship Id="rId1" Type="http://schemas.openxmlformats.org/officeDocument/2006/relationships/slideLayout" Target="../slideLayouts/slideLayout54.xml"/><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54.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5.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5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4.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53.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5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7.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4.xml"/></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5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7.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9.xml"/></Relationships>
</file>

<file path=ppt/slides/_rels/slide7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2.xml"/></Relationships>
</file>

<file path=ppt/slides/_rels/slide7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3318" name="Text Box 20"/>
          <p:cNvSpPr txBox="1">
            <a:spLocks noChangeArrowheads="1"/>
          </p:cNvSpPr>
          <p:nvPr/>
        </p:nvSpPr>
        <p:spPr bwMode="auto">
          <a:xfrm>
            <a:off x="684225" y="2825750"/>
            <a:ext cx="7775575" cy="1271588"/>
          </a:xfrm>
          <a:prstGeom prst="rect">
            <a:avLst/>
          </a:prstGeom>
          <a:noFill/>
          <a:ln>
            <a:noFill/>
          </a:ln>
          <a:effectLst/>
          <a:extLst/>
        </p:spPr>
        <p:txBody>
          <a:bodyPr>
            <a:spAutoFit/>
          </a:bodyPr>
          <a:lstStyle>
            <a:lvl1pPr eaLnBrk="0" hangingPunct="0">
              <a:defRPr kumimoji="1" sz="2400" u="sng">
                <a:solidFill>
                  <a:schemeClr val="tx1"/>
                </a:solidFill>
                <a:latin typeface="Times New Roman" pitchFamily="18" charset="0"/>
                <a:ea typeface="新細明體" pitchFamily="18" charset="-120"/>
              </a:defRPr>
            </a:lvl1pPr>
            <a:lvl2pPr marL="742950" indent="-285750" eaLnBrk="0" hangingPunct="0">
              <a:defRPr kumimoji="1" sz="2400" u="sng">
                <a:solidFill>
                  <a:schemeClr val="tx1"/>
                </a:solidFill>
                <a:latin typeface="Times New Roman" pitchFamily="18" charset="0"/>
                <a:ea typeface="新細明體" pitchFamily="18" charset="-120"/>
              </a:defRPr>
            </a:lvl2pPr>
            <a:lvl3pPr marL="1143000" indent="-228600" eaLnBrk="0" hangingPunct="0">
              <a:defRPr kumimoji="1" sz="2400" u="sng">
                <a:solidFill>
                  <a:schemeClr val="tx1"/>
                </a:solidFill>
                <a:latin typeface="Times New Roman" pitchFamily="18" charset="0"/>
                <a:ea typeface="新細明體" pitchFamily="18" charset="-120"/>
              </a:defRPr>
            </a:lvl3pPr>
            <a:lvl4pPr marL="1600200" indent="-228600" eaLnBrk="0" hangingPunct="0">
              <a:defRPr kumimoji="1" sz="2400" u="sng">
                <a:solidFill>
                  <a:schemeClr val="tx1"/>
                </a:solidFill>
                <a:latin typeface="Times New Roman" pitchFamily="18" charset="0"/>
                <a:ea typeface="新細明體" pitchFamily="18" charset="-120"/>
              </a:defRPr>
            </a:lvl4pPr>
            <a:lvl5pPr marL="2057400" indent="-228600" eaLnBrk="0" hangingPunct="0">
              <a:defRPr kumimoji="1" sz="2400" u="sng">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9pPr>
          </a:lstStyle>
          <a:p>
            <a:pPr algn="ctr" eaLnBrk="1" hangingPunct="1">
              <a:lnSpc>
                <a:spcPts val="4325"/>
              </a:lnSpc>
              <a:spcAft>
                <a:spcPts val="600"/>
              </a:spcAft>
              <a:defRPr/>
            </a:pPr>
            <a:r>
              <a:rPr lang="en-US" altLang="zh-TW" sz="3600" b="1" u="none" spc="300" dirty="0" smtClean="0">
                <a:solidFill>
                  <a:srgbClr val="0070C0"/>
                </a:solidFill>
                <a:latin typeface="微軟正黑體" panose="020B0604030504040204" pitchFamily="34" charset="-120"/>
                <a:ea typeface="微軟正黑體" panose="020B0604030504040204" pitchFamily="34" charset="-120"/>
              </a:rPr>
              <a:t>108</a:t>
            </a:r>
            <a:r>
              <a:rPr lang="zh-TW" altLang="en-US" sz="3600" b="1" u="none" spc="300" dirty="0" smtClean="0">
                <a:solidFill>
                  <a:srgbClr val="0070C0"/>
                </a:solidFill>
                <a:latin typeface="微軟正黑體" panose="020B0604030504040204" pitchFamily="34" charset="-120"/>
                <a:ea typeface="微軟正黑體" panose="020B0604030504040204" pitchFamily="34" charset="-120"/>
              </a:rPr>
              <a:t>年</a:t>
            </a:r>
            <a:r>
              <a:rPr lang="en-US" altLang="zh-TW" sz="3600" b="1" u="none" spc="300" dirty="0" smtClean="0">
                <a:solidFill>
                  <a:srgbClr val="0070C0"/>
                </a:solidFill>
                <a:latin typeface="微軟正黑體" panose="020B0604030504040204" pitchFamily="34" charset="-120"/>
                <a:ea typeface="微軟正黑體" panose="020B0604030504040204" pitchFamily="34" charset="-120"/>
              </a:rPr>
              <a:t>12</a:t>
            </a:r>
            <a:r>
              <a:rPr lang="zh-TW" altLang="en-US" sz="3600" b="1" u="none" spc="300" dirty="0" smtClean="0">
                <a:solidFill>
                  <a:srgbClr val="0070C0"/>
                </a:solidFill>
                <a:latin typeface="微軟正黑體" panose="020B0604030504040204" pitchFamily="34" charset="-120"/>
                <a:ea typeface="微軟正黑體" panose="020B0604030504040204" pitchFamily="34" charset="-120"/>
              </a:rPr>
              <a:t>月</a:t>
            </a:r>
            <a:r>
              <a:rPr lang="zh-TW" altLang="en-US" sz="3600" b="1" u="none" spc="300" dirty="0">
                <a:solidFill>
                  <a:srgbClr val="0070C0"/>
                </a:solidFill>
                <a:latin typeface="微軟正黑體" panose="020B0604030504040204" pitchFamily="34" charset="-120"/>
                <a:ea typeface="微軟正黑體" panose="020B0604030504040204" pitchFamily="34" charset="-120"/>
              </a:rPr>
              <a:t>資訊中心</a:t>
            </a:r>
            <a:endParaRPr lang="en-US" altLang="zh-TW" sz="3600" b="1" u="none" spc="300" dirty="0" smtClean="0">
              <a:solidFill>
                <a:srgbClr val="0070C0"/>
              </a:solidFill>
              <a:latin typeface="微軟正黑體" panose="020B0604030504040204" pitchFamily="34" charset="-120"/>
              <a:ea typeface="微軟正黑體" panose="020B0604030504040204" pitchFamily="34" charset="-120"/>
            </a:endParaRPr>
          </a:p>
          <a:p>
            <a:pPr algn="ctr" eaLnBrk="1" hangingPunct="1">
              <a:lnSpc>
                <a:spcPts val="4325"/>
              </a:lnSpc>
              <a:spcAft>
                <a:spcPts val="600"/>
              </a:spcAft>
              <a:defRPr/>
            </a:pPr>
            <a:r>
              <a:rPr lang="zh-TW" altLang="en-US" sz="3600" b="1" u="none" spc="300" dirty="0">
                <a:solidFill>
                  <a:srgbClr val="0070C0"/>
                </a:solidFill>
                <a:latin typeface="微軟正黑體" panose="020B0604030504040204" pitchFamily="34" charset="-120"/>
                <a:ea typeface="微軟正黑體" panose="020B0604030504040204" pitchFamily="34" charset="-120"/>
              </a:rPr>
              <a:t>全體幹部會議</a:t>
            </a:r>
            <a:endParaRPr lang="zh-TW" altLang="en-US" sz="3600" b="1" u="none" spc="300" dirty="0" smtClean="0">
              <a:solidFill>
                <a:srgbClr val="0070C0"/>
              </a:solidFill>
              <a:latin typeface="微軟正黑體" panose="020B0604030504040204" pitchFamily="34" charset="-120"/>
              <a:ea typeface="微軟正黑體" panose="020B0604030504040204" pitchFamily="34" charset="-120"/>
            </a:endParaRPr>
          </a:p>
        </p:txBody>
      </p:sp>
      <p:sp>
        <p:nvSpPr>
          <p:cNvPr id="6" name="文字方塊 5"/>
          <p:cNvSpPr txBox="1"/>
          <p:nvPr/>
        </p:nvSpPr>
        <p:spPr>
          <a:xfrm>
            <a:off x="3251686" y="4679950"/>
            <a:ext cx="2492990" cy="369332"/>
          </a:xfrm>
          <a:prstGeom prst="rect">
            <a:avLst/>
          </a:prstGeom>
          <a:noFill/>
        </p:spPr>
        <p:txBody>
          <a:bodyPr wrap="none">
            <a:spAutoFit/>
          </a:bodyPr>
          <a:lstStyle/>
          <a:p>
            <a:pPr algn="ctr">
              <a:defRPr/>
            </a:pPr>
            <a:r>
              <a:rPr lang="zh-TW" altLang="en-US" sz="1800" u="none" dirty="0" smtClean="0">
                <a:solidFill>
                  <a:schemeClr val="tx1">
                    <a:lumMod val="50000"/>
                    <a:lumOff val="50000"/>
                  </a:schemeClr>
                </a:solidFill>
                <a:latin typeface="微軟正黑體"/>
                <a:ea typeface="微軟正黑體"/>
                <a:cs typeface="微軟正黑體"/>
              </a:rPr>
              <a:t>主辦單位：投資資訊部</a:t>
            </a:r>
            <a:endParaRPr lang="zh-TW" altLang="en-US" sz="1800" u="none" dirty="0">
              <a:solidFill>
                <a:schemeClr val="tx1">
                  <a:lumMod val="50000"/>
                  <a:lumOff val="50000"/>
                </a:schemeClr>
              </a:solidFill>
              <a:latin typeface="微軟正黑體"/>
              <a:ea typeface="微軟正黑體"/>
              <a:cs typeface="微軟正黑體"/>
            </a:endParaRPr>
          </a:p>
        </p:txBody>
      </p:sp>
      <p:sp>
        <p:nvSpPr>
          <p:cNvPr id="7" name="文字方塊 6"/>
          <p:cNvSpPr txBox="1"/>
          <p:nvPr/>
        </p:nvSpPr>
        <p:spPr>
          <a:xfrm>
            <a:off x="3845668" y="5162550"/>
            <a:ext cx="1308371" cy="369332"/>
          </a:xfrm>
          <a:prstGeom prst="rect">
            <a:avLst/>
          </a:prstGeom>
          <a:noFill/>
        </p:spPr>
        <p:txBody>
          <a:bodyPr wrap="none">
            <a:spAutoFit/>
          </a:bodyPr>
          <a:lstStyle/>
          <a:p>
            <a:pPr algn="ctr">
              <a:defRPr/>
            </a:pPr>
            <a:r>
              <a:rPr lang="en-US" altLang="zh-TW" sz="1800" u="none" dirty="0" smtClean="0">
                <a:solidFill>
                  <a:schemeClr val="tx1">
                    <a:lumMod val="50000"/>
                    <a:lumOff val="50000"/>
                  </a:schemeClr>
                </a:solidFill>
                <a:latin typeface="微軟正黑體"/>
                <a:ea typeface="微軟正黑體"/>
                <a:cs typeface="微軟正黑體"/>
              </a:rPr>
              <a:t>108/12/18</a:t>
            </a:r>
            <a:endParaRPr lang="zh-TW" altLang="en-US" sz="1800" u="none" dirty="0">
              <a:solidFill>
                <a:schemeClr val="tx1">
                  <a:lumMod val="50000"/>
                  <a:lumOff val="50000"/>
                </a:schemeClr>
              </a:solidFill>
              <a:latin typeface="微軟正黑體"/>
              <a:ea typeface="微軟正黑體"/>
              <a:cs typeface="微軟正黑體"/>
            </a:endParaRPr>
          </a:p>
        </p:txBody>
      </p:sp>
      <p:sp>
        <p:nvSpPr>
          <p:cNvPr id="8" name="文字方塊 7"/>
          <p:cNvSpPr txBox="1"/>
          <p:nvPr/>
        </p:nvSpPr>
        <p:spPr>
          <a:xfrm>
            <a:off x="3712558" y="5589588"/>
            <a:ext cx="1569660" cy="369332"/>
          </a:xfrm>
          <a:prstGeom prst="rect">
            <a:avLst/>
          </a:prstGeom>
          <a:noFill/>
        </p:spPr>
        <p:txBody>
          <a:bodyPr wrap="none">
            <a:spAutoFit/>
          </a:bodyPr>
          <a:lstStyle/>
          <a:p>
            <a:pPr algn="ctr">
              <a:defRPr/>
            </a:pPr>
            <a:r>
              <a:rPr lang="zh-TW" altLang="en-US" sz="1800" u="none" dirty="0">
                <a:solidFill>
                  <a:schemeClr val="tx1">
                    <a:lumMod val="50000"/>
                    <a:lumOff val="50000"/>
                  </a:schemeClr>
                </a:solidFill>
                <a:latin typeface="微軟正黑體"/>
                <a:ea typeface="微軟正黑體"/>
                <a:cs typeface="微軟正黑體"/>
              </a:rPr>
              <a:t>機密</a:t>
            </a:r>
            <a:r>
              <a:rPr lang="zh-TW" altLang="en-US" sz="1800" u="none" dirty="0" smtClean="0">
                <a:solidFill>
                  <a:schemeClr val="tx1">
                    <a:lumMod val="50000"/>
                    <a:lumOff val="50000"/>
                  </a:schemeClr>
                </a:solidFill>
                <a:latin typeface="微軟正黑體"/>
                <a:ea typeface="微軟正黑體"/>
                <a:cs typeface="微軟正黑體"/>
              </a:rPr>
              <a:t>等級：</a:t>
            </a:r>
            <a:r>
              <a:rPr lang="zh-TW" altLang="en-US" sz="1800" u="none" dirty="0">
                <a:solidFill>
                  <a:schemeClr val="tx1">
                    <a:lumMod val="50000"/>
                    <a:lumOff val="50000"/>
                  </a:schemeClr>
                </a:solidFill>
                <a:latin typeface="微軟正黑體"/>
                <a:ea typeface="微軟正黑體"/>
                <a:cs typeface="微軟正黑體"/>
              </a:rPr>
              <a:t>密</a:t>
            </a:r>
          </a:p>
        </p:txBody>
      </p:sp>
      <p:sp>
        <p:nvSpPr>
          <p:cNvPr id="4102"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u="sng">
                <a:solidFill>
                  <a:schemeClr val="tx1"/>
                </a:solidFill>
                <a:latin typeface="Times New Roman" pitchFamily="18" charset="0"/>
                <a:ea typeface="新細明體" pitchFamily="18" charset="-120"/>
              </a:defRPr>
            </a:lvl1pPr>
            <a:lvl2pPr marL="742950" indent="-285750" eaLnBrk="0" hangingPunct="0">
              <a:defRPr kumimoji="1" sz="2400" u="sng">
                <a:solidFill>
                  <a:schemeClr val="tx1"/>
                </a:solidFill>
                <a:latin typeface="Times New Roman" pitchFamily="18" charset="0"/>
                <a:ea typeface="新細明體" pitchFamily="18" charset="-120"/>
              </a:defRPr>
            </a:lvl2pPr>
            <a:lvl3pPr marL="1143000" indent="-228600" eaLnBrk="0" hangingPunct="0">
              <a:defRPr kumimoji="1" sz="2400" u="sng">
                <a:solidFill>
                  <a:schemeClr val="tx1"/>
                </a:solidFill>
                <a:latin typeface="Times New Roman" pitchFamily="18" charset="0"/>
                <a:ea typeface="新細明體" pitchFamily="18" charset="-120"/>
              </a:defRPr>
            </a:lvl3pPr>
            <a:lvl4pPr marL="1600200" indent="-228600" eaLnBrk="0" hangingPunct="0">
              <a:defRPr kumimoji="1" sz="2400" u="sng">
                <a:solidFill>
                  <a:schemeClr val="tx1"/>
                </a:solidFill>
                <a:latin typeface="Times New Roman" pitchFamily="18" charset="0"/>
                <a:ea typeface="新細明體" pitchFamily="18" charset="-120"/>
              </a:defRPr>
            </a:lvl4pPr>
            <a:lvl5pPr marL="2057400" indent="-228600" eaLnBrk="0" hangingPunct="0">
              <a:defRPr kumimoji="1" sz="2400" u="sng">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9pPr>
          </a:lstStyle>
          <a:p>
            <a:pPr eaLnBrk="1" hangingPunct="1"/>
            <a:r>
              <a:rPr lang="zh-TW" altLang="en-US" sz="900" u="none" smtClean="0">
                <a:solidFill>
                  <a:schemeClr val="bg1"/>
                </a:solidFill>
                <a:latin typeface="微軟正黑體" pitchFamily="34" charset="-120"/>
                <a:ea typeface="微軟正黑體" pitchFamily="34" charset="-120"/>
              </a:rPr>
              <a:t>機密等級：密            日期：</a:t>
            </a:r>
            <a:r>
              <a:rPr lang="en-US" altLang="zh-TW" sz="900" u="none" smtClean="0">
                <a:solidFill>
                  <a:schemeClr val="bg1"/>
                </a:solidFill>
                <a:latin typeface="微軟正黑體" pitchFamily="34" charset="-120"/>
                <a:ea typeface="微軟正黑體" pitchFamily="34" charset="-120"/>
              </a:rPr>
              <a:t>2019/12/18</a:t>
            </a:r>
            <a:endParaRPr lang="zh-TW" altLang="en-US" sz="900" u="none" dirty="0" smtClean="0">
              <a:solidFill>
                <a:schemeClr val="bg1"/>
              </a:solidFill>
              <a:latin typeface="微軟正黑體" pitchFamily="34" charset="-120"/>
              <a:ea typeface="微軟正黑體" pitchFamily="34" charset="-12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2051720" y="117426"/>
            <a:ext cx="6768752" cy="537964"/>
          </a:xfrm>
        </p:spPr>
        <p:txBody>
          <a:bodyPr/>
          <a:lstStyle/>
          <a:p>
            <a:pPr fontAlgn="ctr"/>
            <a:r>
              <a:rPr lang="zh-TW" altLang="en-US" dirty="0" smtClean="0">
                <a:solidFill>
                  <a:schemeClr val="tx1"/>
                </a:solidFill>
              </a:rPr>
              <a:t>系統整合指</a:t>
            </a:r>
            <a:r>
              <a:rPr lang="zh-TW" altLang="en-US" dirty="0">
                <a:solidFill>
                  <a:schemeClr val="tx1"/>
                </a:solidFill>
              </a:rPr>
              <a:t>標</a:t>
            </a:r>
            <a:r>
              <a:rPr lang="en-US" altLang="zh-TW" dirty="0" smtClean="0">
                <a:solidFill>
                  <a:schemeClr val="tx1"/>
                </a:solidFill>
              </a:rPr>
              <a:t>-</a:t>
            </a:r>
            <a:r>
              <a:rPr lang="zh-TW" altLang="en-US" dirty="0" smtClean="0">
                <a:solidFill>
                  <a:srgbClr val="000000"/>
                </a:solidFill>
              </a:rPr>
              <a:t>里程碑</a:t>
            </a:r>
            <a:r>
              <a:rPr lang="zh-TW" altLang="en-US" dirty="0">
                <a:solidFill>
                  <a:srgbClr val="000000"/>
                </a:solidFill>
              </a:rPr>
              <a:t>完成率</a:t>
            </a:r>
          </a:p>
        </p:txBody>
      </p:sp>
      <p:graphicFrame>
        <p:nvGraphicFramePr>
          <p:cNvPr id="14" name="內容版面配置區 13"/>
          <p:cNvGraphicFramePr>
            <a:graphicFrameLocks noGrp="1"/>
          </p:cNvGraphicFramePr>
          <p:nvPr>
            <p:ph sz="quarter" idx="10"/>
            <p:extLst>
              <p:ext uri="{D42A27DB-BD31-4B8C-83A1-F6EECF244321}">
                <p14:modId xmlns:p14="http://schemas.microsoft.com/office/powerpoint/2010/main" val="498866622"/>
              </p:ext>
            </p:extLst>
          </p:nvPr>
        </p:nvGraphicFramePr>
        <p:xfrm>
          <a:off x="216024" y="2629691"/>
          <a:ext cx="8676456" cy="2304256"/>
        </p:xfrm>
        <a:graphic>
          <a:graphicData uri="http://schemas.openxmlformats.org/drawingml/2006/table">
            <a:tbl>
              <a:tblPr/>
              <a:tblGrid>
                <a:gridCol w="3563888">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gridCol w="1080120">
                  <a:extLst>
                    <a:ext uri="{9D8B030D-6E8A-4147-A177-3AD203B41FA5}">
                      <a16:colId xmlns:a16="http://schemas.microsoft.com/office/drawing/2014/main" val="20004"/>
                    </a:ext>
                  </a:extLst>
                </a:gridCol>
                <a:gridCol w="1008112">
                  <a:extLst>
                    <a:ext uri="{9D8B030D-6E8A-4147-A177-3AD203B41FA5}">
                      <a16:colId xmlns:a16="http://schemas.microsoft.com/office/drawing/2014/main" val="20005"/>
                    </a:ext>
                  </a:extLst>
                </a:gridCol>
                <a:gridCol w="1008112">
                  <a:extLst>
                    <a:ext uri="{9D8B030D-6E8A-4147-A177-3AD203B41FA5}">
                      <a16:colId xmlns:a16="http://schemas.microsoft.com/office/drawing/2014/main" val="20006"/>
                    </a:ext>
                  </a:extLst>
                </a:gridCol>
                <a:gridCol w="1008112">
                  <a:extLst>
                    <a:ext uri="{9D8B030D-6E8A-4147-A177-3AD203B41FA5}">
                      <a16:colId xmlns:a16="http://schemas.microsoft.com/office/drawing/2014/main" val="20007"/>
                    </a:ext>
                  </a:extLst>
                </a:gridCol>
              </a:tblGrid>
              <a:tr h="406101">
                <a:tc>
                  <a:txBody>
                    <a:bodyPr/>
                    <a:lstStyle/>
                    <a:p>
                      <a:pPr algn="ctr" fontAlgn="ctr"/>
                      <a:r>
                        <a:rPr lang="zh-TW" altLang="en-US" sz="1200" b="1" i="0" u="none" strike="noStrike" dirty="0">
                          <a:solidFill>
                            <a:srgbClr val="FFFFFF"/>
                          </a:solidFill>
                          <a:effectLst/>
                          <a:latin typeface="微軟正黑體" panose="020B0604030504040204" pitchFamily="34" charset="-120"/>
                          <a:ea typeface="微軟正黑體" panose="020B0604030504040204" pitchFamily="34" charset="-120"/>
                        </a:rPr>
                        <a:t>里程碑</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zh-TW" altLang="en-US" sz="1200" b="1" i="0" u="none" strike="noStrike" dirty="0" smtClean="0">
                          <a:solidFill>
                            <a:srgbClr val="FFFFFF"/>
                          </a:solidFill>
                          <a:effectLst/>
                          <a:latin typeface="微軟正黑體" panose="020B0604030504040204" pitchFamily="34" charset="-120"/>
                          <a:ea typeface="微軟正黑體" panose="020B0604030504040204" pitchFamily="34" charset="-120"/>
                        </a:rPr>
                        <a:t>預計完成</a:t>
                      </a:r>
                      <a:endParaRPr lang="zh-TW" altLang="en-US" sz="1200" b="1" i="0" u="none" strike="noStrike" dirty="0">
                        <a:solidFill>
                          <a:srgbClr val="FFFFFF"/>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zh-TW" altLang="en-US" sz="1200" b="1" i="0" u="none" strike="noStrike" dirty="0" smtClean="0">
                          <a:solidFill>
                            <a:srgbClr val="FFFFFF"/>
                          </a:solidFill>
                          <a:effectLst/>
                          <a:latin typeface="微軟正黑體" panose="020B0604030504040204" pitchFamily="34" charset="-120"/>
                          <a:ea typeface="微軟正黑體" panose="020B0604030504040204" pitchFamily="34" charset="-120"/>
                        </a:rPr>
                        <a:t>實際完成</a:t>
                      </a:r>
                      <a:endParaRPr lang="zh-TW" altLang="en-US" sz="1200" b="1" i="0" u="none" strike="noStrike" dirty="0">
                        <a:solidFill>
                          <a:srgbClr val="FFFFFF"/>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zh-TW" altLang="en-US" sz="1200" b="1" i="0" u="none" strike="noStrike" dirty="0" smtClean="0">
                          <a:solidFill>
                            <a:srgbClr val="FFFFFF"/>
                          </a:solidFill>
                          <a:effectLst/>
                          <a:latin typeface="微軟正黑體" panose="020B0604030504040204" pitchFamily="34" charset="-120"/>
                          <a:ea typeface="微軟正黑體" panose="020B0604030504040204" pitchFamily="34" charset="-120"/>
                        </a:rPr>
                        <a:t>階段</a:t>
                      </a:r>
                      <a:endParaRPr lang="en-US" altLang="zh-TW" sz="1200" b="1" i="0" u="none" strike="noStrike" dirty="0" smtClean="0">
                        <a:solidFill>
                          <a:srgbClr val="FFFFFF"/>
                        </a:solidFill>
                        <a:effectLst/>
                        <a:latin typeface="微軟正黑體" panose="020B0604030504040204" pitchFamily="34" charset="-120"/>
                        <a:ea typeface="微軟正黑體" panose="020B0604030504040204" pitchFamily="34" charset="-120"/>
                      </a:endParaRPr>
                    </a:p>
                    <a:p>
                      <a:pPr algn="ctr" fontAlgn="ctr"/>
                      <a:r>
                        <a:rPr lang="zh-TW" altLang="en-US" sz="1200" b="1" i="0" u="none" strike="noStrike" dirty="0" smtClean="0">
                          <a:solidFill>
                            <a:srgbClr val="FFFFFF"/>
                          </a:solidFill>
                          <a:effectLst/>
                          <a:latin typeface="微軟正黑體" panose="020B0604030504040204" pitchFamily="34" charset="-120"/>
                          <a:ea typeface="微軟正黑體" panose="020B0604030504040204" pitchFamily="34" charset="-120"/>
                        </a:rPr>
                        <a:t>達成</a:t>
                      </a:r>
                      <a:r>
                        <a:rPr lang="zh-TW" altLang="en-US" sz="1200" b="1" i="0" u="none" strike="noStrike" dirty="0">
                          <a:solidFill>
                            <a:srgbClr val="FFFFFF"/>
                          </a:solidFill>
                          <a:effectLst/>
                          <a:latin typeface="微軟正黑體" panose="020B0604030504040204" pitchFamily="34" charset="-120"/>
                          <a:ea typeface="微軟正黑體" panose="020B0604030504040204" pitchFamily="34" charset="-120"/>
                        </a:rPr>
                        <a:t>率</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zh-TW" altLang="en-US" sz="1200" b="1" i="0" u="none" strike="noStrike" dirty="0" smtClean="0">
                          <a:solidFill>
                            <a:srgbClr val="FFFFFF"/>
                          </a:solidFill>
                          <a:effectLst/>
                          <a:latin typeface="微軟正黑體" panose="020B0604030504040204" pitchFamily="34" charset="-120"/>
                          <a:ea typeface="微軟正黑體" panose="020B0604030504040204" pitchFamily="34" charset="-120"/>
                        </a:rPr>
                        <a:t>比重</a:t>
                      </a:r>
                      <a:endParaRPr lang="zh-TW" altLang="en-US" sz="1200" b="1" i="0" u="none" strike="noStrike" dirty="0">
                        <a:solidFill>
                          <a:srgbClr val="FFFFFF"/>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zh-TW" altLang="en-US" sz="1200" b="1" i="0" u="none" strike="noStrike" dirty="0" smtClean="0">
                          <a:solidFill>
                            <a:srgbClr val="FFFFFF"/>
                          </a:solidFill>
                          <a:effectLst/>
                          <a:latin typeface="微軟正黑體" panose="020B0604030504040204" pitchFamily="34" charset="-120"/>
                          <a:ea typeface="微軟正黑體" panose="020B0604030504040204" pitchFamily="34" charset="-120"/>
                        </a:rPr>
                        <a:t>總</a:t>
                      </a:r>
                      <a:endParaRPr lang="en-US" altLang="zh-TW" sz="1200" b="1" i="0" u="none" strike="noStrike" dirty="0" smtClean="0">
                        <a:solidFill>
                          <a:srgbClr val="FFFFFF"/>
                        </a:solidFill>
                        <a:effectLst/>
                        <a:latin typeface="微軟正黑體" panose="020B0604030504040204" pitchFamily="34" charset="-120"/>
                        <a:ea typeface="微軟正黑體" panose="020B0604030504040204" pitchFamily="34" charset="-120"/>
                      </a:endParaRPr>
                    </a:p>
                    <a:p>
                      <a:pPr algn="ctr" fontAlgn="ctr"/>
                      <a:r>
                        <a:rPr lang="zh-TW" altLang="en-US" sz="1200" b="1" i="0" u="none" strike="noStrike" dirty="0" smtClean="0">
                          <a:solidFill>
                            <a:srgbClr val="FFFFFF"/>
                          </a:solidFill>
                          <a:effectLst/>
                          <a:latin typeface="微軟正黑體" panose="020B0604030504040204" pitchFamily="34" charset="-120"/>
                          <a:ea typeface="微軟正黑體" panose="020B0604030504040204" pitchFamily="34" charset="-120"/>
                        </a:rPr>
                        <a:t>達成</a:t>
                      </a:r>
                      <a:r>
                        <a:rPr lang="zh-TW" altLang="en-US" sz="1200" b="1" i="0" u="none" strike="noStrike" dirty="0">
                          <a:solidFill>
                            <a:srgbClr val="FFFFFF"/>
                          </a:solidFill>
                          <a:effectLst/>
                          <a:latin typeface="微軟正黑體" panose="020B0604030504040204" pitchFamily="34" charset="-120"/>
                          <a:ea typeface="微軟正黑體" panose="020B0604030504040204" pitchFamily="34" charset="-120"/>
                        </a:rPr>
                        <a:t>率</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85987">
                <a:tc>
                  <a:txBody>
                    <a:bodyPr/>
                    <a:lstStyle/>
                    <a:p>
                      <a:pPr algn="l" fontAlgn="ctr"/>
                      <a:r>
                        <a:rPr lang="zh-TW" altLang="en-US" sz="1400" b="0" i="0" u="none" strike="noStrike" dirty="0" smtClean="0">
                          <a:solidFill>
                            <a:srgbClr val="000000"/>
                          </a:solidFill>
                          <a:effectLst/>
                          <a:latin typeface="微軟正黑體" panose="020B0604030504040204" pitchFamily="34" charset="-120"/>
                          <a:ea typeface="微軟正黑體" panose="020B0604030504040204" pitchFamily="34" charset="-120"/>
                        </a:rPr>
                        <a:t>完成業務員</a:t>
                      </a:r>
                      <a:r>
                        <a:rPr lang="en-US" altLang="zh-TW" sz="1400" b="0" i="0" u="none" strike="noStrike" dirty="0" smtClean="0">
                          <a:solidFill>
                            <a:srgbClr val="000000"/>
                          </a:solidFill>
                          <a:effectLst/>
                          <a:latin typeface="微軟正黑體" panose="020B0604030504040204" pitchFamily="34" charset="-120"/>
                          <a:ea typeface="微軟正黑體" panose="020B0604030504040204" pitchFamily="34" charset="-120"/>
                        </a:rPr>
                        <a:t>APP</a:t>
                      </a:r>
                      <a:r>
                        <a:rPr lang="zh-TW" altLang="en-US" sz="1400" b="0" i="0" u="none" strike="noStrike" dirty="0" smtClean="0">
                          <a:solidFill>
                            <a:srgbClr val="000000"/>
                          </a:solidFill>
                          <a:effectLst/>
                          <a:latin typeface="微軟正黑體" panose="020B0604030504040204" pitchFamily="34" charset="-120"/>
                          <a:ea typeface="微軟正黑體" panose="020B0604030504040204" pitchFamily="34" charset="-120"/>
                        </a:rPr>
                        <a:t>現況分析</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2019/6</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2019/6</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100%</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10%</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5">
                  <a:txBody>
                    <a:bodyPr/>
                    <a:lstStyle/>
                    <a:p>
                      <a:pPr algn="ct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100.0%</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04550">
                <a:tc>
                  <a:txBody>
                    <a:bodyPr/>
                    <a:lstStyle/>
                    <a:p>
                      <a:pPr algn="l" fontAlgn="ctr"/>
                      <a:r>
                        <a:rPr lang="zh-TW" altLang="en-US" sz="1400" b="0" i="0" u="none" strike="noStrike" dirty="0" smtClean="0">
                          <a:solidFill>
                            <a:srgbClr val="000000"/>
                          </a:solidFill>
                          <a:effectLst/>
                          <a:latin typeface="微軟正黑體" panose="020B0604030504040204" pitchFamily="34" charset="-120"/>
                          <a:ea typeface="微軟正黑體" panose="020B0604030504040204" pitchFamily="34" charset="-120"/>
                        </a:rPr>
                        <a:t>完成業務員</a:t>
                      </a:r>
                      <a:r>
                        <a:rPr lang="en-US" altLang="zh-TW" sz="1400" b="0" i="0" u="none" strike="noStrike" dirty="0" smtClean="0">
                          <a:solidFill>
                            <a:srgbClr val="000000"/>
                          </a:solidFill>
                          <a:effectLst/>
                          <a:latin typeface="微軟正黑體" panose="020B0604030504040204" pitchFamily="34" charset="-120"/>
                          <a:ea typeface="微軟正黑體" panose="020B0604030504040204" pitchFamily="34" charset="-120"/>
                        </a:rPr>
                        <a:t>App</a:t>
                      </a:r>
                      <a:r>
                        <a:rPr lang="zh-TW" altLang="en-US" sz="1400" b="0" i="0" u="none" strike="noStrike" dirty="0" smtClean="0">
                          <a:solidFill>
                            <a:srgbClr val="000000"/>
                          </a:solidFill>
                          <a:effectLst/>
                          <a:latin typeface="微軟正黑體" panose="020B0604030504040204" pitchFamily="34" charset="-120"/>
                          <a:ea typeface="微軟正黑體" panose="020B0604030504040204" pitchFamily="34" charset="-120"/>
                        </a:rPr>
                        <a:t>整合發展藍圖產出</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2019/8</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2019/8</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100%</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40%</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zh-TW" altLang="en-US"/>
                    </a:p>
                  </a:txBody>
                  <a:tcPr/>
                </a:tc>
                <a:extLst>
                  <a:ext uri="{0D108BD9-81ED-4DB2-BD59-A6C34878D82A}">
                    <a16:rowId xmlns:a16="http://schemas.microsoft.com/office/drawing/2014/main" val="10002"/>
                  </a:ext>
                </a:extLst>
              </a:tr>
              <a:tr h="404550">
                <a:tc>
                  <a:txBody>
                    <a:bodyPr/>
                    <a:lstStyle/>
                    <a:p>
                      <a:pPr algn="l" fontAlgn="ctr"/>
                      <a:r>
                        <a:rPr lang="zh-TW" altLang="en-US" sz="1400" b="0" i="0" u="none" strike="noStrike" dirty="0" smtClean="0">
                          <a:solidFill>
                            <a:srgbClr val="000000"/>
                          </a:solidFill>
                          <a:effectLst/>
                          <a:latin typeface="微軟正黑體" panose="020B0604030504040204" pitchFamily="34" charset="-120"/>
                          <a:ea typeface="微軟正黑體" panose="020B0604030504040204" pitchFamily="34" charset="-120"/>
                        </a:rPr>
                        <a:t>完成業務員</a:t>
                      </a:r>
                      <a:r>
                        <a:rPr lang="en-US" altLang="zh-TW" sz="1400" b="0" i="0" u="none" strike="noStrike" dirty="0" smtClean="0">
                          <a:solidFill>
                            <a:srgbClr val="000000"/>
                          </a:solidFill>
                          <a:effectLst/>
                          <a:latin typeface="微軟正黑體" panose="020B0604030504040204" pitchFamily="34" charset="-120"/>
                          <a:ea typeface="微軟正黑體" panose="020B0604030504040204" pitchFamily="34" charset="-120"/>
                        </a:rPr>
                        <a:t>App</a:t>
                      </a:r>
                      <a:r>
                        <a:rPr lang="zh-TW" altLang="en-US" sz="1400" b="0" i="0" u="none" strike="noStrike" dirty="0" smtClean="0">
                          <a:solidFill>
                            <a:srgbClr val="000000"/>
                          </a:solidFill>
                          <a:effectLst/>
                          <a:latin typeface="微軟正黑體" panose="020B0604030504040204" pitchFamily="34" charset="-120"/>
                          <a:ea typeface="微軟正黑體" panose="020B0604030504040204" pitchFamily="34" charset="-120"/>
                        </a:rPr>
                        <a:t>整合發展藍圖共識會議</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2019/9</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2019/9</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100%</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30%</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zh-TW" altLang="en-US"/>
                    </a:p>
                  </a:txBody>
                  <a:tcPr/>
                </a:tc>
                <a:extLst>
                  <a:ext uri="{0D108BD9-81ED-4DB2-BD59-A6C34878D82A}">
                    <a16:rowId xmlns:a16="http://schemas.microsoft.com/office/drawing/2014/main" val="10003"/>
                  </a:ext>
                </a:extLst>
              </a:tr>
              <a:tr h="343028">
                <a:tc>
                  <a:txBody>
                    <a:bodyPr/>
                    <a:lstStyle/>
                    <a:p>
                      <a:pPr algn="l" fontAlgn="ctr"/>
                      <a:r>
                        <a:rPr lang="zh-TW" altLang="en-US" sz="1400" b="0" i="0" u="none" strike="noStrike" dirty="0" smtClean="0">
                          <a:solidFill>
                            <a:srgbClr val="000000"/>
                          </a:solidFill>
                          <a:effectLst/>
                          <a:latin typeface="微軟正黑體" panose="020B0604030504040204" pitchFamily="34" charset="-120"/>
                          <a:ea typeface="微軟正黑體" panose="020B0604030504040204" pitchFamily="34" charset="-120"/>
                        </a:rPr>
                        <a:t>完成展開近程計劃</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2019/10</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2019/10</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100%</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10%</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zh-TW" altLang="en-US"/>
                    </a:p>
                  </a:txBody>
                  <a:tcPr/>
                </a:tc>
                <a:extLst>
                  <a:ext uri="{0D108BD9-81ED-4DB2-BD59-A6C34878D82A}">
                    <a16:rowId xmlns:a16="http://schemas.microsoft.com/office/drawing/2014/main" val="10004"/>
                  </a:ext>
                </a:extLst>
              </a:tr>
              <a:tr h="360040">
                <a:tc>
                  <a:txBody>
                    <a:bodyPr/>
                    <a:lstStyle/>
                    <a:p>
                      <a:pPr algn="l" fontAlgn="ctr"/>
                      <a:r>
                        <a:rPr lang="zh-TW" altLang="en-US" sz="1400" b="0" i="0" u="none" strike="noStrike" dirty="0" smtClean="0">
                          <a:solidFill>
                            <a:srgbClr val="000000"/>
                          </a:solidFill>
                          <a:effectLst/>
                          <a:latin typeface="微軟正黑體" panose="020B0604030504040204" pitchFamily="34" charset="-120"/>
                          <a:ea typeface="微軟正黑體" panose="020B0604030504040204" pitchFamily="34" charset="-120"/>
                        </a:rPr>
                        <a:t>啟動執行近程計劃</a:t>
                      </a:r>
                      <a:endPar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2019/11</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2019/11</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100%</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10%</a:t>
                      </a:r>
                      <a:endPar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vMerge="1">
                  <a:txBody>
                    <a:bodyPr/>
                    <a:lstStyle/>
                    <a:p>
                      <a:endParaRPr lang="zh-TW" altLang="en-US"/>
                    </a:p>
                  </a:txBody>
                  <a:tcPr/>
                </a:tc>
                <a:extLst>
                  <a:ext uri="{0D108BD9-81ED-4DB2-BD59-A6C34878D82A}">
                    <a16:rowId xmlns:a16="http://schemas.microsoft.com/office/drawing/2014/main" val="10005"/>
                  </a:ext>
                </a:extLst>
              </a:tr>
            </a:tbl>
          </a:graphicData>
        </a:graphic>
      </p:graphicFrame>
      <p:sp>
        <p:nvSpPr>
          <p:cNvPr id="2" name="頁尾版面配置區 1"/>
          <p:cNvSpPr>
            <a:spLocks noGrp="1"/>
          </p:cNvSpPr>
          <p:nvPr>
            <p:ph type="ftr" sz="quarter" idx="11"/>
          </p:nvPr>
        </p:nvSpPr>
        <p:spPr/>
        <p:txBody>
          <a:bodyPr/>
          <a:lstStyle/>
          <a:p>
            <a:pPr>
              <a:defRPr/>
            </a:pPr>
            <a:r>
              <a:rPr lang="zh-TW" altLang="en-US" smtClean="0"/>
              <a:t>機密等級：密            日期：</a:t>
            </a:r>
            <a:r>
              <a:rPr lang="en-US" altLang="zh-TW" smtClean="0"/>
              <a:t>2019/12/18</a:t>
            </a:r>
            <a:endParaRPr lang="zh-TW" altLang="en-US"/>
          </a:p>
        </p:txBody>
      </p:sp>
      <p:graphicFrame>
        <p:nvGraphicFramePr>
          <p:cNvPr id="6" name="Group 87"/>
          <p:cNvGraphicFramePr>
            <a:graphicFrameLocks noGrp="1"/>
          </p:cNvGraphicFramePr>
          <p:nvPr>
            <p:extLst>
              <p:ext uri="{D42A27DB-BD31-4B8C-83A1-F6EECF244321}">
                <p14:modId xmlns:p14="http://schemas.microsoft.com/office/powerpoint/2010/main" val="1126242079"/>
              </p:ext>
            </p:extLst>
          </p:nvPr>
        </p:nvGraphicFramePr>
        <p:xfrm>
          <a:off x="216147" y="837506"/>
          <a:ext cx="8676455" cy="1629801"/>
        </p:xfrm>
        <a:graphic>
          <a:graphicData uri="http://schemas.openxmlformats.org/drawingml/2006/table">
            <a:tbl>
              <a:tblPr/>
              <a:tblGrid>
                <a:gridCol w="2570801">
                  <a:extLst>
                    <a:ext uri="{9D8B030D-6E8A-4147-A177-3AD203B41FA5}">
                      <a16:colId xmlns:a16="http://schemas.microsoft.com/office/drawing/2014/main" val="20002"/>
                    </a:ext>
                  </a:extLst>
                </a:gridCol>
                <a:gridCol w="1017609">
                  <a:extLst>
                    <a:ext uri="{9D8B030D-6E8A-4147-A177-3AD203B41FA5}">
                      <a16:colId xmlns:a16="http://schemas.microsoft.com/office/drawing/2014/main" val="20003"/>
                    </a:ext>
                  </a:extLst>
                </a:gridCol>
                <a:gridCol w="1017609">
                  <a:extLst>
                    <a:ext uri="{9D8B030D-6E8A-4147-A177-3AD203B41FA5}">
                      <a16:colId xmlns:a16="http://schemas.microsoft.com/office/drawing/2014/main" val="20004"/>
                    </a:ext>
                  </a:extLst>
                </a:gridCol>
                <a:gridCol w="1017609">
                  <a:extLst>
                    <a:ext uri="{9D8B030D-6E8A-4147-A177-3AD203B41FA5}">
                      <a16:colId xmlns:a16="http://schemas.microsoft.com/office/drawing/2014/main" val="20005"/>
                    </a:ext>
                  </a:extLst>
                </a:gridCol>
                <a:gridCol w="1017609">
                  <a:extLst>
                    <a:ext uri="{9D8B030D-6E8A-4147-A177-3AD203B41FA5}">
                      <a16:colId xmlns:a16="http://schemas.microsoft.com/office/drawing/2014/main" val="20006"/>
                    </a:ext>
                  </a:extLst>
                </a:gridCol>
                <a:gridCol w="1017609">
                  <a:extLst>
                    <a:ext uri="{9D8B030D-6E8A-4147-A177-3AD203B41FA5}">
                      <a16:colId xmlns:a16="http://schemas.microsoft.com/office/drawing/2014/main" val="20007"/>
                    </a:ext>
                  </a:extLst>
                </a:gridCol>
                <a:gridCol w="1017609">
                  <a:extLst>
                    <a:ext uri="{9D8B030D-6E8A-4147-A177-3AD203B41FA5}">
                      <a16:colId xmlns:a16="http://schemas.microsoft.com/office/drawing/2014/main" val="20008"/>
                    </a:ext>
                  </a:extLst>
                </a:gridCol>
              </a:tblGrid>
              <a:tr h="419244">
                <a:tc rowSpan="2">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關鍵績效指標</a:t>
                      </a:r>
                    </a:p>
                  </a:txBody>
                  <a:tcPr marL="91442" marR="91442" marT="45712" marB="45712"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107</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年</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1-11</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月</a:t>
                      </a:r>
                    </a:p>
                  </a:txBody>
                  <a:tcPr marL="91442" marR="91442" marT="45712" marB="457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4">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108</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年</a:t>
                      </a: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1-11</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月</a:t>
                      </a:r>
                    </a:p>
                  </a:txBody>
                  <a:tcPr marL="91442" marR="91442"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tc>
                <a:tc hMerge="1">
                  <a:txBody>
                    <a:bodyPr/>
                    <a:lstStyle/>
                    <a:p>
                      <a:endParaRPr lang="zh-TW" altLang="en-US"/>
                    </a:p>
                  </a:txBody>
                  <a:tcPr/>
                </a:tc>
                <a:tc hMerge="1">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endParaRPr>
                    </a:p>
                  </a:txBody>
                  <a:tcPr marL="91442" marR="91442" marT="45719" marB="4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108</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年度</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責任額</a:t>
                      </a:r>
                    </a:p>
                  </a:txBody>
                  <a:tcPr marL="91442" marR="91442" marT="45712" marB="457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4557">
                <a:tc vMerge="1">
                  <a:txBody>
                    <a:bodyPr/>
                    <a:lstStyle/>
                    <a:p>
                      <a:endParaRPr lang="zh-TW" altLang="en-US"/>
                    </a:p>
                  </a:txBody>
                  <a:tcPr/>
                </a:tc>
                <a:tc vMerge="1">
                  <a:txBody>
                    <a:bodyPr/>
                    <a:lstStyle/>
                    <a:p>
                      <a:endParaRPr lang="zh-TW" altLang="en-US"/>
                    </a:p>
                  </a:txBody>
                  <a:tcPr/>
                </a:tc>
                <a:tc>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實際值</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a:t>
                      </a:r>
                    </a:p>
                  </a:txBody>
                  <a:tcPr marL="91442" marR="91442"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責任額</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(2)</a:t>
                      </a:r>
                    </a:p>
                  </a:txBody>
                  <a:tcPr marL="91442" marR="91442"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達成率</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(1)/(2)</a:t>
                      </a:r>
                    </a:p>
                  </a:txBody>
                  <a:tcPr marL="91442" marR="91442"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綜合</a:t>
                      </a:r>
                      <a:endParaRPr kumimoji="1" lang="en-US" altLang="zh-TW" sz="1600" b="1" i="0" u="none" strike="noStrike" cap="none" normalizeH="0" baseline="0" dirty="0" smtClean="0">
                        <a:ln>
                          <a:noFill/>
                        </a:ln>
                        <a:solidFill>
                          <a:schemeClr val="tx1"/>
                        </a:solidFill>
                        <a:effectLst/>
                        <a:latin typeface="微軟正黑體" pitchFamily="34" charset="-12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達成率</a:t>
                      </a:r>
                    </a:p>
                  </a:txBody>
                  <a:tcPr marL="91442" marR="91442"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extLst>
                  <a:ext uri="{0D108BD9-81ED-4DB2-BD59-A6C34878D82A}">
                    <a16:rowId xmlns:a16="http://schemas.microsoft.com/office/drawing/2014/main" val="10001"/>
                  </a:ext>
                </a:extLst>
              </a:tr>
              <a:tr h="360000">
                <a:tc>
                  <a:txBody>
                    <a:bodyPr/>
                    <a:lstStyle/>
                    <a:p>
                      <a:pPr algn="l"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App</a:t>
                      </a: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整合計畫工作完成率</a:t>
                      </a:r>
                    </a:p>
                  </a:txBody>
                  <a:tcPr marL="9525" marR="9525" marT="9523"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100.00%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100%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gridSpan="2">
                  <a:txBody>
                    <a:bodyPr/>
                    <a:lstStyle/>
                    <a:p>
                      <a:pPr algn="ctr" rtl="0" fontAlgn="ct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100.0%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100%</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6000">
                <a:tc>
                  <a:txBody>
                    <a:bodyPr/>
                    <a:lstStyle/>
                    <a:p>
                      <a:pPr algn="l"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比重</a:t>
                      </a: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:100%)</a:t>
                      </a:r>
                    </a:p>
                  </a:txBody>
                  <a:tcPr marL="9525" marR="9525" marT="9523"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v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v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419205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
          <p:cNvSpPr>
            <a:spLocks noChangeArrowheads="1"/>
          </p:cNvSpPr>
          <p:nvPr/>
        </p:nvSpPr>
        <p:spPr bwMode="auto">
          <a:xfrm>
            <a:off x="2339979" y="320675"/>
            <a:ext cx="4824413"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77800" algn="l"/>
              </a:tabLst>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tabLst>
                <a:tab pos="177800" algn="l"/>
              </a:tabLst>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tabLst>
                <a:tab pos="177800" algn="l"/>
              </a:tabLst>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tabLst>
                <a:tab pos="177800" algn="l"/>
              </a:tabLst>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tabLst>
                <a:tab pos="177800" algn="l"/>
              </a:tabLst>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tabLst>
                <a:tab pos="177800" algn="l"/>
              </a:tabLs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tabLst>
                <a:tab pos="177800" algn="l"/>
              </a:tabLs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tabLst>
                <a:tab pos="177800" algn="l"/>
              </a:tabLs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tabLst>
                <a:tab pos="177800" algn="l"/>
              </a:tabLst>
              <a:defRPr kumimoji="1" sz="2400" u="sng">
                <a:solidFill>
                  <a:schemeClr val="tx1"/>
                </a:solidFill>
                <a:latin typeface="Times New Roman" panose="02020603050405020304" pitchFamily="18" charset="0"/>
                <a:ea typeface="新細明體" panose="02020500000000000000" pitchFamily="18" charset="-120"/>
              </a:defRPr>
            </a:lvl9pPr>
          </a:lstStyle>
          <a:p>
            <a:pPr algn="ctr">
              <a:lnSpc>
                <a:spcPct val="90000"/>
              </a:lnSpc>
              <a:spcBef>
                <a:spcPct val="20000"/>
              </a:spcBef>
              <a:buClr>
                <a:srgbClr val="FFFFFF"/>
              </a:buClr>
              <a:buSzPct val="80000"/>
              <a:buFont typeface="Wingdings" panose="05000000000000000000" pitchFamily="2" charset="2"/>
              <a:buNone/>
            </a:pPr>
            <a:r>
              <a:rPr lang="zh-TW" altLang="en-US" sz="2800" b="1" u="none" dirty="0">
                <a:solidFill>
                  <a:srgbClr val="000000"/>
                </a:solidFill>
                <a:latin typeface="微軟正黑體" panose="020B0604030504040204" pitchFamily="34" charset="-120"/>
                <a:ea typeface="微軟正黑體" panose="020B0604030504040204" pitchFamily="34" charset="-120"/>
              </a:rPr>
              <a:t>林國彬 副資訊長</a:t>
            </a:r>
            <a:endParaRPr lang="en-US" altLang="zh-TW" sz="2800" b="1" u="none" dirty="0">
              <a:solidFill>
                <a:srgbClr val="000000"/>
              </a:solidFill>
              <a:latin typeface="微軟正黑體" panose="020B0604030504040204" pitchFamily="34" charset="-120"/>
              <a:ea typeface="微軟正黑體" panose="020B0604030504040204" pitchFamily="34" charset="-120"/>
            </a:endParaRPr>
          </a:p>
          <a:p>
            <a:pPr algn="ctr">
              <a:lnSpc>
                <a:spcPct val="90000"/>
              </a:lnSpc>
              <a:spcBef>
                <a:spcPct val="20000"/>
              </a:spcBef>
              <a:buClr>
                <a:srgbClr val="FFFFFF"/>
              </a:buClr>
              <a:buSzPct val="80000"/>
              <a:buFont typeface="Wingdings" panose="05000000000000000000" pitchFamily="2" charset="2"/>
              <a:buNone/>
            </a:pPr>
            <a:r>
              <a:rPr lang="zh-TW" altLang="en-US" b="1" u="none" dirty="0">
                <a:solidFill>
                  <a:srgbClr val="000000"/>
                </a:solidFill>
                <a:latin typeface="微軟正黑體" panose="020B0604030504040204" pitchFamily="34" charset="-120"/>
                <a:ea typeface="微軟正黑體" panose="020B0604030504040204" pitchFamily="34" charset="-120"/>
              </a:rPr>
              <a:t>關鍵績效指標檢視表</a:t>
            </a:r>
          </a:p>
        </p:txBody>
      </p:sp>
      <p:graphicFrame>
        <p:nvGraphicFramePr>
          <p:cNvPr id="4183" name="Group 87"/>
          <p:cNvGraphicFramePr>
            <a:graphicFrameLocks noGrp="1"/>
          </p:cNvGraphicFramePr>
          <p:nvPr>
            <p:extLst>
              <p:ext uri="{D42A27DB-BD31-4B8C-83A1-F6EECF244321}">
                <p14:modId xmlns:p14="http://schemas.microsoft.com/office/powerpoint/2010/main" val="1482905401"/>
              </p:ext>
            </p:extLst>
          </p:nvPr>
        </p:nvGraphicFramePr>
        <p:xfrm>
          <a:off x="107505" y="1242623"/>
          <a:ext cx="8928994" cy="4347958"/>
        </p:xfrm>
        <a:graphic>
          <a:graphicData uri="http://schemas.openxmlformats.org/drawingml/2006/table">
            <a:tbl>
              <a:tblPr/>
              <a:tblGrid>
                <a:gridCol w="1152127">
                  <a:extLst>
                    <a:ext uri="{9D8B030D-6E8A-4147-A177-3AD203B41FA5}">
                      <a16:colId xmlns:a16="http://schemas.microsoft.com/office/drawing/2014/main" val="20000"/>
                    </a:ext>
                  </a:extLst>
                </a:gridCol>
                <a:gridCol w="2304255">
                  <a:extLst>
                    <a:ext uri="{9D8B030D-6E8A-4147-A177-3AD203B41FA5}">
                      <a16:colId xmlns:a16="http://schemas.microsoft.com/office/drawing/2014/main" val="20001"/>
                    </a:ext>
                  </a:extLst>
                </a:gridCol>
                <a:gridCol w="912102">
                  <a:extLst>
                    <a:ext uri="{9D8B030D-6E8A-4147-A177-3AD203B41FA5}">
                      <a16:colId xmlns:a16="http://schemas.microsoft.com/office/drawing/2014/main" val="20002"/>
                    </a:ext>
                  </a:extLst>
                </a:gridCol>
                <a:gridCol w="912102">
                  <a:extLst>
                    <a:ext uri="{9D8B030D-6E8A-4147-A177-3AD203B41FA5}">
                      <a16:colId xmlns:a16="http://schemas.microsoft.com/office/drawing/2014/main" val="20003"/>
                    </a:ext>
                  </a:extLst>
                </a:gridCol>
                <a:gridCol w="912102">
                  <a:extLst>
                    <a:ext uri="{9D8B030D-6E8A-4147-A177-3AD203B41FA5}">
                      <a16:colId xmlns:a16="http://schemas.microsoft.com/office/drawing/2014/main" val="20004"/>
                    </a:ext>
                  </a:extLst>
                </a:gridCol>
                <a:gridCol w="912102">
                  <a:extLst>
                    <a:ext uri="{9D8B030D-6E8A-4147-A177-3AD203B41FA5}">
                      <a16:colId xmlns:a16="http://schemas.microsoft.com/office/drawing/2014/main" val="20005"/>
                    </a:ext>
                  </a:extLst>
                </a:gridCol>
                <a:gridCol w="816089">
                  <a:extLst>
                    <a:ext uri="{9D8B030D-6E8A-4147-A177-3AD203B41FA5}">
                      <a16:colId xmlns:a16="http://schemas.microsoft.com/office/drawing/2014/main" val="20006"/>
                    </a:ext>
                  </a:extLst>
                </a:gridCol>
                <a:gridCol w="1008115">
                  <a:extLst>
                    <a:ext uri="{9D8B030D-6E8A-4147-A177-3AD203B41FA5}">
                      <a16:colId xmlns:a16="http://schemas.microsoft.com/office/drawing/2014/main" val="20007"/>
                    </a:ext>
                  </a:extLst>
                </a:gridCol>
              </a:tblGrid>
              <a:tr h="335320">
                <a:tc rowSpan="2" gridSpan="2">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關鍵績效指標</a:t>
                      </a:r>
                    </a:p>
                  </a:txBody>
                  <a:tcPr marL="91442" marR="91442" marT="45712" marB="45712"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zh-TW" altLang="en-US"/>
                    </a:p>
                  </a:txBody>
                  <a:tcPr/>
                </a:tc>
                <a:tc rowSpan="2">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107</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年</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1-11</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月</a:t>
                      </a:r>
                    </a:p>
                  </a:txBody>
                  <a:tcPr marL="91442" marR="91442" marT="45712" marB="457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4">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108</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年</a:t>
                      </a: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1-11</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月</a:t>
                      </a:r>
                    </a:p>
                  </a:txBody>
                  <a:tcPr marL="91442" marR="91442"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tc>
                <a:tc hMerge="1">
                  <a:txBody>
                    <a:bodyPr/>
                    <a:lstStyle/>
                    <a:p>
                      <a:endParaRPr lang="zh-TW" altLang="en-US"/>
                    </a:p>
                  </a:txBody>
                  <a:tcPr/>
                </a:tc>
                <a:tc hMerge="1">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endParaRPr>
                    </a:p>
                  </a:txBody>
                  <a:tcPr marL="91442" marR="91442" marT="45719" marB="4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108</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年度</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責任額</a:t>
                      </a:r>
                    </a:p>
                  </a:txBody>
                  <a:tcPr marL="91442" marR="91442" marT="45712" marB="457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7995">
                <a:tc gridSpan="2" vMerge="1">
                  <a:txBody>
                    <a:bodyPr/>
                    <a:lstStyle/>
                    <a:p>
                      <a:endParaRPr lang="zh-TW" altLang="en-US"/>
                    </a:p>
                  </a:txBody>
                  <a:tcPr/>
                </a:tc>
                <a:tc hMerge="1" vMerge="1">
                  <a:txBody>
                    <a:bodyPr/>
                    <a:lstStyle/>
                    <a:p>
                      <a:endParaRPr lang="zh-TW" altLang="en-US"/>
                    </a:p>
                  </a:txBody>
                  <a:tcPr/>
                </a:tc>
                <a:tc vMerge="1">
                  <a:txBody>
                    <a:bodyPr/>
                    <a:lstStyle/>
                    <a:p>
                      <a:endParaRPr lang="zh-TW" altLang="en-US"/>
                    </a:p>
                  </a:txBody>
                  <a:tcPr/>
                </a:tc>
                <a:tc>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實際值</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a:t>
                      </a:r>
                    </a:p>
                  </a:txBody>
                  <a:tcPr marL="91442" marR="91442"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責任額</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(2)</a:t>
                      </a:r>
                    </a:p>
                  </a:txBody>
                  <a:tcPr marL="91442" marR="91442"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達成率</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(1)/(2)</a:t>
                      </a:r>
                    </a:p>
                  </a:txBody>
                  <a:tcPr marL="91442" marR="91442"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綜合</a:t>
                      </a:r>
                      <a:endParaRPr kumimoji="1" lang="en-US" altLang="zh-TW" sz="1600" b="1" i="0" u="none" strike="noStrike" cap="none" normalizeH="0" baseline="0" dirty="0" smtClean="0">
                        <a:ln>
                          <a:noFill/>
                        </a:ln>
                        <a:solidFill>
                          <a:schemeClr val="tx1"/>
                        </a:solidFill>
                        <a:effectLst/>
                        <a:latin typeface="微軟正黑體" pitchFamily="34" charset="-12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達成率</a:t>
                      </a:r>
                    </a:p>
                  </a:txBody>
                  <a:tcPr marL="91442" marR="91442"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extLst>
                  <a:ext uri="{0D108BD9-81ED-4DB2-BD59-A6C34878D82A}">
                    <a16:rowId xmlns:a16="http://schemas.microsoft.com/office/drawing/2014/main" val="10001"/>
                  </a:ext>
                </a:extLst>
              </a:tr>
              <a:tr h="368730">
                <a:tc rowSpan="13">
                  <a:txBody>
                    <a:bodyPr/>
                    <a:lstStyle/>
                    <a:p>
                      <a:pPr algn="l" rtl="0" fontAlgn="ct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人才管理</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l"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15</a:t>
                      </a: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日薪用人</a:t>
                      </a: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成本</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rowSpan="13">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3">
                  <a:txBody>
                    <a:bodyPr/>
                    <a:lstStyle/>
                    <a:p>
                      <a:pPr algn="ctr" rtl="0" fontAlgn="ctr"/>
                      <a:r>
                        <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rPr>
                        <a:t>20,791</a:t>
                      </a: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萬</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p>
                      <a:pPr algn="ctr" rtl="0" fontAlgn="ctr"/>
                      <a:r>
                        <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rPr>
                        <a:t>21,274</a:t>
                      </a: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萬</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p>
                      <a:pPr algn="ctr" rtl="0" fontAlgn="ctr"/>
                      <a:r>
                        <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rPr>
                        <a:t>102.3%</a:t>
                      </a:r>
                      <a:endPar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13">
                  <a:txBody>
                    <a:bodyPr/>
                    <a:lstStyle/>
                    <a:p>
                      <a:pPr algn="ctr" rtl="0" fontAlgn="ctr"/>
                      <a:r>
                        <a:rPr lang="en-US" altLang="zh-TW" sz="1600" b="1" i="0" u="none" strike="noStrike" dirty="0" smtClean="0">
                          <a:solidFill>
                            <a:srgbClr val="000000"/>
                          </a:solidFill>
                          <a:effectLst/>
                          <a:latin typeface="微軟正黑體" panose="020B0604030504040204" pitchFamily="34" charset="-120"/>
                          <a:ea typeface="微軟正黑體" panose="020B0604030504040204" pitchFamily="34" charset="-120"/>
                        </a:rPr>
                        <a:t>104.5%</a:t>
                      </a:r>
                      <a:endPar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3">
                  <a:txBody>
                    <a:bodyPr/>
                    <a:lstStyle/>
                    <a:p>
                      <a:pPr algn="ctr" rtl="0" fontAlgn="ctr"/>
                      <a:r>
                        <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rPr>
                        <a:t>23,391</a:t>
                      </a: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萬</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2922">
                <a:tc vMerge="1">
                  <a:txBody>
                    <a:bodyPr/>
                    <a:lstStyle/>
                    <a:p>
                      <a:endParaRPr lang="zh-TW" altLang="en-US"/>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a:t>
                      </a:r>
                      <a:r>
                        <a:rPr lang="zh-TW" altLang="en-US" sz="1200" b="0" i="0" u="none" strike="noStrike" dirty="0" smtClean="0">
                          <a:solidFill>
                            <a:srgbClr val="000000"/>
                          </a:solidFill>
                          <a:effectLst/>
                          <a:latin typeface="微軟正黑體" panose="020B0604030504040204" pitchFamily="34" charset="-120"/>
                          <a:ea typeface="微軟正黑體" panose="020B0604030504040204" pitchFamily="34" charset="-120"/>
                        </a:rPr>
                        <a:t>比重</a:t>
                      </a: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:35%)</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03"/>
                  </a:ext>
                </a:extLst>
              </a:tr>
              <a:tr h="25406">
                <a:tc vMerge="1">
                  <a:txBody>
                    <a:bodyPr/>
                    <a:lstStyle/>
                    <a:p>
                      <a:endParaRPr lang="zh-TW" altLang="en-US"/>
                    </a:p>
                  </a:txBody>
                  <a:tcPr/>
                </a:tc>
                <a:tc rowSpan="2">
                  <a:txBody>
                    <a:bodyPr/>
                    <a:lstStyle/>
                    <a:p>
                      <a:pPr algn="l"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15</a:t>
                      </a: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日薪目標用人</a:t>
                      </a: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數</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vMerge="1">
                  <a:txBody>
                    <a:bodyPr/>
                    <a:lstStyle/>
                    <a:p>
                      <a:endParaRPr lang="zh-TW" altLang="en-US"/>
                    </a:p>
                  </a:txBody>
                  <a:tcPr/>
                </a:tc>
                <a:tc vMerge="1">
                  <a:txBody>
                    <a:bodyPr/>
                    <a:lstStyle/>
                    <a:p>
                      <a:endParaRPr lang="zh-TW" altLang="en-US" dirty="0"/>
                    </a:p>
                  </a:txBody>
                  <a:tcPr/>
                </a:tc>
                <a:tc vMerge="1">
                  <a:txBody>
                    <a:bodyPr/>
                    <a:lstStyle/>
                    <a:p>
                      <a:endParaRPr lang="zh-TW" altLang="en-US" dirty="0"/>
                    </a:p>
                  </a:txBody>
                  <a:tcPr/>
                </a:tc>
                <a:tc vMerge="1">
                  <a:txBody>
                    <a:bodyPr/>
                    <a:lstStyle/>
                    <a:p>
                      <a:endParaRPr lang="zh-TW" altLang="en-US" dirty="0"/>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04"/>
                  </a:ext>
                </a:extLst>
              </a:tr>
              <a:tr h="266989">
                <a:tc vMerge="1">
                  <a:txBody>
                    <a:bodyPr/>
                    <a:lstStyle/>
                    <a:p>
                      <a:endParaRPr lang="zh-TW" altLang="en-US"/>
                    </a:p>
                  </a:txBody>
                  <a:tcPr/>
                </a:tc>
                <a:tc vMerge="1">
                  <a:txBody>
                    <a:bodyPr/>
                    <a:lstStyle/>
                    <a:p>
                      <a:pPr algn="l" rtl="0" fontAlgn="ct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vMerge="1">
                  <a:txBody>
                    <a:bodyPr/>
                    <a:lstStyle/>
                    <a:p>
                      <a:endParaRPr lang="zh-TW" altLang="en-US"/>
                    </a:p>
                  </a:txBody>
                  <a:tcPr/>
                </a:tc>
                <a:tc rowSpan="2">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249</a:t>
                      </a: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人</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269</a:t>
                      </a: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人</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rPr>
                        <a:t>108.0%</a:t>
                      </a:r>
                      <a:endPar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tc rowSpan="2">
                  <a:txBody>
                    <a:bodyPr/>
                    <a:lstStyle/>
                    <a:p>
                      <a:pPr algn="ctr" rtl="0" fontAlgn="ctr"/>
                      <a:r>
                        <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rPr>
                        <a:t>269</a:t>
                      </a: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人</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1600">
                <a:tc vMerge="1">
                  <a:txBody>
                    <a:bodyPr/>
                    <a:lstStyle/>
                    <a:p>
                      <a:endParaRPr lang="zh-TW" altLang="en-US"/>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a:t>
                      </a:r>
                      <a:r>
                        <a:rPr lang="zh-TW" altLang="en-US" sz="1200" b="0" i="0" u="none" strike="noStrike" dirty="0" smtClean="0">
                          <a:solidFill>
                            <a:srgbClr val="000000"/>
                          </a:solidFill>
                          <a:effectLst/>
                          <a:latin typeface="微軟正黑體" panose="020B0604030504040204" pitchFamily="34" charset="-120"/>
                          <a:ea typeface="微軟正黑體" panose="020B0604030504040204" pitchFamily="34" charset="-120"/>
                        </a:rPr>
                        <a:t>比重</a:t>
                      </a: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:10%)</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06"/>
                  </a:ext>
                </a:extLst>
              </a:tr>
              <a:tr h="487793">
                <a:tc vMerge="1">
                  <a:txBody>
                    <a:bodyPr/>
                    <a:lstStyle/>
                    <a:p>
                      <a:endParaRPr lang="zh-TW" altLang="en-US"/>
                    </a:p>
                  </a:txBody>
                  <a:tcPr/>
                </a:tc>
                <a:tc>
                  <a:txBody>
                    <a:bodyPr/>
                    <a:lstStyle/>
                    <a:p>
                      <a:pPr algn="l" rtl="0" fontAlgn="ctr"/>
                      <a:r>
                        <a:rPr lang="en-US" altLang="zh-TW" sz="1600" b="0" i="0" u="none" strike="noStrike" kern="1200" dirty="0" smtClean="0">
                          <a:solidFill>
                            <a:srgbClr val="000000"/>
                          </a:solidFill>
                          <a:effectLst/>
                          <a:latin typeface="微軟正黑體" panose="020B0604030504040204" pitchFamily="34" charset="-120"/>
                          <a:ea typeface="微軟正黑體" panose="020B0604030504040204" pitchFamily="34" charset="-120"/>
                          <a:cs typeface="+mn-cs"/>
                        </a:rPr>
                        <a:t>107</a:t>
                      </a:r>
                      <a:r>
                        <a:rPr lang="zh-TW" altLang="en-US" sz="1600" b="0" i="0" u="none" strike="noStrike" kern="1200" dirty="0" smtClean="0">
                          <a:solidFill>
                            <a:srgbClr val="000000"/>
                          </a:solidFill>
                          <a:effectLst/>
                          <a:latin typeface="微軟正黑體" panose="020B0604030504040204" pitchFamily="34" charset="-120"/>
                          <a:ea typeface="微軟正黑體" panose="020B0604030504040204" pitchFamily="34" charset="-120"/>
                          <a:cs typeface="+mn-cs"/>
                        </a:rPr>
                        <a:t>年績優</a:t>
                      </a:r>
                      <a:r>
                        <a:rPr lang="en-US" altLang="zh-TW" sz="1600" b="0" i="0" u="none" strike="noStrike" kern="1200" dirty="0" smtClean="0">
                          <a:solidFill>
                            <a:srgbClr val="000000"/>
                          </a:solidFill>
                          <a:effectLst/>
                          <a:latin typeface="微軟正黑體" panose="020B0604030504040204" pitchFamily="34" charset="-120"/>
                          <a:ea typeface="微軟正黑體" panose="020B0604030504040204" pitchFamily="34" charset="-120"/>
                          <a:cs typeface="+mn-cs"/>
                        </a:rPr>
                        <a:t>(</a:t>
                      </a:r>
                      <a:r>
                        <a:rPr lang="zh-TW" altLang="en-US" sz="1600" b="0" i="0" u="none" strike="noStrike" kern="1200" dirty="0" smtClean="0">
                          <a:solidFill>
                            <a:srgbClr val="000000"/>
                          </a:solidFill>
                          <a:effectLst/>
                          <a:latin typeface="微軟正黑體" panose="020B0604030504040204" pitchFamily="34" charset="-120"/>
                          <a:ea typeface="微軟正黑體" panose="020B0604030504040204" pitchFamily="34" charset="-120"/>
                          <a:cs typeface="+mn-cs"/>
                        </a:rPr>
                        <a:t>績效</a:t>
                      </a:r>
                      <a:r>
                        <a:rPr lang="en-US" altLang="zh-TW" sz="1600" b="0" i="0" u="none" strike="noStrike" kern="1200" dirty="0" smtClean="0">
                          <a:solidFill>
                            <a:srgbClr val="000000"/>
                          </a:solidFill>
                          <a:effectLst/>
                          <a:latin typeface="微軟正黑體" panose="020B0604030504040204" pitchFamily="34" charset="-120"/>
                          <a:ea typeface="微軟正黑體" panose="020B0604030504040204" pitchFamily="34" charset="-120"/>
                          <a:cs typeface="+mn-cs"/>
                        </a:rPr>
                        <a:t>A</a:t>
                      </a:r>
                      <a:r>
                        <a:rPr lang="zh-TW" altLang="en-US" sz="1600" b="0" i="0" u="none" strike="noStrike" kern="1200" dirty="0" smtClean="0">
                          <a:solidFill>
                            <a:srgbClr val="000000"/>
                          </a:solidFill>
                          <a:effectLst/>
                          <a:latin typeface="微軟正黑體" panose="020B0604030504040204" pitchFamily="34" charset="-120"/>
                          <a:ea typeface="微軟正黑體" panose="020B0604030504040204" pitchFamily="34" charset="-120"/>
                          <a:cs typeface="+mn-cs"/>
                        </a:rPr>
                        <a:t>、</a:t>
                      </a:r>
                      <a:r>
                        <a:rPr lang="en-US" altLang="zh-TW" sz="1600" b="0" i="0" u="none" strike="noStrike" kern="1200" dirty="0" smtClean="0">
                          <a:solidFill>
                            <a:srgbClr val="000000"/>
                          </a:solidFill>
                          <a:effectLst/>
                          <a:latin typeface="微軟正黑體" panose="020B0604030504040204" pitchFamily="34" charset="-120"/>
                          <a:ea typeface="微軟正黑體" panose="020B0604030504040204" pitchFamily="34" charset="-120"/>
                          <a:cs typeface="+mn-cs"/>
                        </a:rPr>
                        <a:t>A+)</a:t>
                      </a:r>
                      <a:r>
                        <a:rPr lang="zh-TW" altLang="en-US" sz="1600" b="0" i="0" u="none" strike="noStrike" kern="1200" dirty="0" smtClean="0">
                          <a:solidFill>
                            <a:srgbClr val="000000"/>
                          </a:solidFill>
                          <a:effectLst/>
                          <a:latin typeface="微軟正黑體" panose="020B0604030504040204" pitchFamily="34" charset="-120"/>
                          <a:ea typeface="微軟正黑體" panose="020B0604030504040204" pitchFamily="34" charset="-120"/>
                          <a:cs typeface="+mn-cs"/>
                        </a:rPr>
                        <a:t>人員留任率</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vMerge="1">
                  <a:txBody>
                    <a:bodyPr/>
                    <a:lstStyle/>
                    <a:p>
                      <a:endParaRPr lang="zh-TW" altLang="en-US"/>
                    </a:p>
                  </a:txBody>
                  <a:tcPr/>
                </a:tc>
                <a:tc rowSpan="2">
                  <a:txBody>
                    <a:bodyPr/>
                    <a:lstStyle/>
                    <a:p>
                      <a:pPr algn="ctr" rtl="0" fontAlgn="ctr"/>
                      <a:r>
                        <a:rPr lang="en-US" sz="1600" b="0" i="0" u="none" strike="noStrike">
                          <a:solidFill>
                            <a:srgbClr val="000000"/>
                          </a:solidFill>
                          <a:effectLst/>
                          <a:latin typeface="微軟正黑體" panose="020B0604030504040204" pitchFamily="34" charset="-120"/>
                          <a:ea typeface="微軟正黑體" panose="020B0604030504040204" pitchFamily="34" charset="-120"/>
                        </a:rPr>
                        <a:t>98.90%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95%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104.1%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95%</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95052">
                <a:tc vMerge="1">
                  <a:txBody>
                    <a:bodyPr/>
                    <a:lstStyle/>
                    <a:p>
                      <a:endParaRPr lang="zh-TW" altLang="en-US"/>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a:t>
                      </a:r>
                      <a:r>
                        <a:rPr lang="zh-TW" altLang="en-US" sz="1200" b="0" i="0" u="none" strike="noStrike" kern="1200" dirty="0" smtClean="0">
                          <a:solidFill>
                            <a:srgbClr val="000000"/>
                          </a:solidFill>
                          <a:effectLst/>
                          <a:latin typeface="微軟正黑體" panose="020B0604030504040204" pitchFamily="34" charset="-120"/>
                          <a:ea typeface="微軟正黑體" panose="020B0604030504040204" pitchFamily="34" charset="-120"/>
                          <a:cs typeface="+mn-cs"/>
                        </a:rPr>
                        <a:t>比重</a:t>
                      </a:r>
                      <a:r>
                        <a:rPr lang="en-US" altLang="zh-TW" sz="1200" b="0" i="0" u="none" strike="noStrike" kern="1200" dirty="0" smtClean="0">
                          <a:solidFill>
                            <a:srgbClr val="000000"/>
                          </a:solidFill>
                          <a:effectLst/>
                          <a:latin typeface="微軟正黑體" panose="020B0604030504040204" pitchFamily="34" charset="-120"/>
                          <a:ea typeface="微軟正黑體" panose="020B0604030504040204" pitchFamily="34" charset="-120"/>
                          <a:cs typeface="+mn-cs"/>
                        </a:rPr>
                        <a:t>:10%)</a:t>
                      </a:r>
                      <a:endPar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08"/>
                  </a:ext>
                </a:extLst>
              </a:tr>
              <a:tr h="332056">
                <a:tc vMerge="1">
                  <a:txBody>
                    <a:bodyPr/>
                    <a:lstStyle/>
                    <a:p>
                      <a:endParaRPr lang="zh-TW" altLang="en-US"/>
                    </a:p>
                  </a:txBody>
                  <a:tcPr/>
                </a:tc>
                <a:tc>
                  <a:txBody>
                    <a:bodyPr/>
                    <a:lstStyle/>
                    <a:p>
                      <a:pPr algn="l" rtl="0" fontAlgn="ct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特別</a:t>
                      </a: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休假休畢</a:t>
                      </a: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比率</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vMerge="1">
                  <a:txBody>
                    <a:bodyPr/>
                    <a:lstStyle/>
                    <a:p>
                      <a:endParaRPr lang="zh-TW" altLang="en-US"/>
                    </a:p>
                  </a:txBody>
                  <a:tcPr/>
                </a:tc>
                <a:tc rowSpan="2">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4</a:t>
                      </a: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分</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3</a:t>
                      </a: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分</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130.0%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3</a:t>
                      </a: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分</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82922">
                <a:tc vMerge="1">
                  <a:txBody>
                    <a:bodyPr/>
                    <a:lstStyle/>
                    <a:p>
                      <a:endParaRPr lang="zh-TW" altLang="en-US"/>
                    </a:p>
                  </a:txBody>
                  <a:tcPr/>
                </a:tc>
                <a:tc>
                  <a:txBody>
                    <a:bodyPr/>
                    <a:lstStyle/>
                    <a:p>
                      <a:pPr algn="l" rtl="0"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a:t>
                      </a:r>
                      <a:r>
                        <a:rPr lang="zh-TW" altLang="en-US" sz="1200" b="0" i="0" u="none" strike="noStrike" dirty="0" smtClean="0">
                          <a:solidFill>
                            <a:srgbClr val="000000"/>
                          </a:solidFill>
                          <a:effectLst/>
                          <a:latin typeface="微軟正黑體" panose="020B0604030504040204" pitchFamily="34" charset="-120"/>
                          <a:ea typeface="微軟正黑體" panose="020B0604030504040204" pitchFamily="34" charset="-120"/>
                        </a:rPr>
                        <a:t>比重</a:t>
                      </a: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:15%)</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10"/>
                  </a:ext>
                </a:extLst>
              </a:tr>
              <a:tr h="374106">
                <a:tc vMerge="1">
                  <a:txBody>
                    <a:bodyPr/>
                    <a:lstStyle/>
                    <a:p>
                      <a:endParaRPr lang="zh-TW" altLang="en-US"/>
                    </a:p>
                  </a:txBody>
                  <a:tcPr/>
                </a:tc>
                <a:tc>
                  <a:txBody>
                    <a:bodyPr/>
                    <a:lstStyle/>
                    <a:p>
                      <a:pPr algn="l" rtl="0" fontAlgn="ct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差勤管理</a:t>
                      </a: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指標</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zh-TW" altLang="en-US"/>
                    </a:p>
                  </a:txBody>
                  <a:tcPr/>
                </a:tc>
                <a:tc rowSpan="2">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3</a:t>
                      </a: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分</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3</a:t>
                      </a: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分</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100.0%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3</a:t>
                      </a: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分</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92195">
                <a:tc vMerge="1">
                  <a:txBody>
                    <a:bodyPr/>
                    <a:lstStyle/>
                    <a:p>
                      <a:endParaRPr lang="zh-TW" altLang="en-US"/>
                    </a:p>
                  </a:txBody>
                  <a:tcPr/>
                </a:tc>
                <a:tc>
                  <a:txBody>
                    <a:bodyPr/>
                    <a:lstStyle/>
                    <a:p>
                      <a:pPr algn="l" rtl="0"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a:t>
                      </a:r>
                      <a:r>
                        <a:rPr lang="zh-TW" altLang="en-US" sz="1200" b="0" i="0" u="none" strike="noStrike" dirty="0" smtClean="0">
                          <a:solidFill>
                            <a:srgbClr val="000000"/>
                          </a:solidFill>
                          <a:effectLst/>
                          <a:latin typeface="微軟正黑體" panose="020B0604030504040204" pitchFamily="34" charset="-120"/>
                          <a:ea typeface="微軟正黑體" panose="020B0604030504040204" pitchFamily="34" charset="-120"/>
                        </a:rPr>
                        <a:t>比重</a:t>
                      </a: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:15%)</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12"/>
                  </a:ext>
                </a:extLst>
              </a:tr>
              <a:tr h="252436">
                <a:tc vMerge="1">
                  <a:txBody>
                    <a:bodyPr/>
                    <a:lstStyle/>
                    <a:p>
                      <a:endParaRPr lang="zh-TW" altLang="en-US"/>
                    </a:p>
                  </a:txBody>
                  <a:tcPr/>
                </a:tc>
                <a:tc>
                  <a:txBody>
                    <a:bodyPr/>
                    <a:lstStyle/>
                    <a:p>
                      <a:pPr algn="l" rtl="0" fontAlgn="ctr"/>
                      <a:r>
                        <a:rPr lang="zh-TW" altLang="en-US" sz="1600" b="0" i="0" u="none" strike="noStrike" kern="1200" dirty="0" smtClean="0">
                          <a:solidFill>
                            <a:srgbClr val="000000"/>
                          </a:solidFill>
                          <a:effectLst/>
                          <a:latin typeface="微軟正黑體" panose="020B0604030504040204" pitchFamily="34" charset="-120"/>
                          <a:ea typeface="微軟正黑體" panose="020B0604030504040204" pitchFamily="34" charset="-120"/>
                          <a:cs typeface="+mn-cs"/>
                        </a:rPr>
                        <a:t>外部引進人才比率</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zh-TW" altLang="en-US"/>
                    </a:p>
                  </a:txBody>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95.00%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100%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95.0%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100%</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52436">
                <a:tc vMerge="1">
                  <a:txBody>
                    <a:bodyPr/>
                    <a:lstStyle/>
                    <a:p>
                      <a:endParaRPr lang="zh-TW" altLang="en-US"/>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100" b="0" i="0" u="none" strike="noStrike" dirty="0" smtClean="0">
                          <a:solidFill>
                            <a:srgbClr val="000000"/>
                          </a:solidFill>
                          <a:effectLst/>
                          <a:latin typeface="微軟正黑體" panose="020B0604030504040204" pitchFamily="34" charset="-120"/>
                          <a:ea typeface="微軟正黑體" panose="020B0604030504040204" pitchFamily="34" charset="-120"/>
                        </a:rPr>
                        <a:t>(</a:t>
                      </a:r>
                      <a:r>
                        <a:rPr lang="zh-TW" altLang="en-US" sz="1400" b="0" i="0" u="none" strike="noStrike" kern="1200" dirty="0" smtClean="0">
                          <a:solidFill>
                            <a:srgbClr val="000000"/>
                          </a:solidFill>
                          <a:effectLst/>
                          <a:latin typeface="微軟正黑體" panose="020B0604030504040204" pitchFamily="34" charset="-120"/>
                          <a:ea typeface="微軟正黑體" panose="020B0604030504040204" pitchFamily="34" charset="-120"/>
                          <a:cs typeface="+mn-cs"/>
                        </a:rPr>
                        <a:t>比重</a:t>
                      </a:r>
                      <a:r>
                        <a:rPr lang="en-US" altLang="zh-TW" sz="1400" b="0" i="0" u="none" strike="noStrike" kern="1200" dirty="0" smtClean="0">
                          <a:solidFill>
                            <a:srgbClr val="000000"/>
                          </a:solidFill>
                          <a:effectLst/>
                          <a:latin typeface="微軟正黑體" panose="020B0604030504040204" pitchFamily="34" charset="-120"/>
                          <a:ea typeface="微軟正黑體" panose="020B0604030504040204" pitchFamily="34" charset="-120"/>
                          <a:cs typeface="+mn-cs"/>
                        </a:rPr>
                        <a:t>:15%)</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dirty="0"/>
                    </a:p>
                  </a:txBody>
                  <a:tcPr/>
                </a:tc>
                <a:tc vMerge="1">
                  <a:txBody>
                    <a:bodyPr/>
                    <a:lstStyle/>
                    <a:p>
                      <a:endParaRPr lang="zh-TW" altLang="en-US"/>
                    </a:p>
                  </a:txBody>
                  <a:tcPr/>
                </a:tc>
                <a:extLst>
                  <a:ext uri="{0D108BD9-81ED-4DB2-BD59-A6C34878D82A}">
                    <a16:rowId xmlns:a16="http://schemas.microsoft.com/office/drawing/2014/main" val="10014"/>
                  </a:ext>
                </a:extLst>
              </a:tr>
            </a:tbl>
          </a:graphicData>
        </a:graphic>
      </p:graphicFrame>
      <p:sp>
        <p:nvSpPr>
          <p:cNvPr id="6213" name="頁尾版面配置區 3"/>
          <p:cNvSpPr>
            <a:spLocks noGrp="1"/>
          </p:cNvSpPr>
          <p:nvPr>
            <p:ph type="ftr" sz="quarter" idx="11"/>
          </p:nvPr>
        </p:nvSpPr>
        <p:spPr bwMode="auto">
          <a:xfrm>
            <a:off x="250825" y="6599238"/>
            <a:ext cx="6783388" cy="287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r>
              <a:rPr lang="zh-TW" altLang="en-US" sz="900" u="none" smtClean="0">
                <a:solidFill>
                  <a:srgbClr val="000000"/>
                </a:solidFill>
                <a:latin typeface="微軟正黑體" panose="020B0604030504040204" pitchFamily="34" charset="-120"/>
                <a:ea typeface="微軟正黑體" panose="020B0604030504040204" pitchFamily="34" charset="-120"/>
              </a:rPr>
              <a:t>機密等級：密            日期：</a:t>
            </a:r>
            <a:r>
              <a:rPr lang="en-US" altLang="zh-TW" sz="900" u="none" smtClean="0">
                <a:solidFill>
                  <a:srgbClr val="000000"/>
                </a:solidFill>
                <a:latin typeface="微軟正黑體" panose="020B0604030504040204" pitchFamily="34" charset="-120"/>
                <a:ea typeface="微軟正黑體" panose="020B0604030504040204" pitchFamily="34" charset="-120"/>
              </a:rPr>
              <a:t>2019/12/18</a:t>
            </a:r>
            <a:endParaRPr lang="zh-TW" altLang="en-US" sz="900" u="none" smtClean="0">
              <a:solidFill>
                <a:srgbClr val="000000"/>
              </a:solidFill>
              <a:latin typeface="微軟正黑體" panose="020B0604030504040204" pitchFamily="34" charset="-120"/>
              <a:ea typeface="微軟正黑體" panose="020B0604030504040204" pitchFamily="34" charset="-120"/>
            </a:endParaRPr>
          </a:p>
        </p:txBody>
      </p:sp>
      <p:sp>
        <p:nvSpPr>
          <p:cNvPr id="6" name="文字方塊 5"/>
          <p:cNvSpPr txBox="1"/>
          <p:nvPr/>
        </p:nvSpPr>
        <p:spPr>
          <a:xfrm>
            <a:off x="6804248" y="2576913"/>
            <a:ext cx="504056" cy="276999"/>
          </a:xfrm>
          <a:prstGeom prst="rect">
            <a:avLst/>
          </a:prstGeom>
          <a:noFill/>
        </p:spPr>
        <p:txBody>
          <a:bodyPr wrap="square" rtlCol="0">
            <a:spAutoFit/>
          </a:bodyPr>
          <a:lstStyle/>
          <a:p>
            <a:pPr eaLnBrk="0" hangingPunct="0"/>
            <a:r>
              <a:rPr lang="zh-TW" altLang="en-US" sz="1200" u="none" dirty="0" smtClean="0">
                <a:solidFill>
                  <a:srgbClr val="000000"/>
                </a:solidFill>
                <a:latin typeface="微軟正黑體" panose="020B0604030504040204" pitchFamily="34" charset="-120"/>
                <a:ea typeface="微軟正黑體" panose="020B0604030504040204" pitchFamily="34" charset="-120"/>
              </a:rPr>
              <a:t>註</a:t>
            </a:r>
            <a:r>
              <a:rPr lang="en-US" altLang="zh-TW" sz="1200" u="none" dirty="0" smtClean="0">
                <a:solidFill>
                  <a:srgbClr val="000000"/>
                </a:solidFill>
                <a:latin typeface="微軟正黑體" panose="020B0604030504040204" pitchFamily="34" charset="-120"/>
                <a:ea typeface="微軟正黑體" panose="020B0604030504040204" pitchFamily="34" charset="-120"/>
              </a:rPr>
              <a:t>1</a:t>
            </a:r>
            <a:endParaRPr lang="zh-TW" altLang="en-US" sz="1200" u="none" dirty="0">
              <a:solidFill>
                <a:srgbClr val="000000"/>
              </a:solidFill>
              <a:latin typeface="微軟正黑體" panose="020B0604030504040204" pitchFamily="34" charset="-120"/>
              <a:ea typeface="微軟正黑體" panose="020B0604030504040204" pitchFamily="34" charset="-120"/>
            </a:endParaRPr>
          </a:p>
        </p:txBody>
      </p:sp>
      <p:sp>
        <p:nvSpPr>
          <p:cNvPr id="7" name="文字方塊 6"/>
          <p:cNvSpPr txBox="1"/>
          <p:nvPr/>
        </p:nvSpPr>
        <p:spPr>
          <a:xfrm>
            <a:off x="6804248" y="3080969"/>
            <a:ext cx="612168" cy="276999"/>
          </a:xfrm>
          <a:prstGeom prst="rect">
            <a:avLst/>
          </a:prstGeom>
          <a:noFill/>
        </p:spPr>
        <p:txBody>
          <a:bodyPr wrap="square" rtlCol="0">
            <a:spAutoFit/>
          </a:bodyPr>
          <a:lstStyle/>
          <a:p>
            <a:pPr eaLnBrk="0" hangingPunct="0"/>
            <a:r>
              <a:rPr lang="zh-TW" altLang="en-US" sz="1200" u="none" dirty="0" smtClean="0">
                <a:solidFill>
                  <a:srgbClr val="000000"/>
                </a:solidFill>
                <a:latin typeface="微軟正黑體" panose="020B0604030504040204" pitchFamily="34" charset="-120"/>
                <a:ea typeface="微軟正黑體" panose="020B0604030504040204" pitchFamily="34" charset="-120"/>
              </a:rPr>
              <a:t>註</a:t>
            </a:r>
            <a:r>
              <a:rPr lang="en-US" altLang="zh-TW" sz="1200" u="none" dirty="0" smtClean="0">
                <a:solidFill>
                  <a:srgbClr val="000000"/>
                </a:solidFill>
                <a:latin typeface="微軟正黑體" panose="020B0604030504040204" pitchFamily="34" charset="-120"/>
                <a:ea typeface="微軟正黑體" panose="020B0604030504040204" pitchFamily="34" charset="-120"/>
              </a:rPr>
              <a:t>2</a:t>
            </a:r>
            <a:endParaRPr lang="zh-TW" altLang="en-US" sz="1200" u="none" dirty="0">
              <a:solidFill>
                <a:srgbClr val="000000"/>
              </a:solidFill>
              <a:latin typeface="微軟正黑體" panose="020B0604030504040204" pitchFamily="34" charset="-120"/>
              <a:ea typeface="微軟正黑體" panose="020B0604030504040204" pitchFamily="34" charset="-120"/>
            </a:endParaRPr>
          </a:p>
        </p:txBody>
      </p:sp>
      <p:sp>
        <p:nvSpPr>
          <p:cNvPr id="8" name="文字方塊 7"/>
          <p:cNvSpPr txBox="1"/>
          <p:nvPr/>
        </p:nvSpPr>
        <p:spPr>
          <a:xfrm>
            <a:off x="107504" y="5734051"/>
            <a:ext cx="8300466" cy="523220"/>
          </a:xfrm>
          <a:prstGeom prst="rect">
            <a:avLst/>
          </a:prstGeom>
          <a:noFill/>
        </p:spPr>
        <p:txBody>
          <a:bodyPr wrap="square" rtlCol="0">
            <a:spAutoFit/>
          </a:bodyPr>
          <a:lstStyle/>
          <a:p>
            <a:pPr eaLnBrk="0" hangingPunct="0"/>
            <a:r>
              <a:rPr lang="zh-TW" altLang="en-US" sz="1400" u="none" dirty="0" smtClean="0">
                <a:solidFill>
                  <a:srgbClr val="000000"/>
                </a:solidFill>
                <a:latin typeface="微軟正黑體" panose="020B0604030504040204" pitchFamily="34" charset="-120"/>
                <a:ea typeface="微軟正黑體" panose="020B0604030504040204" pitchFamily="34" charset="-120"/>
              </a:rPr>
              <a:t>註</a:t>
            </a:r>
            <a:r>
              <a:rPr lang="en-US" altLang="zh-TW" sz="1400" u="none" dirty="0" smtClean="0">
                <a:solidFill>
                  <a:srgbClr val="000000"/>
                </a:solidFill>
                <a:latin typeface="微軟正黑體" panose="020B0604030504040204" pitchFamily="34" charset="-120"/>
                <a:ea typeface="微軟正黑體" panose="020B0604030504040204" pitchFamily="34" charset="-120"/>
              </a:rPr>
              <a:t>1</a:t>
            </a:r>
            <a:r>
              <a:rPr lang="zh-TW" altLang="en-US" sz="1400" u="none" dirty="0" smtClean="0">
                <a:solidFill>
                  <a:srgbClr val="000000"/>
                </a:solidFill>
                <a:latin typeface="微軟正黑體" panose="020B0604030504040204" pitchFamily="34" charset="-120"/>
                <a:ea typeface="微軟正黑體" panose="020B0604030504040204" pitchFamily="34" charset="-120"/>
              </a:rPr>
              <a:t>：</a:t>
            </a:r>
            <a:r>
              <a:rPr lang="en-US" altLang="zh-TW" sz="1400" u="none" dirty="0" smtClean="0">
                <a:solidFill>
                  <a:srgbClr val="000000"/>
                </a:solidFill>
                <a:latin typeface="微軟正黑體" panose="020B0604030504040204" pitchFamily="34" charset="-120"/>
                <a:ea typeface="微軟正黑體" panose="020B0604030504040204" pitchFamily="34" charset="-120"/>
              </a:rPr>
              <a:t>15</a:t>
            </a:r>
            <a:r>
              <a:rPr lang="zh-TW" altLang="en-US" sz="1400" u="none" dirty="0" smtClean="0">
                <a:solidFill>
                  <a:srgbClr val="000000"/>
                </a:solidFill>
                <a:latin typeface="微軟正黑體" panose="020B0604030504040204" pitchFamily="34" charset="-120"/>
                <a:ea typeface="微軟正黑體" panose="020B0604030504040204" pitchFamily="34" charset="-120"/>
              </a:rPr>
              <a:t>日薪用人成本 達成率</a:t>
            </a:r>
            <a:r>
              <a:rPr lang="en-US" altLang="zh-TW" sz="1400" u="none" dirty="0" smtClean="0">
                <a:solidFill>
                  <a:srgbClr val="000000"/>
                </a:solidFill>
                <a:latin typeface="微軟正黑體" panose="020B0604030504040204" pitchFamily="34" charset="-120"/>
                <a:ea typeface="微軟正黑體" panose="020B0604030504040204" pitchFamily="34" charset="-120"/>
              </a:rPr>
              <a:t>=</a:t>
            </a:r>
            <a:r>
              <a:rPr lang="zh-TW" altLang="en-US" sz="1400" u="none" dirty="0">
                <a:solidFill>
                  <a:srgbClr val="000000"/>
                </a:solidFill>
                <a:latin typeface="微軟正黑體" panose="020B0604030504040204" pitchFamily="34" charset="-120"/>
                <a:ea typeface="微軟正黑體" panose="020B0604030504040204" pitchFamily="34" charset="-120"/>
              </a:rPr>
              <a:t>目標用人成本</a:t>
            </a:r>
            <a:r>
              <a:rPr lang="en-US" altLang="zh-TW" sz="1400" u="none" dirty="0">
                <a:solidFill>
                  <a:srgbClr val="000000"/>
                </a:solidFill>
                <a:latin typeface="微軟正黑體" panose="020B0604030504040204" pitchFamily="34" charset="-120"/>
                <a:ea typeface="微軟正黑體" panose="020B0604030504040204" pitchFamily="34" charset="-120"/>
              </a:rPr>
              <a:t>/</a:t>
            </a:r>
            <a:r>
              <a:rPr lang="zh-TW" altLang="en-US" sz="1400" u="none" dirty="0">
                <a:solidFill>
                  <a:srgbClr val="000000"/>
                </a:solidFill>
                <a:latin typeface="微軟正黑體" panose="020B0604030504040204" pitchFamily="34" charset="-120"/>
                <a:ea typeface="微軟正黑體" panose="020B0604030504040204" pitchFamily="34" charset="-120"/>
              </a:rPr>
              <a:t>實際用人</a:t>
            </a:r>
            <a:r>
              <a:rPr lang="zh-TW" altLang="en-US" sz="1400" u="none" dirty="0" smtClean="0">
                <a:solidFill>
                  <a:srgbClr val="000000"/>
                </a:solidFill>
                <a:latin typeface="微軟正黑體" panose="020B0604030504040204" pitchFamily="34" charset="-120"/>
                <a:ea typeface="微軟正黑體" panose="020B0604030504040204" pitchFamily="34" charset="-120"/>
              </a:rPr>
              <a:t>成本</a:t>
            </a:r>
            <a:r>
              <a:rPr lang="en-US" altLang="zh-TW" sz="1400" u="none" dirty="0" smtClean="0">
                <a:solidFill>
                  <a:srgbClr val="000000"/>
                </a:solidFill>
                <a:latin typeface="微軟正黑體" panose="020B0604030504040204" pitchFamily="34" charset="-120"/>
                <a:ea typeface="微軟正黑體" panose="020B0604030504040204" pitchFamily="34" charset="-120"/>
              </a:rPr>
              <a:t>=</a:t>
            </a:r>
            <a:r>
              <a:rPr lang="zh-TW" altLang="en-US" sz="1400" u="none" dirty="0" smtClean="0">
                <a:solidFill>
                  <a:srgbClr val="000000"/>
                </a:solidFill>
                <a:latin typeface="微軟正黑體" panose="020B0604030504040204" pitchFamily="34" charset="-120"/>
                <a:ea typeface="微軟正黑體" panose="020B0604030504040204" pitchFamily="34" charset="-120"/>
              </a:rPr>
              <a:t>責任額 </a:t>
            </a:r>
            <a:r>
              <a:rPr lang="en-US" altLang="zh-TW" sz="1400" u="none" dirty="0" smtClean="0">
                <a:solidFill>
                  <a:srgbClr val="000000"/>
                </a:solidFill>
                <a:latin typeface="微軟正黑體" panose="020B0604030504040204" pitchFamily="34" charset="-120"/>
                <a:ea typeface="微軟正黑體" panose="020B0604030504040204" pitchFamily="34" charset="-120"/>
              </a:rPr>
              <a:t>(2)/</a:t>
            </a:r>
            <a:r>
              <a:rPr lang="zh-TW" altLang="en-US" sz="1400" u="none" dirty="0">
                <a:solidFill>
                  <a:srgbClr val="000000"/>
                </a:solidFill>
                <a:latin typeface="微軟正黑體" panose="020B0604030504040204" pitchFamily="34" charset="-120"/>
                <a:ea typeface="微軟正黑體" panose="020B0604030504040204" pitchFamily="34" charset="-120"/>
              </a:rPr>
              <a:t>實際值</a:t>
            </a:r>
            <a:r>
              <a:rPr lang="en-US" altLang="zh-TW" sz="1400" u="none" dirty="0" smtClean="0">
                <a:solidFill>
                  <a:srgbClr val="000000"/>
                </a:solidFill>
                <a:latin typeface="微軟正黑體" panose="020B0604030504040204" pitchFamily="34" charset="-120"/>
                <a:ea typeface="微軟正黑體" panose="020B0604030504040204" pitchFamily="34" charset="-120"/>
              </a:rPr>
              <a:t>(1)</a:t>
            </a:r>
          </a:p>
          <a:p>
            <a:pPr eaLnBrk="0" hangingPunct="0"/>
            <a:r>
              <a:rPr lang="zh-TW" altLang="en-US" sz="1400" u="none" dirty="0" smtClean="0">
                <a:solidFill>
                  <a:srgbClr val="000000"/>
                </a:solidFill>
                <a:latin typeface="微軟正黑體" panose="020B0604030504040204" pitchFamily="34" charset="-120"/>
                <a:ea typeface="微軟正黑體" panose="020B0604030504040204" pitchFamily="34" charset="-120"/>
              </a:rPr>
              <a:t>註</a:t>
            </a:r>
            <a:r>
              <a:rPr lang="en-US" altLang="zh-TW" sz="1400" u="none" dirty="0" smtClean="0">
                <a:solidFill>
                  <a:srgbClr val="000000"/>
                </a:solidFill>
                <a:latin typeface="微軟正黑體" panose="020B0604030504040204" pitchFamily="34" charset="-120"/>
                <a:ea typeface="微軟正黑體" panose="020B0604030504040204" pitchFamily="34" charset="-120"/>
              </a:rPr>
              <a:t>2</a:t>
            </a:r>
            <a:r>
              <a:rPr lang="zh-TW" altLang="en-US" sz="1400" u="none" dirty="0" smtClean="0">
                <a:solidFill>
                  <a:srgbClr val="000000"/>
                </a:solidFill>
                <a:latin typeface="微軟正黑體" panose="020B0604030504040204" pitchFamily="34" charset="-120"/>
                <a:ea typeface="微軟正黑體" panose="020B0604030504040204" pitchFamily="34" charset="-120"/>
              </a:rPr>
              <a:t>：</a:t>
            </a:r>
            <a:r>
              <a:rPr lang="en-US" altLang="zh-TW" sz="1400" u="none" dirty="0" smtClean="0">
                <a:solidFill>
                  <a:srgbClr val="000000"/>
                </a:solidFill>
                <a:latin typeface="微軟正黑體" panose="020B0604030504040204" pitchFamily="34" charset="-120"/>
                <a:ea typeface="微軟正黑體" panose="020B0604030504040204" pitchFamily="34" charset="-120"/>
              </a:rPr>
              <a:t>15</a:t>
            </a:r>
            <a:r>
              <a:rPr lang="zh-TW" altLang="en-US" sz="1400" u="none" dirty="0" smtClean="0">
                <a:solidFill>
                  <a:srgbClr val="000000"/>
                </a:solidFill>
                <a:latin typeface="微軟正黑體" panose="020B0604030504040204" pitchFamily="34" charset="-120"/>
                <a:ea typeface="微軟正黑體" panose="020B0604030504040204" pitchFamily="34" charset="-120"/>
              </a:rPr>
              <a:t>日薪</a:t>
            </a:r>
            <a:r>
              <a:rPr lang="zh-TW" altLang="en-US" sz="1400" u="none" dirty="0">
                <a:solidFill>
                  <a:srgbClr val="000000"/>
                </a:solidFill>
                <a:latin typeface="微軟正黑體" panose="020B0604030504040204" pitchFamily="34" charset="-120"/>
                <a:ea typeface="微軟正黑體" panose="020B0604030504040204" pitchFamily="34" charset="-120"/>
              </a:rPr>
              <a:t>目標用人</a:t>
            </a:r>
            <a:r>
              <a:rPr lang="zh-TW" altLang="en-US" sz="1400" u="none" dirty="0" smtClean="0">
                <a:solidFill>
                  <a:srgbClr val="000000"/>
                </a:solidFill>
                <a:latin typeface="微軟正黑體" panose="020B0604030504040204" pitchFamily="34" charset="-120"/>
                <a:ea typeface="微軟正黑體" panose="020B0604030504040204" pitchFamily="34" charset="-120"/>
              </a:rPr>
              <a:t>數 達成</a:t>
            </a:r>
            <a:r>
              <a:rPr lang="zh-TW" altLang="en-US" sz="1400" u="none" dirty="0">
                <a:solidFill>
                  <a:srgbClr val="000000"/>
                </a:solidFill>
                <a:latin typeface="微軟正黑體" panose="020B0604030504040204" pitchFamily="34" charset="-120"/>
                <a:ea typeface="微軟正黑體" panose="020B0604030504040204" pitchFamily="34" charset="-120"/>
              </a:rPr>
              <a:t>率</a:t>
            </a:r>
            <a:r>
              <a:rPr lang="en-US" altLang="zh-TW" sz="1400" u="none" dirty="0" smtClean="0">
                <a:solidFill>
                  <a:srgbClr val="000000"/>
                </a:solidFill>
                <a:latin typeface="微軟正黑體" panose="020B0604030504040204" pitchFamily="34" charset="-120"/>
                <a:ea typeface="微軟正黑體" panose="020B0604030504040204" pitchFamily="34" charset="-120"/>
              </a:rPr>
              <a:t>=</a:t>
            </a:r>
            <a:r>
              <a:rPr lang="zh-TW" altLang="en-US" sz="1400" u="none" dirty="0">
                <a:solidFill>
                  <a:srgbClr val="000000"/>
                </a:solidFill>
                <a:latin typeface="微軟正黑體" panose="020B0604030504040204" pitchFamily="34" charset="-120"/>
                <a:ea typeface="微軟正黑體" panose="020B0604030504040204" pitchFamily="34" charset="-120"/>
              </a:rPr>
              <a:t>目標用人數</a:t>
            </a:r>
            <a:r>
              <a:rPr lang="en-US" altLang="zh-TW" sz="1400" u="none" dirty="0">
                <a:solidFill>
                  <a:srgbClr val="000000"/>
                </a:solidFill>
                <a:latin typeface="微軟正黑體" panose="020B0604030504040204" pitchFamily="34" charset="-120"/>
                <a:ea typeface="微軟正黑體" panose="020B0604030504040204" pitchFamily="34" charset="-120"/>
              </a:rPr>
              <a:t>/</a:t>
            </a:r>
            <a:r>
              <a:rPr lang="zh-TW" altLang="en-US" sz="1400" u="none" dirty="0">
                <a:solidFill>
                  <a:srgbClr val="000000"/>
                </a:solidFill>
                <a:latin typeface="微軟正黑體" panose="020B0604030504040204" pitchFamily="34" charset="-120"/>
                <a:ea typeface="微軟正黑體" panose="020B0604030504040204" pitchFamily="34" charset="-120"/>
              </a:rPr>
              <a:t>實際用人數</a:t>
            </a:r>
            <a:r>
              <a:rPr lang="en-US" altLang="zh-TW" sz="1400" u="none" dirty="0" smtClean="0">
                <a:solidFill>
                  <a:srgbClr val="000000"/>
                </a:solidFill>
                <a:latin typeface="微軟正黑體" panose="020B0604030504040204" pitchFamily="34" charset="-120"/>
                <a:ea typeface="微軟正黑體" panose="020B0604030504040204" pitchFamily="34" charset="-120"/>
              </a:rPr>
              <a:t>=</a:t>
            </a:r>
            <a:r>
              <a:rPr lang="zh-TW" altLang="en-US" sz="1400" u="none" dirty="0">
                <a:solidFill>
                  <a:srgbClr val="000000"/>
                </a:solidFill>
                <a:latin typeface="微軟正黑體" panose="020B0604030504040204" pitchFamily="34" charset="-120"/>
                <a:ea typeface="微軟正黑體" panose="020B0604030504040204" pitchFamily="34" charset="-120"/>
              </a:rPr>
              <a:t>責任額 </a:t>
            </a:r>
            <a:r>
              <a:rPr lang="en-US" altLang="zh-TW" sz="1400" u="none" dirty="0">
                <a:solidFill>
                  <a:srgbClr val="000000"/>
                </a:solidFill>
                <a:latin typeface="微軟正黑體" panose="020B0604030504040204" pitchFamily="34" charset="-120"/>
                <a:ea typeface="微軟正黑體" panose="020B0604030504040204" pitchFamily="34" charset="-120"/>
              </a:rPr>
              <a:t>(2)/</a:t>
            </a:r>
            <a:r>
              <a:rPr lang="zh-TW" altLang="en-US" sz="1400" u="none" dirty="0">
                <a:solidFill>
                  <a:srgbClr val="000000"/>
                </a:solidFill>
                <a:latin typeface="微軟正黑體" panose="020B0604030504040204" pitchFamily="34" charset="-120"/>
                <a:ea typeface="微軟正黑體" panose="020B0604030504040204" pitchFamily="34" charset="-120"/>
              </a:rPr>
              <a:t>實際值</a:t>
            </a:r>
            <a:r>
              <a:rPr lang="en-US" altLang="zh-TW" sz="1400" u="none" dirty="0">
                <a:solidFill>
                  <a:srgbClr val="000000"/>
                </a:solidFill>
                <a:latin typeface="微軟正黑體" panose="020B0604030504040204" pitchFamily="34" charset="-120"/>
                <a:ea typeface="微軟正黑體" panose="020B0604030504040204" pitchFamily="34" charset="-120"/>
              </a:rPr>
              <a:t>(1</a:t>
            </a:r>
            <a:r>
              <a:rPr lang="en-US" altLang="zh-TW" sz="1400" u="none" dirty="0" smtClean="0">
                <a:solidFill>
                  <a:srgbClr val="000000"/>
                </a:solidFill>
                <a:latin typeface="微軟正黑體" panose="020B0604030504040204" pitchFamily="34" charset="-120"/>
                <a:ea typeface="微軟正黑體" panose="020B0604030504040204" pitchFamily="34" charset="-120"/>
              </a:rPr>
              <a:t>)</a:t>
            </a:r>
            <a:endParaRPr lang="zh-TW" altLang="en-US" sz="1400" u="none" dirty="0">
              <a:solidFill>
                <a:srgbClr val="00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150861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
          <p:cNvSpPr>
            <a:spLocks noChangeArrowheads="1"/>
          </p:cNvSpPr>
          <p:nvPr/>
        </p:nvSpPr>
        <p:spPr bwMode="auto">
          <a:xfrm>
            <a:off x="2339979" y="320675"/>
            <a:ext cx="4824413"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77800" algn="l"/>
              </a:tabLst>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tabLst>
                <a:tab pos="177800" algn="l"/>
              </a:tabLst>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tabLst>
                <a:tab pos="177800" algn="l"/>
              </a:tabLst>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tabLst>
                <a:tab pos="177800" algn="l"/>
              </a:tabLst>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tabLst>
                <a:tab pos="177800" algn="l"/>
              </a:tabLst>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tabLst>
                <a:tab pos="177800" algn="l"/>
              </a:tabLs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tabLst>
                <a:tab pos="177800" algn="l"/>
              </a:tabLs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tabLst>
                <a:tab pos="177800" algn="l"/>
              </a:tabLs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tabLst>
                <a:tab pos="177800" algn="l"/>
              </a:tabLst>
              <a:defRPr kumimoji="1" sz="2400" u="sng">
                <a:solidFill>
                  <a:schemeClr val="tx1"/>
                </a:solidFill>
                <a:latin typeface="Times New Roman" panose="02020603050405020304" pitchFamily="18" charset="0"/>
                <a:ea typeface="新細明體" panose="02020500000000000000" pitchFamily="18" charset="-120"/>
              </a:defRPr>
            </a:lvl9pPr>
          </a:lstStyle>
          <a:p>
            <a:pPr algn="ctr">
              <a:lnSpc>
                <a:spcPct val="90000"/>
              </a:lnSpc>
              <a:spcBef>
                <a:spcPct val="20000"/>
              </a:spcBef>
              <a:buClr>
                <a:srgbClr val="FFFFFF"/>
              </a:buClr>
              <a:buSzPct val="80000"/>
              <a:buFont typeface="Wingdings" panose="05000000000000000000" pitchFamily="2" charset="2"/>
              <a:buNone/>
            </a:pPr>
            <a:r>
              <a:rPr lang="zh-TW" altLang="en-US" sz="2800" b="1" u="none" dirty="0">
                <a:solidFill>
                  <a:srgbClr val="000000"/>
                </a:solidFill>
                <a:latin typeface="微軟正黑體" panose="020B0604030504040204" pitchFamily="34" charset="-120"/>
                <a:ea typeface="微軟正黑體" panose="020B0604030504040204" pitchFamily="34" charset="-120"/>
              </a:rPr>
              <a:t>林國彬 副資訊長</a:t>
            </a:r>
            <a:endParaRPr lang="en-US" altLang="zh-TW" sz="2800" b="1" u="none" dirty="0">
              <a:solidFill>
                <a:srgbClr val="000000"/>
              </a:solidFill>
              <a:latin typeface="微軟正黑體" panose="020B0604030504040204" pitchFamily="34" charset="-120"/>
              <a:ea typeface="微軟正黑體" panose="020B0604030504040204" pitchFamily="34" charset="-120"/>
            </a:endParaRPr>
          </a:p>
          <a:p>
            <a:pPr algn="ctr">
              <a:lnSpc>
                <a:spcPct val="90000"/>
              </a:lnSpc>
              <a:spcBef>
                <a:spcPct val="20000"/>
              </a:spcBef>
              <a:buClr>
                <a:srgbClr val="FFFFFF"/>
              </a:buClr>
              <a:buSzPct val="80000"/>
              <a:buFont typeface="Wingdings" panose="05000000000000000000" pitchFamily="2" charset="2"/>
              <a:buNone/>
            </a:pPr>
            <a:r>
              <a:rPr lang="zh-TW" altLang="en-US" b="1" u="none" dirty="0">
                <a:solidFill>
                  <a:srgbClr val="000000"/>
                </a:solidFill>
                <a:latin typeface="微軟正黑體" panose="020B0604030504040204" pitchFamily="34" charset="-120"/>
                <a:ea typeface="微軟正黑體" panose="020B0604030504040204" pitchFamily="34" charset="-120"/>
              </a:rPr>
              <a:t>關鍵績效指標檢視表</a:t>
            </a:r>
          </a:p>
        </p:txBody>
      </p:sp>
      <p:sp>
        <p:nvSpPr>
          <p:cNvPr id="6213" name="頁尾版面配置區 3"/>
          <p:cNvSpPr>
            <a:spLocks noGrp="1"/>
          </p:cNvSpPr>
          <p:nvPr>
            <p:ph type="ftr" sz="quarter" idx="11"/>
          </p:nvPr>
        </p:nvSpPr>
        <p:spPr bwMode="auto">
          <a:xfrm>
            <a:off x="250825" y="6599238"/>
            <a:ext cx="6783388" cy="287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r>
              <a:rPr lang="zh-TW" altLang="en-US" sz="900" u="none" smtClean="0">
                <a:solidFill>
                  <a:srgbClr val="000000"/>
                </a:solidFill>
                <a:latin typeface="微軟正黑體" panose="020B0604030504040204" pitchFamily="34" charset="-120"/>
                <a:ea typeface="微軟正黑體" panose="020B0604030504040204" pitchFamily="34" charset="-120"/>
              </a:rPr>
              <a:t>機密等級：密            日期：</a:t>
            </a:r>
            <a:r>
              <a:rPr lang="en-US" altLang="zh-TW" sz="900" u="none" smtClean="0">
                <a:solidFill>
                  <a:srgbClr val="000000"/>
                </a:solidFill>
                <a:latin typeface="微軟正黑體" panose="020B0604030504040204" pitchFamily="34" charset="-120"/>
                <a:ea typeface="微軟正黑體" panose="020B0604030504040204" pitchFamily="34" charset="-120"/>
              </a:rPr>
              <a:t>2019/12/18</a:t>
            </a:r>
            <a:endParaRPr lang="zh-TW" altLang="en-US" sz="900" u="none" smtClean="0">
              <a:solidFill>
                <a:srgbClr val="000000"/>
              </a:solidFill>
              <a:latin typeface="微軟正黑體" panose="020B0604030504040204" pitchFamily="34" charset="-120"/>
              <a:ea typeface="微軟正黑體" panose="020B0604030504040204" pitchFamily="34" charset="-120"/>
            </a:endParaRPr>
          </a:p>
        </p:txBody>
      </p:sp>
      <p:graphicFrame>
        <p:nvGraphicFramePr>
          <p:cNvPr id="10" name="Group 87"/>
          <p:cNvGraphicFramePr>
            <a:graphicFrameLocks noGrp="1"/>
          </p:cNvGraphicFramePr>
          <p:nvPr>
            <p:extLst>
              <p:ext uri="{D42A27DB-BD31-4B8C-83A1-F6EECF244321}">
                <p14:modId xmlns:p14="http://schemas.microsoft.com/office/powerpoint/2010/main" val="3754843606"/>
              </p:ext>
            </p:extLst>
          </p:nvPr>
        </p:nvGraphicFramePr>
        <p:xfrm>
          <a:off x="179388" y="1225144"/>
          <a:ext cx="8641084" cy="2483623"/>
        </p:xfrm>
        <a:graphic>
          <a:graphicData uri="http://schemas.openxmlformats.org/drawingml/2006/table">
            <a:tbl>
              <a:tblPr/>
              <a:tblGrid>
                <a:gridCol w="1440284">
                  <a:extLst>
                    <a:ext uri="{9D8B030D-6E8A-4147-A177-3AD203B41FA5}">
                      <a16:colId xmlns:a16="http://schemas.microsoft.com/office/drawing/2014/main" val="20000"/>
                    </a:ext>
                  </a:extLst>
                </a:gridCol>
                <a:gridCol w="1368287">
                  <a:extLst>
                    <a:ext uri="{9D8B030D-6E8A-4147-A177-3AD203B41FA5}">
                      <a16:colId xmlns:a16="http://schemas.microsoft.com/office/drawing/2014/main" val="20001"/>
                    </a:ext>
                  </a:extLst>
                </a:gridCol>
                <a:gridCol w="1008160">
                  <a:extLst>
                    <a:ext uri="{9D8B030D-6E8A-4147-A177-3AD203B41FA5}">
                      <a16:colId xmlns:a16="http://schemas.microsoft.com/office/drawing/2014/main" val="20002"/>
                    </a:ext>
                  </a:extLst>
                </a:gridCol>
                <a:gridCol w="936149">
                  <a:extLst>
                    <a:ext uri="{9D8B030D-6E8A-4147-A177-3AD203B41FA5}">
                      <a16:colId xmlns:a16="http://schemas.microsoft.com/office/drawing/2014/main" val="20003"/>
                    </a:ext>
                  </a:extLst>
                </a:gridCol>
                <a:gridCol w="936149">
                  <a:extLst>
                    <a:ext uri="{9D8B030D-6E8A-4147-A177-3AD203B41FA5}">
                      <a16:colId xmlns:a16="http://schemas.microsoft.com/office/drawing/2014/main" val="20004"/>
                    </a:ext>
                  </a:extLst>
                </a:gridCol>
                <a:gridCol w="936149">
                  <a:extLst>
                    <a:ext uri="{9D8B030D-6E8A-4147-A177-3AD203B41FA5}">
                      <a16:colId xmlns:a16="http://schemas.microsoft.com/office/drawing/2014/main" val="20005"/>
                    </a:ext>
                  </a:extLst>
                </a:gridCol>
                <a:gridCol w="1008160">
                  <a:extLst>
                    <a:ext uri="{9D8B030D-6E8A-4147-A177-3AD203B41FA5}">
                      <a16:colId xmlns:a16="http://schemas.microsoft.com/office/drawing/2014/main" val="20006"/>
                    </a:ext>
                  </a:extLst>
                </a:gridCol>
                <a:gridCol w="1007746">
                  <a:extLst>
                    <a:ext uri="{9D8B030D-6E8A-4147-A177-3AD203B41FA5}">
                      <a16:colId xmlns:a16="http://schemas.microsoft.com/office/drawing/2014/main" val="20007"/>
                    </a:ext>
                  </a:extLst>
                </a:gridCol>
              </a:tblGrid>
              <a:tr h="335292">
                <a:tc rowSpan="2" gridSpan="2">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關鍵績效指標</a:t>
                      </a:r>
                    </a:p>
                  </a:txBody>
                  <a:tcPr marL="91445" marR="91445" marT="45738" marB="4573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zh-TW" altLang="en-US"/>
                    </a:p>
                  </a:txBody>
                  <a:tcPr/>
                </a:tc>
                <a:tc rowSpan="2">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1"/>
                          </a:solidFill>
                          <a:effectLst/>
                          <a:latin typeface="微軟正黑體" pitchFamily="34" charset="-120"/>
                          <a:ea typeface="微軟正黑體" pitchFamily="34" charset="-120"/>
                        </a:rPr>
                        <a:t>107</a:t>
                      </a: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年</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1"/>
                          </a:solidFill>
                          <a:effectLst/>
                          <a:latin typeface="微軟正黑體" pitchFamily="34" charset="-120"/>
                          <a:ea typeface="微軟正黑體" pitchFamily="34" charset="-120"/>
                        </a:rPr>
                        <a:t>1-11</a:t>
                      </a: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月</a:t>
                      </a:r>
                    </a:p>
                  </a:txBody>
                  <a:tcPr marL="91442" marR="91442" marT="45698" marB="4569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4">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1"/>
                          </a:solidFill>
                          <a:effectLst/>
                          <a:latin typeface="微軟正黑體" pitchFamily="34" charset="-120"/>
                          <a:ea typeface="微軟正黑體" pitchFamily="34" charset="-120"/>
                        </a:rPr>
                        <a:t>108</a:t>
                      </a: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年</a:t>
                      </a:r>
                      <a:r>
                        <a:rPr kumimoji="1" lang="en-US" altLang="zh-TW" sz="1600" b="1" i="0" u="none" strike="noStrike" cap="none" normalizeH="0" baseline="0" dirty="0" smtClean="0">
                          <a:ln>
                            <a:noFill/>
                          </a:ln>
                          <a:solidFill>
                            <a:schemeClr val="tx1"/>
                          </a:solidFill>
                          <a:effectLst/>
                          <a:latin typeface="微軟正黑體" pitchFamily="34" charset="-120"/>
                          <a:ea typeface="微軟正黑體" pitchFamily="34" charset="-120"/>
                        </a:rPr>
                        <a:t>1-11</a:t>
                      </a: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月</a:t>
                      </a:r>
                    </a:p>
                  </a:txBody>
                  <a:tcPr marL="91442" marR="91442" marT="45698" marB="4569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rowSpan="2">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1"/>
                          </a:solidFill>
                          <a:effectLst/>
                          <a:latin typeface="微軟正黑體" pitchFamily="34" charset="-120"/>
                          <a:ea typeface="微軟正黑體" pitchFamily="34" charset="-120"/>
                        </a:rPr>
                        <a:t>108</a:t>
                      </a: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年度</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責任額</a:t>
                      </a:r>
                    </a:p>
                  </a:txBody>
                  <a:tcPr marL="91442" marR="91442" marT="45698" marB="4569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7967">
                <a:tc gridSpan="2" vMerge="1">
                  <a:txBody>
                    <a:bodyPr/>
                    <a:lstStyle/>
                    <a:p>
                      <a:endParaRPr lang="zh-TW" altLang="en-US"/>
                    </a:p>
                  </a:txBody>
                  <a:tcPr/>
                </a:tc>
                <a:tc hMerge="1" vMerge="1">
                  <a:txBody>
                    <a:bodyPr/>
                    <a:lstStyle/>
                    <a:p>
                      <a:endParaRPr lang="zh-TW" altLang="en-US"/>
                    </a:p>
                  </a:txBody>
                  <a:tcPr/>
                </a:tc>
                <a:tc vMerge="1">
                  <a:txBody>
                    <a:bodyPr/>
                    <a:lstStyle/>
                    <a:p>
                      <a:endParaRPr lang="zh-TW" altLang="en-US"/>
                    </a:p>
                  </a:txBody>
                  <a:tcPr/>
                </a:tc>
                <a:tc>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實際值</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1"/>
                          </a:solidFill>
                          <a:effectLst/>
                          <a:latin typeface="微軟正黑體" pitchFamily="34" charset="-120"/>
                          <a:ea typeface="微軟正黑體" pitchFamily="34" charset="-120"/>
                        </a:rPr>
                        <a:t>(1)</a:t>
                      </a:r>
                    </a:p>
                  </a:txBody>
                  <a:tcPr marL="91442" marR="91442" marT="45698" marB="4569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責任額</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1"/>
                          </a:solidFill>
                          <a:effectLst/>
                          <a:latin typeface="微軟正黑體" pitchFamily="34" charset="-120"/>
                          <a:ea typeface="微軟正黑體" pitchFamily="34" charset="-120"/>
                        </a:rPr>
                        <a:t>(2)</a:t>
                      </a:r>
                    </a:p>
                  </a:txBody>
                  <a:tcPr marL="91442" marR="91442" marT="45698" marB="4569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達成率</a:t>
                      </a:r>
                      <a:endParaRPr kumimoji="1" lang="en-US" altLang="zh-TW" sz="1600" b="1" i="0" u="none" strike="noStrike" cap="none" normalizeH="0" baseline="0" dirty="0" smtClean="0">
                        <a:ln>
                          <a:noFill/>
                        </a:ln>
                        <a:solidFill>
                          <a:schemeClr val="tx1"/>
                        </a:solidFill>
                        <a:effectLst/>
                        <a:latin typeface="微軟正黑體" pitchFamily="34" charset="-12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Tx/>
                        <a:buNone/>
                        <a:tabLst/>
                        <a:defRPr/>
                      </a:pPr>
                      <a:r>
                        <a:rPr kumimoji="1" lang="en-US" altLang="zh-TW" sz="1600" b="1" i="0" u="none" strike="noStrike" cap="none" normalizeH="0" baseline="0" dirty="0" smtClean="0">
                          <a:ln>
                            <a:noFill/>
                          </a:ln>
                          <a:solidFill>
                            <a:schemeClr val="tx1"/>
                          </a:solidFill>
                          <a:effectLst/>
                          <a:latin typeface="微軟正黑體" pitchFamily="34" charset="-120"/>
                          <a:ea typeface="微軟正黑體" pitchFamily="34" charset="-120"/>
                        </a:rPr>
                        <a:t>(1)/(2)</a:t>
                      </a:r>
                      <a:endPar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endParaRPr>
                    </a:p>
                  </a:txBody>
                  <a:tcPr marL="91442" marR="91442" marT="45698" marB="4569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綜合</a:t>
                      </a:r>
                      <a:endParaRPr kumimoji="1" lang="en-US" altLang="zh-TW" sz="1600" b="1" i="0" u="none" strike="noStrike" cap="none" normalizeH="0" baseline="0" dirty="0" smtClean="0">
                        <a:ln>
                          <a:noFill/>
                        </a:ln>
                        <a:solidFill>
                          <a:schemeClr val="tx1"/>
                        </a:solidFill>
                        <a:effectLst/>
                        <a:latin typeface="微軟正黑體" pitchFamily="34" charset="-12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達成率</a:t>
                      </a:r>
                    </a:p>
                  </a:txBody>
                  <a:tcPr marL="91442" marR="91442" marT="45698" marB="4569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endParaRPr lang="zh-TW" altLang="en-US"/>
                    </a:p>
                  </a:txBody>
                  <a:tcPr/>
                </a:tc>
                <a:extLst>
                  <a:ext uri="{0D108BD9-81ED-4DB2-BD59-A6C34878D82A}">
                    <a16:rowId xmlns:a16="http://schemas.microsoft.com/office/drawing/2014/main" val="10001"/>
                  </a:ext>
                </a:extLst>
              </a:tr>
              <a:tr h="506788">
                <a:tc rowSpan="3">
                  <a:txBody>
                    <a:bodyPr/>
                    <a:lstStyle/>
                    <a:p>
                      <a:pPr algn="ctr" rtl="0" fontAlgn="ct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內部控制、法令遵循暨公司治理指標</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l" rtl="0" fontAlgn="ct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內部控制</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3">
                  <a:txBody>
                    <a:bodyPr/>
                    <a:lstStyle/>
                    <a:p>
                      <a:pPr algn="ctr" rtl="0" fontAlgn="ctr"/>
                      <a:r>
                        <a:rPr lang="en-US" altLang="zh-TW" sz="1600" b="1" i="0" u="none" strike="noStrike" dirty="0" smtClean="0">
                          <a:solidFill>
                            <a:srgbClr val="000000"/>
                          </a:solidFill>
                          <a:effectLst/>
                          <a:latin typeface="微軟正黑體" panose="020B0604030504040204" pitchFamily="34" charset="-120"/>
                          <a:ea typeface="微軟正黑體" panose="020B0604030504040204" pitchFamily="34" charset="-120"/>
                        </a:rPr>
                        <a:t>110.00%</a:t>
                      </a:r>
                      <a:endPar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4</a:t>
                      </a: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分</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4</a:t>
                      </a: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分</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100.00%</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3">
                  <a:txBody>
                    <a:bodyPr/>
                    <a:lstStyle/>
                    <a:p>
                      <a:pPr algn="ctr" rtl="0" fontAlgn="ct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110.00%</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4</a:t>
                      </a: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分</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6788">
                <a:tc vMerge="1">
                  <a:txBody>
                    <a:bodyPr/>
                    <a:lstStyle/>
                    <a:p>
                      <a:endParaRPr lang="zh-TW" altLang="en-US"/>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l" rtl="0" fontAlgn="ct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法令遵循</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pPr algn="ctr" rtl="0" fontAlgn="ct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5</a:t>
                      </a: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分</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4</a:t>
                      </a: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分</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125.00%</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tc>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4</a:t>
                      </a: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分</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6788">
                <a:tc vMerge="1">
                  <a:txBody>
                    <a:bodyPr/>
                    <a:lstStyle/>
                    <a:p>
                      <a:endParaRPr lang="zh-TW" altLang="en-US"/>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l" rtl="0" fontAlgn="ct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公司治理指標</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pPr algn="ctr" rtl="0" fontAlgn="ct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4</a:t>
                      </a: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分</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4</a:t>
                      </a: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分</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100.00%</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tc>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4</a:t>
                      </a: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分</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023022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0" name="Text Box 6"/>
          <p:cNvSpPr txBox="1">
            <a:spLocks noChangeArrowheads="1"/>
          </p:cNvSpPr>
          <p:nvPr/>
        </p:nvSpPr>
        <p:spPr bwMode="auto">
          <a:xfrm>
            <a:off x="1547825" y="3143432"/>
            <a:ext cx="60483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pPr algn="ctr">
              <a:spcBef>
                <a:spcPct val="30000"/>
              </a:spcBef>
            </a:pPr>
            <a:r>
              <a:rPr lang="zh-TW" altLang="en-US" sz="4800" u="none">
                <a:solidFill>
                  <a:srgbClr val="7F7F7F"/>
                </a:solidFill>
                <a:latin typeface="微軟正黑體" panose="020B0604030504040204" pitchFamily="34" charset="-120"/>
                <a:ea typeface="微軟正黑體" panose="020B0604030504040204" pitchFamily="34" charset="-120"/>
              </a:rPr>
              <a:t>報告完畢，謝謝指教</a:t>
            </a:r>
          </a:p>
        </p:txBody>
      </p:sp>
      <p:sp>
        <p:nvSpPr>
          <p:cNvPr id="2" name="頁尾版面配置區 1"/>
          <p:cNvSpPr>
            <a:spLocks noGrp="1"/>
          </p:cNvSpPr>
          <p:nvPr>
            <p:ph type="ftr" sz="quarter" idx="11"/>
          </p:nvPr>
        </p:nvSpPr>
        <p:spPr/>
        <p:txBody>
          <a:bodyPr/>
          <a:lstStyle/>
          <a:p>
            <a:pPr>
              <a:defRPr/>
            </a:pPr>
            <a:r>
              <a:rPr lang="zh-TW" altLang="en-US" smtClean="0"/>
              <a:t>機密等級：密            日期：</a:t>
            </a:r>
            <a:r>
              <a:rPr lang="en-US" altLang="zh-TW" smtClean="0"/>
              <a:t>2019/12/18</a:t>
            </a:r>
            <a:endParaRPr lang="zh-TW" altLang="en-US"/>
          </a:p>
        </p:txBody>
      </p:sp>
    </p:spTree>
    <p:extLst>
      <p:ext uri="{BB962C8B-B14F-4D97-AF65-F5344CB8AC3E}">
        <p14:creationId xmlns:p14="http://schemas.microsoft.com/office/powerpoint/2010/main" val="2958221560"/>
      </p:ext>
    </p:extLst>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22210" name="Text Box 20"/>
          <p:cNvSpPr txBox="1">
            <a:spLocks noChangeArrowheads="1"/>
          </p:cNvSpPr>
          <p:nvPr/>
        </p:nvSpPr>
        <p:spPr bwMode="auto">
          <a:xfrm>
            <a:off x="1872378" y="5565777"/>
            <a:ext cx="5399269" cy="423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782" tIns="38391" rIns="76782" bIns="38391">
            <a:spAutoFit/>
          </a:bodyPr>
          <a:lstStyle>
            <a:lvl1pPr>
              <a:defRPr kumimoji="1" sz="2400" u="sng">
                <a:solidFill>
                  <a:schemeClr val="tx1"/>
                </a:solidFill>
                <a:latin typeface="Times New Roman" pitchFamily="18" charset="0"/>
                <a:ea typeface="新細明體" pitchFamily="18" charset="-120"/>
              </a:defRPr>
            </a:lvl1pPr>
            <a:lvl2pPr marL="742950" indent="-285750">
              <a:defRPr kumimoji="1" sz="2400" u="sng">
                <a:solidFill>
                  <a:schemeClr val="tx1"/>
                </a:solidFill>
                <a:latin typeface="Times New Roman" pitchFamily="18" charset="0"/>
                <a:ea typeface="新細明體" pitchFamily="18" charset="-120"/>
              </a:defRPr>
            </a:lvl2pPr>
            <a:lvl3pPr marL="1143000" indent="-228600">
              <a:defRPr kumimoji="1" sz="2400" u="sng">
                <a:solidFill>
                  <a:schemeClr val="tx1"/>
                </a:solidFill>
                <a:latin typeface="Times New Roman" pitchFamily="18" charset="0"/>
                <a:ea typeface="新細明體" pitchFamily="18" charset="-120"/>
              </a:defRPr>
            </a:lvl3pPr>
            <a:lvl4pPr marL="1600200" indent="-228600">
              <a:defRPr kumimoji="1" sz="2400" u="sng">
                <a:solidFill>
                  <a:schemeClr val="tx1"/>
                </a:solidFill>
                <a:latin typeface="Times New Roman" pitchFamily="18" charset="0"/>
                <a:ea typeface="新細明體" pitchFamily="18" charset="-120"/>
              </a:defRPr>
            </a:lvl4pPr>
            <a:lvl5pPr marL="2057400" indent="-228600">
              <a:defRPr kumimoji="1" sz="2400" u="sng">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9pPr>
          </a:lstStyle>
          <a:p>
            <a:pPr algn="ctr">
              <a:lnSpc>
                <a:spcPct val="150000"/>
              </a:lnSpc>
              <a:spcBef>
                <a:spcPct val="30000"/>
              </a:spcBef>
            </a:pPr>
            <a:r>
              <a:rPr lang="zh-TW" altLang="en-US" sz="1500" u="none">
                <a:solidFill>
                  <a:srgbClr val="000000"/>
                </a:solidFill>
                <a:latin typeface="微軟正黑體" pitchFamily="34" charset="-120"/>
                <a:ea typeface="微軟正黑體" pitchFamily="34" charset="-120"/>
              </a:rPr>
              <a:t>機密等級：密</a:t>
            </a:r>
          </a:p>
        </p:txBody>
      </p:sp>
      <p:sp>
        <p:nvSpPr>
          <p:cNvPr id="222211" name="Rectangle 9"/>
          <p:cNvSpPr>
            <a:spLocks noChangeArrowheads="1"/>
          </p:cNvSpPr>
          <p:nvPr/>
        </p:nvSpPr>
        <p:spPr bwMode="auto">
          <a:xfrm>
            <a:off x="1710453" y="2609066"/>
            <a:ext cx="5831129"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6782" tIns="38391" rIns="76782" bIns="38391" anchor="ctr"/>
          <a:lstStyle>
            <a:lvl1pPr>
              <a:defRPr kumimoji="1" sz="2400" u="sng">
                <a:solidFill>
                  <a:schemeClr val="tx1"/>
                </a:solidFill>
                <a:latin typeface="Times New Roman" pitchFamily="18" charset="0"/>
                <a:ea typeface="新細明體" pitchFamily="18" charset="-120"/>
              </a:defRPr>
            </a:lvl1pPr>
            <a:lvl2pPr marL="742950" indent="-285750">
              <a:defRPr kumimoji="1" sz="2400" u="sng">
                <a:solidFill>
                  <a:schemeClr val="tx1"/>
                </a:solidFill>
                <a:latin typeface="Times New Roman" pitchFamily="18" charset="0"/>
                <a:ea typeface="新細明體" pitchFamily="18" charset="-120"/>
              </a:defRPr>
            </a:lvl2pPr>
            <a:lvl3pPr marL="1143000" indent="-228600">
              <a:defRPr kumimoji="1" sz="2400" u="sng">
                <a:solidFill>
                  <a:schemeClr val="tx1"/>
                </a:solidFill>
                <a:latin typeface="Times New Roman" pitchFamily="18" charset="0"/>
                <a:ea typeface="新細明體" pitchFamily="18" charset="-120"/>
              </a:defRPr>
            </a:lvl3pPr>
            <a:lvl4pPr marL="1600200" indent="-228600">
              <a:defRPr kumimoji="1" sz="2400" u="sng">
                <a:solidFill>
                  <a:schemeClr val="tx1"/>
                </a:solidFill>
                <a:latin typeface="Times New Roman" pitchFamily="18" charset="0"/>
                <a:ea typeface="新細明體" pitchFamily="18" charset="-120"/>
              </a:defRPr>
            </a:lvl4pPr>
            <a:lvl5pPr marL="2057400" indent="-228600">
              <a:defRPr kumimoji="1" sz="2400" u="sng">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9pPr>
          </a:lstStyle>
          <a:p>
            <a:pPr algn="ctr" eaLnBrk="0" hangingPunct="0">
              <a:lnSpc>
                <a:spcPct val="150000"/>
              </a:lnSpc>
            </a:pPr>
            <a:r>
              <a:rPr lang="zh-TW" altLang="en-US" sz="3000" b="1" u="none" dirty="0">
                <a:solidFill>
                  <a:prstClr val="black"/>
                </a:solidFill>
                <a:latin typeface="微軟正黑體" pitchFamily="34" charset="-120"/>
                <a:ea typeface="微軟正黑體" pitchFamily="34" charset="-120"/>
              </a:rPr>
              <a:t>金</a:t>
            </a:r>
            <a:r>
              <a:rPr lang="zh-TW" altLang="en-US" sz="3000" b="1" u="none" dirty="0" smtClean="0">
                <a:solidFill>
                  <a:prstClr val="black"/>
                </a:solidFill>
                <a:latin typeface="微軟正黑體" pitchFamily="34" charset="-120"/>
                <a:ea typeface="微軟正黑體" pitchFamily="34" charset="-120"/>
              </a:rPr>
              <a:t>檢檢查意見－辦理改善情形</a:t>
            </a:r>
            <a:endParaRPr lang="en-US" altLang="zh-TW" sz="3000" b="1" u="none" dirty="0">
              <a:solidFill>
                <a:prstClr val="black"/>
              </a:solidFill>
              <a:latin typeface="微軟正黑體" pitchFamily="34" charset="-120"/>
              <a:ea typeface="微軟正黑體" pitchFamily="34" charset="-120"/>
            </a:endParaRPr>
          </a:p>
        </p:txBody>
      </p:sp>
      <p:sp>
        <p:nvSpPr>
          <p:cNvPr id="172036" name="Rectangle 10"/>
          <p:cNvSpPr>
            <a:spLocks noChangeArrowheads="1"/>
          </p:cNvSpPr>
          <p:nvPr/>
        </p:nvSpPr>
        <p:spPr bwMode="auto">
          <a:xfrm>
            <a:off x="2034248" y="4510088"/>
            <a:ext cx="5129068"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6782" tIns="38391" rIns="76782" bIns="38391"/>
          <a:lstStyle>
            <a:lvl1pPr marL="342900" indent="-342900">
              <a:defRPr kumimoji="1" sz="2400" u="sng">
                <a:solidFill>
                  <a:schemeClr val="tx1"/>
                </a:solidFill>
                <a:latin typeface="Times New Roman" pitchFamily="18" charset="0"/>
                <a:ea typeface="新細明體" pitchFamily="18" charset="-120"/>
              </a:defRPr>
            </a:lvl1pPr>
            <a:lvl2pPr marL="742950" indent="-285750">
              <a:defRPr kumimoji="1" sz="2400" u="sng">
                <a:solidFill>
                  <a:schemeClr val="tx1"/>
                </a:solidFill>
                <a:latin typeface="Times New Roman" pitchFamily="18" charset="0"/>
                <a:ea typeface="新細明體" pitchFamily="18" charset="-120"/>
              </a:defRPr>
            </a:lvl2pPr>
            <a:lvl3pPr marL="1143000" indent="-228600">
              <a:defRPr kumimoji="1" sz="2400" u="sng">
                <a:solidFill>
                  <a:schemeClr val="tx1"/>
                </a:solidFill>
                <a:latin typeface="Times New Roman" pitchFamily="18" charset="0"/>
                <a:ea typeface="新細明體" pitchFamily="18" charset="-120"/>
              </a:defRPr>
            </a:lvl3pPr>
            <a:lvl4pPr marL="1600200" indent="-228600">
              <a:defRPr kumimoji="1" sz="2400" u="sng">
                <a:solidFill>
                  <a:schemeClr val="tx1"/>
                </a:solidFill>
                <a:latin typeface="Times New Roman" pitchFamily="18" charset="0"/>
                <a:ea typeface="新細明體" pitchFamily="18" charset="-120"/>
              </a:defRPr>
            </a:lvl4pPr>
            <a:lvl5pPr marL="2057400" indent="-228600">
              <a:defRPr kumimoji="1" sz="2400" u="sng">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9pPr>
          </a:lstStyle>
          <a:p>
            <a:pPr algn="ctr" eaLnBrk="0" hangingPunct="0">
              <a:spcBef>
                <a:spcPct val="20000"/>
              </a:spcBef>
              <a:defRPr/>
            </a:pPr>
            <a:r>
              <a:rPr lang="en-US" altLang="zh-TW" u="none" dirty="0" smtClean="0">
                <a:solidFill>
                  <a:prstClr val="black">
                    <a:lumMod val="50000"/>
                    <a:lumOff val="50000"/>
                  </a:prstClr>
                </a:solidFill>
                <a:latin typeface="微軟正黑體" pitchFamily="34" charset="-120"/>
                <a:ea typeface="微軟正黑體" pitchFamily="34" charset="-120"/>
                <a:cs typeface="Arial" pitchFamily="34" charset="0"/>
              </a:rPr>
              <a:t>108 </a:t>
            </a:r>
            <a:r>
              <a:rPr lang="zh-TW" altLang="en-US" u="none" dirty="0" smtClean="0">
                <a:solidFill>
                  <a:prstClr val="black">
                    <a:lumMod val="50000"/>
                    <a:lumOff val="50000"/>
                  </a:prstClr>
                </a:solidFill>
                <a:latin typeface="微軟正黑體" pitchFamily="34" charset="-120"/>
                <a:ea typeface="微軟正黑體" pitchFamily="34" charset="-120"/>
                <a:cs typeface="Arial" pitchFamily="34" charset="0"/>
              </a:rPr>
              <a:t>年 </a:t>
            </a:r>
            <a:r>
              <a:rPr lang="en-US" altLang="zh-TW" u="none" dirty="0" smtClean="0">
                <a:solidFill>
                  <a:prstClr val="black">
                    <a:lumMod val="50000"/>
                    <a:lumOff val="50000"/>
                  </a:prstClr>
                </a:solidFill>
                <a:latin typeface="微軟正黑體" pitchFamily="34" charset="-120"/>
                <a:ea typeface="微軟正黑體" pitchFamily="34" charset="-120"/>
                <a:cs typeface="Arial" pitchFamily="34" charset="0"/>
              </a:rPr>
              <a:t>12 </a:t>
            </a:r>
            <a:r>
              <a:rPr lang="zh-TW" altLang="en-US" u="none" dirty="0" smtClean="0">
                <a:solidFill>
                  <a:prstClr val="black">
                    <a:lumMod val="50000"/>
                    <a:lumOff val="50000"/>
                  </a:prstClr>
                </a:solidFill>
                <a:latin typeface="微軟正黑體" pitchFamily="34" charset="-120"/>
                <a:ea typeface="微軟正黑體" pitchFamily="34" charset="-120"/>
                <a:cs typeface="Arial" pitchFamily="34" charset="0"/>
              </a:rPr>
              <a:t>月</a:t>
            </a:r>
            <a:r>
              <a:rPr lang="zh-TW" altLang="en-US" u="none" dirty="0">
                <a:solidFill>
                  <a:srgbClr val="000000"/>
                </a:solidFill>
                <a:latin typeface="微軟正黑體" pitchFamily="34" charset="-120"/>
                <a:ea typeface="微軟正黑體" pitchFamily="34" charset="-120"/>
                <a:cs typeface="Arial" pitchFamily="34" charset="0"/>
              </a:rPr>
              <a:t>　</a:t>
            </a:r>
          </a:p>
        </p:txBody>
      </p:sp>
      <p:sp>
        <p:nvSpPr>
          <p:cNvPr id="2" name="頁尾版面配置區 1"/>
          <p:cNvSpPr>
            <a:spLocks noGrp="1"/>
          </p:cNvSpPr>
          <p:nvPr>
            <p:ph type="ftr" sz="quarter" idx="11"/>
          </p:nvPr>
        </p:nvSpPr>
        <p:spPr/>
        <p:txBody>
          <a:bodyPr/>
          <a:lstStyle/>
          <a:p>
            <a:pPr>
              <a:defRPr/>
            </a:pPr>
            <a:r>
              <a:rPr lang="zh-TW" altLang="en-US" smtClean="0"/>
              <a:t>機密等級：密            日期：</a:t>
            </a:r>
            <a:r>
              <a:rPr lang="en-US" altLang="zh-TW" smtClean="0"/>
              <a:t>2019/12/18</a:t>
            </a:r>
            <a:endParaRPr lang="zh-TW" altLang="en-US"/>
          </a:p>
        </p:txBody>
      </p:sp>
    </p:spTree>
    <p:extLst>
      <p:ext uri="{BB962C8B-B14F-4D97-AF65-F5344CB8AC3E}">
        <p14:creationId xmlns:p14="http://schemas.microsoft.com/office/powerpoint/2010/main" val="398992148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4802" name="標題 4"/>
          <p:cNvSpPr>
            <a:spLocks noGrp="1"/>
          </p:cNvSpPr>
          <p:nvPr>
            <p:ph type="title"/>
          </p:nvPr>
        </p:nvSpPr>
        <p:spPr>
          <a:xfrm>
            <a:off x="3129339" y="1467517"/>
            <a:ext cx="5977762" cy="792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6782" tIns="38391" rIns="76782" bIns="38391" numCol="1" anchor="t" anchorCtr="0" compatLnSpc="1">
            <a:prstTxWarp prst="textNoShape">
              <a:avLst/>
            </a:prstTxWarp>
          </a:bodyPr>
          <a:lstStyle/>
          <a:p>
            <a:r>
              <a:rPr lang="zh-TW" altLang="en-US" sz="3000" b="1" dirty="0"/>
              <a:t>大綱</a:t>
            </a:r>
          </a:p>
        </p:txBody>
      </p:sp>
      <p:sp>
        <p:nvSpPr>
          <p:cNvPr id="204803" name="內容版面配置區 5"/>
          <p:cNvSpPr>
            <a:spLocks noGrp="1"/>
          </p:cNvSpPr>
          <p:nvPr>
            <p:ph idx="4294967295"/>
          </p:nvPr>
        </p:nvSpPr>
        <p:spPr bwMode="auto">
          <a:xfrm>
            <a:off x="1413852" y="2205039"/>
            <a:ext cx="6559640" cy="3546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782" tIns="38391" rIns="76782" bIns="38391"/>
          <a:lstStyle/>
          <a:p>
            <a:pPr>
              <a:lnSpc>
                <a:spcPct val="150000"/>
              </a:lnSpc>
              <a:spcBef>
                <a:spcPct val="0"/>
              </a:spcBef>
              <a:spcAft>
                <a:spcPts val="504"/>
              </a:spcAft>
              <a:buFont typeface="新細明體" pitchFamily="18" charset="-120"/>
              <a:buAutoNum type="ea1ChtPeriod"/>
            </a:pPr>
            <a:r>
              <a:rPr lang="en-US" altLang="zh-TW" sz="2200" b="1" dirty="0"/>
              <a:t>106</a:t>
            </a:r>
            <a:r>
              <a:rPr lang="zh-TW" altLang="en-US" sz="2200" b="1" dirty="0"/>
              <a:t>年金檢局檢查意見－源碼掃描作業</a:t>
            </a:r>
            <a:endParaRPr lang="en-US" altLang="zh-TW" sz="2200" b="1" dirty="0"/>
          </a:p>
          <a:p>
            <a:pPr>
              <a:lnSpc>
                <a:spcPct val="150000"/>
              </a:lnSpc>
              <a:spcBef>
                <a:spcPct val="0"/>
              </a:spcBef>
              <a:spcAft>
                <a:spcPts val="504"/>
              </a:spcAft>
              <a:buFont typeface="新細明體" pitchFamily="18" charset="-120"/>
              <a:buAutoNum type="ea1ChtPeriod"/>
            </a:pPr>
            <a:r>
              <a:rPr lang="en-US" altLang="zh-TW" sz="2200" b="1" dirty="0"/>
              <a:t>107</a:t>
            </a:r>
            <a:r>
              <a:rPr lang="zh-TW" altLang="en-US" sz="2200" b="1" dirty="0"/>
              <a:t>年金檢局檢查意見－資訊規劃部</a:t>
            </a:r>
          </a:p>
          <a:p>
            <a:pPr>
              <a:lnSpc>
                <a:spcPct val="150000"/>
              </a:lnSpc>
              <a:spcBef>
                <a:spcPct val="0"/>
              </a:spcBef>
              <a:spcAft>
                <a:spcPts val="504"/>
              </a:spcAft>
              <a:buFont typeface="新細明體" pitchFamily="18" charset="-120"/>
              <a:buAutoNum type="ea1ChtPeriod"/>
            </a:pPr>
            <a:r>
              <a:rPr lang="en-US" altLang="zh-TW" sz="2200" b="1" dirty="0" smtClean="0">
                <a:solidFill>
                  <a:srgbClr val="0033CC"/>
                </a:solidFill>
              </a:rPr>
              <a:t>107</a:t>
            </a:r>
            <a:r>
              <a:rPr lang="zh-TW" altLang="en-US" sz="2200" b="1" dirty="0" smtClean="0">
                <a:solidFill>
                  <a:srgbClr val="0033CC"/>
                </a:solidFill>
              </a:rPr>
              <a:t>年金</a:t>
            </a:r>
            <a:r>
              <a:rPr lang="zh-TW" altLang="en-US" sz="2200" b="1" dirty="0">
                <a:solidFill>
                  <a:srgbClr val="0033CC"/>
                </a:solidFill>
              </a:rPr>
              <a:t>檢局檢查意見－</a:t>
            </a:r>
            <a:r>
              <a:rPr lang="zh-TW" altLang="en-US" sz="2200" b="1" dirty="0" smtClean="0">
                <a:solidFill>
                  <a:srgbClr val="0033CC"/>
                </a:solidFill>
              </a:rPr>
              <a:t>數位</a:t>
            </a:r>
            <a:r>
              <a:rPr lang="zh-TW" altLang="en-US" sz="2200" b="1" dirty="0">
                <a:solidFill>
                  <a:srgbClr val="0033CC"/>
                </a:solidFill>
              </a:rPr>
              <a:t>資訊部</a:t>
            </a:r>
            <a:endParaRPr lang="en-US" altLang="zh-TW" sz="2200" b="1" dirty="0">
              <a:solidFill>
                <a:srgbClr val="0033CC"/>
              </a:solidFill>
            </a:endParaRPr>
          </a:p>
          <a:p>
            <a:pPr>
              <a:lnSpc>
                <a:spcPct val="150000"/>
              </a:lnSpc>
              <a:spcBef>
                <a:spcPct val="0"/>
              </a:spcBef>
              <a:spcAft>
                <a:spcPts val="504"/>
              </a:spcAft>
              <a:buFont typeface="新細明體" pitchFamily="18" charset="-120"/>
              <a:buAutoNum type="ea1ChtPeriod"/>
            </a:pPr>
            <a:r>
              <a:rPr lang="en-US" altLang="zh-TW" sz="2200" b="1" dirty="0"/>
              <a:t>107</a:t>
            </a:r>
            <a:r>
              <a:rPr lang="zh-TW" altLang="en-US" sz="2200" b="1" dirty="0"/>
              <a:t>年金檢局檢查意見－壽險資訊部</a:t>
            </a:r>
            <a:endParaRPr lang="en-US" altLang="zh-TW" sz="2200" b="1" dirty="0"/>
          </a:p>
          <a:p>
            <a:pPr>
              <a:lnSpc>
                <a:spcPct val="150000"/>
              </a:lnSpc>
              <a:spcBef>
                <a:spcPct val="0"/>
              </a:spcBef>
              <a:spcAft>
                <a:spcPts val="504"/>
              </a:spcAft>
              <a:buFont typeface="新細明體" pitchFamily="18" charset="-120"/>
              <a:buAutoNum type="ea1ChtPeriod"/>
            </a:pPr>
            <a:r>
              <a:rPr lang="en-US" altLang="zh-TW" sz="2200" b="1" dirty="0" smtClean="0"/>
              <a:t>107</a:t>
            </a:r>
            <a:r>
              <a:rPr lang="zh-TW" altLang="en-US" sz="2200" b="1" dirty="0" smtClean="0"/>
              <a:t>年金</a:t>
            </a:r>
            <a:r>
              <a:rPr lang="zh-TW" altLang="en-US" sz="2200" b="1" dirty="0"/>
              <a:t>檢局檢查意見－資訊系統部</a:t>
            </a:r>
            <a:endParaRPr lang="en-US" altLang="zh-TW" sz="2200" b="1" dirty="0"/>
          </a:p>
          <a:p>
            <a:pPr>
              <a:lnSpc>
                <a:spcPct val="150000"/>
              </a:lnSpc>
              <a:spcBef>
                <a:spcPct val="0"/>
              </a:spcBef>
              <a:spcAft>
                <a:spcPts val="504"/>
              </a:spcAft>
              <a:buFont typeface="新細明體" pitchFamily="18" charset="-120"/>
              <a:buAutoNum type="ea1ChtPeriod"/>
            </a:pPr>
            <a:endParaRPr lang="zh-TW" altLang="en-US" sz="2200" b="1" dirty="0"/>
          </a:p>
        </p:txBody>
      </p:sp>
      <p:sp>
        <p:nvSpPr>
          <p:cNvPr id="5" name="頁尾版面配置區 1"/>
          <p:cNvSpPr>
            <a:spLocks noGrp="1"/>
          </p:cNvSpPr>
          <p:nvPr>
            <p:ph type="ftr" sz="quarter" idx="4294967295"/>
          </p:nvPr>
        </p:nvSpPr>
        <p:spPr bwMode="auto">
          <a:xfrm>
            <a:off x="604880" y="6310970"/>
            <a:ext cx="6783387" cy="2873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u="sng">
                <a:solidFill>
                  <a:schemeClr val="tx1"/>
                </a:solidFill>
                <a:latin typeface="Times New Roman" pitchFamily="18" charset="0"/>
                <a:ea typeface="新細明體" charset="-120"/>
              </a:defRPr>
            </a:lvl1pPr>
            <a:lvl2pPr marL="742950" indent="-285750" eaLnBrk="0" hangingPunct="0">
              <a:defRPr kumimoji="1" sz="2400" u="sng">
                <a:solidFill>
                  <a:schemeClr val="tx1"/>
                </a:solidFill>
                <a:latin typeface="Times New Roman" pitchFamily="18" charset="0"/>
                <a:ea typeface="新細明體" charset="-120"/>
              </a:defRPr>
            </a:lvl2pPr>
            <a:lvl3pPr marL="1143000" indent="-228600" eaLnBrk="0" hangingPunct="0">
              <a:defRPr kumimoji="1" sz="2400" u="sng">
                <a:solidFill>
                  <a:schemeClr val="tx1"/>
                </a:solidFill>
                <a:latin typeface="Times New Roman" pitchFamily="18" charset="0"/>
                <a:ea typeface="新細明體" charset="-120"/>
              </a:defRPr>
            </a:lvl3pPr>
            <a:lvl4pPr marL="1600200" indent="-228600" eaLnBrk="0" hangingPunct="0">
              <a:defRPr kumimoji="1" sz="2400" u="sng">
                <a:solidFill>
                  <a:schemeClr val="tx1"/>
                </a:solidFill>
                <a:latin typeface="Times New Roman" pitchFamily="18" charset="0"/>
                <a:ea typeface="新細明體" charset="-120"/>
              </a:defRPr>
            </a:lvl4pPr>
            <a:lvl5pPr marL="2057400" indent="-228600" eaLnBrk="0" hangingPunct="0">
              <a:defRPr kumimoji="1" sz="2400" u="sng">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9pPr>
          </a:lstStyle>
          <a:p>
            <a:pPr eaLnBrk="1" hangingPunct="1"/>
            <a:r>
              <a:rPr lang="zh-TW" altLang="en-US" sz="900" u="none" smtClean="0">
                <a:solidFill>
                  <a:prstClr val="white"/>
                </a:solidFill>
                <a:latin typeface="微軟正黑體" pitchFamily="34" charset="-120"/>
                <a:ea typeface="微軟正黑體" pitchFamily="34" charset="-120"/>
              </a:rPr>
              <a:t>機密等級：密            日期：</a:t>
            </a:r>
            <a:r>
              <a:rPr lang="en-US" altLang="zh-TW" sz="900" u="none" smtClean="0">
                <a:solidFill>
                  <a:prstClr val="white"/>
                </a:solidFill>
                <a:latin typeface="微軟正黑體" pitchFamily="34" charset="-120"/>
                <a:ea typeface="微軟正黑體" pitchFamily="34" charset="-120"/>
              </a:rPr>
              <a:t>2019/12/18</a:t>
            </a:r>
            <a:endParaRPr lang="zh-TW" altLang="en-US" sz="900" u="none" dirty="0" smtClean="0">
              <a:solidFill>
                <a:prstClr val="white"/>
              </a:solidFill>
              <a:latin typeface="微軟正黑體" pitchFamily="34" charset="-120"/>
              <a:ea typeface="微軟正黑體" pitchFamily="34" charset="-120"/>
            </a:endParaRPr>
          </a:p>
        </p:txBody>
      </p:sp>
    </p:spTree>
    <p:extLst>
      <p:ext uri="{BB962C8B-B14F-4D97-AF65-F5344CB8AC3E}">
        <p14:creationId xmlns:p14="http://schemas.microsoft.com/office/powerpoint/2010/main" val="29441731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51720" y="170340"/>
            <a:ext cx="7092280" cy="523341"/>
          </a:xfrm>
          <a:prstGeom prst="rect">
            <a:avLst/>
          </a:prstGeom>
          <a:noFill/>
        </p:spPr>
        <p:txBody>
          <a:bodyPr wrap="square" rtlCol="0">
            <a:spAutoFit/>
          </a:bodyPr>
          <a:lstStyle/>
          <a:p>
            <a:pPr algn="ctr"/>
            <a:r>
              <a:rPr lang="en-US" altLang="zh-TW" sz="2800" b="1" u="none" kern="0" dirty="0">
                <a:solidFill>
                  <a:srgbClr val="44546A"/>
                </a:solidFill>
                <a:latin typeface="微軟正黑體" panose="020B0604030504040204" pitchFamily="34" charset="-120"/>
                <a:ea typeface="微軟正黑體" panose="020B0604030504040204" pitchFamily="34" charset="-120"/>
              </a:rPr>
              <a:t>107</a:t>
            </a:r>
            <a:r>
              <a:rPr lang="zh-TW" altLang="en-US" sz="2800" b="1" u="none" kern="0" dirty="0">
                <a:solidFill>
                  <a:srgbClr val="44546A"/>
                </a:solidFill>
                <a:latin typeface="微軟正黑體" panose="020B0604030504040204" pitchFamily="34" charset="-120"/>
                <a:ea typeface="微軟正黑體" panose="020B0604030504040204" pitchFamily="34" charset="-120"/>
              </a:rPr>
              <a:t>年金檢局檢查意見改善</a:t>
            </a:r>
            <a:r>
              <a:rPr lang="zh-TW" altLang="en-US" sz="2800" b="1" u="none" kern="0" dirty="0" smtClean="0">
                <a:solidFill>
                  <a:srgbClr val="44546A"/>
                </a:solidFill>
                <a:latin typeface="微軟正黑體" panose="020B0604030504040204" pitchFamily="34" charset="-120"/>
                <a:ea typeface="微軟正黑體" panose="020B0604030504040204" pitchFamily="34" charset="-120"/>
              </a:rPr>
              <a:t>情形－</a:t>
            </a:r>
            <a:r>
              <a:rPr lang="zh-TW" altLang="en-US" b="1" u="none" kern="0" dirty="0" smtClean="0">
                <a:solidFill>
                  <a:srgbClr val="44546A"/>
                </a:solidFill>
                <a:latin typeface="微軟正黑體" panose="020B0604030504040204" pitchFamily="34" charset="-120"/>
                <a:ea typeface="微軟正黑體" panose="020B0604030504040204" pitchFamily="34" charset="-120"/>
              </a:rPr>
              <a:t>數位資訊部</a:t>
            </a:r>
            <a:endParaRPr lang="en-US" altLang="zh-TW" sz="2800" b="1" kern="0" dirty="0">
              <a:solidFill>
                <a:srgbClr val="C00000"/>
              </a:solidFill>
              <a:latin typeface="微軟正黑體" panose="020B0604030504040204" pitchFamily="34" charset="-120"/>
              <a:ea typeface="微軟正黑體" panose="020B0604030504040204" pitchFamily="34" charset="-120"/>
            </a:endParaRPr>
          </a:p>
        </p:txBody>
      </p:sp>
      <p:graphicFrame>
        <p:nvGraphicFramePr>
          <p:cNvPr id="20" name="表格 19"/>
          <p:cNvGraphicFramePr>
            <a:graphicFrameLocks noGrp="1"/>
          </p:cNvGraphicFramePr>
          <p:nvPr>
            <p:extLst>
              <p:ext uri="{D42A27DB-BD31-4B8C-83A1-F6EECF244321}">
                <p14:modId xmlns:p14="http://schemas.microsoft.com/office/powerpoint/2010/main" val="3381820160"/>
              </p:ext>
            </p:extLst>
          </p:nvPr>
        </p:nvGraphicFramePr>
        <p:xfrm>
          <a:off x="107504" y="844095"/>
          <a:ext cx="8964120" cy="5746648"/>
        </p:xfrm>
        <a:graphic>
          <a:graphicData uri="http://schemas.openxmlformats.org/drawingml/2006/table">
            <a:tbl>
              <a:tblPr/>
              <a:tblGrid>
                <a:gridCol w="2376000">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gridCol w="5508000">
                  <a:extLst>
                    <a:ext uri="{9D8B030D-6E8A-4147-A177-3AD203B41FA5}">
                      <a16:colId xmlns:a16="http://schemas.microsoft.com/office/drawing/2014/main" val="20002"/>
                    </a:ext>
                  </a:extLst>
                </a:gridCol>
              </a:tblGrid>
              <a:tr h="645448">
                <a:tc>
                  <a:txBody>
                    <a:bodyPr/>
                    <a:lstStyle/>
                    <a:p>
                      <a:pPr algn="ctr" fontAlgn="ct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檢查意見</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zh-TW" altLang="en-US" sz="1800" b="1" i="0" u="none" strike="noStrike" dirty="0" smtClean="0">
                          <a:solidFill>
                            <a:srgbClr val="000000"/>
                          </a:solidFill>
                          <a:effectLst/>
                          <a:latin typeface="微軟正黑體" panose="020B0604030504040204" pitchFamily="34" charset="-120"/>
                          <a:ea typeface="微軟正黑體" panose="020B0604030504040204" pitchFamily="34" charset="-120"/>
                        </a:rPr>
                        <a:t>預訂</a:t>
                      </a:r>
                      <a:endParaRPr lang="en-US" altLang="zh-TW" sz="1800" b="1" i="0" u="none" strike="noStrike" dirty="0" smtClean="0">
                        <a:solidFill>
                          <a:srgbClr val="000000"/>
                        </a:solidFill>
                        <a:effectLst/>
                        <a:latin typeface="微軟正黑體" panose="020B0604030504040204" pitchFamily="34" charset="-120"/>
                        <a:ea typeface="微軟正黑體" panose="020B0604030504040204" pitchFamily="34" charset="-120"/>
                      </a:endParaRPr>
                    </a:p>
                    <a:p>
                      <a:pPr algn="ctr" fontAlgn="ctr"/>
                      <a:r>
                        <a:rPr lang="zh-TW" altLang="en-US" sz="1800" b="1" i="0" u="none" strike="noStrike" dirty="0" smtClean="0">
                          <a:solidFill>
                            <a:srgbClr val="000000"/>
                          </a:solidFill>
                          <a:effectLst/>
                          <a:latin typeface="微軟正黑體" panose="020B0604030504040204" pitchFamily="34" charset="-120"/>
                          <a:ea typeface="微軟正黑體" panose="020B0604030504040204" pitchFamily="34" charset="-120"/>
                        </a:rPr>
                        <a:t>完成</a:t>
                      </a: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日期</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marL="0" marR="0" lvl="0" indent="0" algn="ctr" defTabSz="767822" rtl="0" eaLnBrk="1" fontAlgn="ctr" latinLnBrk="0" hangingPunct="1">
                        <a:lnSpc>
                          <a:spcPct val="100000"/>
                        </a:lnSpc>
                        <a:spcBef>
                          <a:spcPts val="0"/>
                        </a:spcBef>
                        <a:spcAft>
                          <a:spcPts val="0"/>
                        </a:spcAft>
                        <a:buClrTx/>
                        <a:buSzTx/>
                        <a:buFontTx/>
                        <a:buNone/>
                        <a:tabLst/>
                        <a:defRPr/>
                      </a:pPr>
                      <a:r>
                        <a:rPr lang="zh-TW" altLang="en-US" sz="1800" b="1" i="0" u="none" strike="noStrike" dirty="0" smtClean="0">
                          <a:solidFill>
                            <a:srgbClr val="000000"/>
                          </a:solidFill>
                          <a:effectLst/>
                          <a:latin typeface="微軟正黑體" panose="020B0604030504040204" pitchFamily="34" charset="-120"/>
                          <a:ea typeface="微軟正黑體" panose="020B0604030504040204" pitchFamily="34" charset="-120"/>
                        </a:rPr>
                        <a:t>預定</a:t>
                      </a: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完成內容</a:t>
                      </a:r>
                    </a:p>
                  </a:txBody>
                  <a:tcPr marL="36000" marR="36000" marT="36000" marB="3600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val="10000"/>
                  </a:ext>
                </a:extLst>
              </a:tr>
              <a:tr h="2028270">
                <a:tc>
                  <a:txBody>
                    <a:bodyPr/>
                    <a:lstStyle/>
                    <a:p>
                      <a:pPr marL="0" marR="0" lvl="0" indent="0" algn="l" defTabSz="767822" rtl="0" eaLnBrk="1" fontAlgn="ctr" latinLnBrk="0" hangingPunct="1">
                        <a:lnSpc>
                          <a:spcPts val="2200"/>
                        </a:lnSpc>
                        <a:spcBef>
                          <a:spcPts val="0"/>
                        </a:spcBef>
                        <a:spcAft>
                          <a:spcPts val="0"/>
                        </a:spcAft>
                        <a:buClrTx/>
                        <a:buSzTx/>
                        <a:buFontTx/>
                        <a:buNone/>
                        <a:tabLst/>
                        <a:defRPr/>
                      </a:pPr>
                      <a:r>
                        <a:rPr lang="zh-TW" altLang="en-US" sz="1500" kern="1200" dirty="0" smtClean="0">
                          <a:solidFill>
                            <a:schemeClr val="tx1"/>
                          </a:solidFill>
                          <a:effectLst/>
                          <a:latin typeface="微軟正黑體" panose="020B0604030504040204" pitchFamily="34" charset="-120"/>
                          <a:ea typeface="微軟正黑體" panose="020B0604030504040204" pitchFamily="34" charset="-120"/>
                          <a:cs typeface="+mn-cs"/>
                        </a:rPr>
                        <a:t>四</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en-US" sz="1500" kern="1200" dirty="0" smtClean="0">
                          <a:solidFill>
                            <a:schemeClr val="tx1"/>
                          </a:solidFill>
                          <a:effectLst/>
                          <a:latin typeface="微軟正黑體" panose="020B0604030504040204" pitchFamily="34" charset="-120"/>
                          <a:ea typeface="微軟正黑體" panose="020B0604030504040204" pitchFamily="34" charset="-120"/>
                          <a:cs typeface="+mn-cs"/>
                        </a:rPr>
                        <a:t>一</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en-US" sz="1500" kern="1200" dirty="0" smtClean="0">
                          <a:solidFill>
                            <a:schemeClr val="tx1"/>
                          </a:solidFill>
                          <a:effectLst/>
                          <a:latin typeface="微軟正黑體" panose="020B0604030504040204" pitchFamily="34" charset="-120"/>
                          <a:ea typeface="微軟正黑體" panose="020B0604030504040204" pitchFamily="34" charset="-120"/>
                          <a:cs typeface="+mn-cs"/>
                        </a:rPr>
                        <a:t>辦理應用系統開發、測試、編譯及換版上線作業，有下列事項欠妥：</a:t>
                      </a: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正式作業且涉及客戶資料處理之應用系統或資料庫主機，有由系統開發人員自行管理者</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即未納管</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，如：會員專區</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含團體保險服務</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、電子化轉帳授權等應用系統主機，及</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0800</a:t>
                      </a: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客服、新契約登打、影像、新光金保代等應用系統主機及資料庫主機，未符合分工牽制原則。</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lnSpc>
                          <a:spcPts val="2200"/>
                        </a:lnSpc>
                      </a:pPr>
                      <a:r>
                        <a:rPr lang="en-US" altLang="zh-TW" sz="1500" b="0" i="0" u="none" strike="noStrike" dirty="0" smtClean="0">
                          <a:solidFill>
                            <a:srgbClr val="000000"/>
                          </a:solidFill>
                          <a:effectLst/>
                          <a:latin typeface="微軟正黑體" panose="020B0604030504040204" pitchFamily="34" charset="-120"/>
                          <a:ea typeface="微軟正黑體" panose="020B0604030504040204" pitchFamily="34" charset="-120"/>
                        </a:rPr>
                        <a:t>108.12.31</a:t>
                      </a:r>
                      <a:endParaRPr lang="en-US" altLang="zh-TW" sz="15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nSpc>
                          <a:spcPts val="2200"/>
                        </a:lnSpc>
                      </a:pPr>
                      <a:r>
                        <a:rPr lang="zh-TW" altLang="en-US"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會員專區</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含團體保險服務</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、電子化轉帳授權等應用系統主機</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-108/07/31</a:t>
                      </a: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前完成</a:t>
                      </a:r>
                      <a:r>
                        <a:rPr lang="zh-TW" altLang="en-US" sz="1500" kern="1200" dirty="0" smtClean="0">
                          <a:solidFill>
                            <a:schemeClr val="tx1"/>
                          </a:solidFill>
                          <a:effectLst/>
                          <a:latin typeface="微軟正黑體" panose="020B0604030504040204" pitchFamily="34" charset="-120"/>
                          <a:ea typeface="微軟正黑體" panose="020B0604030504040204" pitchFamily="34" charset="-120"/>
                          <a:cs typeface="+mn-cs"/>
                        </a:rPr>
                        <a:t>，已如期已完成</a:t>
                      </a: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p>
                    <a:p>
                      <a:pPr>
                        <a:lnSpc>
                          <a:spcPts val="2200"/>
                        </a:lnSpc>
                      </a:pP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zh-TW" sz="1500" b="1" kern="1200" dirty="0" smtClean="0">
                          <a:solidFill>
                            <a:schemeClr val="tx1"/>
                          </a:solidFill>
                          <a:effectLst/>
                          <a:latin typeface="微軟正黑體" panose="020B0604030504040204" pitchFamily="34" charset="-120"/>
                          <a:ea typeface="微軟正黑體" panose="020B0604030504040204" pitchFamily="34" charset="-120"/>
                          <a:cs typeface="+mn-cs"/>
                        </a:rPr>
                        <a:t>電子化轉帳授權系統</a:t>
                      </a:r>
                      <a:r>
                        <a:rPr lang="en-US" altLang="zh-TW" sz="1500" b="1" kern="1200" dirty="0" smtClean="0">
                          <a:solidFill>
                            <a:schemeClr val="tx1"/>
                          </a:solidFill>
                          <a:effectLst/>
                          <a:latin typeface="微軟正黑體" panose="020B0604030504040204" pitchFamily="34" charset="-120"/>
                          <a:ea typeface="微軟正黑體" panose="020B0604030504040204" pitchFamily="34" charset="-120"/>
                          <a:cs typeface="+mn-cs"/>
                        </a:rPr>
                        <a:t>-108/10/31</a:t>
                      </a:r>
                      <a:r>
                        <a:rPr lang="zh-TW" altLang="zh-TW" sz="1500" b="1" kern="1200" dirty="0" smtClean="0">
                          <a:solidFill>
                            <a:schemeClr val="tx1"/>
                          </a:solidFill>
                          <a:effectLst/>
                          <a:latin typeface="微軟正黑體" panose="020B0604030504040204" pitchFamily="34" charset="-120"/>
                          <a:ea typeface="微軟正黑體" panose="020B0604030504040204" pitchFamily="34" charset="-120"/>
                          <a:cs typeface="+mn-cs"/>
                        </a:rPr>
                        <a:t>前完成</a:t>
                      </a:r>
                    </a:p>
                    <a:p>
                      <a:pPr>
                        <a:lnSpc>
                          <a:spcPts val="2200"/>
                        </a:lnSpc>
                      </a:pPr>
                      <a:r>
                        <a:rPr lang="zh-TW" altLang="zh-TW" sz="1500" b="0" kern="1200" dirty="0" smtClean="0">
                          <a:solidFill>
                            <a:srgbClr val="C00000"/>
                          </a:solidFill>
                          <a:effectLst/>
                          <a:latin typeface="微軟正黑體" panose="020B0604030504040204" pitchFamily="34" charset="-120"/>
                          <a:ea typeface="微軟正黑體" panose="020B0604030504040204" pitchFamily="34" charset="-120"/>
                          <a:cs typeface="+mn-cs"/>
                        </a:rPr>
                        <a:t>【目前進度</a:t>
                      </a:r>
                      <a:r>
                        <a:rPr lang="en-US" altLang="zh-TW" sz="1500" b="0" kern="1200" dirty="0" smtClean="0">
                          <a:solidFill>
                            <a:srgbClr val="C00000"/>
                          </a:solidFill>
                          <a:effectLst/>
                          <a:latin typeface="微軟正黑體" panose="020B0604030504040204" pitchFamily="34" charset="-120"/>
                          <a:ea typeface="微軟正黑體" panose="020B0604030504040204" pitchFamily="34" charset="-120"/>
                          <a:cs typeface="+mn-cs"/>
                        </a:rPr>
                        <a:t>-1218</a:t>
                      </a:r>
                      <a:r>
                        <a:rPr lang="zh-TW" altLang="en-US" sz="1500" b="0" kern="1200" dirty="0" smtClean="0">
                          <a:solidFill>
                            <a:srgbClr val="C00000"/>
                          </a:solidFill>
                          <a:effectLst/>
                          <a:latin typeface="微軟正黑體" panose="020B0604030504040204" pitchFamily="34" charset="-120"/>
                          <a:ea typeface="微軟正黑體" panose="020B0604030504040204" pitchFamily="34" charset="-120"/>
                          <a:cs typeface="+mn-cs"/>
                        </a:rPr>
                        <a:t>更新</a:t>
                      </a:r>
                      <a:r>
                        <a:rPr lang="zh-TW" altLang="zh-TW" sz="1500" b="0" kern="1200" dirty="0" smtClean="0">
                          <a:solidFill>
                            <a:srgbClr val="C00000"/>
                          </a:solidFill>
                          <a:effectLst/>
                          <a:latin typeface="微軟正黑體" panose="020B0604030504040204" pitchFamily="34" charset="-120"/>
                          <a:ea typeface="微軟正黑體" panose="020B0604030504040204" pitchFamily="34" charset="-120"/>
                          <a:cs typeface="+mn-cs"/>
                        </a:rPr>
                        <a:t>】</a:t>
                      </a:r>
                      <a:r>
                        <a:rPr lang="zh-TW" altLang="en-US"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於</a:t>
                      </a:r>
                      <a:r>
                        <a:rPr lang="en-US" altLang="zh-TW"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11/06</a:t>
                      </a:r>
                      <a:r>
                        <a:rPr lang="zh-TW" altLang="en-US"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再次送審，目前審查中</a:t>
                      </a:r>
                      <a:r>
                        <a:rPr lang="zh-TW" altLang="zh-TW"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a:t>
                      </a:r>
                    </a:p>
                    <a:p>
                      <a:pPr>
                        <a:lnSpc>
                          <a:spcPts val="2200"/>
                        </a:lnSpc>
                      </a:pP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en-US" altLang="zh-TW" sz="1500" b="1" kern="1200" dirty="0" smtClean="0">
                          <a:solidFill>
                            <a:schemeClr val="tx1"/>
                          </a:solidFill>
                          <a:effectLst/>
                          <a:latin typeface="微軟正黑體" panose="020B0604030504040204" pitchFamily="34" charset="-120"/>
                          <a:ea typeface="微軟正黑體" panose="020B0604030504040204" pitchFamily="34" charset="-120"/>
                          <a:cs typeface="+mn-cs"/>
                        </a:rPr>
                        <a:t>0800</a:t>
                      </a:r>
                      <a:r>
                        <a:rPr lang="zh-TW" altLang="zh-TW" sz="1500" b="1" kern="1200" dirty="0" smtClean="0">
                          <a:solidFill>
                            <a:schemeClr val="tx1"/>
                          </a:solidFill>
                          <a:effectLst/>
                          <a:latin typeface="微軟正黑體" panose="020B0604030504040204" pitchFamily="34" charset="-120"/>
                          <a:ea typeface="微軟正黑體" panose="020B0604030504040204" pitchFamily="34" charset="-120"/>
                          <a:cs typeface="+mn-cs"/>
                        </a:rPr>
                        <a:t>客服系統</a:t>
                      </a:r>
                      <a:r>
                        <a:rPr lang="en-US" altLang="zh-TW" sz="1500" b="1" kern="1200" dirty="0" smtClean="0">
                          <a:solidFill>
                            <a:schemeClr val="tx1"/>
                          </a:solidFill>
                          <a:effectLst/>
                          <a:latin typeface="微軟正黑體" panose="020B0604030504040204" pitchFamily="34" charset="-120"/>
                          <a:ea typeface="微軟正黑體" panose="020B0604030504040204" pitchFamily="34" charset="-120"/>
                          <a:cs typeface="+mn-cs"/>
                        </a:rPr>
                        <a:t>-108/12/31</a:t>
                      </a:r>
                      <a:r>
                        <a:rPr lang="zh-TW" altLang="zh-TW" sz="1500" b="1" kern="1200" dirty="0" smtClean="0">
                          <a:solidFill>
                            <a:schemeClr val="tx1"/>
                          </a:solidFill>
                          <a:effectLst/>
                          <a:latin typeface="微軟正黑體" panose="020B0604030504040204" pitchFamily="34" charset="-120"/>
                          <a:ea typeface="微軟正黑體" panose="020B0604030504040204" pitchFamily="34" charset="-120"/>
                          <a:cs typeface="+mn-cs"/>
                        </a:rPr>
                        <a:t>前完成</a:t>
                      </a:r>
                    </a:p>
                    <a:p>
                      <a:pPr>
                        <a:lnSpc>
                          <a:spcPts val="2200"/>
                        </a:lnSpc>
                      </a:pPr>
                      <a:r>
                        <a:rPr lang="zh-TW" altLang="zh-TW" sz="1500" b="0" kern="1200" dirty="0" smtClean="0">
                          <a:solidFill>
                            <a:srgbClr val="C00000"/>
                          </a:solidFill>
                          <a:effectLst/>
                          <a:latin typeface="微軟正黑體" panose="020B0604030504040204" pitchFamily="34" charset="-120"/>
                          <a:ea typeface="微軟正黑體" panose="020B0604030504040204" pitchFamily="34" charset="-120"/>
                          <a:cs typeface="+mn-cs"/>
                        </a:rPr>
                        <a:t>【目前進度</a:t>
                      </a:r>
                      <a:r>
                        <a:rPr lang="en-US" altLang="zh-TW" sz="1500" b="0" kern="1200" dirty="0" smtClean="0">
                          <a:solidFill>
                            <a:srgbClr val="C00000"/>
                          </a:solidFill>
                          <a:effectLst/>
                          <a:latin typeface="微軟正黑體" panose="020B0604030504040204" pitchFamily="34" charset="-120"/>
                          <a:ea typeface="微軟正黑體" panose="020B0604030504040204" pitchFamily="34" charset="-120"/>
                          <a:cs typeface="+mn-cs"/>
                        </a:rPr>
                        <a:t>-1218</a:t>
                      </a:r>
                      <a:r>
                        <a:rPr lang="zh-TW" altLang="en-US" sz="1500" b="0" kern="1200" dirty="0" smtClean="0">
                          <a:solidFill>
                            <a:srgbClr val="C00000"/>
                          </a:solidFill>
                          <a:effectLst/>
                          <a:latin typeface="微軟正黑體" panose="020B0604030504040204" pitchFamily="34" charset="-120"/>
                          <a:ea typeface="微軟正黑體" panose="020B0604030504040204" pitchFamily="34" charset="-120"/>
                          <a:cs typeface="+mn-cs"/>
                        </a:rPr>
                        <a:t>更新</a:t>
                      </a:r>
                      <a:r>
                        <a:rPr lang="zh-TW" altLang="zh-TW" sz="1500" b="0" kern="1200" dirty="0" smtClean="0">
                          <a:solidFill>
                            <a:srgbClr val="C00000"/>
                          </a:solidFill>
                          <a:effectLst/>
                          <a:latin typeface="微軟正黑體" panose="020B0604030504040204" pitchFamily="34" charset="-120"/>
                          <a:ea typeface="微軟正黑體" panose="020B0604030504040204" pitchFamily="34" charset="-120"/>
                          <a:cs typeface="+mn-cs"/>
                        </a:rPr>
                        <a:t>】</a:t>
                      </a:r>
                      <a:r>
                        <a:rPr lang="zh-TW" altLang="zh-TW"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已於</a:t>
                      </a:r>
                      <a:r>
                        <a:rPr lang="en-US" altLang="zh-TW"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10/08</a:t>
                      </a:r>
                      <a:r>
                        <a:rPr lang="zh-TW" altLang="zh-TW"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交付納管文件給資系部審查，於</a:t>
                      </a:r>
                      <a:r>
                        <a:rPr lang="en-US" altLang="zh-TW"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10/21</a:t>
                      </a:r>
                      <a:r>
                        <a:rPr lang="zh-TW" altLang="zh-TW"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收到網管課提供之審查意見，已於當日發信要求翱騰依意見內容修正，預計</a:t>
                      </a:r>
                      <a:r>
                        <a:rPr lang="en-US" altLang="zh-TW"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12/25</a:t>
                      </a:r>
                      <a:r>
                        <a:rPr lang="zh-TW" altLang="zh-TW"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完成更新；截至目前主機管理課、資料庫管理課尚未回覆審查意見。</a:t>
                      </a:r>
                    </a:p>
                    <a:p>
                      <a:pPr>
                        <a:lnSpc>
                          <a:spcPts val="2200"/>
                        </a:lnSpc>
                      </a:pP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zh-TW" sz="1500" b="1" kern="1200" dirty="0" smtClean="0">
                          <a:solidFill>
                            <a:schemeClr val="tx1"/>
                          </a:solidFill>
                          <a:effectLst/>
                          <a:latin typeface="微軟正黑體" panose="020B0604030504040204" pitchFamily="34" charset="-120"/>
                          <a:ea typeface="微軟正黑體" panose="020B0604030504040204" pitchFamily="34" charset="-120"/>
                          <a:cs typeface="+mn-cs"/>
                        </a:rPr>
                        <a:t>新契約登打系統</a:t>
                      </a:r>
                      <a:r>
                        <a:rPr lang="en-US" altLang="zh-TW" sz="1400" b="1"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en-US" sz="1400" b="1" kern="1200" dirty="0" smtClean="0">
                          <a:solidFill>
                            <a:schemeClr val="tx1"/>
                          </a:solidFill>
                          <a:effectLst/>
                          <a:latin typeface="微軟正黑體" panose="020B0604030504040204" pitchFamily="34" charset="-120"/>
                          <a:ea typeface="微軟正黑體" panose="020B0604030504040204" pitchFamily="34" charset="-120"/>
                          <a:cs typeface="+mn-cs"/>
                        </a:rPr>
                        <a:t>變更為</a:t>
                      </a:r>
                      <a:r>
                        <a:rPr lang="en-US" altLang="zh-TW" sz="1400" b="1" dirty="0" smtClean="0">
                          <a:latin typeface="微軟正黑體" panose="020B0604030504040204" pitchFamily="34" charset="-120"/>
                          <a:ea typeface="微軟正黑體" panose="020B0604030504040204" pitchFamily="34" charset="-120"/>
                        </a:rPr>
                        <a:t>108/11/15</a:t>
                      </a:r>
                      <a:r>
                        <a:rPr lang="zh-TW" altLang="en-US" sz="1400" b="1" dirty="0" smtClean="0">
                          <a:latin typeface="微軟正黑體" panose="020B0604030504040204" pitchFamily="34" charset="-120"/>
                          <a:ea typeface="微軟正黑體" panose="020B0604030504040204" pitchFamily="34" charset="-120"/>
                        </a:rPr>
                        <a:t>前</a:t>
                      </a:r>
                      <a:r>
                        <a:rPr lang="zh-TW" altLang="zh-TW" sz="1400" b="1" kern="1200" dirty="0" smtClean="0">
                          <a:solidFill>
                            <a:schemeClr val="tx1"/>
                          </a:solidFill>
                          <a:effectLst/>
                          <a:latin typeface="微軟正黑體" panose="020B0604030504040204" pitchFamily="34" charset="-120"/>
                          <a:ea typeface="微軟正黑體" panose="020B0604030504040204" pitchFamily="34" charset="-120"/>
                          <a:cs typeface="+mn-cs"/>
                        </a:rPr>
                        <a:t>完成</a:t>
                      </a:r>
                      <a:r>
                        <a:rPr lang="en-US" altLang="zh-TW" sz="1400" b="1"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en-US" sz="1400" b="1" kern="1200" dirty="0" smtClean="0">
                          <a:solidFill>
                            <a:schemeClr val="tx1"/>
                          </a:solidFill>
                          <a:effectLst/>
                          <a:latin typeface="微軟正黑體" panose="020B0604030504040204" pitchFamily="34" charset="-120"/>
                          <a:ea typeface="微軟正黑體" panose="020B0604030504040204" pitchFamily="34" charset="-120"/>
                          <a:cs typeface="+mn-cs"/>
                        </a:rPr>
                        <a:t>原為</a:t>
                      </a:r>
                      <a:r>
                        <a:rPr lang="en-US" altLang="zh-TW" sz="1400" b="1" kern="1200" dirty="0" smtClean="0">
                          <a:solidFill>
                            <a:schemeClr val="tx1"/>
                          </a:solidFill>
                          <a:effectLst/>
                          <a:latin typeface="微軟正黑體" panose="020B0604030504040204" pitchFamily="34" charset="-120"/>
                          <a:ea typeface="微軟正黑體" panose="020B0604030504040204" pitchFamily="34" charset="-120"/>
                          <a:cs typeface="+mn-cs"/>
                        </a:rPr>
                        <a:t>108/09/30)</a:t>
                      </a:r>
                      <a:endParaRPr lang="zh-TW" altLang="zh-TW" sz="1500" b="0" kern="1200" dirty="0" smtClean="0">
                        <a:solidFill>
                          <a:srgbClr val="C00000"/>
                        </a:solidFill>
                        <a:effectLst/>
                        <a:latin typeface="微軟正黑體" panose="020B0604030504040204" pitchFamily="34" charset="-120"/>
                        <a:ea typeface="微軟正黑體" panose="020B0604030504040204" pitchFamily="34" charset="-120"/>
                        <a:cs typeface="+mn-cs"/>
                      </a:endParaRPr>
                    </a:p>
                    <a:p>
                      <a:pPr marL="0" marR="0" lvl="0" indent="0" algn="l" defTabSz="767822" rtl="0" eaLnBrk="1" fontAlgn="auto" latinLnBrk="0" hangingPunct="1">
                        <a:lnSpc>
                          <a:spcPts val="2200"/>
                        </a:lnSpc>
                        <a:spcBef>
                          <a:spcPts val="0"/>
                        </a:spcBef>
                        <a:spcAft>
                          <a:spcPts val="0"/>
                        </a:spcAft>
                        <a:buClrTx/>
                        <a:buSzTx/>
                        <a:buFontTx/>
                        <a:buNone/>
                        <a:tabLst/>
                        <a:defRPr/>
                      </a:pPr>
                      <a:r>
                        <a:rPr lang="zh-TW" altLang="zh-TW" sz="1500" b="0" kern="1200" dirty="0" smtClean="0">
                          <a:solidFill>
                            <a:srgbClr val="C00000"/>
                          </a:solidFill>
                          <a:effectLst/>
                          <a:latin typeface="微軟正黑體" panose="020B0604030504040204" pitchFamily="34" charset="-120"/>
                          <a:ea typeface="微軟正黑體" panose="020B0604030504040204" pitchFamily="34" charset="-120"/>
                          <a:cs typeface="+mn-cs"/>
                        </a:rPr>
                        <a:t>【目前進度</a:t>
                      </a:r>
                      <a:r>
                        <a:rPr lang="en-US" altLang="zh-TW" sz="1500" b="0" kern="1200" dirty="0" smtClean="0">
                          <a:solidFill>
                            <a:srgbClr val="C00000"/>
                          </a:solidFill>
                          <a:effectLst/>
                          <a:latin typeface="微軟正黑體" panose="020B0604030504040204" pitchFamily="34" charset="-120"/>
                          <a:ea typeface="微軟正黑體" panose="020B0604030504040204" pitchFamily="34" charset="-120"/>
                          <a:cs typeface="+mn-cs"/>
                        </a:rPr>
                        <a:t>-1218</a:t>
                      </a:r>
                      <a:r>
                        <a:rPr lang="zh-TW" altLang="en-US" sz="1500" b="0" kern="1200" dirty="0" smtClean="0">
                          <a:solidFill>
                            <a:srgbClr val="C00000"/>
                          </a:solidFill>
                          <a:effectLst/>
                          <a:latin typeface="微軟正黑體" panose="020B0604030504040204" pitchFamily="34" charset="-120"/>
                          <a:ea typeface="微軟正黑體" panose="020B0604030504040204" pitchFamily="34" charset="-120"/>
                          <a:cs typeface="+mn-cs"/>
                        </a:rPr>
                        <a:t>更新</a:t>
                      </a:r>
                      <a:r>
                        <a:rPr lang="zh-TW" altLang="zh-TW" sz="1500" b="0" kern="1200" dirty="0" smtClean="0">
                          <a:solidFill>
                            <a:srgbClr val="C00000"/>
                          </a:solidFill>
                          <a:effectLst/>
                          <a:latin typeface="微軟正黑體" panose="020B0604030504040204" pitchFamily="34" charset="-120"/>
                          <a:ea typeface="微軟正黑體" panose="020B0604030504040204" pitchFamily="34" charset="-120"/>
                          <a:cs typeface="+mn-cs"/>
                        </a:rPr>
                        <a:t>】</a:t>
                      </a:r>
                      <a:r>
                        <a:rPr lang="zh-TW" altLang="zh-TW"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納管文件已於</a:t>
                      </a:r>
                      <a:r>
                        <a:rPr lang="en-US" altLang="zh-TW"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11/20</a:t>
                      </a:r>
                      <a:r>
                        <a:rPr lang="zh-TW" altLang="zh-TW"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前通過資系部審查作業</a:t>
                      </a:r>
                      <a:r>
                        <a:rPr lang="zh-TW" altLang="en-US"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a:t>
                      </a:r>
                      <a:r>
                        <a:rPr lang="zh-TW" altLang="zh-TW"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於</a:t>
                      </a:r>
                      <a:r>
                        <a:rPr lang="en-US" altLang="zh-TW"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11/21</a:t>
                      </a:r>
                      <a:r>
                        <a:rPr lang="zh-TW" altLang="zh-TW"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納管試行討論會議中確認</a:t>
                      </a:r>
                      <a:r>
                        <a:rPr lang="zh-TW" altLang="en-US"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因</a:t>
                      </a:r>
                      <a:r>
                        <a:rPr lang="zh-TW" altLang="zh-TW"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系統資料庫與新影像系統共用，故待新影像系統納管文件審查通過</a:t>
                      </a:r>
                      <a:r>
                        <a:rPr lang="zh-TW" altLang="en-US"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後，</a:t>
                      </a:r>
                      <a:r>
                        <a:rPr lang="zh-TW" altLang="zh-TW"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一起試行納管。</a:t>
                      </a:r>
                    </a:p>
                    <a:p>
                      <a:pPr>
                        <a:lnSpc>
                          <a:spcPts val="2200"/>
                        </a:lnSpc>
                      </a:pP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en-US" sz="1500" b="1" kern="1200" dirty="0" smtClean="0">
                          <a:solidFill>
                            <a:schemeClr val="tx1"/>
                          </a:solidFill>
                          <a:effectLst/>
                          <a:latin typeface="微軟正黑體" panose="020B0604030504040204" pitchFamily="34" charset="-120"/>
                          <a:ea typeface="微軟正黑體" panose="020B0604030504040204" pitchFamily="34" charset="-120"/>
                          <a:cs typeface="+mn-cs"/>
                        </a:rPr>
                        <a:t>影像系統</a:t>
                      </a:r>
                      <a:r>
                        <a:rPr lang="en-US" altLang="zh-TW" sz="1500" b="1" kern="1200" dirty="0" smtClean="0">
                          <a:solidFill>
                            <a:schemeClr val="tx1"/>
                          </a:solidFill>
                          <a:effectLst/>
                          <a:latin typeface="微軟正黑體" panose="020B0604030504040204" pitchFamily="34" charset="-120"/>
                          <a:ea typeface="微軟正黑體" panose="020B0604030504040204" pitchFamily="34" charset="-120"/>
                          <a:cs typeface="+mn-cs"/>
                        </a:rPr>
                        <a:t>-108/12/31</a:t>
                      </a:r>
                      <a:r>
                        <a:rPr lang="zh-TW" altLang="en-US" sz="1500" b="1" kern="1200" dirty="0" smtClean="0">
                          <a:solidFill>
                            <a:schemeClr val="tx1"/>
                          </a:solidFill>
                          <a:effectLst/>
                          <a:latin typeface="微軟正黑體" panose="020B0604030504040204" pitchFamily="34" charset="-120"/>
                          <a:ea typeface="微軟正黑體" panose="020B0604030504040204" pitchFamily="34" charset="-120"/>
                          <a:cs typeface="+mn-cs"/>
                        </a:rPr>
                        <a:t>前完成</a:t>
                      </a:r>
                      <a:endParaRPr lang="zh-TW" altLang="zh-TW" sz="1400" b="1" kern="1200" dirty="0" smtClean="0">
                        <a:solidFill>
                          <a:srgbClr val="0070C0"/>
                        </a:solidFill>
                        <a:effectLst/>
                        <a:latin typeface="微軟正黑體" panose="020B0604030504040204" pitchFamily="34" charset="-120"/>
                        <a:ea typeface="微軟正黑體" panose="020B0604030504040204" pitchFamily="34" charset="-120"/>
                        <a:cs typeface="+mn-cs"/>
                      </a:endParaRPr>
                    </a:p>
                    <a:p>
                      <a:pPr>
                        <a:lnSpc>
                          <a:spcPts val="2200"/>
                        </a:lnSpc>
                      </a:pPr>
                      <a:r>
                        <a:rPr lang="zh-TW" altLang="zh-TW" sz="1500" b="0" kern="1200" dirty="0" smtClean="0">
                          <a:solidFill>
                            <a:srgbClr val="C00000"/>
                          </a:solidFill>
                          <a:effectLst/>
                          <a:latin typeface="微軟正黑體" panose="020B0604030504040204" pitchFamily="34" charset="-120"/>
                          <a:ea typeface="微軟正黑體" panose="020B0604030504040204" pitchFamily="34" charset="-120"/>
                          <a:cs typeface="+mn-cs"/>
                        </a:rPr>
                        <a:t>【目前進度</a:t>
                      </a:r>
                      <a:r>
                        <a:rPr lang="en-US" altLang="zh-TW" sz="1500" b="0" kern="1200" dirty="0" smtClean="0">
                          <a:solidFill>
                            <a:srgbClr val="C00000"/>
                          </a:solidFill>
                          <a:effectLst/>
                          <a:latin typeface="微軟正黑體" panose="020B0604030504040204" pitchFamily="34" charset="-120"/>
                          <a:ea typeface="微軟正黑體" panose="020B0604030504040204" pitchFamily="34" charset="-120"/>
                          <a:cs typeface="+mn-cs"/>
                        </a:rPr>
                        <a:t>-1218</a:t>
                      </a:r>
                      <a:r>
                        <a:rPr lang="zh-TW" altLang="en-US" sz="1500" b="0" kern="1200" dirty="0" smtClean="0">
                          <a:solidFill>
                            <a:srgbClr val="C00000"/>
                          </a:solidFill>
                          <a:effectLst/>
                          <a:latin typeface="微軟正黑體" panose="020B0604030504040204" pitchFamily="34" charset="-120"/>
                          <a:ea typeface="微軟正黑體" panose="020B0604030504040204" pitchFamily="34" charset="-120"/>
                          <a:cs typeface="+mn-cs"/>
                        </a:rPr>
                        <a:t>更新</a:t>
                      </a:r>
                      <a:r>
                        <a:rPr lang="zh-TW" altLang="zh-TW" sz="1500" b="0" kern="1200" dirty="0" smtClean="0">
                          <a:solidFill>
                            <a:srgbClr val="C00000"/>
                          </a:solidFill>
                          <a:effectLst/>
                          <a:latin typeface="微軟正黑體" panose="020B0604030504040204" pitchFamily="34" charset="-120"/>
                          <a:ea typeface="微軟正黑體" panose="020B0604030504040204" pitchFamily="34" charset="-120"/>
                          <a:cs typeface="+mn-cs"/>
                        </a:rPr>
                        <a:t>】</a:t>
                      </a:r>
                      <a:r>
                        <a:rPr lang="zh-TW" altLang="zh-TW"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上版程序書，已通過審查；系統維運計畫書</a:t>
                      </a:r>
                      <a:r>
                        <a:rPr lang="zh-TW" altLang="en-US"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已於</a:t>
                      </a:r>
                      <a:r>
                        <a:rPr lang="en-US" altLang="zh-TW"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12/12</a:t>
                      </a:r>
                      <a:r>
                        <a:rPr lang="zh-TW" altLang="en-US"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再次送審，目前審查中</a:t>
                      </a:r>
                      <a:r>
                        <a:rPr lang="zh-TW" altLang="zh-TW"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a:t>
                      </a:r>
                    </a:p>
                    <a:p>
                      <a:pPr>
                        <a:lnSpc>
                          <a:spcPts val="2200"/>
                        </a:lnSpc>
                      </a:pPr>
                      <a:r>
                        <a:rPr lang="zh-TW" altLang="zh-TW" sz="1500" b="1" kern="1200" dirty="0" smtClean="0">
                          <a:solidFill>
                            <a:schemeClr val="tx1"/>
                          </a:solidFill>
                          <a:effectLst/>
                          <a:latin typeface="微軟正黑體" panose="020B0604030504040204" pitchFamily="34" charset="-120"/>
                          <a:ea typeface="微軟正黑體" panose="020B0604030504040204" pitchFamily="34" charset="-120"/>
                          <a:cs typeface="+mn-cs"/>
                        </a:rPr>
                        <a:t>●新光金保代系統</a:t>
                      </a:r>
                      <a:r>
                        <a:rPr lang="en-US" altLang="zh-TW" sz="1500" b="1" kern="1200" dirty="0" smtClean="0">
                          <a:solidFill>
                            <a:schemeClr val="tx1"/>
                          </a:solidFill>
                          <a:effectLst/>
                          <a:latin typeface="微軟正黑體" panose="020B0604030504040204" pitchFamily="34" charset="-120"/>
                          <a:ea typeface="微軟正黑體" panose="020B0604030504040204" pitchFamily="34" charset="-120"/>
                          <a:cs typeface="+mn-cs"/>
                        </a:rPr>
                        <a:t>—108/12/30</a:t>
                      </a:r>
                      <a:r>
                        <a:rPr lang="zh-TW" altLang="zh-TW" sz="1500" b="1" kern="1200" dirty="0" smtClean="0">
                          <a:solidFill>
                            <a:schemeClr val="tx1"/>
                          </a:solidFill>
                          <a:effectLst/>
                          <a:latin typeface="微軟正黑體" panose="020B0604030504040204" pitchFamily="34" charset="-120"/>
                          <a:ea typeface="微軟正黑體" panose="020B0604030504040204" pitchFamily="34" charset="-120"/>
                          <a:cs typeface="+mn-cs"/>
                        </a:rPr>
                        <a:t>前完成</a:t>
                      </a:r>
                    </a:p>
                    <a:p>
                      <a:pPr>
                        <a:lnSpc>
                          <a:spcPts val="2200"/>
                        </a:lnSpc>
                      </a:pPr>
                      <a:r>
                        <a:rPr lang="zh-TW" altLang="zh-TW" sz="1500" b="0" kern="1200" dirty="0" smtClean="0">
                          <a:solidFill>
                            <a:srgbClr val="C00000"/>
                          </a:solidFill>
                          <a:effectLst/>
                          <a:latin typeface="微軟正黑體" panose="020B0604030504040204" pitchFamily="34" charset="-120"/>
                          <a:ea typeface="微軟正黑體" panose="020B0604030504040204" pitchFamily="34" charset="-120"/>
                          <a:cs typeface="+mn-cs"/>
                        </a:rPr>
                        <a:t>【目前進度</a:t>
                      </a:r>
                      <a:r>
                        <a:rPr lang="en-US" altLang="zh-TW" sz="1500" b="0" kern="1200" dirty="0" smtClean="0">
                          <a:solidFill>
                            <a:srgbClr val="C00000"/>
                          </a:solidFill>
                          <a:effectLst/>
                          <a:latin typeface="微軟正黑體" panose="020B0604030504040204" pitchFamily="34" charset="-120"/>
                          <a:ea typeface="微軟正黑體" panose="020B0604030504040204" pitchFamily="34" charset="-120"/>
                          <a:cs typeface="+mn-cs"/>
                        </a:rPr>
                        <a:t>-1218</a:t>
                      </a:r>
                      <a:r>
                        <a:rPr lang="zh-TW" altLang="en-US" sz="1500" b="0" kern="1200" dirty="0" smtClean="0">
                          <a:solidFill>
                            <a:srgbClr val="C00000"/>
                          </a:solidFill>
                          <a:effectLst/>
                          <a:latin typeface="微軟正黑體" panose="020B0604030504040204" pitchFamily="34" charset="-120"/>
                          <a:ea typeface="微軟正黑體" panose="020B0604030504040204" pitchFamily="34" charset="-120"/>
                          <a:cs typeface="+mn-cs"/>
                        </a:rPr>
                        <a:t>更新</a:t>
                      </a:r>
                      <a:r>
                        <a:rPr lang="zh-TW" altLang="zh-TW" sz="1500" b="0" kern="1200" dirty="0" smtClean="0">
                          <a:solidFill>
                            <a:srgbClr val="C00000"/>
                          </a:solidFill>
                          <a:effectLst/>
                          <a:latin typeface="微軟正黑體" panose="020B0604030504040204" pitchFamily="34" charset="-120"/>
                          <a:ea typeface="微軟正黑體" panose="020B0604030504040204" pitchFamily="34" charset="-120"/>
                          <a:cs typeface="+mn-cs"/>
                        </a:rPr>
                        <a:t>】</a:t>
                      </a:r>
                      <a:r>
                        <a:rPr lang="zh-TW" altLang="en-US"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納管文件於</a:t>
                      </a:r>
                      <a:r>
                        <a:rPr lang="en-US" altLang="zh-TW"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11/20</a:t>
                      </a:r>
                      <a:r>
                        <a:rPr lang="zh-TW" altLang="zh-TW"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送</a:t>
                      </a:r>
                      <a:r>
                        <a:rPr lang="zh-TW" altLang="en-US" sz="1500" kern="120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審</a:t>
                      </a:r>
                      <a:r>
                        <a:rPr lang="zh-TW" altLang="en-US" sz="1500" kern="1200" baseline="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；目前審查中。</a:t>
                      </a:r>
                      <a:endParaRPr lang="en-US" altLang="zh-TW" sz="1500" kern="1200" baseline="0" dirty="0" smtClean="0">
                        <a:solidFill>
                          <a:schemeClr val="tx1">
                            <a:lumMod val="95000"/>
                            <a:lumOff val="5000"/>
                          </a:schemeClr>
                        </a:solidFill>
                        <a:effectLst/>
                        <a:latin typeface="微軟正黑體" panose="020B0604030504040204" pitchFamily="34" charset="-120"/>
                        <a:ea typeface="微軟正黑體" panose="020B0604030504040204" pitchFamily="34" charset="-120"/>
                        <a:cs typeface="+mn-cs"/>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3" name="圓角矩形 2"/>
          <p:cNvSpPr/>
          <p:nvPr/>
        </p:nvSpPr>
        <p:spPr bwMode="auto">
          <a:xfrm>
            <a:off x="395536" y="5950074"/>
            <a:ext cx="2808312" cy="350061"/>
          </a:xfrm>
          <a:prstGeom prst="roundRect">
            <a:avLst>
              <a:gd name="adj" fmla="val 3797"/>
            </a:avLst>
          </a:prstGeom>
          <a:solidFill>
            <a:srgbClr val="C00000"/>
          </a:solid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zh-TW" altLang="en-US" sz="1600" u="none" dirty="0" smtClean="0">
                <a:solidFill>
                  <a:prstClr val="white"/>
                </a:solidFill>
                <a:latin typeface="微軟正黑體" panose="020B0604030504040204" pitchFamily="34" charset="-120"/>
                <a:ea typeface="微軟正黑體" panose="020B0604030504040204" pitchFamily="34" charset="-120"/>
              </a:rPr>
              <a:t>確認無法如計畫全數完成</a:t>
            </a:r>
          </a:p>
        </p:txBody>
      </p:sp>
    </p:spTree>
    <p:extLst>
      <p:ext uri="{BB962C8B-B14F-4D97-AF65-F5344CB8AC3E}">
        <p14:creationId xmlns:p14="http://schemas.microsoft.com/office/powerpoint/2010/main" val="23997847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51720" y="170340"/>
            <a:ext cx="7092280" cy="523341"/>
          </a:xfrm>
          <a:prstGeom prst="rect">
            <a:avLst/>
          </a:prstGeom>
          <a:noFill/>
        </p:spPr>
        <p:txBody>
          <a:bodyPr wrap="square" rtlCol="0">
            <a:spAutoFit/>
          </a:bodyPr>
          <a:lstStyle/>
          <a:p>
            <a:pPr algn="ctr"/>
            <a:r>
              <a:rPr lang="en-US" altLang="zh-TW" sz="2800" b="1" u="none" kern="0" dirty="0">
                <a:solidFill>
                  <a:srgbClr val="44546A"/>
                </a:solidFill>
                <a:latin typeface="微軟正黑體" panose="020B0604030504040204" pitchFamily="34" charset="-120"/>
                <a:ea typeface="微軟正黑體" panose="020B0604030504040204" pitchFamily="34" charset="-120"/>
              </a:rPr>
              <a:t>107</a:t>
            </a:r>
            <a:r>
              <a:rPr lang="zh-TW" altLang="en-US" sz="2800" b="1" u="none" kern="0" dirty="0">
                <a:solidFill>
                  <a:srgbClr val="44546A"/>
                </a:solidFill>
                <a:latin typeface="微軟正黑體" panose="020B0604030504040204" pitchFamily="34" charset="-120"/>
                <a:ea typeface="微軟正黑體" panose="020B0604030504040204" pitchFamily="34" charset="-120"/>
              </a:rPr>
              <a:t>年金檢局檢查意見改善</a:t>
            </a:r>
            <a:r>
              <a:rPr lang="zh-TW" altLang="en-US" sz="2800" b="1" u="none" kern="0" dirty="0" smtClean="0">
                <a:solidFill>
                  <a:srgbClr val="44546A"/>
                </a:solidFill>
                <a:latin typeface="微軟正黑體" panose="020B0604030504040204" pitchFamily="34" charset="-120"/>
                <a:ea typeface="微軟正黑體" panose="020B0604030504040204" pitchFamily="34" charset="-120"/>
              </a:rPr>
              <a:t>情形－</a:t>
            </a:r>
            <a:r>
              <a:rPr lang="zh-TW" altLang="en-US" b="1" u="none" kern="0" dirty="0" smtClean="0">
                <a:solidFill>
                  <a:srgbClr val="44546A"/>
                </a:solidFill>
                <a:latin typeface="微軟正黑體" panose="020B0604030504040204" pitchFamily="34" charset="-120"/>
                <a:ea typeface="微軟正黑體" panose="020B0604030504040204" pitchFamily="34" charset="-120"/>
              </a:rPr>
              <a:t>數位資訊部</a:t>
            </a:r>
            <a:endParaRPr lang="en-US" altLang="zh-TW" sz="2800" b="1" kern="0" dirty="0">
              <a:solidFill>
                <a:srgbClr val="C00000"/>
              </a:solidFill>
              <a:latin typeface="微軟正黑體" panose="020B0604030504040204" pitchFamily="34" charset="-120"/>
              <a:ea typeface="微軟正黑體" panose="020B0604030504040204" pitchFamily="34" charset="-120"/>
            </a:endParaRPr>
          </a:p>
        </p:txBody>
      </p:sp>
      <p:graphicFrame>
        <p:nvGraphicFramePr>
          <p:cNvPr id="20" name="表格 19"/>
          <p:cNvGraphicFramePr>
            <a:graphicFrameLocks noGrp="1"/>
          </p:cNvGraphicFramePr>
          <p:nvPr>
            <p:extLst>
              <p:ext uri="{D42A27DB-BD31-4B8C-83A1-F6EECF244321}">
                <p14:modId xmlns:p14="http://schemas.microsoft.com/office/powerpoint/2010/main" val="1531587426"/>
              </p:ext>
            </p:extLst>
          </p:nvPr>
        </p:nvGraphicFramePr>
        <p:xfrm>
          <a:off x="107504" y="844095"/>
          <a:ext cx="8928232" cy="5746648"/>
        </p:xfrm>
        <a:graphic>
          <a:graphicData uri="http://schemas.openxmlformats.org/drawingml/2006/table">
            <a:tbl>
              <a:tblPr/>
              <a:tblGrid>
                <a:gridCol w="4968552">
                  <a:extLst>
                    <a:ext uri="{9D8B030D-6E8A-4147-A177-3AD203B41FA5}">
                      <a16:colId xmlns:a16="http://schemas.microsoft.com/office/drawing/2014/main" val="20000"/>
                    </a:ext>
                  </a:extLst>
                </a:gridCol>
                <a:gridCol w="1008112">
                  <a:extLst>
                    <a:ext uri="{9D8B030D-6E8A-4147-A177-3AD203B41FA5}">
                      <a16:colId xmlns:a16="http://schemas.microsoft.com/office/drawing/2014/main" val="20001"/>
                    </a:ext>
                  </a:extLst>
                </a:gridCol>
                <a:gridCol w="2951568">
                  <a:extLst>
                    <a:ext uri="{9D8B030D-6E8A-4147-A177-3AD203B41FA5}">
                      <a16:colId xmlns:a16="http://schemas.microsoft.com/office/drawing/2014/main" val="20002"/>
                    </a:ext>
                  </a:extLst>
                </a:gridCol>
              </a:tblGrid>
              <a:tr h="645448">
                <a:tc>
                  <a:txBody>
                    <a:bodyPr/>
                    <a:lstStyle/>
                    <a:p>
                      <a:pPr algn="ctr" fontAlgn="ct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檢查意見</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zh-TW" altLang="en-US" sz="1600" b="1" i="0" u="none" strike="noStrike" dirty="0" smtClean="0">
                          <a:solidFill>
                            <a:srgbClr val="000000"/>
                          </a:solidFill>
                          <a:effectLst/>
                          <a:latin typeface="微軟正黑體" panose="020B0604030504040204" pitchFamily="34" charset="-120"/>
                          <a:ea typeface="微軟正黑體" panose="020B0604030504040204" pitchFamily="34" charset="-120"/>
                        </a:rPr>
                        <a:t>預訂</a:t>
                      </a:r>
                      <a:endParaRPr lang="en-US" altLang="zh-TW" sz="1600" b="1" i="0" u="none" strike="noStrike" dirty="0" smtClean="0">
                        <a:solidFill>
                          <a:srgbClr val="000000"/>
                        </a:solidFill>
                        <a:effectLst/>
                        <a:latin typeface="微軟正黑體" panose="020B0604030504040204" pitchFamily="34" charset="-120"/>
                        <a:ea typeface="微軟正黑體" panose="020B0604030504040204" pitchFamily="34" charset="-120"/>
                      </a:endParaRPr>
                    </a:p>
                    <a:p>
                      <a:pPr algn="ctr" fontAlgn="ctr"/>
                      <a:r>
                        <a:rPr lang="zh-TW" altLang="en-US" sz="1600" b="1" i="0" u="none" strike="noStrike" dirty="0" smtClean="0">
                          <a:solidFill>
                            <a:srgbClr val="000000"/>
                          </a:solidFill>
                          <a:effectLst/>
                          <a:latin typeface="微軟正黑體" panose="020B0604030504040204" pitchFamily="34" charset="-120"/>
                          <a:ea typeface="微軟正黑體" panose="020B0604030504040204" pitchFamily="34" charset="-120"/>
                        </a:rPr>
                        <a:t>完成</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日期</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marL="0" marR="0" lvl="0" indent="0" algn="ctr" defTabSz="767822" rtl="0" eaLnBrk="1" fontAlgn="ctr" latinLnBrk="0" hangingPunct="1">
                        <a:lnSpc>
                          <a:spcPct val="100000"/>
                        </a:lnSpc>
                        <a:spcBef>
                          <a:spcPts val="0"/>
                        </a:spcBef>
                        <a:spcAft>
                          <a:spcPts val="0"/>
                        </a:spcAft>
                        <a:buClrTx/>
                        <a:buSzTx/>
                        <a:buFontTx/>
                        <a:buNone/>
                        <a:tabLst/>
                        <a:defRPr/>
                      </a:pPr>
                      <a:r>
                        <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rPr>
                        <a:t>108.10.31</a:t>
                      </a:r>
                      <a:r>
                        <a:rPr lang="zh-TW" altLang="en-US" sz="1600" b="1" i="0" u="none" strike="noStrike" dirty="0" smtClean="0">
                          <a:solidFill>
                            <a:srgbClr val="000000"/>
                          </a:solidFill>
                          <a:effectLst/>
                          <a:latin typeface="微軟正黑體" panose="020B0604030504040204" pitchFamily="34" charset="-120"/>
                          <a:ea typeface="微軟正黑體" panose="020B0604030504040204" pitchFamily="34" charset="-120"/>
                        </a:rPr>
                        <a:t>預定</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完成內容</a:t>
                      </a:r>
                    </a:p>
                  </a:txBody>
                  <a:tcPr marL="36000" marR="36000" marT="36000" marB="3600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val="10000"/>
                  </a:ext>
                </a:extLst>
              </a:tr>
              <a:tr h="2028270">
                <a:tc>
                  <a:txBody>
                    <a:bodyPr/>
                    <a:lstStyle/>
                    <a:p>
                      <a:pPr marL="0" marR="0" lvl="0" indent="0" algn="l" defTabSz="767822" rtl="0" eaLnBrk="1" fontAlgn="ctr" latinLnBrk="0" hangingPunct="1">
                        <a:lnSpc>
                          <a:spcPts val="2200"/>
                        </a:lnSpc>
                        <a:spcBef>
                          <a:spcPts val="0"/>
                        </a:spcBef>
                        <a:spcAft>
                          <a:spcPts val="0"/>
                        </a:spcAft>
                        <a:buClrTx/>
                        <a:buSzTx/>
                        <a:buFontTx/>
                        <a:buNone/>
                        <a:tabLst/>
                        <a:defRPr/>
                      </a:pPr>
                      <a:r>
                        <a:rPr lang="zh-TW" altLang="en-US" sz="1500" kern="1200" dirty="0" smtClean="0">
                          <a:solidFill>
                            <a:schemeClr val="tx1"/>
                          </a:solidFill>
                          <a:effectLst/>
                          <a:latin typeface="微軟正黑體" panose="020B0604030504040204" pitchFamily="34" charset="-120"/>
                          <a:ea typeface="微軟正黑體" panose="020B0604030504040204" pitchFamily="34" charset="-120"/>
                          <a:cs typeface="+mn-cs"/>
                        </a:rPr>
                        <a:t>四</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en-US" sz="1500" kern="1200" dirty="0" smtClean="0">
                          <a:solidFill>
                            <a:schemeClr val="tx1"/>
                          </a:solidFill>
                          <a:effectLst/>
                          <a:latin typeface="微軟正黑體" panose="020B0604030504040204" pitchFamily="34" charset="-120"/>
                          <a:ea typeface="微軟正黑體" panose="020B0604030504040204" pitchFamily="34" charset="-120"/>
                          <a:cs typeface="+mn-cs"/>
                        </a:rPr>
                        <a:t>一</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en-US" sz="1500" kern="1200" dirty="0" smtClean="0">
                          <a:solidFill>
                            <a:schemeClr val="tx1"/>
                          </a:solidFill>
                          <a:effectLst/>
                          <a:latin typeface="微軟正黑體" panose="020B0604030504040204" pitchFamily="34" charset="-120"/>
                          <a:ea typeface="微軟正黑體" panose="020B0604030504040204" pitchFamily="34" charset="-120"/>
                          <a:cs typeface="+mn-cs"/>
                        </a:rPr>
                        <a:t>辦理應用系統開發、測試、編譯及換版上線作業，有下列事項欠妥：</a:t>
                      </a:r>
                      <a:endPar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endParaRPr>
                    </a:p>
                    <a:p>
                      <a:pPr marL="0" marR="0" lvl="0" indent="0" algn="l" defTabSz="767822" rtl="0" eaLnBrk="1" fontAlgn="ctr" latinLnBrk="0" hangingPunct="1">
                        <a:lnSpc>
                          <a:spcPts val="2200"/>
                        </a:lnSpc>
                        <a:spcBef>
                          <a:spcPts val="0"/>
                        </a:spcBef>
                        <a:spcAft>
                          <a:spcPts val="0"/>
                        </a:spcAft>
                        <a:buClrTx/>
                        <a:buSzTx/>
                        <a:buFontTx/>
                        <a:buNone/>
                        <a:tabLst/>
                        <a:defRPr/>
                      </a:pP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2.</a:t>
                      </a:r>
                      <a:r>
                        <a:rPr lang="zh-TW" altLang="en-US" sz="1500" kern="1200" dirty="0" smtClean="0">
                          <a:solidFill>
                            <a:schemeClr val="tx1"/>
                          </a:solidFill>
                          <a:effectLst/>
                          <a:latin typeface="微軟正黑體" panose="020B0604030504040204" pitchFamily="34" charset="-120"/>
                          <a:ea typeface="微軟正黑體" panose="020B0604030504040204" pitchFamily="34" charset="-120"/>
                          <a:cs typeface="+mn-cs"/>
                        </a:rPr>
                        <a:t>部分非核心系統應用程式，如網路投保、官網、商機系統等，雖已由資訊系統部安全管理課人員負責換版至正式主機，惟查有下列事項欠妥： </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(1)</a:t>
                      </a:r>
                      <a:r>
                        <a:rPr lang="zh-TW" altLang="en-US" sz="1500" kern="1200" dirty="0" smtClean="0">
                          <a:solidFill>
                            <a:schemeClr val="tx1"/>
                          </a:solidFill>
                          <a:effectLst/>
                          <a:latin typeface="微軟正黑體" panose="020B0604030504040204" pitchFamily="34" charset="-120"/>
                          <a:ea typeface="微軟正黑體" panose="020B0604030504040204" pitchFamily="34" charset="-120"/>
                          <a:cs typeface="+mn-cs"/>
                        </a:rPr>
                        <a:t>利用</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TFS</a:t>
                      </a:r>
                      <a:r>
                        <a:rPr lang="zh-TW" altLang="en-US" sz="1500" kern="1200" dirty="0" smtClean="0">
                          <a:solidFill>
                            <a:schemeClr val="tx1"/>
                          </a:solidFill>
                          <a:effectLst/>
                          <a:latin typeface="微軟正黑體" panose="020B0604030504040204" pitchFamily="34" charset="-120"/>
                          <a:ea typeface="微軟正黑體" panose="020B0604030504040204" pitchFamily="34" charset="-120"/>
                          <a:cs typeface="+mn-cs"/>
                        </a:rPr>
                        <a:t>系統進行核心系統以外系統之版本控管，程式人員依需求單修改完成後填寫上版申請單申請上版，經其主管覆核及資訊規劃課人員進行品保審查後，送安全管理課辦理上線作業，惟程式人員仍可持續變更原已審查完成之程式，致安全管理課人員進行換版時，依上版標籤所複製存放</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TFS</a:t>
                      </a:r>
                      <a:r>
                        <a:rPr lang="zh-TW" altLang="en-US" sz="1500" kern="1200" dirty="0" smtClean="0">
                          <a:solidFill>
                            <a:schemeClr val="tx1"/>
                          </a:solidFill>
                          <a:effectLst/>
                          <a:latin typeface="微軟正黑體" panose="020B0604030504040204" pitchFamily="34" charset="-120"/>
                          <a:ea typeface="微軟正黑體" panose="020B0604030504040204" pitchFamily="34" charset="-120"/>
                          <a:cs typeface="+mn-cs"/>
                        </a:rPr>
                        <a:t>之程式有未經主管核可之虞，不利確認上線程式之正確性。 </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(2)</a:t>
                      </a:r>
                      <a:r>
                        <a:rPr lang="zh-TW" altLang="en-US" sz="1500" kern="1200" dirty="0" smtClean="0">
                          <a:solidFill>
                            <a:schemeClr val="tx1"/>
                          </a:solidFill>
                          <a:effectLst/>
                          <a:latin typeface="微軟正黑體" panose="020B0604030504040204" pitchFamily="34" charset="-120"/>
                          <a:ea typeface="微軟正黑體" panose="020B0604030504040204" pitchFamily="34" charset="-120"/>
                          <a:cs typeface="+mn-cs"/>
                        </a:rPr>
                        <a:t>上線前相關使用者</a:t>
                      </a:r>
                      <a:r>
                        <a:rPr lang="zh-TW" altLang="en-US" sz="1500" u="sng" kern="1200" dirty="0" smtClean="0">
                          <a:solidFill>
                            <a:schemeClr val="tx1"/>
                          </a:solidFill>
                          <a:effectLst/>
                          <a:latin typeface="微軟正黑體" panose="020B0604030504040204" pitchFamily="34" charset="-120"/>
                          <a:ea typeface="微軟正黑體" panose="020B0604030504040204" pitchFamily="34" charset="-120"/>
                          <a:cs typeface="+mn-cs"/>
                        </a:rPr>
                        <a:t>測試環境係由程式人員自行提供</a:t>
                      </a:r>
                      <a:r>
                        <a:rPr lang="zh-TW" altLang="en-US" sz="1500" kern="1200" dirty="0" smtClean="0">
                          <a:solidFill>
                            <a:schemeClr val="tx1"/>
                          </a:solidFill>
                          <a:effectLst/>
                          <a:latin typeface="微軟正黑體" panose="020B0604030504040204" pitchFamily="34" charset="-120"/>
                          <a:ea typeface="微軟正黑體" panose="020B0604030504040204" pitchFamily="34" charset="-120"/>
                          <a:cs typeface="+mn-cs"/>
                        </a:rPr>
                        <a:t>，源碼檢測作業亦由程式人員於開發環境執行，尚未建立於經管控相對應原始程式之作業環境中辦理相關測試及檢測之機制。 </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(3)</a:t>
                      </a:r>
                      <a:r>
                        <a:rPr lang="zh-TW" altLang="en-US" sz="1500" kern="1200" dirty="0" smtClean="0">
                          <a:solidFill>
                            <a:schemeClr val="tx1"/>
                          </a:solidFill>
                          <a:effectLst/>
                          <a:latin typeface="微軟正黑體" panose="020B0604030504040204" pitchFamily="34" charset="-120"/>
                          <a:ea typeface="微軟正黑體" panose="020B0604030504040204" pitchFamily="34" charset="-120"/>
                          <a:cs typeface="+mn-cs"/>
                        </a:rPr>
                        <a:t>相關換版作業係以複致整包系統應用程式至正式作業主機方式辦理，其中包含程式人員已編譯完成之目的程式，未能確保原始程式與目的程式間一致性，亦未產製比對表供核對，未能防範有無不當或非法之程式指令</a:t>
                      </a:r>
                      <a:r>
                        <a:rPr lang="zh-TW" altLang="en-US" sz="1300" kern="1200" dirty="0" smtClean="0">
                          <a:solidFill>
                            <a:schemeClr val="tx1"/>
                          </a:solidFill>
                          <a:effectLst/>
                          <a:latin typeface="微軟正黑體" panose="020B0604030504040204" pitchFamily="34" charset="-120"/>
                          <a:ea typeface="微軟正黑體" panose="020B0604030504040204" pitchFamily="34" charset="-120"/>
                          <a:cs typeface="+mn-cs"/>
                        </a:rPr>
                        <a:t>。</a:t>
                      </a:r>
                      <a:endParaRPr lang="zh-TW" altLang="zh-TW" sz="1300" kern="1200" dirty="0" smtClean="0">
                        <a:solidFill>
                          <a:schemeClr val="tx1"/>
                        </a:solidFill>
                        <a:effectLst/>
                        <a:latin typeface="微軟正黑體" panose="020B0604030504040204" pitchFamily="34" charset="-120"/>
                        <a:ea typeface="微軟正黑體" panose="020B0604030504040204" pitchFamily="34" charset="-120"/>
                        <a:cs typeface="+mn-cs"/>
                      </a:endParaRP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lnSpc>
                          <a:spcPts val="2200"/>
                        </a:lnSpc>
                      </a:pPr>
                      <a:r>
                        <a:rPr lang="en-US" altLang="zh-TW" sz="1500" b="0" i="0" u="none" strike="noStrike" dirty="0" smtClean="0">
                          <a:solidFill>
                            <a:srgbClr val="000000"/>
                          </a:solidFill>
                          <a:effectLst/>
                          <a:latin typeface="微軟正黑體" panose="020B0604030504040204" pitchFamily="34" charset="-120"/>
                          <a:ea typeface="微軟正黑體" panose="020B0604030504040204" pitchFamily="34" charset="-120"/>
                        </a:rPr>
                        <a:t>108.12.31</a:t>
                      </a:r>
                    </a:p>
                    <a:p>
                      <a:pPr algn="ctr" fontAlgn="ctr">
                        <a:lnSpc>
                          <a:spcPts val="2200"/>
                        </a:lnSpc>
                      </a:pPr>
                      <a:r>
                        <a:rPr lang="zh-TW" altLang="en-US" sz="1500" b="0" i="0" u="none" strike="noStrike" dirty="0" smtClean="0">
                          <a:solidFill>
                            <a:srgbClr val="FF0000"/>
                          </a:solidFill>
                          <a:effectLst/>
                          <a:latin typeface="微軟正黑體" panose="020B0604030504040204" pitchFamily="34" charset="-120"/>
                          <a:ea typeface="微軟正黑體" panose="020B0604030504040204" pitchFamily="34" charset="-120"/>
                        </a:rPr>
                        <a:t>於</a:t>
                      </a:r>
                      <a:r>
                        <a:rPr lang="en-US" altLang="zh-TW" sz="1500" b="0" i="0" u="none" strike="noStrike" dirty="0" smtClean="0">
                          <a:solidFill>
                            <a:srgbClr val="FF0000"/>
                          </a:solidFill>
                          <a:effectLst/>
                          <a:latin typeface="微軟正黑體" panose="020B0604030504040204" pitchFamily="34" charset="-120"/>
                          <a:ea typeface="微軟正黑體" panose="020B0604030504040204" pitchFamily="34" charset="-120"/>
                        </a:rPr>
                        <a:t>11/20</a:t>
                      </a:r>
                      <a:r>
                        <a:rPr lang="zh-TW" altLang="en-US" sz="1500" b="0" i="0" u="none" strike="noStrike" dirty="0" smtClean="0">
                          <a:solidFill>
                            <a:srgbClr val="FF0000"/>
                          </a:solidFill>
                          <a:effectLst/>
                          <a:latin typeface="微軟正黑體" panose="020B0604030504040204" pitchFamily="34" charset="-120"/>
                          <a:ea typeface="微軟正黑體" panose="020B0604030504040204" pitchFamily="34" charset="-120"/>
                        </a:rPr>
                        <a:t>前</a:t>
                      </a:r>
                      <a:endParaRPr lang="en-US" altLang="zh-TW" sz="1500" b="0" i="0" u="none" strike="noStrike" dirty="0" smtClean="0">
                        <a:solidFill>
                          <a:srgbClr val="FF0000"/>
                        </a:solidFill>
                        <a:effectLst/>
                        <a:latin typeface="微軟正黑體" panose="020B0604030504040204" pitchFamily="34" charset="-120"/>
                        <a:ea typeface="微軟正黑體" panose="020B0604030504040204" pitchFamily="34" charset="-120"/>
                      </a:endParaRPr>
                    </a:p>
                    <a:p>
                      <a:pPr algn="ctr" fontAlgn="ctr">
                        <a:lnSpc>
                          <a:spcPts val="2200"/>
                        </a:lnSpc>
                      </a:pPr>
                      <a:r>
                        <a:rPr lang="zh-TW" altLang="en-US" sz="1500" b="0" i="0" u="none" strike="noStrike" dirty="0" smtClean="0">
                          <a:solidFill>
                            <a:srgbClr val="FF0000"/>
                          </a:solidFill>
                          <a:effectLst/>
                          <a:latin typeface="微軟正黑體" panose="020B0604030504040204" pitchFamily="34" charset="-120"/>
                          <a:ea typeface="微軟正黑體" panose="020B0604030504040204" pitchFamily="34" charset="-120"/>
                        </a:rPr>
                        <a:t>全數完成</a:t>
                      </a:r>
                      <a:endParaRPr lang="en-US" altLang="zh-TW" sz="1500" b="0" i="0" u="none" strike="noStrike" dirty="0" smtClean="0">
                        <a:solidFill>
                          <a:srgbClr val="FF0000"/>
                        </a:solidFill>
                        <a:effectLst/>
                        <a:latin typeface="微軟正黑體" panose="020B0604030504040204" pitchFamily="34" charset="-120"/>
                        <a:ea typeface="微軟正黑體" panose="020B0604030504040204" pitchFamily="34" charset="-120"/>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indent="0">
                        <a:lnSpc>
                          <a:spcPct val="150000"/>
                        </a:lnSpc>
                        <a:buFont typeface="+mj-lt"/>
                        <a:buNone/>
                      </a:pPr>
                      <a:r>
                        <a:rPr lang="zh-TW" altLang="en-US" sz="1500" kern="1200" dirty="0" smtClean="0">
                          <a:solidFill>
                            <a:schemeClr val="tx1"/>
                          </a:solidFill>
                          <a:effectLst/>
                          <a:latin typeface="微軟正黑體" panose="020B0604030504040204" pitchFamily="34" charset="-120"/>
                          <a:ea typeface="微軟正黑體" panose="020B0604030504040204" pitchFamily="34" charset="-120"/>
                          <a:cs typeface="+mn-cs"/>
                        </a:rPr>
                        <a:t>●會員專區</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en-US" sz="1500" kern="1200" dirty="0" smtClean="0">
                          <a:solidFill>
                            <a:schemeClr val="tx1"/>
                          </a:solidFill>
                          <a:effectLst/>
                          <a:latin typeface="微軟正黑體" panose="020B0604030504040204" pitchFamily="34" charset="-120"/>
                          <a:ea typeface="微軟正黑體" panose="020B0604030504040204" pitchFamily="34" charset="-120"/>
                          <a:cs typeface="+mn-cs"/>
                        </a:rPr>
                        <a:t>已完成</a:t>
                      </a:r>
                      <a:endPar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endParaRPr>
                    </a:p>
                    <a:p>
                      <a:pPr marL="0" indent="0">
                        <a:lnSpc>
                          <a:spcPct val="150000"/>
                        </a:lnSpc>
                        <a:buFont typeface="+mj-lt"/>
                        <a:buNone/>
                      </a:pPr>
                      <a:r>
                        <a:rPr lang="zh-TW" altLang="en-US" sz="1500" kern="1200" dirty="0" smtClean="0">
                          <a:solidFill>
                            <a:schemeClr val="tx1"/>
                          </a:solidFill>
                          <a:effectLst/>
                          <a:latin typeface="微軟正黑體" panose="020B0604030504040204" pitchFamily="34" charset="-120"/>
                          <a:ea typeface="微軟正黑體" panose="020B0604030504040204" pitchFamily="34" charset="-120"/>
                          <a:cs typeface="+mn-cs"/>
                        </a:rPr>
                        <a:t>●網路投保系統</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en-US" sz="1500" kern="1200" dirty="0" smtClean="0">
                          <a:solidFill>
                            <a:schemeClr val="tx1"/>
                          </a:solidFill>
                          <a:effectLst/>
                          <a:latin typeface="微軟正黑體" panose="020B0604030504040204" pitchFamily="34" charset="-120"/>
                          <a:ea typeface="微軟正黑體" panose="020B0604030504040204" pitchFamily="34" charset="-120"/>
                          <a:cs typeface="+mn-cs"/>
                        </a:rPr>
                        <a:t>已完成</a:t>
                      </a:r>
                      <a:endPar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endParaRPr>
                    </a:p>
                    <a:p>
                      <a:pPr marL="0" indent="0">
                        <a:lnSpc>
                          <a:spcPct val="150000"/>
                        </a:lnSpc>
                        <a:buFont typeface="+mj-lt"/>
                        <a:buNone/>
                      </a:pPr>
                      <a:r>
                        <a:rPr lang="zh-TW" altLang="en-US" sz="1500" kern="1200" dirty="0" smtClean="0">
                          <a:solidFill>
                            <a:schemeClr val="tx1"/>
                          </a:solidFill>
                          <a:effectLst/>
                          <a:latin typeface="微軟正黑體" panose="020B0604030504040204" pitchFamily="34" charset="-120"/>
                          <a:ea typeface="微軟正黑體" panose="020B0604030504040204" pitchFamily="34" charset="-120"/>
                          <a:cs typeface="+mn-cs"/>
                        </a:rPr>
                        <a:t>●新壽官網</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en-US" sz="1500" kern="1200" dirty="0" smtClean="0">
                          <a:solidFill>
                            <a:schemeClr val="tx1"/>
                          </a:solidFill>
                          <a:effectLst/>
                          <a:latin typeface="微軟正黑體" panose="020B0604030504040204" pitchFamily="34" charset="-120"/>
                          <a:ea typeface="微軟正黑體" panose="020B0604030504040204" pitchFamily="34" charset="-120"/>
                          <a:cs typeface="+mn-cs"/>
                        </a:rPr>
                        <a:t>已完成</a:t>
                      </a:r>
                      <a:endPar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endParaRPr>
                    </a:p>
                    <a:p>
                      <a:pPr marL="0" marR="0" lvl="0" indent="0" algn="l" defTabSz="767822" rtl="0" eaLnBrk="1" fontAlgn="auto" latinLnBrk="0" hangingPunct="1">
                        <a:lnSpc>
                          <a:spcPct val="150000"/>
                        </a:lnSpc>
                        <a:spcBef>
                          <a:spcPts val="0"/>
                        </a:spcBef>
                        <a:spcAft>
                          <a:spcPts val="0"/>
                        </a:spcAft>
                        <a:buClrTx/>
                        <a:buSzTx/>
                        <a:buFont typeface="+mj-lt"/>
                        <a:buNone/>
                        <a:tabLst/>
                        <a:defRPr/>
                      </a:pPr>
                      <a:r>
                        <a:rPr lang="zh-TW" altLang="en-US" sz="1500" kern="1200" dirty="0" smtClean="0">
                          <a:solidFill>
                            <a:schemeClr val="tx1"/>
                          </a:solidFill>
                          <a:effectLst/>
                          <a:latin typeface="微軟正黑體" panose="020B0604030504040204" pitchFamily="34" charset="-120"/>
                          <a:ea typeface="微軟正黑體" panose="020B0604030504040204" pitchFamily="34" charset="-120"/>
                          <a:cs typeface="+mn-cs"/>
                        </a:rPr>
                        <a:t>●商機系統</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en-US" sz="1500" kern="1200" dirty="0" smtClean="0">
                          <a:solidFill>
                            <a:schemeClr val="tx1"/>
                          </a:solidFill>
                          <a:effectLst/>
                          <a:latin typeface="微軟正黑體" panose="020B0604030504040204" pitchFamily="34" charset="-120"/>
                          <a:ea typeface="微軟正黑體" panose="020B0604030504040204" pitchFamily="34" charset="-120"/>
                          <a:cs typeface="+mn-cs"/>
                        </a:rPr>
                        <a:t>已完成</a:t>
                      </a:r>
                      <a:endParaRPr lang="zh-TW" altLang="zh-TW" sz="1500" b="1" kern="1200" dirty="0" smtClean="0">
                        <a:solidFill>
                          <a:srgbClr val="C00000"/>
                        </a:solidFill>
                        <a:effectLst/>
                        <a:latin typeface="微軟正黑體" panose="020B0604030504040204" pitchFamily="34" charset="-120"/>
                        <a:ea typeface="微軟正黑體" panose="020B0604030504040204" pitchFamily="34" charset="-120"/>
                        <a:cs typeface="+mn-cs"/>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912949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51720" y="170340"/>
            <a:ext cx="7092280" cy="523341"/>
          </a:xfrm>
          <a:prstGeom prst="rect">
            <a:avLst/>
          </a:prstGeom>
          <a:noFill/>
        </p:spPr>
        <p:txBody>
          <a:bodyPr wrap="square" rtlCol="0">
            <a:spAutoFit/>
          </a:bodyPr>
          <a:lstStyle/>
          <a:p>
            <a:pPr algn="ctr"/>
            <a:r>
              <a:rPr lang="en-US" altLang="zh-TW" sz="2800" b="1" u="none" kern="0" dirty="0">
                <a:solidFill>
                  <a:srgbClr val="44546A"/>
                </a:solidFill>
                <a:latin typeface="微軟正黑體" panose="020B0604030504040204" pitchFamily="34" charset="-120"/>
                <a:ea typeface="微軟正黑體" panose="020B0604030504040204" pitchFamily="34" charset="-120"/>
              </a:rPr>
              <a:t>107</a:t>
            </a:r>
            <a:r>
              <a:rPr lang="zh-TW" altLang="en-US" sz="2800" b="1" u="none" kern="0" dirty="0">
                <a:solidFill>
                  <a:srgbClr val="44546A"/>
                </a:solidFill>
                <a:latin typeface="微軟正黑體" panose="020B0604030504040204" pitchFamily="34" charset="-120"/>
                <a:ea typeface="微軟正黑體" panose="020B0604030504040204" pitchFamily="34" charset="-120"/>
              </a:rPr>
              <a:t>年金檢局檢查意見改善</a:t>
            </a:r>
            <a:r>
              <a:rPr lang="zh-TW" altLang="en-US" sz="2800" b="1" u="none" kern="0" dirty="0" smtClean="0">
                <a:solidFill>
                  <a:srgbClr val="44546A"/>
                </a:solidFill>
                <a:latin typeface="微軟正黑體" panose="020B0604030504040204" pitchFamily="34" charset="-120"/>
                <a:ea typeface="微軟正黑體" panose="020B0604030504040204" pitchFamily="34" charset="-120"/>
              </a:rPr>
              <a:t>情形－</a:t>
            </a:r>
            <a:r>
              <a:rPr lang="zh-TW" altLang="en-US" b="1" u="none" kern="0" dirty="0" smtClean="0">
                <a:solidFill>
                  <a:srgbClr val="44546A"/>
                </a:solidFill>
                <a:latin typeface="微軟正黑體" panose="020B0604030504040204" pitchFamily="34" charset="-120"/>
                <a:ea typeface="微軟正黑體" panose="020B0604030504040204" pitchFamily="34" charset="-120"/>
              </a:rPr>
              <a:t>數位資訊部</a:t>
            </a:r>
            <a:endParaRPr lang="en-US" altLang="zh-TW" sz="2800" b="1" kern="0" dirty="0">
              <a:solidFill>
                <a:srgbClr val="C00000"/>
              </a:solidFill>
              <a:latin typeface="微軟正黑體" panose="020B0604030504040204" pitchFamily="34" charset="-120"/>
              <a:ea typeface="微軟正黑體" panose="020B0604030504040204" pitchFamily="34" charset="-120"/>
            </a:endParaRPr>
          </a:p>
        </p:txBody>
      </p:sp>
      <p:graphicFrame>
        <p:nvGraphicFramePr>
          <p:cNvPr id="20" name="表格 19"/>
          <p:cNvGraphicFramePr>
            <a:graphicFrameLocks noGrp="1"/>
          </p:cNvGraphicFramePr>
          <p:nvPr>
            <p:extLst>
              <p:ext uri="{D42A27DB-BD31-4B8C-83A1-F6EECF244321}">
                <p14:modId xmlns:p14="http://schemas.microsoft.com/office/powerpoint/2010/main" val="2718075228"/>
              </p:ext>
            </p:extLst>
          </p:nvPr>
        </p:nvGraphicFramePr>
        <p:xfrm>
          <a:off x="107504" y="844095"/>
          <a:ext cx="8964336" cy="5612028"/>
        </p:xfrm>
        <a:graphic>
          <a:graphicData uri="http://schemas.openxmlformats.org/drawingml/2006/table">
            <a:tbl>
              <a:tblPr/>
              <a:tblGrid>
                <a:gridCol w="3024336">
                  <a:extLst>
                    <a:ext uri="{9D8B030D-6E8A-4147-A177-3AD203B41FA5}">
                      <a16:colId xmlns:a16="http://schemas.microsoft.com/office/drawing/2014/main" val="20000"/>
                    </a:ext>
                  </a:extLst>
                </a:gridCol>
                <a:gridCol w="1008000">
                  <a:extLst>
                    <a:ext uri="{9D8B030D-6E8A-4147-A177-3AD203B41FA5}">
                      <a16:colId xmlns:a16="http://schemas.microsoft.com/office/drawing/2014/main" val="20001"/>
                    </a:ext>
                  </a:extLst>
                </a:gridCol>
                <a:gridCol w="4932000">
                  <a:extLst>
                    <a:ext uri="{9D8B030D-6E8A-4147-A177-3AD203B41FA5}">
                      <a16:colId xmlns:a16="http://schemas.microsoft.com/office/drawing/2014/main" val="20002"/>
                    </a:ext>
                  </a:extLst>
                </a:gridCol>
              </a:tblGrid>
              <a:tr h="645448">
                <a:tc>
                  <a:txBody>
                    <a:bodyPr/>
                    <a:lstStyle/>
                    <a:p>
                      <a:pPr algn="ctr" fontAlgn="ct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檢查意見</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zh-TW" altLang="en-US" sz="1600" b="1" i="0" u="none" strike="noStrike" dirty="0" smtClean="0">
                          <a:solidFill>
                            <a:srgbClr val="000000"/>
                          </a:solidFill>
                          <a:effectLst/>
                          <a:latin typeface="微軟正黑體" panose="020B0604030504040204" pitchFamily="34" charset="-120"/>
                          <a:ea typeface="微軟正黑體" panose="020B0604030504040204" pitchFamily="34" charset="-120"/>
                        </a:rPr>
                        <a:t>預訂</a:t>
                      </a:r>
                      <a:endParaRPr lang="en-US" altLang="zh-TW" sz="1600" b="1" i="0" u="none" strike="noStrike" dirty="0" smtClean="0">
                        <a:solidFill>
                          <a:srgbClr val="000000"/>
                        </a:solidFill>
                        <a:effectLst/>
                        <a:latin typeface="微軟正黑體" panose="020B0604030504040204" pitchFamily="34" charset="-120"/>
                        <a:ea typeface="微軟正黑體" panose="020B0604030504040204" pitchFamily="34" charset="-120"/>
                      </a:endParaRPr>
                    </a:p>
                    <a:p>
                      <a:pPr algn="ctr" fontAlgn="ctr"/>
                      <a:r>
                        <a:rPr lang="zh-TW" altLang="en-US" sz="1600" b="1" i="0" u="none" strike="noStrike" dirty="0" smtClean="0">
                          <a:solidFill>
                            <a:srgbClr val="000000"/>
                          </a:solidFill>
                          <a:effectLst/>
                          <a:latin typeface="微軟正黑體" panose="020B0604030504040204" pitchFamily="34" charset="-120"/>
                          <a:ea typeface="微軟正黑體" panose="020B0604030504040204" pitchFamily="34" charset="-120"/>
                        </a:rPr>
                        <a:t>完成</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日期</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marL="0" marR="0" lvl="0" indent="0" algn="ctr" defTabSz="767822" rtl="0" eaLnBrk="1" fontAlgn="ctr" latinLnBrk="0" hangingPunct="1">
                        <a:lnSpc>
                          <a:spcPct val="100000"/>
                        </a:lnSpc>
                        <a:spcBef>
                          <a:spcPts val="0"/>
                        </a:spcBef>
                        <a:spcAft>
                          <a:spcPts val="0"/>
                        </a:spcAft>
                        <a:buClrTx/>
                        <a:buSzTx/>
                        <a:buFontTx/>
                        <a:buNone/>
                        <a:tabLst/>
                        <a:defRPr/>
                      </a:pPr>
                      <a:r>
                        <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rPr>
                        <a:t>108.11.30</a:t>
                      </a:r>
                      <a:r>
                        <a:rPr lang="zh-TW" altLang="en-US" sz="1600" b="1" i="0" u="none" strike="noStrike" dirty="0" smtClean="0">
                          <a:solidFill>
                            <a:srgbClr val="000000"/>
                          </a:solidFill>
                          <a:effectLst/>
                          <a:latin typeface="微軟正黑體" panose="020B0604030504040204" pitchFamily="34" charset="-120"/>
                          <a:ea typeface="微軟正黑體" panose="020B0604030504040204" pitchFamily="34" charset="-120"/>
                        </a:rPr>
                        <a:t>預定</a:t>
                      </a:r>
                      <a:r>
                        <a:rPr lang="zh-TW" altLang="en-US" sz="1600" b="1" i="0" u="none" strike="noStrike" dirty="0">
                          <a:solidFill>
                            <a:srgbClr val="000000"/>
                          </a:solidFill>
                          <a:effectLst/>
                          <a:latin typeface="微軟正黑體" panose="020B0604030504040204" pitchFamily="34" charset="-120"/>
                          <a:ea typeface="微軟正黑體" panose="020B0604030504040204" pitchFamily="34" charset="-120"/>
                        </a:rPr>
                        <a:t>完成內容</a:t>
                      </a:r>
                    </a:p>
                  </a:txBody>
                  <a:tcPr marL="36000" marR="36000" marT="36000" marB="3600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val="10000"/>
                  </a:ext>
                </a:extLst>
              </a:tr>
              <a:tr h="2028270">
                <a:tc>
                  <a:txBody>
                    <a:bodyPr/>
                    <a:lstStyle/>
                    <a:p>
                      <a:pPr marL="0" marR="0" lvl="0" indent="0" algn="l" defTabSz="767822" rtl="0" eaLnBrk="1" fontAlgn="ctr" latinLnBrk="0" hangingPunct="1">
                        <a:lnSpc>
                          <a:spcPts val="2200"/>
                        </a:lnSpc>
                        <a:spcBef>
                          <a:spcPts val="0"/>
                        </a:spcBef>
                        <a:spcAft>
                          <a:spcPts val="0"/>
                        </a:spcAft>
                        <a:buClrTx/>
                        <a:buSzTx/>
                        <a:buFontTx/>
                        <a:buNone/>
                        <a:tabLst/>
                        <a:defRPr/>
                      </a:pPr>
                      <a:r>
                        <a:rPr lang="zh-TW" altLang="en-US" sz="1500" kern="1200" dirty="0" smtClean="0">
                          <a:solidFill>
                            <a:schemeClr val="tx1"/>
                          </a:solidFill>
                          <a:effectLst/>
                          <a:latin typeface="微軟正黑體" panose="020B0604030504040204" pitchFamily="34" charset="-120"/>
                          <a:ea typeface="微軟正黑體" panose="020B0604030504040204" pitchFamily="34" charset="-120"/>
                          <a:cs typeface="+mn-cs"/>
                        </a:rPr>
                        <a:t>四</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en-US" sz="1500" kern="1200" dirty="0" smtClean="0">
                          <a:solidFill>
                            <a:schemeClr val="tx1"/>
                          </a:solidFill>
                          <a:effectLst/>
                          <a:latin typeface="微軟正黑體" panose="020B0604030504040204" pitchFamily="34" charset="-120"/>
                          <a:ea typeface="微軟正黑體" panose="020B0604030504040204" pitchFamily="34" charset="-120"/>
                          <a:cs typeface="+mn-cs"/>
                        </a:rPr>
                        <a:t>一</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en-US" sz="1500" kern="1200" dirty="0" smtClean="0">
                          <a:solidFill>
                            <a:schemeClr val="tx1"/>
                          </a:solidFill>
                          <a:effectLst/>
                          <a:latin typeface="微軟正黑體" panose="020B0604030504040204" pitchFamily="34" charset="-120"/>
                          <a:ea typeface="微軟正黑體" panose="020B0604030504040204" pitchFamily="34" charset="-120"/>
                          <a:cs typeface="+mn-cs"/>
                        </a:rPr>
                        <a:t>辦理應用系統開發、測試、編譯及換版上線作業，有下列事項欠妥：</a:t>
                      </a:r>
                      <a:endPar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endParaRPr>
                    </a:p>
                    <a:p>
                      <a:pPr algn="l" fontAlgn="ctr">
                        <a:lnSpc>
                          <a:spcPts val="2200"/>
                        </a:lnSpc>
                      </a:pP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4.</a:t>
                      </a: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應用程式與資料庫連線之密碼皆以明碼儲存於</a:t>
                      </a:r>
                      <a:r>
                        <a:rPr lang="en-US" altLang="zh-TW" sz="1500" kern="1200" dirty="0" err="1" smtClean="0">
                          <a:solidFill>
                            <a:schemeClr val="tx1"/>
                          </a:solidFill>
                          <a:effectLst/>
                          <a:latin typeface="微軟正黑體" panose="020B0604030504040204" pitchFamily="34" charset="-120"/>
                          <a:ea typeface="微軟正黑體" panose="020B0604030504040204" pitchFamily="34" charset="-120"/>
                          <a:cs typeface="+mn-cs"/>
                        </a:rPr>
                        <a:t>web.config</a:t>
                      </a: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檔內，且帳號密碼皆由應用系統開發同仁自行保管，不利資訊安全，如：網路投保系統共</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24</a:t>
                      </a: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組帳號</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如：</a:t>
                      </a:r>
                      <a:r>
                        <a:rPr lang="en-US" altLang="zh-TW" sz="1500" kern="1200" dirty="0" err="1" smtClean="0">
                          <a:solidFill>
                            <a:schemeClr val="tx1"/>
                          </a:solidFill>
                          <a:effectLst/>
                          <a:latin typeface="微軟正黑體" panose="020B0604030504040204" pitchFamily="34" charset="-120"/>
                          <a:ea typeface="微軟正黑體" panose="020B0604030504040204" pitchFamily="34" charset="-120"/>
                          <a:cs typeface="+mn-cs"/>
                        </a:rPr>
                        <a:t>MultiFunction</a:t>
                      </a: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en-US" altLang="zh-TW" sz="1500" kern="1200" dirty="0" err="1" smtClean="0">
                          <a:solidFill>
                            <a:schemeClr val="tx1"/>
                          </a:solidFill>
                          <a:effectLst/>
                          <a:latin typeface="微軟正黑體" panose="020B0604030504040204" pitchFamily="34" charset="-120"/>
                          <a:ea typeface="微軟正黑體" panose="020B0604030504040204" pitchFamily="34" charset="-120"/>
                          <a:cs typeface="+mn-cs"/>
                        </a:rPr>
                        <a:t>OutSiteAdmin</a:t>
                      </a: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en-US" altLang="zh-TW" sz="1500" kern="1200" dirty="0" err="1" smtClean="0">
                          <a:solidFill>
                            <a:schemeClr val="tx1"/>
                          </a:solidFill>
                          <a:effectLst/>
                          <a:latin typeface="微軟正黑體" panose="020B0604030504040204" pitchFamily="34" charset="-120"/>
                          <a:ea typeface="微軟正黑體" panose="020B0604030504040204" pitchFamily="34" charset="-120"/>
                          <a:cs typeface="+mn-cs"/>
                        </a:rPr>
                        <a:t>WebLoginData</a:t>
                      </a: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等</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之密碼、團體保險共</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18</a:t>
                      </a: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組帳號</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如：</a:t>
                      </a:r>
                      <a:r>
                        <a:rPr lang="en-US" altLang="zh-TW" sz="1500" kern="1200" dirty="0" err="1" smtClean="0">
                          <a:solidFill>
                            <a:schemeClr val="tx1"/>
                          </a:solidFill>
                          <a:effectLst/>
                          <a:latin typeface="微軟正黑體" panose="020B0604030504040204" pitchFamily="34" charset="-120"/>
                          <a:ea typeface="微軟正黑體" panose="020B0604030504040204" pitchFamily="34" charset="-120"/>
                          <a:cs typeface="+mn-cs"/>
                        </a:rPr>
                        <a:t>GroupIns</a:t>
                      </a: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en-US" altLang="zh-TW" sz="1500" kern="1200" dirty="0" err="1" smtClean="0">
                          <a:solidFill>
                            <a:schemeClr val="tx1"/>
                          </a:solidFill>
                          <a:effectLst/>
                          <a:latin typeface="微軟正黑體" panose="020B0604030504040204" pitchFamily="34" charset="-120"/>
                          <a:ea typeface="微軟正黑體" panose="020B0604030504040204" pitchFamily="34" charset="-120"/>
                          <a:cs typeface="+mn-cs"/>
                        </a:rPr>
                        <a:t>WebLoginData</a:t>
                      </a: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en-US" altLang="zh-TW" sz="1500" kern="1200" dirty="0" err="1" smtClean="0">
                          <a:solidFill>
                            <a:schemeClr val="tx1"/>
                          </a:solidFill>
                          <a:effectLst/>
                          <a:latin typeface="微軟正黑體" panose="020B0604030504040204" pitchFamily="34" charset="-120"/>
                          <a:ea typeface="微軟正黑體" panose="020B0604030504040204" pitchFamily="34" charset="-120"/>
                          <a:cs typeface="+mn-cs"/>
                        </a:rPr>
                        <a:t>SKLwebdb</a:t>
                      </a:r>
                      <a:r>
                        <a:rPr lang="en-US"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zh-TW" sz="1500" kern="1200" dirty="0" smtClean="0">
                          <a:solidFill>
                            <a:schemeClr val="tx1"/>
                          </a:solidFill>
                          <a:effectLst/>
                          <a:latin typeface="微軟正黑體" panose="020B0604030504040204" pitchFamily="34" charset="-120"/>
                          <a:ea typeface="微軟正黑體" panose="020B0604030504040204" pitchFamily="34" charset="-120"/>
                          <a:cs typeface="+mn-cs"/>
                        </a:rPr>
                        <a:t>之密碼。</a:t>
                      </a:r>
                      <a:endParaRPr lang="zh-TW" altLang="en-US" sz="1500"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lnSpc>
                          <a:spcPts val="2200"/>
                        </a:lnSpc>
                      </a:pPr>
                      <a:r>
                        <a:rPr lang="en-US" altLang="zh-TW" sz="1500" b="0" i="0" u="none" strike="noStrike" dirty="0" smtClean="0">
                          <a:solidFill>
                            <a:srgbClr val="000000"/>
                          </a:solidFill>
                          <a:effectLst/>
                          <a:latin typeface="微軟正黑體" panose="020B0604030504040204" pitchFamily="34" charset="-120"/>
                          <a:ea typeface="微軟正黑體" panose="020B0604030504040204" pitchFamily="34" charset="-120"/>
                        </a:rPr>
                        <a:t>108.12.31</a:t>
                      </a:r>
                      <a:endParaRPr lang="en-US" altLang="zh-TW" sz="15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indent="0">
                        <a:lnSpc>
                          <a:spcPct val="150000"/>
                        </a:lnSpc>
                        <a:buFont typeface="+mj-lt"/>
                        <a:buNone/>
                      </a:pPr>
                      <a:r>
                        <a:rPr lang="zh-TW" altLang="en-US" sz="1500" b="1"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en-US" altLang="zh-TW" sz="1500" b="1" kern="1200" dirty="0" err="1" smtClean="0">
                          <a:solidFill>
                            <a:schemeClr val="tx1"/>
                          </a:solidFill>
                          <a:effectLst/>
                          <a:latin typeface="微軟正黑體" panose="020B0604030504040204" pitchFamily="34" charset="-120"/>
                          <a:ea typeface="微軟正黑體" panose="020B0604030504040204" pitchFamily="34" charset="-120"/>
                          <a:cs typeface="+mn-cs"/>
                        </a:rPr>
                        <a:t>web.config</a:t>
                      </a:r>
                      <a:r>
                        <a:rPr lang="zh-TW" altLang="zh-TW" sz="1500" b="1" kern="1200" dirty="0" smtClean="0">
                          <a:solidFill>
                            <a:schemeClr val="tx1"/>
                          </a:solidFill>
                          <a:effectLst/>
                          <a:latin typeface="微軟正黑體" panose="020B0604030504040204" pitchFamily="34" charset="-120"/>
                          <a:ea typeface="微軟正黑體" panose="020B0604030504040204" pitchFamily="34" charset="-120"/>
                          <a:cs typeface="+mn-cs"/>
                        </a:rPr>
                        <a:t>檔</a:t>
                      </a:r>
                      <a:r>
                        <a:rPr lang="zh-TW" altLang="en-US" sz="1500" b="1" kern="1200" dirty="0" smtClean="0">
                          <a:solidFill>
                            <a:schemeClr val="tx1"/>
                          </a:solidFill>
                          <a:effectLst/>
                          <a:latin typeface="微軟正黑體" panose="020B0604030504040204" pitchFamily="34" charset="-120"/>
                          <a:ea typeface="微軟正黑體" panose="020B0604030504040204" pitchFamily="34" charset="-120"/>
                          <a:cs typeface="+mn-cs"/>
                        </a:rPr>
                        <a:t>加密：</a:t>
                      </a:r>
                      <a:r>
                        <a:rPr lang="zh-TW" altLang="en-US" sz="1400" kern="1200" dirty="0" smtClean="0">
                          <a:solidFill>
                            <a:schemeClr val="tx1"/>
                          </a:solidFill>
                          <a:effectLst/>
                          <a:latin typeface="微軟正黑體" panose="020B0604030504040204" pitchFamily="34" charset="-120"/>
                          <a:ea typeface="微軟正黑體" panose="020B0604030504040204" pitchFamily="34" charset="-120"/>
                          <a:cs typeface="+mn-cs"/>
                        </a:rPr>
                        <a:t>數資部系統大多完成加密，僅有客服系統、語音辨識、新光通、行政表單系統及公文系統尚未完成</a:t>
                      </a:r>
                      <a:endParaRPr lang="zh-TW" altLang="zh-TW" sz="1400" b="1" kern="1200" dirty="0" smtClean="0">
                        <a:solidFill>
                          <a:srgbClr val="C00000"/>
                        </a:solidFill>
                        <a:effectLst/>
                        <a:latin typeface="微軟正黑體" panose="020B0604030504040204" pitchFamily="34" charset="-120"/>
                        <a:ea typeface="微軟正黑體" panose="020B0604030504040204" pitchFamily="34" charset="-120"/>
                        <a:cs typeface="+mn-cs"/>
                      </a:endParaRPr>
                    </a:p>
                    <a:p>
                      <a:pPr>
                        <a:lnSpc>
                          <a:spcPts val="2200"/>
                        </a:lnSpc>
                      </a:pPr>
                      <a:r>
                        <a:rPr lang="zh-TW" altLang="zh-TW" sz="1400" b="0" kern="1200" dirty="0" smtClean="0">
                          <a:solidFill>
                            <a:srgbClr val="C00000"/>
                          </a:solidFill>
                          <a:effectLst/>
                          <a:latin typeface="微軟正黑體" panose="020B0604030504040204" pitchFamily="34" charset="-120"/>
                          <a:ea typeface="微軟正黑體" panose="020B0604030504040204" pitchFamily="34" charset="-120"/>
                          <a:cs typeface="+mn-cs"/>
                        </a:rPr>
                        <a:t>【目前進度</a:t>
                      </a:r>
                      <a:r>
                        <a:rPr lang="en-US" altLang="zh-TW" sz="1400" b="0" kern="1200" dirty="0" smtClean="0">
                          <a:solidFill>
                            <a:srgbClr val="C00000"/>
                          </a:solidFill>
                          <a:effectLst/>
                          <a:latin typeface="微軟正黑體" panose="020B0604030504040204" pitchFamily="34" charset="-120"/>
                          <a:ea typeface="微軟正黑體" panose="020B0604030504040204" pitchFamily="34" charset="-120"/>
                          <a:cs typeface="+mn-cs"/>
                        </a:rPr>
                        <a:t>-1218</a:t>
                      </a:r>
                      <a:r>
                        <a:rPr lang="zh-TW" altLang="en-US" sz="1400" b="0" kern="1200" dirty="0" smtClean="0">
                          <a:solidFill>
                            <a:srgbClr val="C00000"/>
                          </a:solidFill>
                          <a:effectLst/>
                          <a:latin typeface="微軟正黑體" panose="020B0604030504040204" pitchFamily="34" charset="-120"/>
                          <a:ea typeface="微軟正黑體" panose="020B0604030504040204" pitchFamily="34" charset="-120"/>
                          <a:cs typeface="+mn-cs"/>
                        </a:rPr>
                        <a:t>更新</a:t>
                      </a:r>
                      <a:r>
                        <a:rPr lang="zh-TW" altLang="zh-TW" sz="1400" b="0" kern="1200" dirty="0" smtClean="0">
                          <a:solidFill>
                            <a:srgbClr val="C00000"/>
                          </a:solidFill>
                          <a:effectLst/>
                          <a:latin typeface="微軟正黑體" panose="020B0604030504040204" pitchFamily="34" charset="-120"/>
                          <a:ea typeface="微軟正黑體" panose="020B0604030504040204" pitchFamily="34" charset="-120"/>
                          <a:cs typeface="+mn-cs"/>
                        </a:rPr>
                        <a:t>】</a:t>
                      </a:r>
                      <a:endParaRPr lang="en-US" altLang="zh-TW" sz="1400" b="0" kern="1200" dirty="0" smtClean="0">
                        <a:solidFill>
                          <a:srgbClr val="C00000"/>
                        </a:solidFill>
                        <a:effectLst/>
                        <a:latin typeface="微軟正黑體" panose="020B0604030504040204" pitchFamily="34" charset="-120"/>
                        <a:ea typeface="微軟正黑體" panose="020B0604030504040204" pitchFamily="34" charset="-120"/>
                        <a:cs typeface="+mn-cs"/>
                      </a:endParaRPr>
                    </a:p>
                    <a:p>
                      <a:pPr marL="342900" indent="-342900">
                        <a:lnSpc>
                          <a:spcPts val="2200"/>
                        </a:lnSpc>
                        <a:buFont typeface="Wingdings" panose="05000000000000000000" pitchFamily="2" charset="2"/>
                        <a:buAutoNum type="circleNumWdWhitePlain"/>
                      </a:pPr>
                      <a:r>
                        <a:rPr lang="en-US" altLang="zh-TW" sz="1400" b="0" kern="1200" dirty="0" smtClean="0">
                          <a:solidFill>
                            <a:schemeClr val="tx1"/>
                          </a:solidFill>
                          <a:effectLst/>
                          <a:latin typeface="微軟正黑體" panose="020B0604030504040204" pitchFamily="34" charset="-120"/>
                          <a:ea typeface="微軟正黑體" panose="020B0604030504040204" pitchFamily="34" charset="-120"/>
                          <a:cs typeface="+mn-cs"/>
                        </a:rPr>
                        <a:t>CTI</a:t>
                      </a:r>
                      <a:r>
                        <a:rPr lang="zh-TW" altLang="en-US" sz="1400" b="0" kern="1200" dirty="0" smtClean="0">
                          <a:solidFill>
                            <a:schemeClr val="tx1"/>
                          </a:solidFill>
                          <a:effectLst/>
                          <a:latin typeface="微軟正黑體" panose="020B0604030504040204" pitchFamily="34" charset="-120"/>
                          <a:ea typeface="微軟正黑體" panose="020B0604030504040204" pitchFamily="34" charset="-120"/>
                          <a:cs typeface="+mn-cs"/>
                        </a:rPr>
                        <a:t>系統：</a:t>
                      </a:r>
                      <a:r>
                        <a:rPr lang="zh-TW" altLang="zh-TW" sz="1400" b="0" kern="1200" dirty="0" smtClean="0">
                          <a:solidFill>
                            <a:schemeClr val="tx1"/>
                          </a:solidFill>
                          <a:effectLst/>
                          <a:latin typeface="微軟正黑體" panose="020B0604030504040204" pitchFamily="34" charset="-120"/>
                          <a:ea typeface="微軟正黑體" panose="020B0604030504040204" pitchFamily="34" charset="-120"/>
                          <a:cs typeface="+mn-cs"/>
                        </a:rPr>
                        <a:t>未加密，</a:t>
                      </a:r>
                      <a:r>
                        <a:rPr lang="zh-TW" altLang="en-US" sz="1400" b="0" kern="1200" dirty="0" smtClean="0">
                          <a:solidFill>
                            <a:schemeClr val="tx1"/>
                          </a:solidFill>
                          <a:effectLst/>
                          <a:latin typeface="微軟正黑體" panose="020B0604030504040204" pitchFamily="34" charset="-120"/>
                          <a:ea typeface="微軟正黑體" panose="020B0604030504040204" pitchFamily="34" charset="-120"/>
                          <a:cs typeface="+mn-cs"/>
                        </a:rPr>
                        <a:t>廠商回覆需升級，得</a:t>
                      </a:r>
                      <a:r>
                        <a:rPr lang="zh-TW" altLang="zh-TW" sz="1400" b="0" kern="1200" dirty="0" smtClean="0">
                          <a:solidFill>
                            <a:schemeClr val="tx1"/>
                          </a:solidFill>
                          <a:effectLst/>
                          <a:latin typeface="微軟正黑體" panose="020B0604030504040204" pitchFamily="34" charset="-120"/>
                          <a:ea typeface="微軟正黑體" panose="020B0604030504040204" pitchFamily="34" charset="-120"/>
                          <a:cs typeface="+mn-cs"/>
                        </a:rPr>
                        <a:t>另收費用。 </a:t>
                      </a:r>
                      <a:endParaRPr lang="en-US" altLang="zh-TW" sz="1400" b="0" kern="1200" dirty="0" smtClean="0">
                        <a:solidFill>
                          <a:schemeClr val="tx1"/>
                        </a:solidFill>
                        <a:effectLst/>
                        <a:latin typeface="微軟正黑體" panose="020B0604030504040204" pitchFamily="34" charset="-120"/>
                        <a:ea typeface="微軟正黑體" panose="020B0604030504040204" pitchFamily="34" charset="-120"/>
                        <a:cs typeface="+mn-cs"/>
                      </a:endParaRPr>
                    </a:p>
                    <a:p>
                      <a:pPr marL="342900" marR="0" lvl="0" indent="-342900" algn="l" defTabSz="767822" rtl="0" eaLnBrk="1" fontAlgn="auto" latinLnBrk="0" hangingPunct="1">
                        <a:lnSpc>
                          <a:spcPts val="2200"/>
                        </a:lnSpc>
                        <a:spcBef>
                          <a:spcPts val="0"/>
                        </a:spcBef>
                        <a:spcAft>
                          <a:spcPts val="0"/>
                        </a:spcAft>
                        <a:buClrTx/>
                        <a:buSzTx/>
                        <a:buFont typeface="Wingdings" panose="05000000000000000000" pitchFamily="2" charset="2"/>
                        <a:buAutoNum type="circleNumWdWhitePlain"/>
                        <a:tabLst/>
                        <a:defRPr/>
                      </a:pPr>
                      <a:r>
                        <a:rPr lang="zh-TW" altLang="en-US" sz="1400" b="0" kern="1200" dirty="0" smtClean="0">
                          <a:solidFill>
                            <a:schemeClr val="tx1"/>
                          </a:solidFill>
                          <a:effectLst/>
                          <a:latin typeface="微軟正黑體" panose="020B0604030504040204" pitchFamily="34" charset="-120"/>
                          <a:ea typeface="微軟正黑體" panose="020B0604030504040204" pitchFamily="34" charset="-120"/>
                          <a:cs typeface="+mn-cs"/>
                        </a:rPr>
                        <a:t>新光通：</a:t>
                      </a:r>
                      <a:r>
                        <a:rPr lang="zh-TW" altLang="zh-TW" sz="1400" b="0" kern="1200" dirty="0" smtClean="0">
                          <a:solidFill>
                            <a:schemeClr val="tx1"/>
                          </a:solidFill>
                          <a:effectLst/>
                          <a:latin typeface="微軟正黑體" panose="020B0604030504040204" pitchFamily="34" charset="-120"/>
                          <a:ea typeface="微軟正黑體" panose="020B0604030504040204" pitchFamily="34" charset="-120"/>
                          <a:cs typeface="+mn-cs"/>
                        </a:rPr>
                        <a:t>未加密，新光通為</a:t>
                      </a:r>
                      <a:r>
                        <a:rPr lang="en-US" altLang="zh-TW" sz="1400" b="0" kern="1200" dirty="0" smtClean="0">
                          <a:solidFill>
                            <a:schemeClr val="tx1"/>
                          </a:solidFill>
                          <a:effectLst/>
                          <a:latin typeface="微軟正黑體" panose="020B0604030504040204" pitchFamily="34" charset="-120"/>
                          <a:ea typeface="微軟正黑體" panose="020B0604030504040204" pitchFamily="34" charset="-120"/>
                          <a:cs typeface="+mn-cs"/>
                        </a:rPr>
                        <a:t>JAVA</a:t>
                      </a:r>
                      <a:r>
                        <a:rPr lang="zh-TW" altLang="zh-TW" sz="1400" b="0" kern="1200" dirty="0" smtClean="0">
                          <a:solidFill>
                            <a:schemeClr val="tx1"/>
                          </a:solidFill>
                          <a:effectLst/>
                          <a:latin typeface="微軟正黑體" panose="020B0604030504040204" pitchFamily="34" charset="-120"/>
                          <a:ea typeface="微軟正黑體" panose="020B0604030504040204" pitchFamily="34" charset="-120"/>
                          <a:cs typeface="+mn-cs"/>
                        </a:rPr>
                        <a:t>使用</a:t>
                      </a:r>
                      <a:r>
                        <a:rPr lang="en-US" altLang="zh-TW" sz="1400" b="0" kern="1200" dirty="0" err="1" smtClean="0">
                          <a:solidFill>
                            <a:schemeClr val="tx1"/>
                          </a:solidFill>
                          <a:effectLst/>
                          <a:latin typeface="微軟正黑體" panose="020B0604030504040204" pitchFamily="34" charset="-120"/>
                          <a:ea typeface="微軟正黑體" panose="020B0604030504040204" pitchFamily="34" charset="-120"/>
                          <a:cs typeface="+mn-cs"/>
                        </a:rPr>
                        <a:t>ini</a:t>
                      </a:r>
                      <a:r>
                        <a:rPr lang="zh-TW" altLang="zh-TW" sz="1400" b="0"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en-US" sz="1400" b="0" kern="1200" dirty="0" smtClean="0">
                          <a:solidFill>
                            <a:schemeClr val="tx1"/>
                          </a:solidFill>
                          <a:effectLst/>
                          <a:latin typeface="微軟正黑體" panose="020B0604030504040204" pitchFamily="34" charset="-120"/>
                          <a:ea typeface="微軟正黑體" panose="020B0604030504040204" pitchFamily="34" charset="-120"/>
                          <a:cs typeface="+mn-cs"/>
                        </a:rPr>
                        <a:t>需</a:t>
                      </a:r>
                      <a:r>
                        <a:rPr lang="zh-TW" altLang="zh-TW" sz="1400" b="0" kern="1200" dirty="0" smtClean="0">
                          <a:solidFill>
                            <a:schemeClr val="tx1"/>
                          </a:solidFill>
                          <a:effectLst/>
                          <a:latin typeface="微軟正黑體" panose="020B0604030504040204" pitchFamily="34" charset="-120"/>
                          <a:ea typeface="微軟正黑體" panose="020B0604030504040204" pitchFamily="34" charset="-120"/>
                          <a:cs typeface="+mn-cs"/>
                        </a:rPr>
                        <a:t>收費</a:t>
                      </a:r>
                      <a:r>
                        <a:rPr lang="zh-TW" altLang="en-US" sz="1400" b="0" kern="1200" dirty="0" smtClean="0">
                          <a:solidFill>
                            <a:schemeClr val="tx1"/>
                          </a:solidFill>
                          <a:effectLst/>
                          <a:latin typeface="微軟正黑體" panose="020B0604030504040204" pitchFamily="34" charset="-120"/>
                          <a:ea typeface="微軟正黑體" panose="020B0604030504040204" pitchFamily="34" charset="-120"/>
                          <a:cs typeface="+mn-cs"/>
                        </a:rPr>
                        <a:t>待報價；</a:t>
                      </a:r>
                      <a:endParaRPr lang="en-US" altLang="zh-TW" sz="1400" b="0" kern="1200" dirty="0" smtClean="0">
                        <a:solidFill>
                          <a:schemeClr val="tx1"/>
                        </a:solidFill>
                        <a:effectLst/>
                        <a:latin typeface="微軟正黑體" panose="020B0604030504040204" pitchFamily="34" charset="-120"/>
                        <a:ea typeface="微軟正黑體" panose="020B0604030504040204" pitchFamily="34" charset="-120"/>
                        <a:cs typeface="+mn-cs"/>
                      </a:endParaRPr>
                    </a:p>
                    <a:p>
                      <a:pPr marL="342900" indent="-342900" algn="l" defTabSz="767822" rtl="0" eaLnBrk="1" latinLnBrk="0" hangingPunct="1">
                        <a:lnSpc>
                          <a:spcPts val="2200"/>
                        </a:lnSpc>
                        <a:buFont typeface="Wingdings" panose="05000000000000000000" pitchFamily="2" charset="2"/>
                        <a:buAutoNum type="circleNumWdWhitePlain"/>
                      </a:pPr>
                      <a:r>
                        <a:rPr lang="zh-TW" altLang="en-US" sz="1400" b="0" kern="1200" dirty="0" smtClean="0">
                          <a:solidFill>
                            <a:schemeClr val="tx1"/>
                          </a:solidFill>
                          <a:effectLst/>
                          <a:latin typeface="微軟正黑體" panose="020B0604030504040204" pitchFamily="34" charset="-120"/>
                          <a:ea typeface="微軟正黑體" panose="020B0604030504040204" pitchFamily="34" charset="-120"/>
                          <a:cs typeface="+mn-cs"/>
                        </a:rPr>
                        <a:t>語音辨識系統：</a:t>
                      </a:r>
                      <a:r>
                        <a:rPr lang="zh-TW" altLang="zh-TW" sz="1400" b="0" kern="1200" dirty="0" smtClean="0">
                          <a:solidFill>
                            <a:schemeClr val="tx1"/>
                          </a:solidFill>
                          <a:effectLst/>
                          <a:latin typeface="微軟正黑體" panose="020B0604030504040204" pitchFamily="34" charset="-120"/>
                          <a:ea typeface="微軟正黑體" panose="020B0604030504040204" pitchFamily="34" charset="-120"/>
                          <a:cs typeface="+mn-cs"/>
                        </a:rPr>
                        <a:t>未加密，</a:t>
                      </a:r>
                      <a:r>
                        <a:rPr lang="zh-TW" altLang="en-US" sz="1400" b="0" kern="1200" dirty="0" smtClean="0">
                          <a:solidFill>
                            <a:schemeClr val="tx1"/>
                          </a:solidFill>
                          <a:effectLst/>
                          <a:latin typeface="微軟正黑體" panose="020B0604030504040204" pitchFamily="34" charset="-120"/>
                          <a:ea typeface="微軟正黑體" panose="020B0604030504040204" pitchFamily="34" charset="-120"/>
                          <a:cs typeface="+mn-cs"/>
                        </a:rPr>
                        <a:t>需</a:t>
                      </a:r>
                      <a:r>
                        <a:rPr lang="zh-TW" altLang="zh-TW" sz="1400" b="0" kern="1200" dirty="0" smtClean="0">
                          <a:solidFill>
                            <a:schemeClr val="tx1"/>
                          </a:solidFill>
                          <a:effectLst/>
                          <a:latin typeface="微軟正黑體" panose="020B0604030504040204" pitchFamily="34" charset="-120"/>
                          <a:ea typeface="微軟正黑體" panose="020B0604030504040204" pitchFamily="34" charset="-120"/>
                          <a:cs typeface="+mn-cs"/>
                        </a:rPr>
                        <a:t>收費</a:t>
                      </a:r>
                      <a:r>
                        <a:rPr lang="zh-TW" altLang="en-US" sz="1400" b="0" kern="1200" dirty="0" smtClean="0">
                          <a:solidFill>
                            <a:schemeClr val="tx1"/>
                          </a:solidFill>
                          <a:effectLst/>
                          <a:latin typeface="微軟正黑體" panose="020B0604030504040204" pitchFamily="34" charset="-120"/>
                          <a:ea typeface="微軟正黑體" panose="020B0604030504040204" pitchFamily="34" charset="-120"/>
                          <a:cs typeface="+mn-cs"/>
                        </a:rPr>
                        <a:t>待報價</a:t>
                      </a:r>
                      <a:endParaRPr lang="en-US" altLang="zh-TW" sz="1400" b="0" kern="1200" dirty="0" smtClean="0">
                        <a:solidFill>
                          <a:schemeClr val="tx1"/>
                        </a:solidFill>
                        <a:effectLst/>
                        <a:latin typeface="微軟正黑體" panose="020B0604030504040204" pitchFamily="34" charset="-120"/>
                        <a:ea typeface="微軟正黑體" panose="020B0604030504040204" pitchFamily="34" charset="-120"/>
                        <a:cs typeface="+mn-cs"/>
                      </a:endParaRPr>
                    </a:p>
                    <a:p>
                      <a:pPr marL="342900" indent="-342900" algn="l" defTabSz="767822" rtl="0" eaLnBrk="1" latinLnBrk="0" hangingPunct="1">
                        <a:lnSpc>
                          <a:spcPts val="2200"/>
                        </a:lnSpc>
                        <a:buFont typeface="Wingdings" panose="05000000000000000000" pitchFamily="2" charset="2"/>
                        <a:buAutoNum type="circleNumWdWhitePlain"/>
                      </a:pPr>
                      <a:r>
                        <a:rPr lang="zh-TW" altLang="en-US" sz="1400" b="0" kern="1200" dirty="0" smtClean="0">
                          <a:solidFill>
                            <a:srgbClr val="FF0000"/>
                          </a:solidFill>
                          <a:effectLst/>
                          <a:latin typeface="微軟正黑體" panose="020B0604030504040204" pitchFamily="34" charset="-120"/>
                          <a:ea typeface="微軟正黑體" panose="020B0604030504040204" pitchFamily="34" charset="-120"/>
                          <a:cs typeface="+mn-cs"/>
                        </a:rPr>
                        <a:t>公文系統：已於</a:t>
                      </a:r>
                      <a:r>
                        <a:rPr lang="en-US" altLang="zh-TW" sz="1400" b="0" kern="1200" dirty="0" smtClean="0">
                          <a:solidFill>
                            <a:srgbClr val="FF0000"/>
                          </a:solidFill>
                          <a:effectLst/>
                          <a:latin typeface="微軟正黑體" panose="020B0604030504040204" pitchFamily="34" charset="-120"/>
                          <a:ea typeface="微軟正黑體" panose="020B0604030504040204" pitchFamily="34" charset="-120"/>
                          <a:cs typeface="+mn-cs"/>
                        </a:rPr>
                        <a:t>11/29</a:t>
                      </a:r>
                      <a:r>
                        <a:rPr lang="zh-TW" altLang="en-US" sz="1400" b="0" kern="1200" dirty="0" smtClean="0">
                          <a:solidFill>
                            <a:srgbClr val="FF0000"/>
                          </a:solidFill>
                          <a:effectLst/>
                          <a:latin typeface="微軟正黑體" panose="020B0604030504040204" pitchFamily="34" charset="-120"/>
                          <a:ea typeface="微軟正黑體" panose="020B0604030504040204" pitchFamily="34" charset="-120"/>
                          <a:cs typeface="+mn-cs"/>
                        </a:rPr>
                        <a:t>完成</a:t>
                      </a:r>
                      <a:endParaRPr lang="en-US" altLang="zh-TW" sz="1400" b="0" kern="1200" dirty="0" smtClean="0">
                        <a:solidFill>
                          <a:srgbClr val="FF0000"/>
                        </a:solidFill>
                        <a:effectLst/>
                        <a:latin typeface="微軟正黑體" panose="020B0604030504040204" pitchFamily="34" charset="-120"/>
                        <a:ea typeface="微軟正黑體" panose="020B0604030504040204" pitchFamily="34" charset="-120"/>
                        <a:cs typeface="+mn-cs"/>
                      </a:endParaRPr>
                    </a:p>
                    <a:p>
                      <a:pPr marL="342900" marR="0" lvl="0" indent="-342900" algn="l" defTabSz="767822" rtl="0" eaLnBrk="1" fontAlgn="auto" latinLnBrk="0" hangingPunct="1">
                        <a:lnSpc>
                          <a:spcPts val="2200"/>
                        </a:lnSpc>
                        <a:spcBef>
                          <a:spcPts val="0"/>
                        </a:spcBef>
                        <a:spcAft>
                          <a:spcPts val="0"/>
                        </a:spcAft>
                        <a:buClrTx/>
                        <a:buSzTx/>
                        <a:buFont typeface="Wingdings" panose="05000000000000000000" pitchFamily="2" charset="2"/>
                        <a:buAutoNum type="circleNumWdWhitePlain"/>
                        <a:tabLst/>
                        <a:defRPr/>
                      </a:pPr>
                      <a:r>
                        <a:rPr lang="zh-TW" altLang="en-US" sz="1400" b="0" kern="1200" dirty="0" smtClean="0">
                          <a:solidFill>
                            <a:srgbClr val="FF0000"/>
                          </a:solidFill>
                          <a:effectLst/>
                          <a:latin typeface="微軟正黑體" panose="020B0604030504040204" pitchFamily="34" charset="-120"/>
                          <a:ea typeface="微軟正黑體" panose="020B0604030504040204" pitchFamily="34" charset="-120"/>
                          <a:cs typeface="+mn-cs"/>
                        </a:rPr>
                        <a:t>行政表單系統：已於</a:t>
                      </a:r>
                      <a:r>
                        <a:rPr lang="en-US" altLang="zh-TW" sz="1400" b="0" kern="1200" dirty="0" smtClean="0">
                          <a:solidFill>
                            <a:srgbClr val="FF0000"/>
                          </a:solidFill>
                          <a:effectLst/>
                          <a:latin typeface="微軟正黑體" panose="020B0604030504040204" pitchFamily="34" charset="-120"/>
                          <a:ea typeface="微軟正黑體" panose="020B0604030504040204" pitchFamily="34" charset="-120"/>
                          <a:cs typeface="+mn-cs"/>
                        </a:rPr>
                        <a:t>11/29</a:t>
                      </a:r>
                      <a:r>
                        <a:rPr lang="zh-TW" altLang="en-US" sz="1400" b="0" kern="1200" dirty="0" smtClean="0">
                          <a:solidFill>
                            <a:srgbClr val="FF0000"/>
                          </a:solidFill>
                          <a:effectLst/>
                          <a:latin typeface="微軟正黑體" panose="020B0604030504040204" pitchFamily="34" charset="-120"/>
                          <a:ea typeface="微軟正黑體" panose="020B0604030504040204" pitchFamily="34" charset="-120"/>
                          <a:cs typeface="+mn-cs"/>
                        </a:rPr>
                        <a:t>完成</a:t>
                      </a:r>
                      <a:endParaRPr lang="en-US" altLang="zh-TW" sz="1400" b="0" kern="1200" dirty="0" smtClean="0">
                        <a:solidFill>
                          <a:srgbClr val="FF0000"/>
                        </a:solidFill>
                        <a:effectLst/>
                        <a:latin typeface="微軟正黑體" panose="020B0604030504040204" pitchFamily="34" charset="-120"/>
                        <a:ea typeface="微軟正黑體" panose="020B0604030504040204" pitchFamily="34" charset="-120"/>
                        <a:cs typeface="+mn-cs"/>
                      </a:endParaRPr>
                    </a:p>
                    <a:p>
                      <a:pPr marL="342900" marR="0" lvl="0" indent="-342900" algn="l" defTabSz="767822" rtl="0" eaLnBrk="1" fontAlgn="auto" latinLnBrk="0" hangingPunct="1">
                        <a:lnSpc>
                          <a:spcPts val="2200"/>
                        </a:lnSpc>
                        <a:spcBef>
                          <a:spcPts val="0"/>
                        </a:spcBef>
                        <a:spcAft>
                          <a:spcPts val="0"/>
                        </a:spcAft>
                        <a:buClrTx/>
                        <a:buSzTx/>
                        <a:buFont typeface="Wingdings" panose="05000000000000000000" pitchFamily="2" charset="2"/>
                        <a:buAutoNum type="circleNumWdWhitePlain"/>
                        <a:tabLst/>
                        <a:defRPr/>
                      </a:pPr>
                      <a:r>
                        <a:rPr lang="zh-TW" altLang="en-US" sz="1400" b="0" kern="1200" dirty="0" smtClean="0">
                          <a:solidFill>
                            <a:schemeClr val="tx1"/>
                          </a:solidFill>
                          <a:effectLst/>
                          <a:latin typeface="微軟正黑體" panose="020B0604030504040204" pitchFamily="34" charset="-120"/>
                          <a:ea typeface="微軟正黑體" panose="020B0604030504040204" pitchFamily="34" charset="-120"/>
                          <a:cs typeface="+mn-cs"/>
                        </a:rPr>
                        <a:t>智能客服：</a:t>
                      </a:r>
                      <a:r>
                        <a:rPr lang="zh-TW" altLang="zh-TW" sz="1400" b="0" kern="1200" dirty="0" smtClean="0">
                          <a:solidFill>
                            <a:schemeClr val="tx1"/>
                          </a:solidFill>
                          <a:effectLst/>
                          <a:latin typeface="微軟正黑體" panose="020B0604030504040204" pitchFamily="34" charset="-120"/>
                          <a:ea typeface="微軟正黑體" panose="020B0604030504040204" pitchFamily="34" charset="-120"/>
                          <a:cs typeface="+mn-cs"/>
                        </a:rPr>
                        <a:t>現行系統已加密</a:t>
                      </a:r>
                      <a:endParaRPr lang="en-US" altLang="zh-TW" sz="1400" b="0" kern="1200" dirty="0" smtClean="0">
                        <a:solidFill>
                          <a:schemeClr val="tx1"/>
                        </a:solidFill>
                        <a:effectLst/>
                        <a:latin typeface="微軟正黑體" panose="020B0604030504040204" pitchFamily="34" charset="-120"/>
                        <a:ea typeface="微軟正黑體" panose="020B0604030504040204" pitchFamily="34" charset="-120"/>
                        <a:cs typeface="+mn-cs"/>
                      </a:endParaRPr>
                    </a:p>
                    <a:p>
                      <a:pPr marL="342900" marR="0" lvl="0" indent="-342900" algn="l" defTabSz="767822" rtl="0" eaLnBrk="1" fontAlgn="auto" latinLnBrk="0" hangingPunct="1">
                        <a:lnSpc>
                          <a:spcPts val="2200"/>
                        </a:lnSpc>
                        <a:spcBef>
                          <a:spcPts val="0"/>
                        </a:spcBef>
                        <a:spcAft>
                          <a:spcPts val="0"/>
                        </a:spcAft>
                        <a:buClrTx/>
                        <a:buSzTx/>
                        <a:buFont typeface="Wingdings" panose="05000000000000000000" pitchFamily="2" charset="2"/>
                        <a:buAutoNum type="circleNumWdWhitePlain"/>
                        <a:tabLst/>
                        <a:defRPr/>
                      </a:pPr>
                      <a:r>
                        <a:rPr lang="zh-TW" altLang="en-US" sz="1400" b="0" kern="1200" dirty="0" smtClean="0">
                          <a:solidFill>
                            <a:schemeClr val="tx1"/>
                          </a:solidFill>
                          <a:effectLst/>
                          <a:latin typeface="微軟正黑體" panose="020B0604030504040204" pitchFamily="34" charset="-120"/>
                          <a:ea typeface="微軟正黑體" panose="020B0604030504040204" pitchFamily="34" charset="-120"/>
                          <a:cs typeface="+mn-cs"/>
                        </a:rPr>
                        <a:t>錄音系統：</a:t>
                      </a:r>
                      <a:r>
                        <a:rPr lang="zh-TW" altLang="zh-TW" sz="1400" b="0" kern="1200" dirty="0" smtClean="0">
                          <a:solidFill>
                            <a:schemeClr val="tx1"/>
                          </a:solidFill>
                          <a:effectLst/>
                          <a:latin typeface="微軟正黑體" panose="020B0604030504040204" pitchFamily="34" charset="-120"/>
                          <a:ea typeface="微軟正黑體" panose="020B0604030504040204" pitchFamily="34" charset="-120"/>
                          <a:cs typeface="+mn-cs"/>
                        </a:rPr>
                        <a:t>現行系統已加密</a:t>
                      </a:r>
                      <a:endParaRPr lang="en-US" altLang="zh-TW" sz="1400" b="0" kern="1200" dirty="0" smtClean="0">
                        <a:solidFill>
                          <a:schemeClr val="tx1"/>
                        </a:solidFill>
                        <a:effectLst/>
                        <a:latin typeface="微軟正黑體" panose="020B0604030504040204" pitchFamily="34" charset="-120"/>
                        <a:ea typeface="微軟正黑體" panose="020B0604030504040204" pitchFamily="34" charset="-120"/>
                        <a:cs typeface="+mn-cs"/>
                      </a:endParaRPr>
                    </a:p>
                    <a:p>
                      <a:pPr marL="342900" marR="0" lvl="0" indent="-342900" algn="l" defTabSz="767822" rtl="0" eaLnBrk="1" fontAlgn="auto" latinLnBrk="0" hangingPunct="1">
                        <a:lnSpc>
                          <a:spcPts val="2200"/>
                        </a:lnSpc>
                        <a:spcBef>
                          <a:spcPts val="0"/>
                        </a:spcBef>
                        <a:spcAft>
                          <a:spcPts val="0"/>
                        </a:spcAft>
                        <a:buClrTx/>
                        <a:buSzTx/>
                        <a:buFont typeface="Wingdings" panose="05000000000000000000" pitchFamily="2" charset="2"/>
                        <a:buAutoNum type="circleNumWdWhitePlain"/>
                        <a:tabLst/>
                        <a:defRPr/>
                      </a:pPr>
                      <a:r>
                        <a:rPr lang="zh-TW" altLang="en-US" sz="1400" b="0" kern="1200" dirty="0" smtClean="0">
                          <a:solidFill>
                            <a:schemeClr val="tx1"/>
                          </a:solidFill>
                          <a:effectLst/>
                          <a:latin typeface="微軟正黑體" panose="020B0604030504040204" pitchFamily="34" charset="-120"/>
                          <a:ea typeface="微軟正黑體" panose="020B0604030504040204" pitchFamily="34" charset="-120"/>
                          <a:cs typeface="+mn-cs"/>
                        </a:rPr>
                        <a:t>電銷系統：</a:t>
                      </a:r>
                      <a:r>
                        <a:rPr lang="zh-TW" altLang="zh-TW" sz="1400" b="0" kern="1200" dirty="0" smtClean="0">
                          <a:solidFill>
                            <a:schemeClr val="tx1"/>
                          </a:solidFill>
                          <a:effectLst/>
                          <a:latin typeface="微軟正黑體" panose="020B0604030504040204" pitchFamily="34" charset="-120"/>
                          <a:ea typeface="微軟正黑體" panose="020B0604030504040204" pitchFamily="34" charset="-120"/>
                          <a:cs typeface="+mn-cs"/>
                        </a:rPr>
                        <a:t>現行系統已加密</a:t>
                      </a:r>
                      <a:endParaRPr lang="en-US" altLang="zh-TW" sz="1400" b="0" kern="1200" dirty="0" smtClean="0">
                        <a:solidFill>
                          <a:schemeClr val="tx1"/>
                        </a:solidFill>
                        <a:effectLst/>
                        <a:latin typeface="微軟正黑體" panose="020B0604030504040204" pitchFamily="34" charset="-120"/>
                        <a:ea typeface="微軟正黑體" panose="020B0604030504040204" pitchFamily="34" charset="-120"/>
                        <a:cs typeface="+mn-cs"/>
                      </a:endParaRPr>
                    </a:p>
                    <a:p>
                      <a:pPr marL="0" indent="0">
                        <a:lnSpc>
                          <a:spcPct val="150000"/>
                        </a:lnSpc>
                        <a:buFont typeface="+mj-lt"/>
                        <a:buNone/>
                      </a:pPr>
                      <a:r>
                        <a:rPr lang="zh-TW" altLang="en-US" sz="1400" b="1" kern="12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zh-TW" sz="1400" b="1" kern="1200" dirty="0" smtClean="0">
                          <a:solidFill>
                            <a:schemeClr val="tx1"/>
                          </a:solidFill>
                          <a:effectLst/>
                          <a:latin typeface="微軟正黑體" panose="020B0604030504040204" pitchFamily="34" charset="-120"/>
                          <a:ea typeface="微軟正黑體" panose="020B0604030504040204" pitchFamily="34" charset="-120"/>
                          <a:cs typeface="+mn-cs"/>
                        </a:rPr>
                        <a:t>帳號密碼皆由應用系統開發同仁自行保管</a:t>
                      </a:r>
                      <a:endParaRPr lang="zh-TW" altLang="zh-TW" sz="1400" b="1" kern="1200" dirty="0" smtClean="0">
                        <a:solidFill>
                          <a:srgbClr val="C00000"/>
                        </a:solidFill>
                        <a:effectLst/>
                        <a:latin typeface="微軟正黑體" panose="020B0604030504040204" pitchFamily="34" charset="-120"/>
                        <a:ea typeface="微軟正黑體" panose="020B0604030504040204" pitchFamily="34" charset="-120"/>
                        <a:cs typeface="+mn-cs"/>
                      </a:endParaRPr>
                    </a:p>
                    <a:p>
                      <a:pPr>
                        <a:lnSpc>
                          <a:spcPts val="2200"/>
                        </a:lnSpc>
                      </a:pPr>
                      <a:r>
                        <a:rPr lang="zh-TW" altLang="zh-TW" sz="1400" b="0" kern="1200" dirty="0" smtClean="0">
                          <a:solidFill>
                            <a:srgbClr val="C00000"/>
                          </a:solidFill>
                          <a:effectLst/>
                          <a:latin typeface="微軟正黑體" panose="020B0604030504040204" pitchFamily="34" charset="-120"/>
                          <a:ea typeface="微軟正黑體" panose="020B0604030504040204" pitchFamily="34" charset="-120"/>
                          <a:cs typeface="+mn-cs"/>
                        </a:rPr>
                        <a:t>【目前進度</a:t>
                      </a:r>
                      <a:r>
                        <a:rPr lang="en-US" altLang="zh-TW" sz="1400" b="0" kern="1200" dirty="0" smtClean="0">
                          <a:solidFill>
                            <a:srgbClr val="C00000"/>
                          </a:solidFill>
                          <a:effectLst/>
                          <a:latin typeface="微軟正黑體" panose="020B0604030504040204" pitchFamily="34" charset="-120"/>
                          <a:ea typeface="微軟正黑體" panose="020B0604030504040204" pitchFamily="34" charset="-120"/>
                          <a:cs typeface="+mn-cs"/>
                        </a:rPr>
                        <a:t>-1218</a:t>
                      </a:r>
                      <a:r>
                        <a:rPr lang="zh-TW" altLang="en-US" sz="1400" b="0" kern="1200" dirty="0" smtClean="0">
                          <a:solidFill>
                            <a:srgbClr val="C00000"/>
                          </a:solidFill>
                          <a:effectLst/>
                          <a:latin typeface="微軟正黑體" panose="020B0604030504040204" pitchFamily="34" charset="-120"/>
                          <a:ea typeface="微軟正黑體" panose="020B0604030504040204" pitchFamily="34" charset="-120"/>
                          <a:cs typeface="+mn-cs"/>
                        </a:rPr>
                        <a:t>更新</a:t>
                      </a:r>
                      <a:r>
                        <a:rPr lang="zh-TW" altLang="zh-TW" sz="1400" b="0" kern="1200" dirty="0" smtClean="0">
                          <a:solidFill>
                            <a:srgbClr val="C00000"/>
                          </a:solidFill>
                          <a:effectLst/>
                          <a:latin typeface="微軟正黑體" panose="020B0604030504040204" pitchFamily="34" charset="-120"/>
                          <a:ea typeface="微軟正黑體" panose="020B0604030504040204" pitchFamily="34" charset="-120"/>
                          <a:cs typeface="+mn-cs"/>
                        </a:rPr>
                        <a:t>】</a:t>
                      </a:r>
                      <a:r>
                        <a:rPr lang="zh-TW" altLang="en-US" sz="1400" b="0" kern="1200" dirty="0" smtClean="0">
                          <a:solidFill>
                            <a:schemeClr val="tx1"/>
                          </a:solidFill>
                          <a:effectLst/>
                          <a:latin typeface="微軟正黑體" panose="020B0604030504040204" pitchFamily="34" charset="-120"/>
                          <a:ea typeface="微軟正黑體" panose="020B0604030504040204" pitchFamily="34" charset="-120"/>
                          <a:cs typeface="+mn-cs"/>
                        </a:rPr>
                        <a:t>數資部擬由各系統權責課經理管理資料庫帳密：公告系統服務下架</a:t>
                      </a:r>
                      <a:r>
                        <a:rPr lang="en-US" altLang="zh-TW" sz="1400" b="0" kern="1200" dirty="0" smtClean="0">
                          <a:solidFill>
                            <a:schemeClr val="tx1"/>
                          </a:solidFill>
                          <a:effectLst/>
                          <a:latin typeface="微軟正黑體" panose="020B0604030504040204" pitchFamily="34" charset="-120"/>
                          <a:ea typeface="微軟正黑體" panose="020B0604030504040204" pitchFamily="34" charset="-120"/>
                          <a:cs typeface="+mn-cs"/>
                          <a:sym typeface="Wingdings" panose="05000000000000000000" pitchFamily="2" charset="2"/>
                        </a:rPr>
                        <a:t></a:t>
                      </a:r>
                      <a:r>
                        <a:rPr lang="zh-TW" altLang="en-US" sz="1400" b="0" kern="1200" dirty="0" smtClean="0">
                          <a:solidFill>
                            <a:schemeClr val="tx1"/>
                          </a:solidFill>
                          <a:effectLst/>
                          <a:latin typeface="微軟正黑體" panose="020B0604030504040204" pitchFamily="34" charset="-120"/>
                          <a:ea typeface="微軟正黑體" panose="020B0604030504040204" pitchFamily="34" charset="-120"/>
                          <a:cs typeface="+mn-cs"/>
                        </a:rPr>
                        <a:t>填寫「資料帳號權限申請單」申請變更資料庫密碼</a:t>
                      </a:r>
                      <a:r>
                        <a:rPr lang="en-US" altLang="zh-TW" sz="1400" b="0" kern="1200" dirty="0" smtClean="0">
                          <a:solidFill>
                            <a:schemeClr val="tx1"/>
                          </a:solidFill>
                          <a:effectLst/>
                          <a:latin typeface="微軟正黑體" panose="020B0604030504040204" pitchFamily="34" charset="-120"/>
                          <a:ea typeface="微軟正黑體" panose="020B0604030504040204" pitchFamily="34" charset="-120"/>
                          <a:cs typeface="+mn-cs"/>
                          <a:sym typeface="Wingdings" panose="05000000000000000000" pitchFamily="2" charset="2"/>
                        </a:rPr>
                        <a:t></a:t>
                      </a:r>
                      <a:r>
                        <a:rPr lang="zh-TW" altLang="en-US" sz="1400" b="0" kern="1200" dirty="0" smtClean="0">
                          <a:solidFill>
                            <a:schemeClr val="tx1"/>
                          </a:solidFill>
                          <a:effectLst/>
                          <a:latin typeface="微軟正黑體" panose="020B0604030504040204" pitchFamily="34" charset="-120"/>
                          <a:ea typeface="微軟正黑體" panose="020B0604030504040204" pitchFamily="34" charset="-120"/>
                          <a:cs typeface="+mn-cs"/>
                        </a:rPr>
                        <a:t>即到資料庫管理課同仁辦公桌旁，自行設定資料庫密碼並自行記錄</a:t>
                      </a:r>
                      <a:r>
                        <a:rPr lang="en-US" altLang="zh-TW" sz="1400" b="0" kern="1200" dirty="0" smtClean="0">
                          <a:solidFill>
                            <a:schemeClr val="tx1"/>
                          </a:solidFill>
                          <a:effectLst/>
                          <a:latin typeface="微軟正黑體" panose="020B0604030504040204" pitchFamily="34" charset="-120"/>
                          <a:ea typeface="微軟正黑體" panose="020B0604030504040204" pitchFamily="34" charset="-120"/>
                          <a:cs typeface="+mn-cs"/>
                          <a:sym typeface="Wingdings" panose="05000000000000000000" pitchFamily="2" charset="2"/>
                        </a:rPr>
                        <a:t></a:t>
                      </a:r>
                      <a:r>
                        <a:rPr lang="zh-TW" altLang="en-US" sz="1400" b="0" kern="1200" dirty="0" smtClean="0">
                          <a:solidFill>
                            <a:schemeClr val="tx1"/>
                          </a:solidFill>
                          <a:effectLst/>
                          <a:latin typeface="微軟正黑體" panose="020B0604030504040204" pitchFamily="34" charset="-120"/>
                          <a:ea typeface="微軟正黑體" panose="020B0604030504040204" pitchFamily="34" charset="-120"/>
                          <a:cs typeface="+mn-cs"/>
                        </a:rPr>
                        <a:t>在</a:t>
                      </a:r>
                      <a:r>
                        <a:rPr lang="en-US" altLang="zh-TW" sz="1400" b="0" kern="1200" dirty="0" smtClean="0">
                          <a:solidFill>
                            <a:schemeClr val="tx1"/>
                          </a:solidFill>
                          <a:effectLst/>
                          <a:latin typeface="微軟正黑體" panose="020B0604030504040204" pitchFamily="34" charset="-120"/>
                          <a:ea typeface="微軟正黑體" panose="020B0604030504040204" pitchFamily="34" charset="-120"/>
                          <a:cs typeface="+mn-cs"/>
                        </a:rPr>
                        <a:t>TFS</a:t>
                      </a:r>
                      <a:r>
                        <a:rPr lang="zh-TW" altLang="en-US" sz="1400" b="0" kern="1200" dirty="0" smtClean="0">
                          <a:solidFill>
                            <a:schemeClr val="tx1"/>
                          </a:solidFill>
                          <a:effectLst/>
                          <a:latin typeface="微軟正黑體" panose="020B0604030504040204" pitchFamily="34" charset="-120"/>
                          <a:ea typeface="微軟正黑體" panose="020B0604030504040204" pitchFamily="34" charset="-120"/>
                          <a:cs typeface="+mn-cs"/>
                        </a:rPr>
                        <a:t>正式區修改密碼</a:t>
                      </a:r>
                      <a:r>
                        <a:rPr lang="en-US" altLang="zh-TW" sz="1400" b="0" kern="1200" dirty="0" smtClean="0">
                          <a:solidFill>
                            <a:schemeClr val="tx1"/>
                          </a:solidFill>
                          <a:effectLst/>
                          <a:latin typeface="微軟正黑體" panose="020B0604030504040204" pitchFamily="34" charset="-120"/>
                          <a:ea typeface="微軟正黑體" panose="020B0604030504040204" pitchFamily="34" charset="-120"/>
                          <a:cs typeface="+mn-cs"/>
                          <a:sym typeface="Wingdings" panose="05000000000000000000" pitchFamily="2" charset="2"/>
                        </a:rPr>
                        <a:t></a:t>
                      </a:r>
                      <a:r>
                        <a:rPr lang="zh-TW" altLang="en-US" sz="1400" b="0" kern="1200" dirty="0" smtClean="0">
                          <a:solidFill>
                            <a:schemeClr val="tx1"/>
                          </a:solidFill>
                          <a:effectLst/>
                          <a:latin typeface="微軟正黑體" panose="020B0604030504040204" pitchFamily="34" charset="-120"/>
                          <a:ea typeface="微軟正黑體" panose="020B0604030504040204" pitchFamily="34" charset="-120"/>
                          <a:cs typeface="+mn-cs"/>
                          <a:sym typeface="Wingdings" panose="05000000000000000000" pitchFamily="2" charset="2"/>
                        </a:rPr>
                        <a:t>進行上版</a:t>
                      </a:r>
                      <a:r>
                        <a:rPr lang="en-US" altLang="zh-TW" sz="1400" b="0" kern="1200" dirty="0" smtClean="0">
                          <a:solidFill>
                            <a:schemeClr val="tx1"/>
                          </a:solidFill>
                          <a:effectLst/>
                          <a:latin typeface="微軟正黑體" panose="020B0604030504040204" pitchFamily="34" charset="-120"/>
                          <a:ea typeface="微軟正黑體" panose="020B0604030504040204" pitchFamily="34" charset="-120"/>
                          <a:cs typeface="+mn-cs"/>
                          <a:sym typeface="Wingdings" panose="05000000000000000000" pitchFamily="2" charset="2"/>
                        </a:rPr>
                        <a:t></a:t>
                      </a:r>
                      <a:r>
                        <a:rPr lang="zh-TW" altLang="en-US" sz="1400" b="0" kern="1200" dirty="0" smtClean="0">
                          <a:solidFill>
                            <a:schemeClr val="tx1"/>
                          </a:solidFill>
                          <a:effectLst/>
                          <a:latin typeface="微軟正黑體" panose="020B0604030504040204" pitchFamily="34" charset="-120"/>
                          <a:ea typeface="微軟正黑體" panose="020B0604030504040204" pitchFamily="34" charset="-120"/>
                          <a:cs typeface="+mn-cs"/>
                          <a:sym typeface="Wingdings" panose="05000000000000000000" pitchFamily="2" charset="2"/>
                        </a:rPr>
                        <a:t>公告系統服務上架</a:t>
                      </a:r>
                      <a:r>
                        <a:rPr lang="zh-TW" altLang="en-US" sz="1400" kern="1200" dirty="0" smtClean="0">
                          <a:solidFill>
                            <a:schemeClr val="tx1"/>
                          </a:solidFill>
                          <a:effectLst/>
                          <a:latin typeface="微軟正黑體" panose="020B0604030504040204" pitchFamily="34" charset="-120"/>
                          <a:ea typeface="微軟正黑體" panose="020B0604030504040204" pitchFamily="34" charset="-120"/>
                          <a:cs typeface="+mn-cs"/>
                        </a:rPr>
                        <a:t>。</a:t>
                      </a:r>
                      <a:endParaRPr lang="en-US" altLang="zh-TW" sz="1400" kern="1200" dirty="0" smtClean="0">
                        <a:solidFill>
                          <a:schemeClr val="tx1"/>
                        </a:solidFill>
                        <a:effectLst/>
                        <a:latin typeface="微軟正黑體" panose="020B0604030504040204" pitchFamily="34" charset="-120"/>
                        <a:ea typeface="微軟正黑體" panose="020B0604030504040204" pitchFamily="34" charset="-120"/>
                        <a:cs typeface="+mn-cs"/>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8876725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4802" name="標題 4"/>
          <p:cNvSpPr>
            <a:spLocks noGrp="1"/>
          </p:cNvSpPr>
          <p:nvPr>
            <p:ph type="title"/>
          </p:nvPr>
        </p:nvSpPr>
        <p:spPr>
          <a:xfrm>
            <a:off x="3129339" y="1467517"/>
            <a:ext cx="5977762" cy="792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6782" tIns="38391" rIns="76782" bIns="38391" numCol="1" anchor="t" anchorCtr="0" compatLnSpc="1">
            <a:prstTxWarp prst="textNoShape">
              <a:avLst/>
            </a:prstTxWarp>
          </a:bodyPr>
          <a:lstStyle/>
          <a:p>
            <a:r>
              <a:rPr lang="zh-TW" altLang="en-US" sz="3000" b="1" dirty="0"/>
              <a:t>大綱</a:t>
            </a:r>
          </a:p>
        </p:txBody>
      </p:sp>
      <p:sp>
        <p:nvSpPr>
          <p:cNvPr id="204803" name="內容版面配置區 5"/>
          <p:cNvSpPr>
            <a:spLocks noGrp="1"/>
          </p:cNvSpPr>
          <p:nvPr>
            <p:ph idx="4294967295"/>
          </p:nvPr>
        </p:nvSpPr>
        <p:spPr bwMode="auto">
          <a:xfrm>
            <a:off x="1413852" y="2205039"/>
            <a:ext cx="6559640" cy="3546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782" tIns="38391" rIns="76782" bIns="38391"/>
          <a:lstStyle/>
          <a:p>
            <a:pPr>
              <a:lnSpc>
                <a:spcPct val="150000"/>
              </a:lnSpc>
              <a:spcBef>
                <a:spcPct val="0"/>
              </a:spcBef>
              <a:spcAft>
                <a:spcPts val="504"/>
              </a:spcAft>
              <a:buFont typeface="新細明體" pitchFamily="18" charset="-120"/>
              <a:buAutoNum type="ea1ChtPeriod"/>
            </a:pPr>
            <a:r>
              <a:rPr lang="en-US" altLang="zh-TW" sz="2200" b="1" dirty="0"/>
              <a:t>106</a:t>
            </a:r>
            <a:r>
              <a:rPr lang="zh-TW" altLang="en-US" sz="2200" b="1" dirty="0"/>
              <a:t>年金檢局檢查意見－源碼掃描作業</a:t>
            </a:r>
            <a:endParaRPr lang="en-US" altLang="zh-TW" sz="2200" b="1" dirty="0"/>
          </a:p>
          <a:p>
            <a:pPr>
              <a:lnSpc>
                <a:spcPct val="150000"/>
              </a:lnSpc>
              <a:spcBef>
                <a:spcPct val="0"/>
              </a:spcBef>
              <a:spcAft>
                <a:spcPts val="504"/>
              </a:spcAft>
              <a:buFont typeface="新細明體" pitchFamily="18" charset="-120"/>
              <a:buAutoNum type="ea1ChtPeriod"/>
            </a:pPr>
            <a:r>
              <a:rPr lang="en-US" altLang="zh-TW" sz="2200" b="1" dirty="0"/>
              <a:t>107</a:t>
            </a:r>
            <a:r>
              <a:rPr lang="zh-TW" altLang="en-US" sz="2200" b="1" dirty="0"/>
              <a:t>年金檢局檢查意見－資訊規劃部</a:t>
            </a:r>
          </a:p>
          <a:p>
            <a:pPr>
              <a:lnSpc>
                <a:spcPct val="150000"/>
              </a:lnSpc>
              <a:spcBef>
                <a:spcPct val="0"/>
              </a:spcBef>
              <a:spcAft>
                <a:spcPts val="504"/>
              </a:spcAft>
              <a:buFont typeface="新細明體" pitchFamily="18" charset="-120"/>
              <a:buAutoNum type="ea1ChtPeriod"/>
            </a:pPr>
            <a:r>
              <a:rPr lang="en-US" altLang="zh-TW" sz="2200" b="1" dirty="0" smtClean="0"/>
              <a:t>107</a:t>
            </a:r>
            <a:r>
              <a:rPr lang="zh-TW" altLang="en-US" sz="2200" b="1" dirty="0" smtClean="0"/>
              <a:t>年金</a:t>
            </a:r>
            <a:r>
              <a:rPr lang="zh-TW" altLang="en-US" sz="2200" b="1" dirty="0"/>
              <a:t>檢局檢查意見－</a:t>
            </a:r>
            <a:r>
              <a:rPr lang="zh-TW" altLang="en-US" sz="2200" b="1" dirty="0" smtClean="0"/>
              <a:t>數位</a:t>
            </a:r>
            <a:r>
              <a:rPr lang="zh-TW" altLang="en-US" sz="2200" b="1" dirty="0"/>
              <a:t>資訊部</a:t>
            </a:r>
            <a:endParaRPr lang="en-US" altLang="zh-TW" sz="2200" b="1" dirty="0"/>
          </a:p>
          <a:p>
            <a:pPr>
              <a:lnSpc>
                <a:spcPct val="150000"/>
              </a:lnSpc>
              <a:spcBef>
                <a:spcPct val="0"/>
              </a:spcBef>
              <a:spcAft>
                <a:spcPts val="504"/>
              </a:spcAft>
              <a:buFont typeface="新細明體" pitchFamily="18" charset="-120"/>
              <a:buAutoNum type="ea1ChtPeriod"/>
            </a:pPr>
            <a:r>
              <a:rPr lang="en-US" altLang="zh-TW" sz="2200" b="1" dirty="0">
                <a:solidFill>
                  <a:srgbClr val="0033CC"/>
                </a:solidFill>
              </a:rPr>
              <a:t>107</a:t>
            </a:r>
            <a:r>
              <a:rPr lang="zh-TW" altLang="en-US" sz="2200" b="1" dirty="0">
                <a:solidFill>
                  <a:srgbClr val="0033CC"/>
                </a:solidFill>
              </a:rPr>
              <a:t>年金檢局檢查意見－壽險資訊部</a:t>
            </a:r>
            <a:endParaRPr lang="en-US" altLang="zh-TW" sz="2200" b="1" dirty="0">
              <a:solidFill>
                <a:srgbClr val="0033CC"/>
              </a:solidFill>
            </a:endParaRPr>
          </a:p>
          <a:p>
            <a:pPr>
              <a:lnSpc>
                <a:spcPct val="150000"/>
              </a:lnSpc>
              <a:spcBef>
                <a:spcPct val="0"/>
              </a:spcBef>
              <a:spcAft>
                <a:spcPts val="504"/>
              </a:spcAft>
              <a:buFont typeface="新細明體" pitchFamily="18" charset="-120"/>
              <a:buAutoNum type="ea1ChtPeriod"/>
            </a:pPr>
            <a:r>
              <a:rPr lang="en-US" altLang="zh-TW" sz="2200" b="1" dirty="0" smtClean="0"/>
              <a:t>107</a:t>
            </a:r>
            <a:r>
              <a:rPr lang="zh-TW" altLang="en-US" sz="2200" b="1" dirty="0" smtClean="0"/>
              <a:t>年金</a:t>
            </a:r>
            <a:r>
              <a:rPr lang="zh-TW" altLang="en-US" sz="2200" b="1" dirty="0"/>
              <a:t>檢局檢查意見－資訊系統部</a:t>
            </a:r>
            <a:endParaRPr lang="en-US" altLang="zh-TW" sz="2200" b="1" dirty="0"/>
          </a:p>
          <a:p>
            <a:pPr>
              <a:lnSpc>
                <a:spcPct val="150000"/>
              </a:lnSpc>
              <a:spcBef>
                <a:spcPct val="0"/>
              </a:spcBef>
              <a:spcAft>
                <a:spcPts val="504"/>
              </a:spcAft>
              <a:buFont typeface="新細明體" pitchFamily="18" charset="-120"/>
              <a:buAutoNum type="ea1ChtPeriod"/>
            </a:pPr>
            <a:endParaRPr lang="zh-TW" altLang="en-US" sz="2200" b="1" dirty="0"/>
          </a:p>
        </p:txBody>
      </p:sp>
      <p:sp>
        <p:nvSpPr>
          <p:cNvPr id="5" name="頁尾版面配置區 1"/>
          <p:cNvSpPr>
            <a:spLocks noGrp="1"/>
          </p:cNvSpPr>
          <p:nvPr>
            <p:ph type="ftr" sz="quarter" idx="4294967295"/>
          </p:nvPr>
        </p:nvSpPr>
        <p:spPr bwMode="auto">
          <a:xfrm>
            <a:off x="604880" y="6310970"/>
            <a:ext cx="6783387" cy="2873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u="sng">
                <a:solidFill>
                  <a:schemeClr val="tx1"/>
                </a:solidFill>
                <a:latin typeface="Times New Roman" pitchFamily="18" charset="0"/>
                <a:ea typeface="新細明體" charset="-120"/>
              </a:defRPr>
            </a:lvl1pPr>
            <a:lvl2pPr marL="742950" indent="-285750" eaLnBrk="0" hangingPunct="0">
              <a:defRPr kumimoji="1" sz="2400" u="sng">
                <a:solidFill>
                  <a:schemeClr val="tx1"/>
                </a:solidFill>
                <a:latin typeface="Times New Roman" pitchFamily="18" charset="0"/>
                <a:ea typeface="新細明體" charset="-120"/>
              </a:defRPr>
            </a:lvl2pPr>
            <a:lvl3pPr marL="1143000" indent="-228600" eaLnBrk="0" hangingPunct="0">
              <a:defRPr kumimoji="1" sz="2400" u="sng">
                <a:solidFill>
                  <a:schemeClr val="tx1"/>
                </a:solidFill>
                <a:latin typeface="Times New Roman" pitchFamily="18" charset="0"/>
                <a:ea typeface="新細明體" charset="-120"/>
              </a:defRPr>
            </a:lvl3pPr>
            <a:lvl4pPr marL="1600200" indent="-228600" eaLnBrk="0" hangingPunct="0">
              <a:defRPr kumimoji="1" sz="2400" u="sng">
                <a:solidFill>
                  <a:schemeClr val="tx1"/>
                </a:solidFill>
                <a:latin typeface="Times New Roman" pitchFamily="18" charset="0"/>
                <a:ea typeface="新細明體" charset="-120"/>
              </a:defRPr>
            </a:lvl4pPr>
            <a:lvl5pPr marL="2057400" indent="-228600" eaLnBrk="0" hangingPunct="0">
              <a:defRPr kumimoji="1" sz="2400" u="sng">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9pPr>
          </a:lstStyle>
          <a:p>
            <a:pPr eaLnBrk="1" hangingPunct="1"/>
            <a:r>
              <a:rPr lang="zh-TW" altLang="en-US" sz="900" u="none" smtClean="0">
                <a:solidFill>
                  <a:prstClr val="white"/>
                </a:solidFill>
                <a:latin typeface="微軟正黑體" pitchFamily="34" charset="-120"/>
                <a:ea typeface="微軟正黑體" pitchFamily="34" charset="-120"/>
              </a:rPr>
              <a:t>機密等級：密            日期：</a:t>
            </a:r>
            <a:r>
              <a:rPr lang="en-US" altLang="zh-TW" sz="900" u="none" smtClean="0">
                <a:solidFill>
                  <a:prstClr val="white"/>
                </a:solidFill>
                <a:latin typeface="微軟正黑體" pitchFamily="34" charset="-120"/>
                <a:ea typeface="微軟正黑體" pitchFamily="34" charset="-120"/>
              </a:rPr>
              <a:t>2019/12/18</a:t>
            </a:r>
            <a:endParaRPr lang="zh-TW" altLang="en-US" sz="900" u="none" dirty="0" smtClean="0">
              <a:solidFill>
                <a:prstClr val="white"/>
              </a:solidFill>
              <a:latin typeface="微軟正黑體" pitchFamily="34" charset="-120"/>
              <a:ea typeface="微軟正黑體" pitchFamily="34" charset="-120"/>
            </a:endParaRPr>
          </a:p>
        </p:txBody>
      </p:sp>
    </p:spTree>
    <p:extLst>
      <p:ext uri="{BB962C8B-B14F-4D97-AF65-F5344CB8AC3E}">
        <p14:creationId xmlns:p14="http://schemas.microsoft.com/office/powerpoint/2010/main" val="285750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頁尾版面配置區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u="sng">
                <a:solidFill>
                  <a:schemeClr val="tx1"/>
                </a:solidFill>
                <a:latin typeface="Times New Roman" pitchFamily="18" charset="0"/>
                <a:ea typeface="新細明體" pitchFamily="18" charset="-120"/>
              </a:defRPr>
            </a:lvl1pPr>
            <a:lvl2pPr marL="742950" indent="-285750" eaLnBrk="0" hangingPunct="0">
              <a:defRPr kumimoji="1" sz="2400" u="sng">
                <a:solidFill>
                  <a:schemeClr val="tx1"/>
                </a:solidFill>
                <a:latin typeface="Times New Roman" pitchFamily="18" charset="0"/>
                <a:ea typeface="新細明體" pitchFamily="18" charset="-120"/>
              </a:defRPr>
            </a:lvl2pPr>
            <a:lvl3pPr marL="1143000" indent="-228600" eaLnBrk="0" hangingPunct="0">
              <a:defRPr kumimoji="1" sz="2400" u="sng">
                <a:solidFill>
                  <a:schemeClr val="tx1"/>
                </a:solidFill>
                <a:latin typeface="Times New Roman" pitchFamily="18" charset="0"/>
                <a:ea typeface="新細明體" pitchFamily="18" charset="-120"/>
              </a:defRPr>
            </a:lvl3pPr>
            <a:lvl4pPr marL="1600200" indent="-228600" eaLnBrk="0" hangingPunct="0">
              <a:defRPr kumimoji="1" sz="2400" u="sng">
                <a:solidFill>
                  <a:schemeClr val="tx1"/>
                </a:solidFill>
                <a:latin typeface="Times New Roman" pitchFamily="18" charset="0"/>
                <a:ea typeface="新細明體" pitchFamily="18" charset="-120"/>
              </a:defRPr>
            </a:lvl4pPr>
            <a:lvl5pPr marL="2057400" indent="-228600" eaLnBrk="0" hangingPunct="0">
              <a:defRPr kumimoji="1" sz="2400" u="sng">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9pPr>
          </a:lstStyle>
          <a:p>
            <a:pPr eaLnBrk="1" hangingPunct="1"/>
            <a:r>
              <a:rPr lang="zh-TW" altLang="en-US" sz="900" u="none" smtClean="0">
                <a:latin typeface="微軟正黑體" pitchFamily="34" charset="-120"/>
                <a:ea typeface="微軟正黑體" pitchFamily="34" charset="-120"/>
              </a:rPr>
              <a:t>機密等級：密            日期：</a:t>
            </a:r>
            <a:r>
              <a:rPr lang="en-US" altLang="zh-TW" sz="900" u="none" smtClean="0">
                <a:latin typeface="微軟正黑體" pitchFamily="34" charset="-120"/>
                <a:ea typeface="微軟正黑體" pitchFamily="34" charset="-120"/>
              </a:rPr>
              <a:t>2019/12/18</a:t>
            </a:r>
            <a:endParaRPr lang="zh-TW" altLang="en-US" sz="900" u="none" smtClean="0">
              <a:latin typeface="微軟正黑體" pitchFamily="34" charset="-120"/>
              <a:ea typeface="微軟正黑體" pitchFamily="34" charset="-120"/>
            </a:endParaRPr>
          </a:p>
        </p:txBody>
      </p:sp>
      <p:sp>
        <p:nvSpPr>
          <p:cNvPr id="5" name="Rounded Rectangle 27"/>
          <p:cNvSpPr>
            <a:spLocks noChangeArrowheads="1"/>
          </p:cNvSpPr>
          <p:nvPr/>
        </p:nvSpPr>
        <p:spPr bwMode="auto">
          <a:xfrm rot="16200000" flipH="1">
            <a:off x="4141788" y="-1308535"/>
            <a:ext cx="844550" cy="7769225"/>
          </a:xfrm>
          <a:prstGeom prst="roundRect">
            <a:avLst>
              <a:gd name="adj" fmla="val 7870"/>
            </a:avLst>
          </a:prstGeom>
          <a:solidFill>
            <a:srgbClr val="FFFFFF"/>
          </a:solidFill>
          <a:ln w="6350">
            <a:solidFill>
              <a:sysClr val="window" lastClr="FFFFFF">
                <a:lumMod val="65000"/>
              </a:sysClr>
            </a:solidFill>
            <a:round/>
            <a:headEnd/>
            <a:tailEnd/>
          </a:ln>
        </p:spPr>
        <p:txBody>
          <a:bodyPr lIns="90960" tIns="45482" rIns="90960" bIns="45482" anchor="ctr"/>
          <a:lstStyle/>
          <a:p>
            <a:pPr algn="ctr" fontAlgn="auto">
              <a:spcBef>
                <a:spcPts val="0"/>
              </a:spcBef>
              <a:spcAft>
                <a:spcPts val="0"/>
              </a:spcAft>
              <a:defRPr/>
            </a:pPr>
            <a:endParaRPr kumimoji="0" lang="en-US" sz="1500" u="none" kern="0" dirty="0">
              <a:solidFill>
                <a:srgbClr val="FFFFFF"/>
              </a:solidFill>
              <a:latin typeface="Arial" pitchFamily="34" charset="0"/>
              <a:ea typeface="宋体" pitchFamily="2" charset="-122"/>
            </a:endParaRPr>
          </a:p>
        </p:txBody>
      </p:sp>
      <p:sp>
        <p:nvSpPr>
          <p:cNvPr id="6" name="Round Same Side Corner Rectangle 141"/>
          <p:cNvSpPr/>
          <p:nvPr/>
        </p:nvSpPr>
        <p:spPr bwMode="auto">
          <a:xfrm>
            <a:off x="669925" y="2152650"/>
            <a:ext cx="7767638" cy="392113"/>
          </a:xfrm>
          <a:prstGeom prst="round2SameRect">
            <a:avLst>
              <a:gd name="adj1" fmla="val 27778"/>
              <a:gd name="adj2" fmla="val 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lIns="90960" tIns="45482" rIns="90960" bIns="45482" anchor="ctr"/>
          <a:lstStyle/>
          <a:p>
            <a:pPr algn="ctr" fontAlgn="auto">
              <a:spcBef>
                <a:spcPts val="0"/>
              </a:spcBef>
              <a:spcAft>
                <a:spcPts val="0"/>
              </a:spcAft>
              <a:defRPr/>
            </a:pPr>
            <a:endParaRPr kumimoji="0" lang="en-US" sz="2000" u="none" kern="0" dirty="0">
              <a:solidFill>
                <a:srgbClr val="FFFFFF"/>
              </a:solidFill>
              <a:latin typeface="Calibri"/>
              <a:ea typeface="+mn-ea"/>
            </a:endParaRPr>
          </a:p>
        </p:txBody>
      </p:sp>
      <p:sp>
        <p:nvSpPr>
          <p:cNvPr id="7" name="Rektangel 76"/>
          <p:cNvSpPr>
            <a:spLocks noChangeArrowheads="1"/>
          </p:cNvSpPr>
          <p:nvPr/>
        </p:nvSpPr>
        <p:spPr bwMode="auto">
          <a:xfrm>
            <a:off x="763599" y="2124956"/>
            <a:ext cx="5514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60" tIns="45482" rIns="90960" bIns="45482">
            <a:spAutoFit/>
          </a:bodyPr>
          <a:lstStyle/>
          <a:p>
            <a:pPr fontAlgn="auto">
              <a:spcBef>
                <a:spcPts val="0"/>
              </a:spcBef>
              <a:spcAft>
                <a:spcPts val="600"/>
              </a:spcAft>
              <a:defRPr/>
            </a:pPr>
            <a:r>
              <a:rPr kumimoji="0" lang="zh-TW" altLang="en-US" sz="1800" u="none" kern="0" noProof="1" smtClean="0">
                <a:solidFill>
                  <a:srgbClr val="FFFFFF"/>
                </a:solidFill>
                <a:latin typeface="微軟正黑體" panose="020B0604030504040204" pitchFamily="34" charset="-120"/>
                <a:ea typeface="微軟正黑體" panose="020B0604030504040204" pitchFamily="34" charset="-120"/>
                <a:cs typeface="Arial" charset="0"/>
              </a:rPr>
              <a:t>二</a:t>
            </a:r>
            <a:r>
              <a:rPr kumimoji="0" lang="en-US" altLang="zh-TW" sz="1800" u="none" kern="0" noProof="1" smtClean="0">
                <a:solidFill>
                  <a:srgbClr val="FFFFFF"/>
                </a:solidFill>
                <a:latin typeface="微軟正黑體" panose="020B0604030504040204" pitchFamily="34" charset="-120"/>
                <a:ea typeface="微軟正黑體" panose="020B0604030504040204" pitchFamily="34" charset="-120"/>
                <a:cs typeface="Arial" charset="0"/>
              </a:rPr>
              <a:t>、</a:t>
            </a:r>
            <a:r>
              <a:rPr kumimoji="0" lang="zh-TW" altLang="en-US" sz="1800" u="none" kern="0" noProof="1" smtClean="0">
                <a:solidFill>
                  <a:srgbClr val="FFFFFF"/>
                </a:solidFill>
                <a:latin typeface="微軟正黑體" panose="020B0604030504040204" pitchFamily="34" charset="-120"/>
                <a:ea typeface="微軟正黑體" panose="020B0604030504040204" pitchFamily="34" charset="-120"/>
                <a:cs typeface="Arial" charset="0"/>
              </a:rPr>
              <a:t>跨</a:t>
            </a:r>
            <a:r>
              <a:rPr kumimoji="0" lang="zh-TW" altLang="en-US" sz="1800" u="none" kern="0" noProof="1">
                <a:solidFill>
                  <a:srgbClr val="FFFFFF"/>
                </a:solidFill>
                <a:latin typeface="微軟正黑體" panose="020B0604030504040204" pitchFamily="34" charset="-120"/>
                <a:ea typeface="微軟正黑體" panose="020B0604030504040204" pitchFamily="34" charset="-120"/>
                <a:cs typeface="Arial" charset="0"/>
              </a:rPr>
              <a:t>部門議題</a:t>
            </a:r>
            <a:endParaRPr kumimoji="0" lang="en-US" altLang="zh-TW" sz="1800" u="none" kern="0" noProof="1">
              <a:solidFill>
                <a:schemeClr val="bg1">
                  <a:lumMod val="65000"/>
                </a:schemeClr>
              </a:solidFill>
              <a:latin typeface="微軟正黑體" panose="020B0604030504040204" pitchFamily="34" charset="-120"/>
              <a:ea typeface="微軟正黑體" panose="020B0604030504040204" pitchFamily="34" charset="-120"/>
              <a:cs typeface="Arial" charset="0"/>
            </a:endParaRPr>
          </a:p>
        </p:txBody>
      </p:sp>
      <p:sp>
        <p:nvSpPr>
          <p:cNvPr id="8" name="Rounded Rectangle 27"/>
          <p:cNvSpPr>
            <a:spLocks noChangeArrowheads="1"/>
          </p:cNvSpPr>
          <p:nvPr/>
        </p:nvSpPr>
        <p:spPr bwMode="auto">
          <a:xfrm rot="16200000" flipH="1">
            <a:off x="4142330" y="-226555"/>
            <a:ext cx="841570" cy="7767637"/>
          </a:xfrm>
          <a:prstGeom prst="roundRect">
            <a:avLst>
              <a:gd name="adj" fmla="val 7870"/>
            </a:avLst>
          </a:prstGeom>
          <a:solidFill>
            <a:srgbClr val="FFFFFF"/>
          </a:solidFill>
          <a:ln w="6350">
            <a:solidFill>
              <a:sysClr val="window" lastClr="FFFFFF">
                <a:lumMod val="65000"/>
              </a:sysClr>
            </a:solidFill>
            <a:round/>
            <a:headEnd/>
            <a:tailEnd/>
          </a:ln>
        </p:spPr>
        <p:txBody>
          <a:bodyPr lIns="90960" tIns="45482" rIns="90960" bIns="45482" anchor="ctr"/>
          <a:lstStyle/>
          <a:p>
            <a:pPr algn="ctr" fontAlgn="auto">
              <a:spcBef>
                <a:spcPts val="0"/>
              </a:spcBef>
              <a:spcAft>
                <a:spcPts val="0"/>
              </a:spcAft>
              <a:defRPr/>
            </a:pPr>
            <a:endParaRPr kumimoji="0" lang="en-US" sz="1500" u="none" kern="0" dirty="0">
              <a:solidFill>
                <a:srgbClr val="FFFFFF"/>
              </a:solidFill>
              <a:latin typeface="Arial" pitchFamily="34" charset="0"/>
              <a:ea typeface="宋体" pitchFamily="2" charset="-122"/>
            </a:endParaRPr>
          </a:p>
        </p:txBody>
      </p:sp>
      <p:sp>
        <p:nvSpPr>
          <p:cNvPr id="9" name="Round Same Side Corner Rectangle 141"/>
          <p:cNvSpPr/>
          <p:nvPr/>
        </p:nvSpPr>
        <p:spPr bwMode="auto">
          <a:xfrm>
            <a:off x="679486" y="3238066"/>
            <a:ext cx="7767637" cy="346075"/>
          </a:xfrm>
          <a:prstGeom prst="round2SameRect">
            <a:avLst>
              <a:gd name="adj1" fmla="val 27778"/>
              <a:gd name="adj2" fmla="val 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lIns="90960" tIns="45482" rIns="90960" bIns="45482" anchor="ctr"/>
          <a:lstStyle/>
          <a:p>
            <a:pPr algn="ctr" fontAlgn="auto">
              <a:spcBef>
                <a:spcPts val="0"/>
              </a:spcBef>
              <a:spcAft>
                <a:spcPts val="0"/>
              </a:spcAft>
              <a:defRPr/>
            </a:pPr>
            <a:endParaRPr kumimoji="0" lang="en-US" sz="1500" u="none" kern="0" dirty="0">
              <a:solidFill>
                <a:srgbClr val="FFFFFF"/>
              </a:solidFill>
              <a:latin typeface="Calibri"/>
              <a:ea typeface="+mn-ea"/>
            </a:endParaRPr>
          </a:p>
        </p:txBody>
      </p:sp>
      <p:sp>
        <p:nvSpPr>
          <p:cNvPr id="10" name="Rektangel 76"/>
          <p:cNvSpPr>
            <a:spLocks noChangeArrowheads="1"/>
          </p:cNvSpPr>
          <p:nvPr/>
        </p:nvSpPr>
        <p:spPr bwMode="auto">
          <a:xfrm>
            <a:off x="733438" y="3213100"/>
            <a:ext cx="5514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60" tIns="45482" rIns="90960" bIns="45482">
            <a:spAutoFit/>
          </a:bodyPr>
          <a:lstStyle/>
          <a:p>
            <a:pPr fontAlgn="auto">
              <a:spcBef>
                <a:spcPts val="0"/>
              </a:spcBef>
              <a:spcAft>
                <a:spcPts val="600"/>
              </a:spcAft>
              <a:defRPr/>
            </a:pPr>
            <a:r>
              <a:rPr kumimoji="0" lang="zh-TW" altLang="en-US" sz="1800" u="none" kern="0" noProof="1" smtClean="0">
                <a:solidFill>
                  <a:srgbClr val="FFFFFF"/>
                </a:solidFill>
                <a:latin typeface="微軟正黑體" panose="020B0604030504040204" pitchFamily="34" charset="-120"/>
                <a:ea typeface="微軟正黑體" panose="020B0604030504040204" pitchFamily="34" charset="-120"/>
                <a:cs typeface="Arial" charset="0"/>
              </a:rPr>
              <a:t>三</a:t>
            </a:r>
            <a:r>
              <a:rPr kumimoji="0" lang="zh-TW" altLang="en-US" sz="1800" u="none" kern="0" noProof="1" smtClean="0">
                <a:solidFill>
                  <a:srgbClr val="FFFFFF"/>
                </a:solidFill>
                <a:latin typeface="新細明體"/>
                <a:ea typeface="新細明體"/>
                <a:cs typeface="Arial" charset="0"/>
              </a:rPr>
              <a:t>、課務報告</a:t>
            </a:r>
            <a:endParaRPr kumimoji="0" lang="en-US" altLang="zh-TW" sz="1800" u="none" kern="0" noProof="1">
              <a:solidFill>
                <a:schemeClr val="bg1">
                  <a:lumMod val="65000"/>
                </a:schemeClr>
              </a:solidFill>
              <a:latin typeface="微軟正黑體" panose="020B0604030504040204" pitchFamily="34" charset="-120"/>
              <a:ea typeface="微軟正黑體" panose="020B0604030504040204" pitchFamily="34" charset="-120"/>
              <a:cs typeface="Arial" charset="0"/>
            </a:endParaRPr>
          </a:p>
        </p:txBody>
      </p:sp>
      <p:sp>
        <p:nvSpPr>
          <p:cNvPr id="11" name="Rounded Rectangle 27"/>
          <p:cNvSpPr>
            <a:spLocks noChangeArrowheads="1"/>
          </p:cNvSpPr>
          <p:nvPr/>
        </p:nvSpPr>
        <p:spPr bwMode="auto">
          <a:xfrm rot="16200000" flipH="1">
            <a:off x="3764710" y="1202159"/>
            <a:ext cx="1584175" cy="7767638"/>
          </a:xfrm>
          <a:prstGeom prst="roundRect">
            <a:avLst>
              <a:gd name="adj" fmla="val 7870"/>
            </a:avLst>
          </a:prstGeom>
          <a:solidFill>
            <a:srgbClr val="FFFFFF"/>
          </a:solidFill>
          <a:ln w="6350">
            <a:solidFill>
              <a:sysClr val="window" lastClr="FFFFFF">
                <a:lumMod val="65000"/>
              </a:sysClr>
            </a:solidFill>
            <a:round/>
            <a:headEnd/>
            <a:tailEnd/>
          </a:ln>
        </p:spPr>
        <p:txBody>
          <a:bodyPr lIns="90960" tIns="45482" rIns="90960" bIns="45482" anchor="ctr"/>
          <a:lstStyle/>
          <a:p>
            <a:pPr algn="ctr" fontAlgn="auto">
              <a:spcBef>
                <a:spcPts val="0"/>
              </a:spcBef>
              <a:spcAft>
                <a:spcPts val="0"/>
              </a:spcAft>
              <a:defRPr/>
            </a:pPr>
            <a:endParaRPr kumimoji="0" lang="en-US" sz="1500" u="none" kern="0" dirty="0">
              <a:solidFill>
                <a:srgbClr val="FFFFFF"/>
              </a:solidFill>
              <a:latin typeface="Arial" pitchFamily="34" charset="0"/>
              <a:ea typeface="宋体" pitchFamily="2" charset="-122"/>
            </a:endParaRPr>
          </a:p>
        </p:txBody>
      </p:sp>
      <p:sp>
        <p:nvSpPr>
          <p:cNvPr id="12" name="Round Same Side Corner Rectangle 141"/>
          <p:cNvSpPr/>
          <p:nvPr/>
        </p:nvSpPr>
        <p:spPr bwMode="auto">
          <a:xfrm>
            <a:off x="679486" y="4306688"/>
            <a:ext cx="7767637" cy="407987"/>
          </a:xfrm>
          <a:prstGeom prst="round2SameRect">
            <a:avLst>
              <a:gd name="adj1" fmla="val 27778"/>
              <a:gd name="adj2" fmla="val 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lIns="90960" tIns="45482" rIns="90960" bIns="45482" anchor="ctr"/>
          <a:lstStyle/>
          <a:p>
            <a:pPr fontAlgn="auto">
              <a:spcBef>
                <a:spcPts val="0"/>
              </a:spcBef>
              <a:spcAft>
                <a:spcPts val="600"/>
              </a:spcAft>
              <a:defRPr/>
            </a:pPr>
            <a:endParaRPr kumimoji="0" lang="en-US" altLang="zh-TW" sz="1500" u="none" kern="0" noProof="1">
              <a:solidFill>
                <a:prstClr val="white">
                  <a:lumMod val="65000"/>
                </a:prstClr>
              </a:solidFill>
              <a:latin typeface="微軟正黑體" panose="020B0604030504040204" pitchFamily="34" charset="-120"/>
              <a:ea typeface="微軟正黑體" panose="020B0604030504040204" pitchFamily="34" charset="-120"/>
              <a:cs typeface="Arial" charset="0"/>
            </a:endParaRPr>
          </a:p>
        </p:txBody>
      </p:sp>
      <p:sp>
        <p:nvSpPr>
          <p:cNvPr id="13" name="Rektangel 76"/>
          <p:cNvSpPr>
            <a:spLocks noChangeArrowheads="1"/>
          </p:cNvSpPr>
          <p:nvPr/>
        </p:nvSpPr>
        <p:spPr bwMode="auto">
          <a:xfrm>
            <a:off x="777917" y="4343271"/>
            <a:ext cx="7215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60" tIns="45482" rIns="90960" bIns="45482">
            <a:spAutoFit/>
          </a:bodyPr>
          <a:lstStyle/>
          <a:p>
            <a:pPr fontAlgn="auto">
              <a:spcBef>
                <a:spcPts val="0"/>
              </a:spcBef>
              <a:spcAft>
                <a:spcPts val="600"/>
              </a:spcAft>
              <a:defRPr/>
            </a:pPr>
            <a:r>
              <a:rPr kumimoji="0" lang="zh-TW" altLang="en-US" sz="1800" u="none" kern="0" noProof="1" smtClean="0">
                <a:solidFill>
                  <a:srgbClr val="FFFFFF"/>
                </a:solidFill>
                <a:latin typeface="微軟正黑體" panose="020B0604030504040204" pitchFamily="34" charset="-120"/>
                <a:ea typeface="微軟正黑體" panose="020B0604030504040204" pitchFamily="34" charset="-120"/>
                <a:cs typeface="Arial" charset="0"/>
              </a:rPr>
              <a:t>四</a:t>
            </a:r>
            <a:r>
              <a:rPr kumimoji="0" lang="zh-TW" altLang="en-US" sz="1800" u="none" kern="0" noProof="1" smtClean="0">
                <a:solidFill>
                  <a:srgbClr val="FFFFFF"/>
                </a:solidFill>
                <a:latin typeface="新細明體"/>
                <a:ea typeface="新細明體"/>
                <a:cs typeface="Arial" charset="0"/>
              </a:rPr>
              <a:t>、資訊分享</a:t>
            </a:r>
            <a:endParaRPr kumimoji="0" lang="zh-TW" altLang="zh-TW" sz="1800" u="none" kern="0" dirty="0">
              <a:solidFill>
                <a:srgbClr val="FFFFFF"/>
              </a:solidFill>
              <a:latin typeface="微軟正黑體" panose="020B0604030504040204" pitchFamily="34" charset="-120"/>
              <a:ea typeface="微軟正黑體" panose="020B0604030504040204" pitchFamily="34" charset="-120"/>
              <a:cs typeface="Arial" charset="0"/>
            </a:endParaRPr>
          </a:p>
        </p:txBody>
      </p:sp>
      <p:sp>
        <p:nvSpPr>
          <p:cNvPr id="5132" name="Tekstboks 72"/>
          <p:cNvSpPr txBox="1">
            <a:spLocks noChangeArrowheads="1"/>
          </p:cNvSpPr>
          <p:nvPr/>
        </p:nvSpPr>
        <p:spPr bwMode="auto">
          <a:xfrm>
            <a:off x="534988" y="2583045"/>
            <a:ext cx="7645400" cy="322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60" tIns="45482" rIns="90960" bIns="45482">
            <a:spAutoFit/>
          </a:bodyPr>
          <a:lstStyle>
            <a:lvl1pPr marL="342900" indent="-342900" eaLnBrk="0" hangingPunct="0">
              <a:defRPr kumimoji="1" sz="2400" u="sng">
                <a:solidFill>
                  <a:schemeClr val="tx1"/>
                </a:solidFill>
                <a:latin typeface="Times New Roman" pitchFamily="18" charset="0"/>
                <a:ea typeface="新細明體" pitchFamily="18" charset="-120"/>
              </a:defRPr>
            </a:lvl1pPr>
            <a:lvl2pPr marL="742950" indent="-285750" eaLnBrk="0" hangingPunct="0">
              <a:defRPr kumimoji="1" sz="2400" u="sng">
                <a:solidFill>
                  <a:schemeClr val="tx1"/>
                </a:solidFill>
                <a:latin typeface="Times New Roman" pitchFamily="18" charset="0"/>
                <a:ea typeface="新細明體" pitchFamily="18" charset="-120"/>
              </a:defRPr>
            </a:lvl2pPr>
            <a:lvl3pPr marL="1143000" indent="-228600" eaLnBrk="0" hangingPunct="0">
              <a:defRPr kumimoji="1" sz="2400" u="sng">
                <a:solidFill>
                  <a:schemeClr val="tx1"/>
                </a:solidFill>
                <a:latin typeface="Times New Roman" pitchFamily="18" charset="0"/>
                <a:ea typeface="新細明體" pitchFamily="18" charset="-120"/>
              </a:defRPr>
            </a:lvl3pPr>
            <a:lvl4pPr marL="1600200" indent="-228600" eaLnBrk="0" hangingPunct="0">
              <a:defRPr kumimoji="1" sz="2400" u="sng">
                <a:solidFill>
                  <a:schemeClr val="tx1"/>
                </a:solidFill>
                <a:latin typeface="Times New Roman" pitchFamily="18" charset="0"/>
                <a:ea typeface="新細明體" pitchFamily="18" charset="-120"/>
              </a:defRPr>
            </a:lvl4pPr>
            <a:lvl5pPr marL="2057400" indent="-228600" eaLnBrk="0" hangingPunct="0">
              <a:defRPr kumimoji="1" sz="2400" u="sng">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9pPr>
          </a:lstStyle>
          <a:p>
            <a:pPr lvl="1" eaLnBrk="1" hangingPunct="1">
              <a:spcAft>
                <a:spcPts val="600"/>
              </a:spcAft>
              <a:buFont typeface="Arial" pitchFamily="34" charset="0"/>
              <a:buChar char="•"/>
            </a:pPr>
            <a:r>
              <a:rPr lang="zh-TW" altLang="en-US" sz="1500" u="none" dirty="0">
                <a:latin typeface="微軟正黑體" pitchFamily="34" charset="-120"/>
                <a:ea typeface="微軟正黑體" pitchFamily="34" charset="-120"/>
              </a:rPr>
              <a:t>金檢檢查意見－辦理改善</a:t>
            </a:r>
            <a:r>
              <a:rPr lang="zh-TW" altLang="en-US" sz="1500" u="none" dirty="0" smtClean="0">
                <a:latin typeface="微軟正黑體" pitchFamily="34" charset="-120"/>
                <a:ea typeface="微軟正黑體" pitchFamily="34" charset="-120"/>
              </a:rPr>
              <a:t>情形</a:t>
            </a:r>
            <a:r>
              <a:rPr lang="en-US" altLang="zh-TW" sz="1500" u="none" dirty="0" smtClean="0">
                <a:latin typeface="微軟正黑體" pitchFamily="34" charset="-120"/>
                <a:ea typeface="微軟正黑體" pitchFamily="34" charset="-120"/>
              </a:rPr>
              <a:t>(2:20~2:40)</a:t>
            </a:r>
            <a:r>
              <a:rPr lang="zh-TW" altLang="en-US" sz="1500" u="none" dirty="0">
                <a:latin typeface="微軟正黑體" pitchFamily="34" charset="-120"/>
                <a:ea typeface="微軟正黑體" pitchFamily="34" charset="-120"/>
              </a:rPr>
              <a:t>　　　　　　　　　　　　</a:t>
            </a:r>
            <a:endParaRPr lang="en-US" altLang="zh-TW" sz="1500" u="none" dirty="0">
              <a:latin typeface="微軟正黑體" pitchFamily="34" charset="-120"/>
              <a:ea typeface="微軟正黑體" pitchFamily="34" charset="-120"/>
            </a:endParaRPr>
          </a:p>
        </p:txBody>
      </p:sp>
      <p:sp>
        <p:nvSpPr>
          <p:cNvPr id="19" name="圆角矩形 72"/>
          <p:cNvSpPr>
            <a:spLocks noChangeArrowheads="1"/>
          </p:cNvSpPr>
          <p:nvPr/>
        </p:nvSpPr>
        <p:spPr bwMode="auto">
          <a:xfrm>
            <a:off x="2338403" y="205941"/>
            <a:ext cx="4910137" cy="560387"/>
          </a:xfrm>
          <a:prstGeom prst="roundRect">
            <a:avLst>
              <a:gd name="adj" fmla="val 16667"/>
            </a:avLst>
          </a:prstGeom>
          <a:solidFill>
            <a:srgbClr val="004FA2"/>
          </a:solidFill>
          <a:ln>
            <a:noFill/>
          </a:ln>
          <a:extLst>
            <a:ext uri="{91240B29-F687-4F45-9708-019B960494DF}">
              <a14:hiddenLine xmlns:a14="http://schemas.microsoft.com/office/drawing/2010/main" w="25400" cap="flat" cmpd="sng">
                <a:solidFill>
                  <a:srgbClr val="BABA00"/>
                </a:solidFill>
                <a:bevel/>
                <a:headEnd/>
                <a:tailEnd/>
              </a14:hiddenLine>
            </a:ext>
          </a:extLst>
        </p:spPr>
        <p:txBody>
          <a:bodyPr lIns="90960" tIns="45482" rIns="90960" bIns="45482" anchor="ctr"/>
          <a:lstStyle/>
          <a:p>
            <a:pPr algn="ctr" fontAlgn="auto">
              <a:spcBef>
                <a:spcPts val="0"/>
              </a:spcBef>
              <a:spcAft>
                <a:spcPts val="0"/>
              </a:spcAft>
              <a:defRPr/>
            </a:pPr>
            <a:r>
              <a:rPr kumimoji="0" lang="zh-TW" altLang="en-US" sz="3200" b="1" u="none" kern="0" dirty="0">
                <a:solidFill>
                  <a:srgbClr val="FFFFFF"/>
                </a:solidFill>
                <a:latin typeface="微軟正黑體" panose="020B0604030504040204" pitchFamily="34" charset="-120"/>
                <a:ea typeface="微軟正黑體" panose="020B0604030504040204" pitchFamily="34" charset="-120"/>
                <a:cs typeface="+mn-ea"/>
                <a:sym typeface="+mn-lt"/>
              </a:rPr>
              <a:t>整體幹部會議議程</a:t>
            </a:r>
            <a:endParaRPr kumimoji="0" lang="zh-CN" altLang="zh-CN" sz="3200" b="1" u="none" kern="0" dirty="0">
              <a:solidFill>
                <a:srgbClr val="FFFFFF"/>
              </a:solidFill>
              <a:latin typeface="微軟正黑體" panose="020B0604030504040204" pitchFamily="34" charset="-120"/>
              <a:ea typeface="微軟正黑體" panose="020B0604030504040204" pitchFamily="34" charset="-120"/>
              <a:cs typeface="+mn-ea"/>
              <a:sym typeface="+mn-lt"/>
            </a:endParaRPr>
          </a:p>
        </p:txBody>
      </p:sp>
      <p:sp>
        <p:nvSpPr>
          <p:cNvPr id="5134" name="文字方塊 1"/>
          <p:cNvSpPr txBox="1">
            <a:spLocks noChangeArrowheads="1"/>
          </p:cNvSpPr>
          <p:nvPr/>
        </p:nvSpPr>
        <p:spPr bwMode="auto">
          <a:xfrm>
            <a:off x="1190640" y="4850127"/>
            <a:ext cx="6057900" cy="630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60" tIns="45482" rIns="90960" bIns="45482">
            <a:spAutoFit/>
          </a:bodyPr>
          <a:lstStyle>
            <a:lvl1pPr marL="285750" indent="-285750" eaLnBrk="0" hangingPunct="0">
              <a:defRPr kumimoji="1" sz="2400" u="sng">
                <a:solidFill>
                  <a:schemeClr val="tx1"/>
                </a:solidFill>
                <a:latin typeface="Times New Roman" pitchFamily="18" charset="0"/>
                <a:ea typeface="新細明體" pitchFamily="18" charset="-120"/>
              </a:defRPr>
            </a:lvl1pPr>
            <a:lvl2pPr marL="742950" indent="-285750" eaLnBrk="0" hangingPunct="0">
              <a:defRPr kumimoji="1" sz="2400" u="sng">
                <a:solidFill>
                  <a:schemeClr val="tx1"/>
                </a:solidFill>
                <a:latin typeface="Times New Roman" pitchFamily="18" charset="0"/>
                <a:ea typeface="新細明體" pitchFamily="18" charset="-120"/>
              </a:defRPr>
            </a:lvl2pPr>
            <a:lvl3pPr marL="1143000" indent="-228600" eaLnBrk="0" hangingPunct="0">
              <a:defRPr kumimoji="1" sz="2400" u="sng">
                <a:solidFill>
                  <a:schemeClr val="tx1"/>
                </a:solidFill>
                <a:latin typeface="Times New Roman" pitchFamily="18" charset="0"/>
                <a:ea typeface="新細明體" pitchFamily="18" charset="-120"/>
              </a:defRPr>
            </a:lvl3pPr>
            <a:lvl4pPr marL="1600200" indent="-228600" eaLnBrk="0" hangingPunct="0">
              <a:defRPr kumimoji="1" sz="2400" u="sng">
                <a:solidFill>
                  <a:schemeClr val="tx1"/>
                </a:solidFill>
                <a:latin typeface="Times New Roman" pitchFamily="18" charset="0"/>
                <a:ea typeface="新細明體" pitchFamily="18" charset="-120"/>
              </a:defRPr>
            </a:lvl4pPr>
            <a:lvl5pPr marL="2057400" indent="-228600" eaLnBrk="0" hangingPunct="0">
              <a:defRPr kumimoji="1" sz="2400" u="sng">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9pPr>
          </a:lstStyle>
          <a:p>
            <a:pPr eaLnBrk="1" hangingPunct="1">
              <a:spcAft>
                <a:spcPts val="600"/>
              </a:spcAft>
              <a:buFont typeface="Arial" pitchFamily="34" charset="0"/>
              <a:buChar char="•"/>
            </a:pPr>
            <a:r>
              <a:rPr lang="en-US" altLang="zh-TW" sz="1500" u="none" dirty="0" smtClean="0">
                <a:latin typeface="微軟正黑體" pitchFamily="34" charset="-120"/>
                <a:ea typeface="微軟正黑體" pitchFamily="34" charset="-120"/>
              </a:rPr>
              <a:t>IFRS17</a:t>
            </a:r>
            <a:r>
              <a:rPr lang="zh-TW" altLang="en-US" sz="1500" u="none" dirty="0" smtClean="0">
                <a:latin typeface="微軟正黑體" pitchFamily="34" charset="-120"/>
                <a:ea typeface="微軟正黑體" pitchFamily="34" charset="-120"/>
              </a:rPr>
              <a:t>影響摘要</a:t>
            </a:r>
            <a:r>
              <a:rPr lang="en-US" altLang="zh-TW" sz="1500" u="none" dirty="0" smtClean="0">
                <a:latin typeface="微軟正黑體" pitchFamily="34" charset="-120"/>
                <a:ea typeface="微軟正黑體" pitchFamily="34" charset="-120"/>
              </a:rPr>
              <a:t>(3:10</a:t>
            </a:r>
            <a:r>
              <a:rPr lang="zh-TW" altLang="en-US" sz="1500" u="none" dirty="0" smtClean="0">
                <a:latin typeface="微軟正黑體" pitchFamily="34" charset="-120"/>
                <a:ea typeface="微軟正黑體" pitchFamily="34" charset="-120"/>
              </a:rPr>
              <a:t> </a:t>
            </a:r>
            <a:r>
              <a:rPr lang="en-US" altLang="zh-TW" sz="1500" u="none" dirty="0" smtClean="0">
                <a:latin typeface="微軟正黑體" pitchFamily="34" charset="-120"/>
                <a:ea typeface="微軟正黑體" pitchFamily="34" charset="-120"/>
              </a:rPr>
              <a:t>~4:30)</a:t>
            </a:r>
          </a:p>
          <a:p>
            <a:pPr eaLnBrk="1" hangingPunct="1">
              <a:spcAft>
                <a:spcPts val="600"/>
              </a:spcAft>
              <a:buFont typeface="Arial" pitchFamily="34" charset="0"/>
              <a:buChar char="•"/>
            </a:pPr>
            <a:r>
              <a:rPr lang="zh-TW" altLang="en-US" sz="1500" u="none" dirty="0" smtClean="0">
                <a:latin typeface="微軟正黑體" pitchFamily="34" charset="-120"/>
                <a:ea typeface="微軟正黑體" pitchFamily="34" charset="-120"/>
              </a:rPr>
              <a:t>新光童桌團圓，年菜食物箱專案</a:t>
            </a:r>
            <a:r>
              <a:rPr lang="en-US" altLang="zh-TW" sz="1500" u="none" dirty="0" smtClean="0">
                <a:latin typeface="微軟正黑體" pitchFamily="34" charset="-120"/>
                <a:ea typeface="微軟正黑體" pitchFamily="34" charset="-120"/>
              </a:rPr>
              <a:t>(4:30</a:t>
            </a:r>
            <a:r>
              <a:rPr lang="zh-TW" altLang="en-US" sz="1500" u="none" dirty="0" smtClean="0">
                <a:latin typeface="微軟正黑體" pitchFamily="34" charset="-120"/>
                <a:ea typeface="微軟正黑體" pitchFamily="34" charset="-120"/>
              </a:rPr>
              <a:t> </a:t>
            </a:r>
            <a:r>
              <a:rPr lang="en-US" altLang="zh-TW" sz="1500" u="none" dirty="0" smtClean="0">
                <a:latin typeface="微軟正黑體" pitchFamily="34" charset="-120"/>
                <a:ea typeface="微軟正黑體" pitchFamily="34" charset="-120"/>
              </a:rPr>
              <a:t>~5:00)</a:t>
            </a:r>
            <a:endParaRPr lang="zh-TW" altLang="en-US" sz="1500" u="none" dirty="0" smtClean="0">
              <a:latin typeface="微軟正黑體" pitchFamily="34" charset="-120"/>
              <a:ea typeface="微軟正黑體" pitchFamily="34" charset="-120"/>
            </a:endParaRPr>
          </a:p>
        </p:txBody>
      </p:sp>
      <p:sp>
        <p:nvSpPr>
          <p:cNvPr id="5135" name="文字方塊 2"/>
          <p:cNvSpPr txBox="1">
            <a:spLocks noChangeArrowheads="1"/>
          </p:cNvSpPr>
          <p:nvPr/>
        </p:nvSpPr>
        <p:spPr bwMode="auto">
          <a:xfrm>
            <a:off x="1038244" y="3644345"/>
            <a:ext cx="7345363" cy="338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60" tIns="45482" rIns="90960" bIns="45482">
            <a:spAutoFit/>
          </a:bodyPr>
          <a:lstStyle>
            <a:lvl1pPr marL="285750" indent="-285750" eaLnBrk="0" hangingPunct="0">
              <a:defRPr kumimoji="1" sz="2400" u="sng">
                <a:solidFill>
                  <a:schemeClr val="tx1"/>
                </a:solidFill>
                <a:latin typeface="Times New Roman" pitchFamily="18" charset="0"/>
                <a:ea typeface="新細明體" pitchFamily="18" charset="-120"/>
              </a:defRPr>
            </a:lvl1pPr>
            <a:lvl2pPr marL="742950" indent="-285750" eaLnBrk="0" hangingPunct="0">
              <a:defRPr kumimoji="1" sz="2400" u="sng">
                <a:solidFill>
                  <a:schemeClr val="tx1"/>
                </a:solidFill>
                <a:latin typeface="Times New Roman" pitchFamily="18" charset="0"/>
                <a:ea typeface="新細明體" pitchFamily="18" charset="-120"/>
              </a:defRPr>
            </a:lvl2pPr>
            <a:lvl3pPr marL="1143000" indent="-228600" eaLnBrk="0" hangingPunct="0">
              <a:defRPr kumimoji="1" sz="2400" u="sng">
                <a:solidFill>
                  <a:schemeClr val="tx1"/>
                </a:solidFill>
                <a:latin typeface="Times New Roman" pitchFamily="18" charset="0"/>
                <a:ea typeface="新細明體" pitchFamily="18" charset="-120"/>
              </a:defRPr>
            </a:lvl3pPr>
            <a:lvl4pPr marL="1600200" indent="-228600" eaLnBrk="0" hangingPunct="0">
              <a:defRPr kumimoji="1" sz="2400" u="sng">
                <a:solidFill>
                  <a:schemeClr val="tx1"/>
                </a:solidFill>
                <a:latin typeface="Times New Roman" pitchFamily="18" charset="0"/>
                <a:ea typeface="新細明體" pitchFamily="18" charset="-120"/>
              </a:defRPr>
            </a:lvl4pPr>
            <a:lvl5pPr marL="2057400" indent="-228600" eaLnBrk="0" hangingPunct="0">
              <a:defRPr kumimoji="1" sz="2400" u="sng">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9pPr>
          </a:lstStyle>
          <a:p>
            <a:pPr eaLnBrk="1" hangingPunct="1">
              <a:spcAft>
                <a:spcPts val="600"/>
              </a:spcAft>
              <a:buFont typeface="Arial" pitchFamily="34" charset="0"/>
              <a:buChar char="•"/>
            </a:pPr>
            <a:r>
              <a:rPr lang="en-US" altLang="zh-TW" sz="1600" u="none" dirty="0">
                <a:solidFill>
                  <a:srgbClr val="000000"/>
                </a:solidFill>
                <a:latin typeface="微軟正黑體" pitchFamily="34" charset="-120"/>
                <a:ea typeface="Arial Unicode MS" pitchFamily="34" charset="-120"/>
              </a:rPr>
              <a:t>AML</a:t>
            </a:r>
            <a:r>
              <a:rPr lang="zh-TW" altLang="en-US" sz="1600" u="none" dirty="0">
                <a:solidFill>
                  <a:srgbClr val="000000"/>
                </a:solidFill>
                <a:latin typeface="微軟正黑體" pitchFamily="34" charset="-120"/>
                <a:ea typeface="Arial Unicode MS" pitchFamily="34" charset="-120"/>
              </a:rPr>
              <a:t>系統風險評級結案</a:t>
            </a:r>
            <a:r>
              <a:rPr lang="zh-TW" altLang="en-US" sz="1600" u="none" dirty="0" smtClean="0">
                <a:solidFill>
                  <a:srgbClr val="000000"/>
                </a:solidFill>
                <a:latin typeface="微軟正黑體" pitchFamily="34" charset="-120"/>
                <a:ea typeface="Arial Unicode MS" pitchFamily="34" charset="-120"/>
              </a:rPr>
              <a:t>報告</a:t>
            </a:r>
            <a:r>
              <a:rPr lang="en-US" altLang="zh-TW" sz="1600" u="none" dirty="0" smtClean="0">
                <a:solidFill>
                  <a:srgbClr val="000000"/>
                </a:solidFill>
                <a:latin typeface="微軟正黑體" pitchFamily="34" charset="-120"/>
                <a:ea typeface="Arial Unicode MS" pitchFamily="34" charset="-120"/>
              </a:rPr>
              <a:t>(2:40</a:t>
            </a:r>
            <a:r>
              <a:rPr lang="zh-TW" altLang="en-US" sz="1600" u="none" dirty="0" smtClean="0">
                <a:solidFill>
                  <a:srgbClr val="000000"/>
                </a:solidFill>
                <a:latin typeface="微軟正黑體" pitchFamily="34" charset="-120"/>
                <a:ea typeface="Arial Unicode MS" pitchFamily="34" charset="-120"/>
              </a:rPr>
              <a:t> </a:t>
            </a:r>
            <a:r>
              <a:rPr lang="en-US" altLang="zh-TW" sz="1600" u="none" dirty="0" smtClean="0">
                <a:solidFill>
                  <a:srgbClr val="000000"/>
                </a:solidFill>
                <a:latin typeface="微軟正黑體" pitchFamily="34" charset="-120"/>
                <a:ea typeface="Arial Unicode MS" pitchFamily="34" charset="-120"/>
              </a:rPr>
              <a:t>~3:10)</a:t>
            </a:r>
            <a:endParaRPr lang="en-US" altLang="zh-TW" sz="1500" u="none" dirty="0">
              <a:latin typeface="微軟正黑體" pitchFamily="34" charset="-120"/>
              <a:ea typeface="微軟正黑體" pitchFamily="34" charset="-120"/>
            </a:endParaRPr>
          </a:p>
        </p:txBody>
      </p:sp>
      <p:sp>
        <p:nvSpPr>
          <p:cNvPr id="22" name="Rounded Rectangle 27"/>
          <p:cNvSpPr>
            <a:spLocks noChangeArrowheads="1"/>
          </p:cNvSpPr>
          <p:nvPr/>
        </p:nvSpPr>
        <p:spPr bwMode="auto">
          <a:xfrm rot="16200000" flipH="1">
            <a:off x="4051740" y="-2319337"/>
            <a:ext cx="842963" cy="7723188"/>
          </a:xfrm>
          <a:prstGeom prst="roundRect">
            <a:avLst>
              <a:gd name="adj" fmla="val 7870"/>
            </a:avLst>
          </a:prstGeom>
          <a:solidFill>
            <a:srgbClr val="FFFFFF"/>
          </a:solidFill>
          <a:ln w="6350">
            <a:solidFill>
              <a:sysClr val="window" lastClr="FFFFFF">
                <a:lumMod val="65000"/>
              </a:sysClr>
            </a:solidFill>
            <a:round/>
            <a:headEnd/>
            <a:tailEnd/>
          </a:ln>
        </p:spPr>
        <p:txBody>
          <a:bodyPr lIns="90960" tIns="45482" rIns="90960" bIns="45482" anchor="ctr"/>
          <a:lstStyle/>
          <a:p>
            <a:pPr algn="ctr" fontAlgn="auto">
              <a:spcBef>
                <a:spcPts val="0"/>
              </a:spcBef>
              <a:spcAft>
                <a:spcPts val="0"/>
              </a:spcAft>
              <a:defRPr/>
            </a:pPr>
            <a:endParaRPr kumimoji="0" lang="en-US" sz="1500" u="none" kern="0" dirty="0">
              <a:solidFill>
                <a:srgbClr val="FFFFFF"/>
              </a:solidFill>
              <a:latin typeface="Arial" pitchFamily="34" charset="0"/>
              <a:ea typeface="宋体" pitchFamily="2" charset="-122"/>
            </a:endParaRPr>
          </a:p>
        </p:txBody>
      </p:sp>
      <p:sp>
        <p:nvSpPr>
          <p:cNvPr id="23" name="Round Same Side Corner Rectangle 141"/>
          <p:cNvSpPr/>
          <p:nvPr/>
        </p:nvSpPr>
        <p:spPr bwMode="auto">
          <a:xfrm>
            <a:off x="611560" y="1120775"/>
            <a:ext cx="7715250" cy="392113"/>
          </a:xfrm>
          <a:prstGeom prst="round2SameRect">
            <a:avLst>
              <a:gd name="adj1" fmla="val 27778"/>
              <a:gd name="adj2" fmla="val 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lIns="90960" tIns="45482" rIns="90960" bIns="45482" anchor="ctr"/>
          <a:lstStyle/>
          <a:p>
            <a:pPr algn="ctr" fontAlgn="auto">
              <a:spcBef>
                <a:spcPts val="0"/>
              </a:spcBef>
              <a:spcAft>
                <a:spcPts val="0"/>
              </a:spcAft>
              <a:defRPr/>
            </a:pPr>
            <a:endParaRPr kumimoji="0" lang="en-US" sz="2000" u="none" kern="0" dirty="0">
              <a:solidFill>
                <a:srgbClr val="FFFFFF"/>
              </a:solidFill>
              <a:latin typeface="Calibri"/>
              <a:ea typeface="+mn-ea"/>
            </a:endParaRPr>
          </a:p>
        </p:txBody>
      </p:sp>
      <p:sp>
        <p:nvSpPr>
          <p:cNvPr id="24" name="Rektangel 76"/>
          <p:cNvSpPr>
            <a:spLocks noChangeArrowheads="1"/>
          </p:cNvSpPr>
          <p:nvPr/>
        </p:nvSpPr>
        <p:spPr bwMode="auto">
          <a:xfrm>
            <a:off x="731844" y="1100138"/>
            <a:ext cx="5514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60" tIns="45482" rIns="90960" bIns="45482">
            <a:spAutoFit/>
          </a:bodyPr>
          <a:lstStyle/>
          <a:p>
            <a:pPr fontAlgn="auto">
              <a:spcBef>
                <a:spcPts val="0"/>
              </a:spcBef>
              <a:spcAft>
                <a:spcPts val="600"/>
              </a:spcAft>
              <a:defRPr/>
            </a:pPr>
            <a:r>
              <a:rPr kumimoji="0" lang="zh-TW" altLang="en-US" sz="1800" u="none" kern="0" noProof="1" smtClean="0">
                <a:solidFill>
                  <a:srgbClr val="FFFFFF"/>
                </a:solidFill>
                <a:latin typeface="微軟正黑體" panose="020B0604030504040204" pitchFamily="34" charset="-120"/>
                <a:ea typeface="微軟正黑體" panose="020B0604030504040204" pitchFamily="34" charset="-120"/>
                <a:cs typeface="Arial" charset="0"/>
              </a:rPr>
              <a:t>一</a:t>
            </a:r>
            <a:r>
              <a:rPr kumimoji="0" lang="zh-TW" altLang="en-US" sz="1800" u="none" kern="0" noProof="1" smtClean="0">
                <a:solidFill>
                  <a:srgbClr val="FFFFFF"/>
                </a:solidFill>
                <a:latin typeface="新細明體"/>
                <a:ea typeface="新細明體"/>
                <a:cs typeface="Arial" charset="0"/>
              </a:rPr>
              <a:t>、</a:t>
            </a:r>
            <a:r>
              <a:rPr kumimoji="0" lang="zh-TW" altLang="en-US" sz="1800" u="none" kern="0" noProof="1" smtClean="0">
                <a:solidFill>
                  <a:srgbClr val="FFFFFF"/>
                </a:solidFill>
                <a:latin typeface="微軟正黑體" panose="020B0604030504040204" pitchFamily="34" charset="-120"/>
                <a:ea typeface="微軟正黑體" panose="020B0604030504040204" pitchFamily="34" charset="-120"/>
                <a:cs typeface="Arial" charset="0"/>
              </a:rPr>
              <a:t>資訊</a:t>
            </a:r>
            <a:r>
              <a:rPr kumimoji="0" lang="zh-TW" altLang="en-US" sz="1800" u="none" kern="0" noProof="1">
                <a:solidFill>
                  <a:srgbClr val="FFFFFF"/>
                </a:solidFill>
                <a:latin typeface="微軟正黑體" panose="020B0604030504040204" pitchFamily="34" charset="-120"/>
                <a:ea typeface="微軟正黑體" panose="020B0604030504040204" pitchFamily="34" charset="-120"/>
                <a:cs typeface="Arial" charset="0"/>
              </a:rPr>
              <a:t>中心暨部門指標檢視</a:t>
            </a:r>
            <a:endParaRPr kumimoji="0" lang="en-US" altLang="zh-TW" sz="1800" u="none" kern="0" noProof="1">
              <a:solidFill>
                <a:schemeClr val="bg1">
                  <a:lumMod val="65000"/>
                </a:schemeClr>
              </a:solidFill>
              <a:latin typeface="微軟正黑體" panose="020B0604030504040204" pitchFamily="34" charset="-120"/>
              <a:ea typeface="微軟正黑體" panose="020B0604030504040204" pitchFamily="34" charset="-120"/>
              <a:cs typeface="Arial" charset="0"/>
            </a:endParaRPr>
          </a:p>
        </p:txBody>
      </p:sp>
      <p:sp>
        <p:nvSpPr>
          <p:cNvPr id="5139" name="Tekstboks 72"/>
          <p:cNvSpPr txBox="1">
            <a:spLocks noChangeArrowheads="1"/>
          </p:cNvSpPr>
          <p:nvPr/>
        </p:nvSpPr>
        <p:spPr bwMode="auto">
          <a:xfrm>
            <a:off x="534988" y="1604528"/>
            <a:ext cx="7645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60" tIns="45482" rIns="90960" bIns="45482">
            <a:spAutoFit/>
          </a:bodyPr>
          <a:lstStyle>
            <a:lvl1pPr marL="342900" indent="-342900" eaLnBrk="0" hangingPunct="0">
              <a:defRPr kumimoji="1" sz="2400" u="sng">
                <a:solidFill>
                  <a:schemeClr val="tx1"/>
                </a:solidFill>
                <a:latin typeface="Times New Roman" pitchFamily="18" charset="0"/>
                <a:ea typeface="新細明體" pitchFamily="18" charset="-120"/>
              </a:defRPr>
            </a:lvl1pPr>
            <a:lvl2pPr marL="742950" indent="-285750" eaLnBrk="0" hangingPunct="0">
              <a:defRPr kumimoji="1" sz="2400" u="sng">
                <a:solidFill>
                  <a:schemeClr val="tx1"/>
                </a:solidFill>
                <a:latin typeface="Times New Roman" pitchFamily="18" charset="0"/>
                <a:ea typeface="新細明體" pitchFamily="18" charset="-120"/>
              </a:defRPr>
            </a:lvl2pPr>
            <a:lvl3pPr marL="1143000" indent="-228600" eaLnBrk="0" hangingPunct="0">
              <a:defRPr kumimoji="1" sz="2400" u="sng">
                <a:solidFill>
                  <a:schemeClr val="tx1"/>
                </a:solidFill>
                <a:latin typeface="Times New Roman" pitchFamily="18" charset="0"/>
                <a:ea typeface="新細明體" pitchFamily="18" charset="-120"/>
              </a:defRPr>
            </a:lvl3pPr>
            <a:lvl4pPr marL="1600200" indent="-228600" eaLnBrk="0" hangingPunct="0">
              <a:defRPr kumimoji="1" sz="2400" u="sng">
                <a:solidFill>
                  <a:schemeClr val="tx1"/>
                </a:solidFill>
                <a:latin typeface="Times New Roman" pitchFamily="18" charset="0"/>
                <a:ea typeface="新細明體" pitchFamily="18" charset="-120"/>
              </a:defRPr>
            </a:lvl4pPr>
            <a:lvl5pPr marL="2057400" indent="-228600" eaLnBrk="0" hangingPunct="0">
              <a:defRPr kumimoji="1" sz="2400" u="sng">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9pPr>
          </a:lstStyle>
          <a:p>
            <a:pPr lvl="1" eaLnBrk="1" hangingPunct="1">
              <a:spcAft>
                <a:spcPts val="600"/>
              </a:spcAft>
              <a:buFont typeface="Arial" pitchFamily="34" charset="0"/>
              <a:buChar char="•"/>
            </a:pPr>
            <a:r>
              <a:rPr lang="en-US" altLang="zh-TW" sz="1500" u="none" dirty="0" smtClean="0">
                <a:latin typeface="微軟正黑體" pitchFamily="34" charset="-120"/>
                <a:ea typeface="微軟正黑體" pitchFamily="34" charset="-120"/>
              </a:rPr>
              <a:t>BSC</a:t>
            </a:r>
            <a:r>
              <a:rPr lang="zh-TW" altLang="en-US" sz="1500" u="none" dirty="0" smtClean="0">
                <a:latin typeface="微軟正黑體" pitchFamily="34" charset="-120"/>
                <a:ea typeface="微軟正黑體" pitchFamily="34" charset="-120"/>
              </a:rPr>
              <a:t>指標檢視</a:t>
            </a:r>
            <a:r>
              <a:rPr lang="en-US" altLang="zh-TW" sz="1500" u="none" dirty="0" smtClean="0">
                <a:latin typeface="微軟正黑體" pitchFamily="34" charset="-120"/>
                <a:ea typeface="微軟正黑體" pitchFamily="34" charset="-120"/>
              </a:rPr>
              <a:t>(2:00~2:20)</a:t>
            </a:r>
            <a:r>
              <a:rPr lang="zh-TW" altLang="en-US" sz="1500" u="none" dirty="0" smtClean="0">
                <a:latin typeface="微軟正黑體" pitchFamily="34" charset="-120"/>
                <a:ea typeface="微軟正黑體" pitchFamily="34" charset="-120"/>
              </a:rPr>
              <a:t>  　　　　　　　　</a:t>
            </a:r>
            <a:endParaRPr lang="en-US" altLang="zh-TW" sz="1500" u="none" dirty="0">
              <a:latin typeface="微軟正黑體" pitchFamily="34" charset="-120"/>
              <a:ea typeface="微軟正黑體" pitchFamily="34" charset="-120"/>
            </a:endParaRPr>
          </a:p>
        </p:txBody>
      </p:sp>
      <p:sp>
        <p:nvSpPr>
          <p:cNvPr id="3" name="矩形 2"/>
          <p:cNvSpPr/>
          <p:nvPr/>
        </p:nvSpPr>
        <p:spPr>
          <a:xfrm>
            <a:off x="4325791" y="3198168"/>
            <a:ext cx="492443" cy="461665"/>
          </a:xfrm>
          <a:prstGeom prst="rect">
            <a:avLst/>
          </a:prstGeom>
        </p:spPr>
        <p:txBody>
          <a:bodyPr wrap="none">
            <a:spAutoFit/>
          </a:bodyPr>
          <a:lstStyle/>
          <a:p>
            <a:r>
              <a:rPr kumimoji="0" lang="zh-TW" altLang="en-US" u="none" kern="0" noProof="1">
                <a:solidFill>
                  <a:srgbClr val="FFFFFF"/>
                </a:solidFill>
                <a:latin typeface="新細明體"/>
                <a:ea typeface="新細明體"/>
                <a:cs typeface="Arial" charset="0"/>
              </a:rPr>
              <a:t>、</a:t>
            </a:r>
            <a:endParaRPr lang="zh-TW"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51720" y="171290"/>
            <a:ext cx="7092280" cy="523341"/>
          </a:xfrm>
          <a:prstGeom prst="rect">
            <a:avLst/>
          </a:prstGeom>
          <a:noFill/>
        </p:spPr>
        <p:txBody>
          <a:bodyPr wrap="square" rtlCol="0">
            <a:spAutoFit/>
          </a:bodyPr>
          <a:lstStyle/>
          <a:p>
            <a:pPr algn="ctr"/>
            <a:r>
              <a:rPr lang="en-US" altLang="zh-TW" sz="2800" b="1" u="none" kern="0" dirty="0">
                <a:solidFill>
                  <a:srgbClr val="44546A"/>
                </a:solidFill>
                <a:latin typeface="微軟正黑體" panose="020B0604030504040204" pitchFamily="34" charset="-120"/>
                <a:ea typeface="微軟正黑體" panose="020B0604030504040204" pitchFamily="34" charset="-120"/>
              </a:rPr>
              <a:t>107</a:t>
            </a:r>
            <a:r>
              <a:rPr lang="zh-TW" altLang="en-US" sz="2800" b="1" u="none" kern="0" dirty="0">
                <a:solidFill>
                  <a:srgbClr val="44546A"/>
                </a:solidFill>
                <a:latin typeface="微軟正黑體" panose="020B0604030504040204" pitchFamily="34" charset="-120"/>
                <a:ea typeface="微軟正黑體" panose="020B0604030504040204" pitchFamily="34" charset="-120"/>
              </a:rPr>
              <a:t>年金檢局檢查意見改善情形－</a:t>
            </a:r>
            <a:r>
              <a:rPr lang="zh-TW" altLang="en-US" b="1" u="none" kern="0" dirty="0">
                <a:solidFill>
                  <a:srgbClr val="44546A"/>
                </a:solidFill>
                <a:latin typeface="微軟正黑體" panose="020B0604030504040204" pitchFamily="34" charset="-120"/>
                <a:ea typeface="微軟正黑體" panose="020B0604030504040204" pitchFamily="34" charset="-120"/>
              </a:rPr>
              <a:t>壽險資訊部</a:t>
            </a:r>
            <a:endParaRPr lang="en-US" altLang="zh-TW" sz="2800" b="1" kern="0" dirty="0">
              <a:solidFill>
                <a:srgbClr val="C00000"/>
              </a:solidFill>
              <a:latin typeface="微軟正黑體" panose="020B0604030504040204" pitchFamily="34" charset="-120"/>
              <a:ea typeface="微軟正黑體" panose="020B0604030504040204" pitchFamily="34" charset="-120"/>
            </a:endParaRPr>
          </a:p>
        </p:txBody>
      </p:sp>
      <p:graphicFrame>
        <p:nvGraphicFramePr>
          <p:cNvPr id="20" name="表格 19"/>
          <p:cNvGraphicFramePr>
            <a:graphicFrameLocks noGrp="1"/>
          </p:cNvGraphicFramePr>
          <p:nvPr>
            <p:extLst>
              <p:ext uri="{D42A27DB-BD31-4B8C-83A1-F6EECF244321}">
                <p14:modId xmlns:p14="http://schemas.microsoft.com/office/powerpoint/2010/main" val="1503023486"/>
              </p:ext>
            </p:extLst>
          </p:nvPr>
        </p:nvGraphicFramePr>
        <p:xfrm>
          <a:off x="179512" y="981890"/>
          <a:ext cx="8713020" cy="5124053"/>
        </p:xfrm>
        <a:graphic>
          <a:graphicData uri="http://schemas.openxmlformats.org/drawingml/2006/table">
            <a:tbl>
              <a:tblPr/>
              <a:tblGrid>
                <a:gridCol w="2879470">
                  <a:extLst>
                    <a:ext uri="{9D8B030D-6E8A-4147-A177-3AD203B41FA5}">
                      <a16:colId xmlns:a16="http://schemas.microsoft.com/office/drawing/2014/main" val="20000"/>
                    </a:ext>
                  </a:extLst>
                </a:gridCol>
                <a:gridCol w="1224325">
                  <a:extLst>
                    <a:ext uri="{9D8B030D-6E8A-4147-A177-3AD203B41FA5}">
                      <a16:colId xmlns:a16="http://schemas.microsoft.com/office/drawing/2014/main" val="20001"/>
                    </a:ext>
                  </a:extLst>
                </a:gridCol>
                <a:gridCol w="4609225">
                  <a:extLst>
                    <a:ext uri="{9D8B030D-6E8A-4147-A177-3AD203B41FA5}">
                      <a16:colId xmlns:a16="http://schemas.microsoft.com/office/drawing/2014/main" val="20002"/>
                    </a:ext>
                  </a:extLst>
                </a:gridCol>
              </a:tblGrid>
              <a:tr h="645448">
                <a:tc>
                  <a:txBody>
                    <a:bodyPr/>
                    <a:lstStyle/>
                    <a:p>
                      <a:pPr algn="ctr" fontAlgn="ct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檢查意見</a:t>
                      </a:r>
                    </a:p>
                  </a:txBody>
                  <a:tcPr marL="7170" marR="7170" marT="71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zh-TW" altLang="en-US" sz="1800" b="1" i="0" u="none" strike="noStrike" dirty="0" smtClean="0">
                          <a:solidFill>
                            <a:srgbClr val="000000"/>
                          </a:solidFill>
                          <a:effectLst/>
                          <a:latin typeface="微軟正黑體" panose="020B0604030504040204" pitchFamily="34" charset="-120"/>
                          <a:ea typeface="微軟正黑體" panose="020B0604030504040204" pitchFamily="34" charset="-120"/>
                        </a:rPr>
                        <a:t>預訂</a:t>
                      </a:r>
                      <a:endParaRPr lang="en-US" altLang="zh-TW" sz="1800" b="1" i="0" u="none" strike="noStrike" dirty="0" smtClean="0">
                        <a:solidFill>
                          <a:srgbClr val="000000"/>
                        </a:solidFill>
                        <a:effectLst/>
                        <a:latin typeface="微軟正黑體" panose="020B0604030504040204" pitchFamily="34" charset="-120"/>
                        <a:ea typeface="微軟正黑體" panose="020B0604030504040204" pitchFamily="34" charset="-120"/>
                      </a:endParaRPr>
                    </a:p>
                    <a:p>
                      <a:pPr algn="ctr" fontAlgn="ctr"/>
                      <a:r>
                        <a:rPr lang="zh-TW" altLang="en-US" sz="1800" b="1" i="0" u="none" strike="noStrike" dirty="0" smtClean="0">
                          <a:solidFill>
                            <a:srgbClr val="000000"/>
                          </a:solidFill>
                          <a:effectLst/>
                          <a:latin typeface="微軟正黑體" panose="020B0604030504040204" pitchFamily="34" charset="-120"/>
                          <a:ea typeface="微軟正黑體" panose="020B0604030504040204" pitchFamily="34" charset="-120"/>
                        </a:rPr>
                        <a:t>完成</a:t>
                      </a: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日期</a:t>
                      </a:r>
                    </a:p>
                  </a:txBody>
                  <a:tcPr marL="7170" marR="7170" marT="71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altLang="zh-TW" sz="1800" b="1" i="0" u="none" strike="noStrike" dirty="0" smtClean="0">
                          <a:solidFill>
                            <a:srgbClr val="000000"/>
                          </a:solidFill>
                          <a:effectLst/>
                          <a:latin typeface="微軟正黑體" panose="020B0604030504040204" pitchFamily="34" charset="-120"/>
                          <a:ea typeface="微軟正黑體" panose="020B0604030504040204" pitchFamily="34" charset="-120"/>
                        </a:rPr>
                        <a:t>108.12.31</a:t>
                      </a:r>
                      <a:r>
                        <a:rPr lang="zh-TW" altLang="en-US" sz="1800" b="1" i="0" u="none" strike="noStrike" dirty="0" smtClean="0">
                          <a:solidFill>
                            <a:srgbClr val="000000"/>
                          </a:solidFill>
                          <a:effectLst/>
                          <a:latin typeface="微軟正黑體" panose="020B0604030504040204" pitchFamily="34" charset="-120"/>
                          <a:ea typeface="微軟正黑體" panose="020B0604030504040204" pitchFamily="34" charset="-120"/>
                        </a:rPr>
                        <a:t>預定</a:t>
                      </a: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完成內容</a:t>
                      </a:r>
                    </a:p>
                  </a:txBody>
                  <a:tcPr marL="7170" marR="7170" marT="717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val="10000"/>
                  </a:ext>
                </a:extLst>
              </a:tr>
              <a:tr h="4478605">
                <a:tc>
                  <a:txBody>
                    <a:bodyPr/>
                    <a:lstStyle/>
                    <a:p>
                      <a:pPr algn="l" fontAlgn="ctr">
                        <a:lnSpc>
                          <a:spcPts val="2200"/>
                        </a:lnSpc>
                      </a:pPr>
                      <a:r>
                        <a:rPr lang="zh-TW" altLang="en-US" sz="1600" kern="1200" dirty="0" smtClean="0">
                          <a:solidFill>
                            <a:schemeClr val="tx1"/>
                          </a:solidFill>
                          <a:effectLst/>
                          <a:latin typeface="微軟正黑體" pitchFamily="34" charset="-120"/>
                          <a:ea typeface="微軟正黑體" pitchFamily="34" charset="-120"/>
                          <a:cs typeface="+mn-cs"/>
                        </a:rPr>
                        <a:t>十一</a:t>
                      </a:r>
                      <a:r>
                        <a:rPr lang="zh-TW" altLang="zh-TW" sz="1600" kern="1200" dirty="0" smtClean="0">
                          <a:solidFill>
                            <a:schemeClr val="tx1"/>
                          </a:solidFill>
                          <a:effectLst/>
                          <a:latin typeface="微軟正黑體" pitchFamily="34" charset="-120"/>
                          <a:ea typeface="微軟正黑體" pitchFamily="34" charset="-120"/>
                          <a:cs typeface="+mn-cs"/>
                        </a:rPr>
                        <a:t>（三）對外部傳送含有個人資料之檔案，有未加密之情形，與所訂「資料文件管制處理準則」第六條三「得以直接或間接方式識別之個人資料，列為機密</a:t>
                      </a:r>
                      <a:r>
                        <a:rPr lang="en-US" altLang="zh-TW" sz="1600" kern="1200" dirty="0" smtClean="0">
                          <a:solidFill>
                            <a:schemeClr val="tx1"/>
                          </a:solidFill>
                          <a:effectLst/>
                          <a:latin typeface="微軟正黑體" pitchFamily="34" charset="-120"/>
                          <a:ea typeface="微軟正黑體" pitchFamily="34" charset="-120"/>
                          <a:cs typeface="+mn-cs"/>
                        </a:rPr>
                        <a:t>(</a:t>
                      </a:r>
                      <a:r>
                        <a:rPr lang="zh-TW" altLang="zh-TW" sz="1600" kern="1200" dirty="0" smtClean="0">
                          <a:solidFill>
                            <a:schemeClr val="tx1"/>
                          </a:solidFill>
                          <a:effectLst/>
                          <a:latin typeface="微軟正黑體" pitchFamily="34" charset="-120"/>
                          <a:ea typeface="微軟正黑體" pitchFamily="34" charset="-120"/>
                          <a:cs typeface="+mn-cs"/>
                        </a:rPr>
                        <a:t>含</a:t>
                      </a:r>
                      <a:r>
                        <a:rPr lang="en-US" altLang="zh-TW" sz="1600" kern="1200" dirty="0" smtClean="0">
                          <a:solidFill>
                            <a:schemeClr val="tx1"/>
                          </a:solidFill>
                          <a:effectLst/>
                          <a:latin typeface="微軟正黑體" pitchFamily="34" charset="-120"/>
                          <a:ea typeface="微軟正黑體" pitchFamily="34" charset="-120"/>
                          <a:cs typeface="+mn-cs"/>
                        </a:rPr>
                        <a:t>)</a:t>
                      </a:r>
                      <a:r>
                        <a:rPr lang="zh-TW" altLang="zh-TW" sz="1600" kern="1200" dirty="0" smtClean="0">
                          <a:solidFill>
                            <a:schemeClr val="tx1"/>
                          </a:solidFill>
                          <a:effectLst/>
                          <a:latin typeface="微軟正黑體" pitchFamily="34" charset="-120"/>
                          <a:ea typeface="微軟正黑體" pitchFamily="34" charset="-120"/>
                          <a:cs typeface="+mn-cs"/>
                        </a:rPr>
                        <a:t>等級以上」及「資訊系統安全管理規範」第五條一</a:t>
                      </a:r>
                      <a:r>
                        <a:rPr lang="en-US" altLang="zh-TW" sz="1600" kern="1200" dirty="0" smtClean="0">
                          <a:solidFill>
                            <a:schemeClr val="tx1"/>
                          </a:solidFill>
                          <a:effectLst/>
                          <a:latin typeface="微軟正黑體" pitchFamily="34" charset="-120"/>
                          <a:ea typeface="微軟正黑體" pitchFamily="34" charset="-120"/>
                          <a:cs typeface="+mn-cs"/>
                        </a:rPr>
                        <a:t>(</a:t>
                      </a:r>
                      <a:r>
                        <a:rPr lang="zh-TW" altLang="zh-TW" sz="1600" kern="1200" dirty="0" smtClean="0">
                          <a:solidFill>
                            <a:schemeClr val="tx1"/>
                          </a:solidFill>
                          <a:effectLst/>
                          <a:latin typeface="微軟正黑體" pitchFamily="34" charset="-120"/>
                          <a:ea typeface="微軟正黑體" pitchFamily="34" charset="-120"/>
                          <a:cs typeface="+mn-cs"/>
                        </a:rPr>
                        <a:t>一</a:t>
                      </a:r>
                      <a:r>
                        <a:rPr lang="en-US" altLang="zh-TW" sz="1600" kern="1200" dirty="0" smtClean="0">
                          <a:solidFill>
                            <a:schemeClr val="tx1"/>
                          </a:solidFill>
                          <a:effectLst/>
                          <a:latin typeface="微軟正黑體" pitchFamily="34" charset="-120"/>
                          <a:ea typeface="微軟正黑體" pitchFamily="34" charset="-120"/>
                          <a:cs typeface="+mn-cs"/>
                        </a:rPr>
                        <a:t>)3(1)</a:t>
                      </a:r>
                      <a:r>
                        <a:rPr lang="zh-TW" altLang="zh-TW" sz="1600" kern="1200" dirty="0" smtClean="0">
                          <a:solidFill>
                            <a:schemeClr val="tx1"/>
                          </a:solidFill>
                          <a:effectLst/>
                          <a:latin typeface="微軟正黑體" pitchFamily="34" charset="-120"/>
                          <a:ea typeface="微軟正黑體" pitchFamily="34" charset="-120"/>
                          <a:cs typeface="+mn-cs"/>
                        </a:rPr>
                        <a:t>「傳遞機密級</a:t>
                      </a:r>
                      <a:r>
                        <a:rPr lang="en-US" altLang="zh-TW" sz="1600" kern="1200" dirty="0" smtClean="0">
                          <a:solidFill>
                            <a:schemeClr val="tx1"/>
                          </a:solidFill>
                          <a:effectLst/>
                          <a:latin typeface="微軟正黑體" pitchFamily="34" charset="-120"/>
                          <a:ea typeface="微軟正黑體" pitchFamily="34" charset="-120"/>
                          <a:cs typeface="+mn-cs"/>
                        </a:rPr>
                        <a:t>(</a:t>
                      </a:r>
                      <a:r>
                        <a:rPr lang="zh-TW" altLang="zh-TW" sz="1600" kern="1200" dirty="0" smtClean="0">
                          <a:solidFill>
                            <a:schemeClr val="tx1"/>
                          </a:solidFill>
                          <a:effectLst/>
                          <a:latin typeface="微軟正黑體" pitchFamily="34" charset="-120"/>
                          <a:ea typeface="微軟正黑體" pitchFamily="34" charset="-120"/>
                          <a:cs typeface="+mn-cs"/>
                        </a:rPr>
                        <a:t>含</a:t>
                      </a:r>
                      <a:r>
                        <a:rPr lang="en-US" altLang="zh-TW" sz="1600" kern="1200" dirty="0" smtClean="0">
                          <a:solidFill>
                            <a:schemeClr val="tx1"/>
                          </a:solidFill>
                          <a:effectLst/>
                          <a:latin typeface="微軟正黑體" pitchFamily="34" charset="-120"/>
                          <a:ea typeface="微軟正黑體" pitchFamily="34" charset="-120"/>
                          <a:cs typeface="+mn-cs"/>
                        </a:rPr>
                        <a:t>)</a:t>
                      </a:r>
                      <a:r>
                        <a:rPr lang="zh-TW" altLang="zh-TW" sz="1600" kern="1200" dirty="0" smtClean="0">
                          <a:solidFill>
                            <a:schemeClr val="tx1"/>
                          </a:solidFill>
                          <a:effectLst/>
                          <a:latin typeface="微軟正黑體" pitchFamily="34" charset="-120"/>
                          <a:ea typeface="微軟正黑體" pitchFamily="34" charset="-120"/>
                          <a:cs typeface="+mn-cs"/>
                        </a:rPr>
                        <a:t>以上資訊至外部單位，應透過加密機制進行傳輸」之規定不符，如：與新光銀行傳送「</a:t>
                      </a:r>
                      <a:r>
                        <a:rPr lang="en-US" altLang="zh-TW" sz="1600" kern="1200" dirty="0" smtClean="0">
                          <a:solidFill>
                            <a:schemeClr val="tx1"/>
                          </a:solidFill>
                          <a:effectLst/>
                          <a:latin typeface="微軟正黑體" pitchFamily="34" charset="-120"/>
                          <a:ea typeface="微軟正黑體" pitchFamily="34" charset="-120"/>
                          <a:cs typeface="+mn-cs"/>
                        </a:rPr>
                        <a:t>LN_</a:t>
                      </a:r>
                      <a:r>
                        <a:rPr lang="zh-TW" altLang="zh-TW" sz="1600" kern="1200" dirty="0" smtClean="0">
                          <a:solidFill>
                            <a:schemeClr val="tx1"/>
                          </a:solidFill>
                          <a:effectLst/>
                          <a:latin typeface="微軟正黑體" pitchFamily="34" charset="-120"/>
                          <a:ea typeface="微軟正黑體" pitchFamily="34" charset="-120"/>
                          <a:cs typeface="+mn-cs"/>
                        </a:rPr>
                        <a:t>新壽傳銀行每日更帳資料、</a:t>
                      </a:r>
                      <a:r>
                        <a:rPr lang="en-US" altLang="zh-TW" sz="1600" kern="1200" dirty="0" smtClean="0">
                          <a:solidFill>
                            <a:schemeClr val="tx1"/>
                          </a:solidFill>
                          <a:effectLst/>
                          <a:latin typeface="微軟正黑體" pitchFamily="34" charset="-120"/>
                          <a:ea typeface="微軟正黑體" pitchFamily="34" charset="-120"/>
                          <a:cs typeface="+mn-cs"/>
                        </a:rPr>
                        <a:t>BL_</a:t>
                      </a:r>
                      <a:r>
                        <a:rPr lang="zh-TW" altLang="zh-TW" sz="1600" kern="1200" dirty="0" smtClean="0">
                          <a:solidFill>
                            <a:schemeClr val="tx1"/>
                          </a:solidFill>
                          <a:effectLst/>
                          <a:latin typeface="微軟正黑體" pitchFamily="34" charset="-120"/>
                          <a:ea typeface="微軟正黑體" pitchFamily="34" charset="-120"/>
                          <a:cs typeface="+mn-cs"/>
                        </a:rPr>
                        <a:t>新光銀行</a:t>
                      </a:r>
                      <a:r>
                        <a:rPr lang="en-US" altLang="zh-TW" sz="1600" kern="1200" dirty="0" smtClean="0">
                          <a:solidFill>
                            <a:schemeClr val="tx1"/>
                          </a:solidFill>
                          <a:effectLst/>
                          <a:latin typeface="微軟正黑體" pitchFamily="34" charset="-120"/>
                          <a:ea typeface="微軟正黑體" pitchFamily="34" charset="-120"/>
                          <a:cs typeface="+mn-cs"/>
                        </a:rPr>
                        <a:t>ATM</a:t>
                      </a:r>
                      <a:r>
                        <a:rPr lang="zh-TW" altLang="zh-TW" sz="1600" kern="1200" dirty="0" smtClean="0">
                          <a:solidFill>
                            <a:schemeClr val="tx1"/>
                          </a:solidFill>
                          <a:effectLst/>
                          <a:latin typeface="微軟正黑體" pitchFamily="34" charset="-120"/>
                          <a:ea typeface="微軟正黑體" pitchFamily="34" charset="-120"/>
                          <a:cs typeface="+mn-cs"/>
                        </a:rPr>
                        <a:t>保費資料檔、金控整合行銷檔案</a:t>
                      </a:r>
                      <a:r>
                        <a:rPr lang="en-US" altLang="zh-TW" sz="1600" kern="1200" dirty="0" smtClean="0">
                          <a:solidFill>
                            <a:schemeClr val="tx1"/>
                          </a:solidFill>
                          <a:effectLst/>
                          <a:latin typeface="微軟正黑體" pitchFamily="34" charset="-120"/>
                          <a:ea typeface="微軟正黑體" pitchFamily="34" charset="-120"/>
                          <a:cs typeface="+mn-cs"/>
                        </a:rPr>
                        <a:t>_</a:t>
                      </a:r>
                      <a:r>
                        <a:rPr lang="zh-TW" altLang="zh-TW" sz="1600" kern="1200" dirty="0" smtClean="0">
                          <a:solidFill>
                            <a:schemeClr val="tx1"/>
                          </a:solidFill>
                          <a:effectLst/>
                          <a:latin typeface="微軟正黑體" pitchFamily="34" charset="-120"/>
                          <a:ea typeface="微軟正黑體" pitchFamily="34" charset="-120"/>
                          <a:cs typeface="+mn-cs"/>
                        </a:rPr>
                        <a:t>新光人壽傳送新光銀行」等，經由外部防火牆</a:t>
                      </a:r>
                      <a:r>
                        <a:rPr lang="en-US" altLang="zh-TW" sz="1600" kern="1200" dirty="0" smtClean="0">
                          <a:solidFill>
                            <a:schemeClr val="tx1"/>
                          </a:solidFill>
                          <a:effectLst/>
                          <a:latin typeface="微軟正黑體" pitchFamily="34" charset="-120"/>
                          <a:ea typeface="微軟正黑體" pitchFamily="34" charset="-120"/>
                          <a:cs typeface="+mn-cs"/>
                        </a:rPr>
                        <a:t>10.200.48.0</a:t>
                      </a:r>
                      <a:r>
                        <a:rPr lang="zh-TW" altLang="zh-TW" sz="1600" kern="1200" dirty="0" smtClean="0">
                          <a:solidFill>
                            <a:schemeClr val="tx1"/>
                          </a:solidFill>
                          <a:effectLst/>
                          <a:latin typeface="微軟正黑體" pitchFamily="34" charset="-120"/>
                          <a:ea typeface="微軟正黑體" pitchFamily="34" charset="-120"/>
                          <a:cs typeface="+mn-cs"/>
                        </a:rPr>
                        <a:t>網段傳送資料，惟檔案未加密。</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170" marR="7170" marT="71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767822" rtl="0" eaLnBrk="1" fontAlgn="ctr" latinLnBrk="0" hangingPunct="1">
                        <a:lnSpc>
                          <a:spcPts val="2200"/>
                        </a:lnSpc>
                        <a:spcBef>
                          <a:spcPts val="0"/>
                        </a:spcBef>
                        <a:spcAft>
                          <a:spcPts val="0"/>
                        </a:spcAft>
                        <a:buClrTx/>
                        <a:buSzTx/>
                        <a:buFontTx/>
                        <a:buNone/>
                        <a:tabLst/>
                        <a:defRPr/>
                      </a:pPr>
                      <a:r>
                        <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rPr>
                        <a:t>108-12-31</a:t>
                      </a:r>
                    </a:p>
                    <a:p>
                      <a:pPr marL="0" marR="0" indent="0" algn="ctr" defTabSz="767822" rtl="0" eaLnBrk="1" fontAlgn="ctr" latinLnBrk="0" hangingPunct="1">
                        <a:lnSpc>
                          <a:spcPts val="2200"/>
                        </a:lnSpc>
                        <a:spcBef>
                          <a:spcPts val="0"/>
                        </a:spcBef>
                        <a:spcAft>
                          <a:spcPts val="0"/>
                        </a:spcAft>
                        <a:buClrTx/>
                        <a:buSzTx/>
                        <a:buFontTx/>
                        <a:buNone/>
                        <a:tabLst/>
                        <a:defRPr/>
                      </a:pPr>
                      <a:endPar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endParaRPr>
                    </a:p>
                    <a:p>
                      <a:pPr marL="0" marR="0" indent="0" algn="ctr" defTabSz="767822" rtl="0" eaLnBrk="1" fontAlgn="ctr" latinLnBrk="0" hangingPunct="1">
                        <a:lnSpc>
                          <a:spcPts val="2200"/>
                        </a:lnSpc>
                        <a:spcBef>
                          <a:spcPts val="0"/>
                        </a:spcBef>
                        <a:spcAft>
                          <a:spcPts val="0"/>
                        </a:spcAft>
                        <a:buClrTx/>
                        <a:buSzTx/>
                        <a:buFontTx/>
                        <a:buNone/>
                        <a:tabLst/>
                        <a:defRPr/>
                      </a:pPr>
                      <a:endPar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endParaRPr>
                    </a:p>
                  </a:txBody>
                  <a:tcPr marL="7170" marR="7170" marT="71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TW" altLang="zh-TW" sz="1600" kern="1200" dirty="0" smtClean="0">
                          <a:solidFill>
                            <a:schemeClr val="tx1"/>
                          </a:solidFill>
                          <a:effectLst/>
                          <a:latin typeface="微軟正黑體" pitchFamily="34" charset="-120"/>
                          <a:ea typeface="微軟正黑體" pitchFamily="34" charset="-120"/>
                          <a:cs typeface="+mn-cs"/>
                        </a:rPr>
                        <a:t>依查核意見公司已於</a:t>
                      </a:r>
                      <a:r>
                        <a:rPr lang="en-US" altLang="zh-TW" sz="1600" kern="1200" dirty="0" smtClean="0">
                          <a:solidFill>
                            <a:schemeClr val="tx1"/>
                          </a:solidFill>
                          <a:effectLst/>
                          <a:latin typeface="微軟正黑體" pitchFamily="34" charset="-120"/>
                          <a:ea typeface="微軟正黑體" pitchFamily="34" charset="-120"/>
                          <a:cs typeface="+mn-cs"/>
                        </a:rPr>
                        <a:t>108/5/27</a:t>
                      </a:r>
                      <a:r>
                        <a:rPr lang="zh-TW" altLang="zh-TW" sz="1600" kern="1200" dirty="0" smtClean="0">
                          <a:solidFill>
                            <a:schemeClr val="tx1"/>
                          </a:solidFill>
                          <a:effectLst/>
                          <a:latin typeface="微軟正黑體" pitchFamily="34" charset="-120"/>
                          <a:ea typeface="微軟正黑體" pitchFamily="34" charset="-120"/>
                          <a:cs typeface="+mn-cs"/>
                        </a:rPr>
                        <a:t>完成對外傳輸檔案加密狀態之全面檢視及盤點（詳附件</a:t>
                      </a:r>
                      <a:r>
                        <a:rPr lang="en-US" altLang="zh-TW" sz="1600" kern="1200" dirty="0" smtClean="0">
                          <a:solidFill>
                            <a:schemeClr val="tx1"/>
                          </a:solidFill>
                          <a:effectLst/>
                          <a:latin typeface="微軟正黑體" pitchFamily="34" charset="-120"/>
                          <a:ea typeface="微軟正黑體" pitchFamily="34" charset="-120"/>
                          <a:cs typeface="+mn-cs"/>
                        </a:rPr>
                        <a:t>:EFB</a:t>
                      </a:r>
                      <a:r>
                        <a:rPr lang="zh-TW" altLang="zh-TW" sz="1600" kern="1200" dirty="0" smtClean="0">
                          <a:solidFill>
                            <a:schemeClr val="tx1"/>
                          </a:solidFill>
                          <a:effectLst/>
                          <a:latin typeface="微軟正黑體" pitchFamily="34" charset="-120"/>
                          <a:ea typeface="微軟正黑體" pitchFamily="34" charset="-120"/>
                          <a:cs typeface="+mn-cs"/>
                        </a:rPr>
                        <a:t>傳輸檔案盤點清單），根據盤點結果歸納為３部份，並說明改善方式如下：</a:t>
                      </a:r>
                    </a:p>
                    <a:p>
                      <a:pPr marL="261938" lvl="0" indent="-261938">
                        <a:buAutoNum type="arabicPeriod"/>
                      </a:pPr>
                      <a:r>
                        <a:rPr lang="zh-TW" altLang="zh-TW" sz="1600" kern="1200" dirty="0" smtClean="0">
                          <a:solidFill>
                            <a:schemeClr val="tx1"/>
                          </a:solidFill>
                          <a:effectLst/>
                          <a:latin typeface="微軟正黑體" pitchFamily="34" charset="-120"/>
                          <a:ea typeface="微軟正黑體" pitchFamily="34" charset="-120"/>
                          <a:cs typeface="+mn-cs"/>
                        </a:rPr>
                        <a:t>公司與金控子公司新光銀間檔案傳輸除既有使用專線方式外，為加強落實內控及稽核辦法，就查核事實</a:t>
                      </a:r>
                      <a:r>
                        <a:rPr lang="en-US" altLang="zh-TW" sz="1600" kern="1200" dirty="0" smtClean="0">
                          <a:solidFill>
                            <a:schemeClr val="tx1"/>
                          </a:solidFill>
                          <a:effectLst/>
                          <a:latin typeface="微軟正黑體" pitchFamily="34" charset="-120"/>
                          <a:ea typeface="微軟正黑體" pitchFamily="34" charset="-120"/>
                          <a:cs typeface="+mn-cs"/>
                        </a:rPr>
                        <a:t>3</a:t>
                      </a:r>
                      <a:r>
                        <a:rPr lang="zh-TW" altLang="zh-TW" sz="1600" kern="1200" dirty="0" smtClean="0">
                          <a:solidFill>
                            <a:schemeClr val="tx1"/>
                          </a:solidFill>
                          <a:effectLst/>
                          <a:latin typeface="微軟正黑體" pitchFamily="34" charset="-120"/>
                          <a:ea typeface="微軟正黑體" pitchFamily="34" charset="-120"/>
                          <a:cs typeface="+mn-cs"/>
                        </a:rPr>
                        <a:t>項已</a:t>
                      </a:r>
                      <a:r>
                        <a:rPr lang="zh-HK" altLang="zh-TW" sz="1600" kern="1200" dirty="0" smtClean="0">
                          <a:solidFill>
                            <a:schemeClr val="tx1"/>
                          </a:solidFill>
                          <a:effectLst/>
                          <a:latin typeface="微軟正黑體" pitchFamily="34" charset="-120"/>
                          <a:ea typeface="微軟正黑體" pitchFamily="34" charset="-120"/>
                          <a:cs typeface="+mn-cs"/>
                        </a:rPr>
                        <a:t>於</a:t>
                      </a:r>
                      <a:r>
                        <a:rPr lang="en-US" altLang="zh-TW" sz="1600" kern="1200" dirty="0" smtClean="0">
                          <a:solidFill>
                            <a:schemeClr val="tx1"/>
                          </a:solidFill>
                          <a:effectLst/>
                          <a:latin typeface="微軟正黑體" pitchFamily="34" charset="-120"/>
                          <a:ea typeface="微軟正黑體" pitchFamily="34" charset="-120"/>
                          <a:cs typeface="+mn-cs"/>
                        </a:rPr>
                        <a:t>108/09/30</a:t>
                      </a:r>
                      <a:r>
                        <a:rPr lang="zh-TW" altLang="zh-TW" sz="1600" kern="1200" dirty="0" smtClean="0">
                          <a:solidFill>
                            <a:schemeClr val="tx1"/>
                          </a:solidFill>
                          <a:effectLst/>
                          <a:latin typeface="微軟正黑體" pitchFamily="34" charset="-120"/>
                          <a:ea typeface="微軟正黑體" pitchFamily="34" charset="-120"/>
                          <a:cs typeface="+mn-cs"/>
                        </a:rPr>
                        <a:t>前完成 </a:t>
                      </a:r>
                      <a:r>
                        <a:rPr lang="en-US" altLang="zh-TW" sz="1600" kern="1200" dirty="0" smtClean="0">
                          <a:solidFill>
                            <a:schemeClr val="tx1"/>
                          </a:solidFill>
                          <a:effectLst/>
                          <a:latin typeface="微軟正黑體" pitchFamily="34" charset="-120"/>
                          <a:ea typeface="微軟正黑體" pitchFamily="34" charset="-120"/>
                          <a:cs typeface="+mn-cs"/>
                        </a:rPr>
                        <a:t>(</a:t>
                      </a:r>
                      <a:r>
                        <a:rPr lang="zh-TW" altLang="zh-TW" sz="1600" kern="1200" dirty="0" smtClean="0">
                          <a:solidFill>
                            <a:schemeClr val="tx1"/>
                          </a:solidFill>
                          <a:effectLst/>
                          <a:latin typeface="微軟正黑體" pitchFamily="34" charset="-120"/>
                          <a:ea typeface="微軟正黑體" pitchFamily="34" charset="-120"/>
                          <a:cs typeface="+mn-cs"/>
                        </a:rPr>
                        <a:t>增加</a:t>
                      </a:r>
                      <a:r>
                        <a:rPr lang="en-US" altLang="zh-TW" sz="1600" kern="1200" dirty="0" smtClean="0">
                          <a:solidFill>
                            <a:schemeClr val="tx1"/>
                          </a:solidFill>
                          <a:effectLst/>
                          <a:latin typeface="微軟正黑體" pitchFamily="34" charset="-120"/>
                          <a:ea typeface="微軟正黑體" pitchFamily="34" charset="-120"/>
                          <a:cs typeface="+mn-cs"/>
                        </a:rPr>
                        <a:t>SFTP</a:t>
                      </a:r>
                      <a:r>
                        <a:rPr lang="zh-TW" altLang="zh-TW" sz="1600" kern="1200" dirty="0" smtClean="0">
                          <a:solidFill>
                            <a:schemeClr val="tx1"/>
                          </a:solidFill>
                          <a:effectLst/>
                          <a:latin typeface="微軟正黑體" pitchFamily="34" charset="-120"/>
                          <a:ea typeface="微軟正黑體" pitchFamily="34" charset="-120"/>
                          <a:cs typeface="+mn-cs"/>
                        </a:rPr>
                        <a:t>、</a:t>
                      </a:r>
                      <a:r>
                        <a:rPr lang="en-US" altLang="zh-TW" sz="1600" kern="1200" dirty="0" smtClean="0">
                          <a:solidFill>
                            <a:schemeClr val="tx1"/>
                          </a:solidFill>
                          <a:effectLst/>
                          <a:latin typeface="微軟正黑體" pitchFamily="34" charset="-120"/>
                          <a:ea typeface="微軟正黑體" pitchFamily="34" charset="-120"/>
                          <a:cs typeface="+mn-cs"/>
                        </a:rPr>
                        <a:t>AES256</a:t>
                      </a:r>
                      <a:r>
                        <a:rPr lang="zh-TW" altLang="zh-TW" sz="1600" kern="1200" dirty="0" smtClean="0">
                          <a:solidFill>
                            <a:schemeClr val="tx1"/>
                          </a:solidFill>
                          <a:effectLst/>
                          <a:latin typeface="微軟正黑體" pitchFamily="34" charset="-120"/>
                          <a:ea typeface="微軟正黑體" pitchFamily="34" charset="-120"/>
                          <a:cs typeface="+mn-cs"/>
                        </a:rPr>
                        <a:t>加密傳輸</a:t>
                      </a:r>
                      <a:r>
                        <a:rPr lang="en-US" altLang="zh-TW" sz="1600" kern="1200" dirty="0" smtClean="0">
                          <a:solidFill>
                            <a:schemeClr val="tx1"/>
                          </a:solidFill>
                          <a:effectLst/>
                          <a:latin typeface="微軟正黑體" pitchFamily="34" charset="-120"/>
                          <a:ea typeface="微軟正黑體" pitchFamily="34" charset="-120"/>
                          <a:cs typeface="+mn-cs"/>
                        </a:rPr>
                        <a:t>)</a:t>
                      </a:r>
                      <a:r>
                        <a:rPr lang="zh-TW" altLang="zh-TW" sz="1600" kern="1200" dirty="0" smtClean="0">
                          <a:solidFill>
                            <a:schemeClr val="tx1"/>
                          </a:solidFill>
                          <a:effectLst/>
                          <a:latin typeface="微軟正黑體" pitchFamily="34" charset="-120"/>
                          <a:ea typeface="微軟正黑體" pitchFamily="34" charset="-120"/>
                          <a:cs typeface="+mn-cs"/>
                        </a:rPr>
                        <a:t>。</a:t>
                      </a:r>
                      <a:endParaRPr lang="en-US" altLang="zh-TW" sz="1600" kern="1200" dirty="0" smtClean="0">
                        <a:solidFill>
                          <a:schemeClr val="tx1"/>
                        </a:solidFill>
                        <a:effectLst/>
                        <a:latin typeface="微軟正黑體" pitchFamily="34" charset="-120"/>
                        <a:ea typeface="微軟正黑體" pitchFamily="34" charset="-120"/>
                        <a:cs typeface="+mn-cs"/>
                      </a:endParaRPr>
                    </a:p>
                    <a:p>
                      <a:pPr marL="222250" lvl="0" indent="-222250"/>
                      <a:r>
                        <a:rPr lang="en-US" altLang="zh-TW" sz="1600" kern="1200" dirty="0" smtClean="0">
                          <a:solidFill>
                            <a:schemeClr val="tx1"/>
                          </a:solidFill>
                          <a:effectLst/>
                          <a:latin typeface="微軟正黑體" pitchFamily="34" charset="-120"/>
                          <a:ea typeface="微軟正黑體" pitchFamily="34" charset="-120"/>
                          <a:cs typeface="+mn-cs"/>
                        </a:rPr>
                        <a:t>2. </a:t>
                      </a:r>
                      <a:r>
                        <a:rPr lang="zh-TW" altLang="zh-TW" sz="1600" kern="1200" dirty="0" smtClean="0">
                          <a:solidFill>
                            <a:schemeClr val="tx1"/>
                          </a:solidFill>
                          <a:effectLst/>
                          <a:latin typeface="微軟正黑體" pitchFamily="34" charset="-120"/>
                          <a:ea typeface="微軟正黑體" pitchFamily="34" charset="-120"/>
                          <a:cs typeface="+mn-cs"/>
                        </a:rPr>
                        <a:t>壽險公會傳輸部份，依據壽險公會於</a:t>
                      </a:r>
                      <a:r>
                        <a:rPr lang="en-US" altLang="zh-TW" sz="1600" kern="1200" dirty="0" smtClean="0">
                          <a:solidFill>
                            <a:schemeClr val="tx1"/>
                          </a:solidFill>
                          <a:effectLst/>
                          <a:latin typeface="微軟正黑體" pitchFamily="34" charset="-120"/>
                          <a:ea typeface="微軟正黑體" pitchFamily="34" charset="-120"/>
                          <a:cs typeface="+mn-cs"/>
                        </a:rPr>
                        <a:t>6</a:t>
                      </a:r>
                      <a:r>
                        <a:rPr lang="zh-TW" altLang="en-US" sz="1600" kern="1200" dirty="0" smtClean="0">
                          <a:solidFill>
                            <a:schemeClr val="tx1"/>
                          </a:solidFill>
                          <a:effectLst/>
                          <a:latin typeface="微軟正黑體" pitchFamily="34" charset="-120"/>
                          <a:ea typeface="微軟正黑體" pitchFamily="34" charset="-120"/>
                          <a:cs typeface="+mn-cs"/>
                        </a:rPr>
                        <a:t>月初</a:t>
                      </a:r>
                      <a:r>
                        <a:rPr lang="zh-TW" altLang="zh-TW" sz="1600" kern="1200" dirty="0" smtClean="0">
                          <a:solidFill>
                            <a:schemeClr val="tx1"/>
                          </a:solidFill>
                          <a:effectLst/>
                          <a:latin typeface="微軟正黑體" pitchFamily="34" charset="-120"/>
                          <a:ea typeface="微軟正黑體" pitchFamily="34" charset="-120"/>
                          <a:cs typeface="+mn-cs"/>
                        </a:rPr>
                        <a:t>回覆意見：檔案傳輸加密一事必須適用全部會員公司，因此本公司後續配合公會時程進行調整。</a:t>
                      </a:r>
                    </a:p>
                    <a:p>
                      <a:pPr marL="247650" indent="-247650"/>
                      <a:r>
                        <a:rPr lang="en-US" altLang="zh-TW" sz="1600" kern="1200" dirty="0" smtClean="0">
                          <a:solidFill>
                            <a:schemeClr val="tx1"/>
                          </a:solidFill>
                          <a:effectLst/>
                          <a:latin typeface="微軟正黑體" pitchFamily="34" charset="-120"/>
                          <a:ea typeface="微軟正黑體" pitchFamily="34" charset="-120"/>
                          <a:cs typeface="+mn-cs"/>
                        </a:rPr>
                        <a:t>3. </a:t>
                      </a:r>
                      <a:r>
                        <a:rPr lang="zh-TW" altLang="zh-TW" sz="1600" kern="1200" dirty="0" smtClean="0">
                          <a:solidFill>
                            <a:schemeClr val="tx1"/>
                          </a:solidFill>
                          <a:effectLst/>
                          <a:latin typeface="微軟正黑體" pitchFamily="34" charset="-120"/>
                          <a:ea typeface="微軟正黑體" pitchFamily="34" charset="-120"/>
                          <a:cs typeface="+mn-cs"/>
                        </a:rPr>
                        <a:t>除上述檔案外，因含個資的對外傳輸檔案加密修改，須外部單位系統同步配合加解密處理，已陸續聯繫外部單位進行討論並研擬雙方配合時程，此部份預計</a:t>
                      </a:r>
                      <a:r>
                        <a:rPr lang="en-US" altLang="zh-TW" sz="1600" kern="1200" dirty="0" smtClean="0">
                          <a:solidFill>
                            <a:schemeClr val="tx1"/>
                          </a:solidFill>
                          <a:effectLst/>
                          <a:latin typeface="微軟正黑體" pitchFamily="34" charset="-120"/>
                          <a:ea typeface="微軟正黑體" pitchFamily="34" charset="-120"/>
                          <a:cs typeface="+mn-cs"/>
                        </a:rPr>
                        <a:t>108/12/31</a:t>
                      </a:r>
                      <a:r>
                        <a:rPr lang="zh-TW" altLang="zh-TW" sz="1600" kern="1200" dirty="0" smtClean="0">
                          <a:solidFill>
                            <a:schemeClr val="tx1"/>
                          </a:solidFill>
                          <a:effectLst/>
                          <a:latin typeface="微軟正黑體" pitchFamily="34" charset="-120"/>
                          <a:ea typeface="微軟正黑體" pitchFamily="34" charset="-120"/>
                          <a:cs typeface="+mn-cs"/>
                        </a:rPr>
                        <a:t>日前完成。</a:t>
                      </a:r>
                      <a:endParaRPr lang="en-US" altLang="zh-TW" sz="1600" kern="1200" dirty="0" smtClean="0">
                        <a:solidFill>
                          <a:schemeClr val="tx1"/>
                        </a:solidFill>
                        <a:effectLst/>
                        <a:latin typeface="微軟正黑體" pitchFamily="34" charset="-120"/>
                        <a:ea typeface="微軟正黑體" pitchFamily="34" charset="-120"/>
                        <a:cs typeface="+mn-cs"/>
                      </a:endParaRPr>
                    </a:p>
                    <a:p>
                      <a:pPr marL="247650" indent="-247650"/>
                      <a:r>
                        <a:rPr lang="en-US" altLang="zh-TW" sz="1600" kern="1200" dirty="0" smtClean="0">
                          <a:solidFill>
                            <a:srgbClr val="FF0000"/>
                          </a:solidFill>
                          <a:effectLst/>
                          <a:latin typeface="微軟正黑體" pitchFamily="34" charset="-120"/>
                          <a:ea typeface="微軟正黑體" pitchFamily="34" charset="-120"/>
                          <a:cs typeface="+mn-cs"/>
                        </a:rPr>
                        <a:t>=&gt;</a:t>
                      </a:r>
                      <a:r>
                        <a:rPr lang="zh-TW" altLang="en-US" sz="1600" kern="1200" dirty="0" smtClean="0">
                          <a:solidFill>
                            <a:srgbClr val="FF0000"/>
                          </a:solidFill>
                          <a:effectLst/>
                          <a:latin typeface="微軟正黑體" pitchFamily="34" charset="-120"/>
                          <a:ea typeface="微軟正黑體" pitchFamily="34" charset="-120"/>
                          <a:cs typeface="+mn-cs"/>
                        </a:rPr>
                        <a:t>對外傳輸單位共</a:t>
                      </a:r>
                      <a:r>
                        <a:rPr lang="en-US" altLang="zh-TW" sz="1600" kern="1200" dirty="0" smtClean="0">
                          <a:solidFill>
                            <a:srgbClr val="FF0000"/>
                          </a:solidFill>
                          <a:effectLst/>
                          <a:latin typeface="微軟正黑體" pitchFamily="34" charset="-120"/>
                          <a:ea typeface="微軟正黑體" pitchFamily="34" charset="-120"/>
                          <a:cs typeface="+mn-cs"/>
                        </a:rPr>
                        <a:t>26</a:t>
                      </a:r>
                      <a:r>
                        <a:rPr lang="zh-TW" altLang="en-US" sz="1600" kern="1200" dirty="0" smtClean="0">
                          <a:solidFill>
                            <a:srgbClr val="FF0000"/>
                          </a:solidFill>
                          <a:effectLst/>
                          <a:latin typeface="微軟正黑體" pitchFamily="34" charset="-120"/>
                          <a:ea typeface="微軟正黑體" pitchFamily="34" charset="-120"/>
                          <a:cs typeface="+mn-cs"/>
                        </a:rPr>
                        <a:t>家，已完成</a:t>
                      </a:r>
                      <a:r>
                        <a:rPr lang="en-US" altLang="zh-TW" sz="1600" kern="1200" dirty="0" smtClean="0">
                          <a:solidFill>
                            <a:srgbClr val="FF0000"/>
                          </a:solidFill>
                          <a:effectLst/>
                          <a:latin typeface="微軟正黑體" pitchFamily="34" charset="-120"/>
                          <a:ea typeface="微軟正黑體" pitchFamily="34" charset="-120"/>
                          <a:cs typeface="+mn-cs"/>
                        </a:rPr>
                        <a:t>23</a:t>
                      </a:r>
                      <a:r>
                        <a:rPr lang="zh-TW" altLang="en-US" sz="1600" kern="1200" dirty="0" smtClean="0">
                          <a:solidFill>
                            <a:srgbClr val="FF0000"/>
                          </a:solidFill>
                          <a:effectLst/>
                          <a:latin typeface="微軟正黑體" pitchFamily="34" charset="-120"/>
                          <a:ea typeface="微軟正黑體" pitchFamily="34" charset="-120"/>
                          <a:cs typeface="+mn-cs"/>
                        </a:rPr>
                        <a:t>家，其餘</a:t>
                      </a:r>
                      <a:r>
                        <a:rPr lang="en-US" altLang="zh-TW" sz="1600" kern="1200" dirty="0" smtClean="0">
                          <a:solidFill>
                            <a:srgbClr val="FF0000"/>
                          </a:solidFill>
                          <a:effectLst/>
                          <a:latin typeface="微軟正黑體" pitchFamily="34" charset="-120"/>
                          <a:ea typeface="微軟正黑體" pitchFamily="34" charset="-120"/>
                          <a:cs typeface="+mn-cs"/>
                        </a:rPr>
                        <a:t>3</a:t>
                      </a:r>
                      <a:r>
                        <a:rPr lang="zh-TW" altLang="en-US" sz="1600" kern="1200" dirty="0" smtClean="0">
                          <a:solidFill>
                            <a:srgbClr val="FF0000"/>
                          </a:solidFill>
                          <a:effectLst/>
                          <a:latin typeface="微軟正黑體" pitchFamily="34" charset="-120"/>
                          <a:ea typeface="微軟正黑體" pitchFamily="34" charset="-120"/>
                          <a:cs typeface="+mn-cs"/>
                        </a:rPr>
                        <a:t>家將於</a:t>
                      </a:r>
                      <a:r>
                        <a:rPr lang="en-US" altLang="zh-TW" sz="1600" kern="1200" dirty="0" smtClean="0">
                          <a:solidFill>
                            <a:srgbClr val="FF0000"/>
                          </a:solidFill>
                          <a:effectLst/>
                          <a:latin typeface="微軟正黑體" pitchFamily="34" charset="-120"/>
                          <a:ea typeface="微軟正黑體" pitchFamily="34" charset="-120"/>
                          <a:cs typeface="+mn-cs"/>
                        </a:rPr>
                        <a:t>108/12/31</a:t>
                      </a:r>
                      <a:r>
                        <a:rPr lang="zh-TW" altLang="en-US" sz="1600" kern="1200" dirty="0" smtClean="0">
                          <a:solidFill>
                            <a:srgbClr val="FF0000"/>
                          </a:solidFill>
                          <a:effectLst/>
                          <a:latin typeface="微軟正黑體" pitchFamily="34" charset="-120"/>
                          <a:ea typeface="微軟正黑體" pitchFamily="34" charset="-120"/>
                          <a:cs typeface="+mn-cs"/>
                        </a:rPr>
                        <a:t>前完成加密。</a:t>
                      </a:r>
                      <a:endParaRPr lang="zh-TW" altLang="en-US" sz="1600" kern="1200" dirty="0">
                        <a:solidFill>
                          <a:srgbClr val="FF0000"/>
                        </a:solidFill>
                        <a:effectLst/>
                        <a:latin typeface="微軟正黑體" pitchFamily="34" charset="-120"/>
                        <a:ea typeface="微軟正黑體" pitchFamily="34" charset="-120"/>
                        <a:cs typeface="+mn-cs"/>
                      </a:endParaRPr>
                    </a:p>
                  </a:txBody>
                  <a:tcPr marL="7170" marR="7170" marT="71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頁尾版面配置區 1"/>
          <p:cNvSpPr>
            <a:spLocks noGrp="1"/>
          </p:cNvSpPr>
          <p:nvPr>
            <p:ph type="ftr" sz="quarter" idx="4294967295"/>
          </p:nvPr>
        </p:nvSpPr>
        <p:spPr bwMode="auto">
          <a:xfrm>
            <a:off x="604880" y="6311269"/>
            <a:ext cx="6783387" cy="2873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u="sng">
                <a:solidFill>
                  <a:schemeClr val="tx1"/>
                </a:solidFill>
                <a:latin typeface="Times New Roman" pitchFamily="18" charset="0"/>
                <a:ea typeface="新細明體" charset="-120"/>
              </a:defRPr>
            </a:lvl1pPr>
            <a:lvl2pPr marL="742950" indent="-285750" eaLnBrk="0" hangingPunct="0">
              <a:defRPr kumimoji="1" sz="2400" u="sng">
                <a:solidFill>
                  <a:schemeClr val="tx1"/>
                </a:solidFill>
                <a:latin typeface="Times New Roman" pitchFamily="18" charset="0"/>
                <a:ea typeface="新細明體" charset="-120"/>
              </a:defRPr>
            </a:lvl2pPr>
            <a:lvl3pPr marL="1143000" indent="-228600" eaLnBrk="0" hangingPunct="0">
              <a:defRPr kumimoji="1" sz="2400" u="sng">
                <a:solidFill>
                  <a:schemeClr val="tx1"/>
                </a:solidFill>
                <a:latin typeface="Times New Roman" pitchFamily="18" charset="0"/>
                <a:ea typeface="新細明體" charset="-120"/>
              </a:defRPr>
            </a:lvl3pPr>
            <a:lvl4pPr marL="1600200" indent="-228600" eaLnBrk="0" hangingPunct="0">
              <a:defRPr kumimoji="1" sz="2400" u="sng">
                <a:solidFill>
                  <a:schemeClr val="tx1"/>
                </a:solidFill>
                <a:latin typeface="Times New Roman" pitchFamily="18" charset="0"/>
                <a:ea typeface="新細明體" charset="-120"/>
              </a:defRPr>
            </a:lvl4pPr>
            <a:lvl5pPr marL="2057400" indent="-228600" eaLnBrk="0" hangingPunct="0">
              <a:defRPr kumimoji="1" sz="2400" u="sng">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9pPr>
          </a:lstStyle>
          <a:p>
            <a:pPr eaLnBrk="1" hangingPunct="1"/>
            <a:r>
              <a:rPr lang="zh-TW" altLang="en-US" sz="900" u="none" smtClean="0">
                <a:solidFill>
                  <a:prstClr val="black"/>
                </a:solidFill>
                <a:latin typeface="微軟正黑體" pitchFamily="34" charset="-120"/>
                <a:ea typeface="微軟正黑體" pitchFamily="34" charset="-120"/>
              </a:rPr>
              <a:t>機密等級：密            日期：</a:t>
            </a:r>
            <a:r>
              <a:rPr lang="en-US" altLang="zh-TW" sz="900" u="none" smtClean="0">
                <a:solidFill>
                  <a:prstClr val="black"/>
                </a:solidFill>
                <a:latin typeface="微軟正黑體" pitchFamily="34" charset="-120"/>
                <a:ea typeface="微軟正黑體" pitchFamily="34" charset="-120"/>
              </a:rPr>
              <a:t>2019/12/18</a:t>
            </a:r>
            <a:endParaRPr lang="zh-TW" altLang="en-US" sz="900" u="none" dirty="0" smtClean="0">
              <a:solidFill>
                <a:prstClr val="black"/>
              </a:solidFill>
              <a:latin typeface="微軟正黑體" pitchFamily="34" charset="-120"/>
              <a:ea typeface="微軟正黑體" pitchFamily="34" charset="-120"/>
            </a:endParaRPr>
          </a:p>
        </p:txBody>
      </p:sp>
    </p:spTree>
    <p:extLst>
      <p:ext uri="{BB962C8B-B14F-4D97-AF65-F5344CB8AC3E}">
        <p14:creationId xmlns:p14="http://schemas.microsoft.com/office/powerpoint/2010/main" val="13304006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51720" y="171290"/>
            <a:ext cx="7092280" cy="523341"/>
          </a:xfrm>
          <a:prstGeom prst="rect">
            <a:avLst/>
          </a:prstGeom>
          <a:noFill/>
        </p:spPr>
        <p:txBody>
          <a:bodyPr wrap="square" rtlCol="0">
            <a:spAutoFit/>
          </a:bodyPr>
          <a:lstStyle/>
          <a:p>
            <a:pPr algn="ctr"/>
            <a:r>
              <a:rPr lang="en-US" altLang="zh-TW" sz="2800" b="1" u="none" kern="0" dirty="0">
                <a:solidFill>
                  <a:srgbClr val="44546A"/>
                </a:solidFill>
                <a:latin typeface="微軟正黑體" panose="020B0604030504040204" pitchFamily="34" charset="-120"/>
                <a:ea typeface="微軟正黑體" panose="020B0604030504040204" pitchFamily="34" charset="-120"/>
              </a:rPr>
              <a:t>107</a:t>
            </a:r>
            <a:r>
              <a:rPr lang="zh-TW" altLang="en-US" sz="2800" b="1" u="none" kern="0" dirty="0">
                <a:solidFill>
                  <a:srgbClr val="44546A"/>
                </a:solidFill>
                <a:latin typeface="微軟正黑體" panose="020B0604030504040204" pitchFamily="34" charset="-120"/>
                <a:ea typeface="微軟正黑體" panose="020B0604030504040204" pitchFamily="34" charset="-120"/>
              </a:rPr>
              <a:t>年金檢局檢查意見改善情形－</a:t>
            </a:r>
            <a:r>
              <a:rPr lang="zh-TW" altLang="en-US" b="1" u="none" kern="0" dirty="0">
                <a:solidFill>
                  <a:srgbClr val="44546A"/>
                </a:solidFill>
                <a:latin typeface="微軟正黑體" panose="020B0604030504040204" pitchFamily="34" charset="-120"/>
                <a:ea typeface="微軟正黑體" panose="020B0604030504040204" pitchFamily="34" charset="-120"/>
              </a:rPr>
              <a:t>壽險資訊部</a:t>
            </a:r>
            <a:endParaRPr lang="en-US" altLang="zh-TW" sz="2800" b="1" kern="0" dirty="0">
              <a:solidFill>
                <a:srgbClr val="C00000"/>
              </a:solidFill>
              <a:latin typeface="微軟正黑體" panose="020B0604030504040204" pitchFamily="34" charset="-120"/>
              <a:ea typeface="微軟正黑體" panose="020B0604030504040204" pitchFamily="34" charset="-120"/>
            </a:endParaRPr>
          </a:p>
        </p:txBody>
      </p:sp>
      <p:graphicFrame>
        <p:nvGraphicFramePr>
          <p:cNvPr id="20" name="表格 19"/>
          <p:cNvGraphicFramePr>
            <a:graphicFrameLocks noGrp="1"/>
          </p:cNvGraphicFramePr>
          <p:nvPr>
            <p:extLst>
              <p:ext uri="{D42A27DB-BD31-4B8C-83A1-F6EECF244321}">
                <p14:modId xmlns:p14="http://schemas.microsoft.com/office/powerpoint/2010/main" val="1049905373"/>
              </p:ext>
            </p:extLst>
          </p:nvPr>
        </p:nvGraphicFramePr>
        <p:xfrm>
          <a:off x="251539" y="694631"/>
          <a:ext cx="8662987" cy="5708439"/>
        </p:xfrm>
        <a:graphic>
          <a:graphicData uri="http://schemas.openxmlformats.org/drawingml/2006/table">
            <a:tbl>
              <a:tblPr/>
              <a:tblGrid>
                <a:gridCol w="2592288">
                  <a:extLst>
                    <a:ext uri="{9D8B030D-6E8A-4147-A177-3AD203B41FA5}">
                      <a16:colId xmlns:a16="http://schemas.microsoft.com/office/drawing/2014/main" val="20000"/>
                    </a:ext>
                  </a:extLst>
                </a:gridCol>
                <a:gridCol w="1008112">
                  <a:extLst>
                    <a:ext uri="{9D8B030D-6E8A-4147-A177-3AD203B41FA5}">
                      <a16:colId xmlns:a16="http://schemas.microsoft.com/office/drawing/2014/main" val="20001"/>
                    </a:ext>
                  </a:extLst>
                </a:gridCol>
                <a:gridCol w="5062587">
                  <a:extLst>
                    <a:ext uri="{9D8B030D-6E8A-4147-A177-3AD203B41FA5}">
                      <a16:colId xmlns:a16="http://schemas.microsoft.com/office/drawing/2014/main" val="20002"/>
                    </a:ext>
                  </a:extLst>
                </a:gridCol>
              </a:tblGrid>
              <a:tr h="670905">
                <a:tc>
                  <a:txBody>
                    <a:bodyPr/>
                    <a:lstStyle/>
                    <a:p>
                      <a:pPr algn="ctr" fontAlgn="ct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檢查意見</a:t>
                      </a:r>
                    </a:p>
                  </a:txBody>
                  <a:tcPr marL="7170" marR="7170" marT="71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zh-TW" altLang="en-US" sz="1800" b="1" i="0" u="none" strike="noStrike" dirty="0" smtClean="0">
                          <a:solidFill>
                            <a:srgbClr val="000000"/>
                          </a:solidFill>
                          <a:effectLst/>
                          <a:latin typeface="微軟正黑體" panose="020B0604030504040204" pitchFamily="34" charset="-120"/>
                          <a:ea typeface="微軟正黑體" panose="020B0604030504040204" pitchFamily="34" charset="-120"/>
                        </a:rPr>
                        <a:t>預訂</a:t>
                      </a:r>
                      <a:endParaRPr lang="en-US" altLang="zh-TW" sz="1800" b="1" i="0" u="none" strike="noStrike" dirty="0" smtClean="0">
                        <a:solidFill>
                          <a:srgbClr val="000000"/>
                        </a:solidFill>
                        <a:effectLst/>
                        <a:latin typeface="微軟正黑體" panose="020B0604030504040204" pitchFamily="34" charset="-120"/>
                        <a:ea typeface="微軟正黑體" panose="020B0604030504040204" pitchFamily="34" charset="-120"/>
                      </a:endParaRPr>
                    </a:p>
                    <a:p>
                      <a:pPr algn="ctr" fontAlgn="ctr"/>
                      <a:r>
                        <a:rPr lang="zh-TW" altLang="en-US" sz="1800" b="1" i="0" u="none" strike="noStrike" dirty="0" smtClean="0">
                          <a:solidFill>
                            <a:srgbClr val="000000"/>
                          </a:solidFill>
                          <a:effectLst/>
                          <a:latin typeface="微軟正黑體" panose="020B0604030504040204" pitchFamily="34" charset="-120"/>
                          <a:ea typeface="微軟正黑體" panose="020B0604030504040204" pitchFamily="34" charset="-120"/>
                        </a:rPr>
                        <a:t>完成</a:t>
                      </a: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日期</a:t>
                      </a:r>
                    </a:p>
                  </a:txBody>
                  <a:tcPr marL="7170" marR="7170" marT="71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altLang="zh-TW" sz="1800" b="1" i="0" u="none" strike="noStrike" dirty="0" smtClean="0">
                          <a:solidFill>
                            <a:srgbClr val="000000"/>
                          </a:solidFill>
                          <a:effectLst/>
                          <a:latin typeface="微軟正黑體" panose="020B0604030504040204" pitchFamily="34" charset="-120"/>
                          <a:ea typeface="微軟正黑體" panose="020B0604030504040204" pitchFamily="34" charset="-120"/>
                        </a:rPr>
                        <a:t>109.09.30</a:t>
                      </a:r>
                      <a:r>
                        <a:rPr lang="zh-TW" altLang="en-US" sz="1800" b="1" i="0" u="none" strike="noStrike" dirty="0" smtClean="0">
                          <a:solidFill>
                            <a:srgbClr val="000000"/>
                          </a:solidFill>
                          <a:effectLst/>
                          <a:latin typeface="微軟正黑體" panose="020B0604030504040204" pitchFamily="34" charset="-120"/>
                          <a:ea typeface="微軟正黑體" panose="020B0604030504040204" pitchFamily="34" charset="-120"/>
                        </a:rPr>
                        <a:t>預定</a:t>
                      </a: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完成內容</a:t>
                      </a:r>
                    </a:p>
                  </a:txBody>
                  <a:tcPr marL="7170" marR="7170" marT="717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val="10000"/>
                  </a:ext>
                </a:extLst>
              </a:tr>
              <a:tr h="5037534">
                <a:tc>
                  <a:txBody>
                    <a:bodyPr/>
                    <a:lstStyle/>
                    <a:p>
                      <a:pPr algn="l" fontAlgn="ctr">
                        <a:lnSpc>
                          <a:spcPts val="2200"/>
                        </a:lnSpc>
                      </a:pPr>
                      <a:r>
                        <a:rPr lang="zh-TW" altLang="zh-TW" sz="1600" kern="1200" dirty="0" smtClean="0">
                          <a:solidFill>
                            <a:schemeClr val="tx1"/>
                          </a:solidFill>
                          <a:effectLst/>
                          <a:latin typeface="微軟正黑體" pitchFamily="34" charset="-120"/>
                          <a:ea typeface="微軟正黑體" pitchFamily="34" charset="-120"/>
                          <a:cs typeface="+mn-cs"/>
                        </a:rPr>
                        <a:t>二</a:t>
                      </a:r>
                      <a:r>
                        <a:rPr lang="en-US" altLang="zh-TW" sz="1600" kern="1200" dirty="0" smtClean="0">
                          <a:solidFill>
                            <a:schemeClr val="tx1"/>
                          </a:solidFill>
                          <a:effectLst/>
                          <a:latin typeface="微軟正黑體" pitchFamily="34" charset="-120"/>
                          <a:ea typeface="微軟正黑體" pitchFamily="34" charset="-120"/>
                          <a:cs typeface="+mn-cs"/>
                        </a:rPr>
                        <a:t>.(</a:t>
                      </a:r>
                      <a:r>
                        <a:rPr lang="zh-TW" altLang="zh-TW" sz="1600" kern="1200" dirty="0" smtClean="0">
                          <a:solidFill>
                            <a:schemeClr val="tx1"/>
                          </a:solidFill>
                          <a:effectLst/>
                          <a:latin typeface="微軟正黑體" pitchFamily="34" charset="-120"/>
                          <a:ea typeface="微軟正黑體" pitchFamily="34" charset="-120"/>
                          <a:cs typeface="+mn-cs"/>
                        </a:rPr>
                        <a:t>九</a:t>
                      </a:r>
                      <a:r>
                        <a:rPr lang="en-US" altLang="zh-TW" sz="1600" kern="1200" dirty="0" smtClean="0">
                          <a:solidFill>
                            <a:schemeClr val="tx1"/>
                          </a:solidFill>
                          <a:effectLst/>
                          <a:latin typeface="微軟正黑體" pitchFamily="34" charset="-120"/>
                          <a:ea typeface="微軟正黑體" pitchFamily="34" charset="-120"/>
                          <a:cs typeface="+mn-cs"/>
                        </a:rPr>
                        <a:t>)</a:t>
                      </a:r>
                      <a:r>
                        <a:rPr lang="zh-TW" altLang="zh-TW" sz="1600" kern="1200" dirty="0" smtClean="0">
                          <a:solidFill>
                            <a:schemeClr val="tx1"/>
                          </a:solidFill>
                          <a:effectLst/>
                          <a:latin typeface="微軟正黑體" pitchFamily="34" charset="-120"/>
                          <a:ea typeface="微軟正黑體" pitchFamily="34" charset="-120"/>
                          <a:cs typeface="+mn-cs"/>
                        </a:rPr>
                        <a:t>經查部份重要應用系統與資料庫主機之作業系統版本，業經廠商公告停止支援務</a:t>
                      </a:r>
                      <a:r>
                        <a:rPr lang="en-US" altLang="zh-TW" sz="1600" kern="1200" dirty="0" smtClean="0">
                          <a:solidFill>
                            <a:schemeClr val="tx1"/>
                          </a:solidFill>
                          <a:effectLst/>
                          <a:latin typeface="微軟正黑體" pitchFamily="34" charset="-120"/>
                          <a:ea typeface="微軟正黑體" pitchFamily="34" charset="-120"/>
                          <a:cs typeface="+mn-cs"/>
                        </a:rPr>
                        <a:t>(End of Service</a:t>
                      </a:r>
                      <a:r>
                        <a:rPr lang="zh-TW" altLang="zh-TW" sz="1600" kern="1200" dirty="0" smtClean="0">
                          <a:solidFill>
                            <a:schemeClr val="tx1"/>
                          </a:solidFill>
                          <a:effectLst/>
                          <a:latin typeface="微軟正黑體" pitchFamily="34" charset="-120"/>
                          <a:ea typeface="微軟正黑體" pitchFamily="34" charset="-120"/>
                          <a:cs typeface="+mn-cs"/>
                        </a:rPr>
                        <a:t>；</a:t>
                      </a:r>
                      <a:r>
                        <a:rPr lang="en-US" altLang="zh-TW" sz="1600" kern="1200" dirty="0" smtClean="0">
                          <a:solidFill>
                            <a:schemeClr val="tx1"/>
                          </a:solidFill>
                          <a:effectLst/>
                          <a:latin typeface="微軟正黑體" pitchFamily="34" charset="-120"/>
                          <a:ea typeface="微軟正黑體" pitchFamily="34" charset="-120"/>
                          <a:cs typeface="+mn-cs"/>
                        </a:rPr>
                        <a:t>EOS)</a:t>
                      </a:r>
                      <a:r>
                        <a:rPr lang="zh-TW" altLang="zh-TW" sz="1600" kern="1200" dirty="0" smtClean="0">
                          <a:solidFill>
                            <a:schemeClr val="tx1"/>
                          </a:solidFill>
                          <a:effectLst/>
                          <a:latin typeface="微軟正黑體" pitchFamily="34" charset="-120"/>
                          <a:ea typeface="微軟正黑體" pitchFamily="34" charset="-120"/>
                          <a:cs typeface="+mn-cs"/>
                        </a:rPr>
                        <a:t>，惟未完成系統升級或汰換等因應措施，如核心系統</a:t>
                      </a:r>
                      <a:r>
                        <a:rPr lang="en-US" altLang="zh-TW" sz="1600" kern="1200" dirty="0" smtClean="0">
                          <a:solidFill>
                            <a:schemeClr val="tx1"/>
                          </a:solidFill>
                          <a:effectLst/>
                          <a:latin typeface="微軟正黑體" pitchFamily="34" charset="-120"/>
                          <a:ea typeface="微軟正黑體" pitchFamily="34" charset="-120"/>
                          <a:cs typeface="+mn-cs"/>
                        </a:rPr>
                        <a:t>(sklpap01~04</a:t>
                      </a:r>
                      <a:r>
                        <a:rPr lang="zh-TW" altLang="zh-TW" sz="1600" kern="1200" dirty="0" smtClean="0">
                          <a:solidFill>
                            <a:schemeClr val="tx1"/>
                          </a:solidFill>
                          <a:effectLst/>
                          <a:latin typeface="微軟正黑體" pitchFamily="34" charset="-120"/>
                          <a:ea typeface="微軟正黑體" pitchFamily="34" charset="-120"/>
                          <a:cs typeface="+mn-cs"/>
                        </a:rPr>
                        <a:t>、</a:t>
                      </a:r>
                      <a:r>
                        <a:rPr lang="en-US" altLang="zh-TW" sz="1600" kern="1200" dirty="0" err="1" smtClean="0">
                          <a:solidFill>
                            <a:schemeClr val="tx1"/>
                          </a:solidFill>
                          <a:effectLst/>
                          <a:latin typeface="微軟正黑體" pitchFamily="34" charset="-120"/>
                          <a:ea typeface="微軟正黑體" pitchFamily="34" charset="-120"/>
                          <a:cs typeface="+mn-cs"/>
                        </a:rPr>
                        <a:t>sklpatm</a:t>
                      </a:r>
                      <a:r>
                        <a:rPr lang="en-US" altLang="zh-TW" sz="1600" kern="1200" dirty="0" smtClean="0">
                          <a:solidFill>
                            <a:schemeClr val="tx1"/>
                          </a:solidFill>
                          <a:effectLst/>
                          <a:latin typeface="微軟正黑體" pitchFamily="34" charset="-120"/>
                          <a:ea typeface="微軟正黑體" pitchFamily="34" charset="-120"/>
                          <a:cs typeface="+mn-cs"/>
                        </a:rPr>
                        <a:t>)</a:t>
                      </a:r>
                      <a:r>
                        <a:rPr lang="zh-TW" altLang="zh-TW" sz="1600" kern="1200" dirty="0" smtClean="0">
                          <a:solidFill>
                            <a:schemeClr val="tx1"/>
                          </a:solidFill>
                          <a:effectLst/>
                          <a:latin typeface="微軟正黑體" pitchFamily="34" charset="-120"/>
                          <a:ea typeface="微軟正黑體" pitchFamily="34" charset="-120"/>
                          <a:cs typeface="+mn-cs"/>
                        </a:rPr>
                        <a:t>等</a:t>
                      </a:r>
                      <a:r>
                        <a:rPr lang="en-US" altLang="zh-TW" sz="1600" kern="1200" dirty="0" smtClean="0">
                          <a:solidFill>
                            <a:schemeClr val="tx1"/>
                          </a:solidFill>
                          <a:effectLst/>
                          <a:latin typeface="微軟正黑體" pitchFamily="34" charset="-120"/>
                          <a:ea typeface="微軟正黑體" pitchFamily="34" charset="-120"/>
                          <a:cs typeface="+mn-cs"/>
                        </a:rPr>
                        <a:t>24</a:t>
                      </a:r>
                      <a:r>
                        <a:rPr lang="zh-TW" altLang="zh-TW" sz="1600" kern="1200" dirty="0" smtClean="0">
                          <a:solidFill>
                            <a:schemeClr val="tx1"/>
                          </a:solidFill>
                          <a:effectLst/>
                          <a:latin typeface="微軟正黑體" pitchFamily="34" charset="-120"/>
                          <a:ea typeface="微軟正黑體" pitchFamily="34" charset="-120"/>
                          <a:cs typeface="+mn-cs"/>
                        </a:rPr>
                        <a:t>部主機，其作業系統版于為</a:t>
                      </a:r>
                      <a:r>
                        <a:rPr lang="en-US" altLang="zh-TW" sz="1600" kern="1200" dirty="0" smtClean="0">
                          <a:solidFill>
                            <a:schemeClr val="tx1"/>
                          </a:solidFill>
                          <a:effectLst/>
                          <a:latin typeface="微軟正黑體" pitchFamily="34" charset="-120"/>
                          <a:ea typeface="微軟正黑體" pitchFamily="34" charset="-120"/>
                          <a:cs typeface="+mn-cs"/>
                        </a:rPr>
                        <a:t>AIX5.3</a:t>
                      </a:r>
                      <a:r>
                        <a:rPr lang="zh-TW" altLang="zh-TW" sz="1600" kern="1200" dirty="0" smtClean="0">
                          <a:solidFill>
                            <a:schemeClr val="tx1"/>
                          </a:solidFill>
                          <a:effectLst/>
                          <a:latin typeface="微軟正黑體" pitchFamily="34" charset="-120"/>
                          <a:ea typeface="微軟正黑體" pitchFamily="34" charset="-120"/>
                          <a:cs typeface="+mn-cs"/>
                        </a:rPr>
                        <a:t>版本，</a:t>
                      </a:r>
                      <a:r>
                        <a:rPr lang="en-US" altLang="zh-TW" sz="1600" kern="1200" dirty="0" smtClean="0">
                          <a:solidFill>
                            <a:schemeClr val="tx1"/>
                          </a:solidFill>
                          <a:effectLst/>
                          <a:latin typeface="微軟正黑體" pitchFamily="34" charset="-120"/>
                          <a:ea typeface="微軟正黑體" pitchFamily="34" charset="-120"/>
                          <a:cs typeface="+mn-cs"/>
                        </a:rPr>
                        <a:t>IBM</a:t>
                      </a:r>
                      <a:r>
                        <a:rPr lang="zh-TW" altLang="zh-TW" sz="1600" kern="1200" dirty="0" smtClean="0">
                          <a:solidFill>
                            <a:schemeClr val="tx1"/>
                          </a:solidFill>
                          <a:effectLst/>
                          <a:latin typeface="微軟正黑體" pitchFamily="34" charset="-120"/>
                          <a:ea typeface="微軟正黑體" pitchFamily="34" charset="-120"/>
                          <a:cs typeface="+mn-cs"/>
                        </a:rPr>
                        <a:t>已公告自</a:t>
                      </a:r>
                      <a:r>
                        <a:rPr lang="en-US" altLang="zh-TW" sz="1600" kern="1200" dirty="0" smtClean="0">
                          <a:solidFill>
                            <a:schemeClr val="tx1"/>
                          </a:solidFill>
                          <a:effectLst/>
                          <a:latin typeface="微軟正黑體" pitchFamily="34" charset="-120"/>
                          <a:ea typeface="微軟正黑體" pitchFamily="34" charset="-120"/>
                          <a:cs typeface="+mn-cs"/>
                        </a:rPr>
                        <a:t>101.4.30</a:t>
                      </a:r>
                      <a:r>
                        <a:rPr lang="zh-TW" altLang="zh-TW" sz="1600" kern="1200" dirty="0" smtClean="0">
                          <a:solidFill>
                            <a:schemeClr val="tx1"/>
                          </a:solidFill>
                          <a:effectLst/>
                          <a:latin typeface="微軟正黑體" pitchFamily="34" charset="-120"/>
                          <a:ea typeface="微軟正黑體" pitchFamily="34" charset="-120"/>
                          <a:cs typeface="+mn-cs"/>
                        </a:rPr>
                        <a:t>停止支援服務；</a:t>
                      </a:r>
                      <a:endParaRPr lang="en-US" altLang="zh-TW" sz="1600" kern="1200" dirty="0" smtClean="0">
                        <a:solidFill>
                          <a:schemeClr val="tx1"/>
                        </a:solidFill>
                        <a:effectLst/>
                        <a:latin typeface="微軟正黑體" pitchFamily="34" charset="-120"/>
                        <a:ea typeface="微軟正黑體" pitchFamily="34" charset="-120"/>
                        <a:cs typeface="+mn-cs"/>
                      </a:endParaRPr>
                    </a:p>
                    <a:p>
                      <a:pPr algn="l" fontAlgn="ctr">
                        <a:lnSpc>
                          <a:spcPts val="2200"/>
                        </a:lnSpc>
                      </a:pPr>
                      <a:r>
                        <a:rPr lang="zh-TW" altLang="zh-TW" sz="1600" kern="1200" dirty="0" smtClean="0">
                          <a:solidFill>
                            <a:schemeClr val="tx1"/>
                          </a:solidFill>
                          <a:effectLst/>
                          <a:latin typeface="微軟正黑體" pitchFamily="34" charset="-120"/>
                          <a:ea typeface="微軟正黑體" pitchFamily="34" charset="-120"/>
                          <a:cs typeface="+mn-cs"/>
                        </a:rPr>
                        <a:t>另查有影像系統</a:t>
                      </a:r>
                      <a:r>
                        <a:rPr lang="en-US" altLang="zh-TW" sz="1600" kern="1200" dirty="0" smtClean="0">
                          <a:solidFill>
                            <a:schemeClr val="tx1"/>
                          </a:solidFill>
                          <a:effectLst/>
                          <a:latin typeface="微軟正黑體" pitchFamily="34" charset="-120"/>
                          <a:ea typeface="微軟正黑體" pitchFamily="34" charset="-120"/>
                          <a:cs typeface="+mn-cs"/>
                        </a:rPr>
                        <a:t>(</a:t>
                      </a:r>
                      <a:r>
                        <a:rPr lang="en-US" altLang="zh-TW" sz="1600" kern="1200" dirty="0" err="1" smtClean="0">
                          <a:solidFill>
                            <a:schemeClr val="tx1"/>
                          </a:solidFill>
                          <a:effectLst/>
                          <a:latin typeface="微軟正黑體" pitchFamily="34" charset="-120"/>
                          <a:ea typeface="微軟正黑體" pitchFamily="34" charset="-120"/>
                          <a:cs typeface="+mn-cs"/>
                        </a:rPr>
                        <a:t>ipfilenetap</a:t>
                      </a:r>
                      <a:r>
                        <a:rPr lang="zh-TW" altLang="zh-TW" sz="1600" kern="1200" dirty="0" smtClean="0">
                          <a:solidFill>
                            <a:schemeClr val="tx1"/>
                          </a:solidFill>
                          <a:effectLst/>
                          <a:latin typeface="微軟正黑體" pitchFamily="34" charset="-120"/>
                          <a:ea typeface="微軟正黑體" pitchFamily="34" charset="-120"/>
                          <a:cs typeface="+mn-cs"/>
                        </a:rPr>
                        <a:t>、</a:t>
                      </a:r>
                      <a:r>
                        <a:rPr lang="en-US" altLang="zh-TW" sz="1600" kern="1200" dirty="0" smtClean="0">
                          <a:solidFill>
                            <a:schemeClr val="tx1"/>
                          </a:solidFill>
                          <a:effectLst/>
                          <a:latin typeface="微軟正黑體" pitchFamily="34" charset="-120"/>
                          <a:ea typeface="微軟正黑體" pitchFamily="34" charset="-120"/>
                          <a:cs typeface="+mn-cs"/>
                        </a:rPr>
                        <a:t>ipfilenetap01~02)</a:t>
                      </a:r>
                      <a:r>
                        <a:rPr lang="zh-TW" altLang="zh-TW" sz="1600" kern="1200" dirty="0" smtClean="0">
                          <a:solidFill>
                            <a:schemeClr val="tx1"/>
                          </a:solidFill>
                          <a:effectLst/>
                          <a:latin typeface="微軟正黑體" pitchFamily="34" charset="-120"/>
                          <a:ea typeface="微軟正黑體" pitchFamily="34" charset="-120"/>
                          <a:cs typeface="+mn-cs"/>
                        </a:rPr>
                        <a:t>等</a:t>
                      </a:r>
                      <a:r>
                        <a:rPr lang="en-US" altLang="zh-TW" sz="1600" kern="1200" dirty="0" smtClean="0">
                          <a:solidFill>
                            <a:schemeClr val="tx1"/>
                          </a:solidFill>
                          <a:effectLst/>
                          <a:latin typeface="微軟正黑體" pitchFamily="34" charset="-120"/>
                          <a:ea typeface="微軟正黑體" pitchFamily="34" charset="-120"/>
                          <a:cs typeface="+mn-cs"/>
                        </a:rPr>
                        <a:t>12</a:t>
                      </a:r>
                      <a:r>
                        <a:rPr lang="zh-TW" altLang="zh-TW" sz="1600" kern="1200" dirty="0" smtClean="0">
                          <a:solidFill>
                            <a:schemeClr val="tx1"/>
                          </a:solidFill>
                          <a:effectLst/>
                          <a:latin typeface="微軟正黑體" pitchFamily="34" charset="-120"/>
                          <a:ea typeface="微軟正黑體" pitchFamily="34" charset="-120"/>
                          <a:cs typeface="+mn-cs"/>
                        </a:rPr>
                        <a:t>部主機，其作業系統版本為</a:t>
                      </a:r>
                      <a:r>
                        <a:rPr lang="en-US" altLang="zh-TW" sz="1600" kern="1200" dirty="0" smtClean="0">
                          <a:solidFill>
                            <a:schemeClr val="tx1"/>
                          </a:solidFill>
                          <a:effectLst/>
                          <a:latin typeface="微軟正黑體" pitchFamily="34" charset="-120"/>
                          <a:ea typeface="微軟正黑體" pitchFamily="34" charset="-120"/>
                          <a:cs typeface="+mn-cs"/>
                        </a:rPr>
                        <a:t>Windows Server 2003</a:t>
                      </a:r>
                      <a:r>
                        <a:rPr lang="zh-TW" altLang="zh-TW" sz="1600" kern="1200" dirty="0" smtClean="0">
                          <a:solidFill>
                            <a:schemeClr val="tx1"/>
                          </a:solidFill>
                          <a:effectLst/>
                          <a:latin typeface="微軟正黑體" pitchFamily="34" charset="-120"/>
                          <a:ea typeface="微軟正黑體" pitchFamily="34" charset="-120"/>
                          <a:cs typeface="+mn-cs"/>
                        </a:rPr>
                        <a:t>版本，微軟已公告自</a:t>
                      </a:r>
                      <a:r>
                        <a:rPr lang="en-US" altLang="zh-TW" sz="1600" kern="1200" dirty="0" smtClean="0">
                          <a:solidFill>
                            <a:schemeClr val="tx1"/>
                          </a:solidFill>
                          <a:effectLst/>
                          <a:latin typeface="微軟正黑體" pitchFamily="34" charset="-120"/>
                          <a:ea typeface="微軟正黑體" pitchFamily="34" charset="-120"/>
                          <a:cs typeface="+mn-cs"/>
                        </a:rPr>
                        <a:t>107.7.14</a:t>
                      </a:r>
                      <a:r>
                        <a:rPr lang="zh-TW" altLang="zh-TW" sz="1600" kern="1200" dirty="0" smtClean="0">
                          <a:solidFill>
                            <a:schemeClr val="tx1"/>
                          </a:solidFill>
                          <a:effectLst/>
                          <a:latin typeface="微軟正黑體" pitchFamily="34" charset="-120"/>
                          <a:ea typeface="微軟正黑體" pitchFamily="34" charset="-120"/>
                          <a:cs typeface="+mn-cs"/>
                        </a:rPr>
                        <a:t>停止支援服務，不利系統安全</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170" marR="7170" marT="71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ts val="2200"/>
                        </a:lnSpc>
                      </a:pPr>
                      <a:r>
                        <a:rPr lang="en-US" altLang="zh-TW" sz="1600" kern="1200" dirty="0" smtClean="0">
                          <a:solidFill>
                            <a:schemeClr val="tx1"/>
                          </a:solidFill>
                          <a:effectLst/>
                          <a:latin typeface="微軟正黑體" pitchFamily="34" charset="-120"/>
                          <a:ea typeface="微軟正黑體" pitchFamily="34" charset="-120"/>
                          <a:cs typeface="+mn-cs"/>
                        </a:rPr>
                        <a:t>109-9-30</a:t>
                      </a:r>
                    </a:p>
                  </a:txBody>
                  <a:tcPr marL="7170" marR="7170" marT="71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342900" indent="-342900" algn="l" fontAlgn="ctr">
                        <a:lnSpc>
                          <a:spcPts val="2200"/>
                        </a:lnSpc>
                        <a:buAutoNum type="arabicPeriod"/>
                      </a:pPr>
                      <a:r>
                        <a:rPr lang="zh-TW" altLang="en-US" sz="1600" kern="1200" dirty="0" smtClean="0">
                          <a:solidFill>
                            <a:schemeClr val="tx1"/>
                          </a:solidFill>
                          <a:effectLst/>
                          <a:latin typeface="微軟正黑體" pitchFamily="34" charset="-120"/>
                          <a:ea typeface="微軟正黑體" pitchFamily="34" charset="-120"/>
                          <a:cs typeface="+mn-cs"/>
                        </a:rPr>
                        <a:t>核心系統</a:t>
                      </a:r>
                      <a:r>
                        <a:rPr lang="en-US" altLang="zh-TW" sz="1600" kern="1200" dirty="0" smtClean="0">
                          <a:solidFill>
                            <a:schemeClr val="tx1"/>
                          </a:solidFill>
                          <a:effectLst/>
                          <a:latin typeface="微軟正黑體" pitchFamily="34" charset="-120"/>
                          <a:ea typeface="微軟正黑體" pitchFamily="34" charset="-120"/>
                          <a:cs typeface="+mn-cs"/>
                        </a:rPr>
                        <a:t>AP</a:t>
                      </a:r>
                      <a:r>
                        <a:rPr lang="zh-TW" altLang="en-US" sz="1600" kern="1200" dirty="0" smtClean="0">
                          <a:solidFill>
                            <a:schemeClr val="tx1"/>
                          </a:solidFill>
                          <a:effectLst/>
                          <a:latin typeface="微軟正黑體" pitchFamily="34" charset="-120"/>
                          <a:ea typeface="微軟正黑體" pitchFamily="34" charset="-120"/>
                          <a:cs typeface="+mn-cs"/>
                        </a:rPr>
                        <a:t>伺服器原預計於核心系統頁面轉換專案完成後，即</a:t>
                      </a:r>
                      <a:r>
                        <a:rPr lang="en-US" altLang="zh-TW" sz="1600" kern="1200" dirty="0" smtClean="0">
                          <a:solidFill>
                            <a:srgbClr val="FF0000"/>
                          </a:solidFill>
                          <a:effectLst/>
                          <a:latin typeface="微軟正黑體" pitchFamily="34" charset="-120"/>
                          <a:ea typeface="微軟正黑體" pitchFamily="34" charset="-120"/>
                          <a:cs typeface="+mn-cs"/>
                        </a:rPr>
                        <a:t>2020</a:t>
                      </a:r>
                      <a:r>
                        <a:rPr lang="zh-TW" altLang="en-US" sz="1600" kern="1200" dirty="0" smtClean="0">
                          <a:solidFill>
                            <a:srgbClr val="FF0000"/>
                          </a:solidFill>
                          <a:effectLst/>
                          <a:latin typeface="微軟正黑體" pitchFamily="34" charset="-120"/>
                          <a:ea typeface="微軟正黑體" pitchFamily="34" charset="-120"/>
                          <a:cs typeface="+mn-cs"/>
                        </a:rPr>
                        <a:t>年</a:t>
                      </a:r>
                      <a:r>
                        <a:rPr lang="en-US" altLang="zh-TW" sz="1600" kern="1200" dirty="0" smtClean="0">
                          <a:solidFill>
                            <a:srgbClr val="FF0000"/>
                          </a:solidFill>
                          <a:effectLst/>
                          <a:latin typeface="微軟正黑體" pitchFamily="34" charset="-120"/>
                          <a:ea typeface="微軟正黑體" pitchFamily="34" charset="-120"/>
                          <a:cs typeface="+mn-cs"/>
                        </a:rPr>
                        <a:t>7</a:t>
                      </a:r>
                      <a:r>
                        <a:rPr lang="zh-TW" altLang="en-US" sz="1600" kern="1200" dirty="0" smtClean="0">
                          <a:solidFill>
                            <a:srgbClr val="FF0000"/>
                          </a:solidFill>
                          <a:effectLst/>
                          <a:latin typeface="微軟正黑體" pitchFamily="34" charset="-120"/>
                          <a:ea typeface="微軟正黑體" pitchFamily="34" charset="-120"/>
                          <a:cs typeface="+mn-cs"/>
                        </a:rPr>
                        <a:t>月份進行汰換</a:t>
                      </a:r>
                      <a:r>
                        <a:rPr lang="zh-TW" altLang="en-US" sz="1600" kern="1200" dirty="0" smtClean="0">
                          <a:solidFill>
                            <a:schemeClr val="tx1"/>
                          </a:solidFill>
                          <a:effectLst/>
                          <a:latin typeface="微軟正黑體" pitchFamily="34" charset="-120"/>
                          <a:ea typeface="微軟正黑體" pitchFamily="34" charset="-120"/>
                          <a:cs typeface="+mn-cs"/>
                        </a:rPr>
                        <a:t>。在此期間，為確保過渡期間系統安全，核心系統</a:t>
                      </a:r>
                      <a:r>
                        <a:rPr lang="en-US" altLang="zh-TW" sz="1600" kern="1200" dirty="0" smtClean="0">
                          <a:solidFill>
                            <a:schemeClr val="tx1"/>
                          </a:solidFill>
                          <a:effectLst/>
                          <a:latin typeface="微軟正黑體" pitchFamily="34" charset="-120"/>
                          <a:ea typeface="微軟正黑體" pitchFamily="34" charset="-120"/>
                          <a:cs typeface="+mn-cs"/>
                        </a:rPr>
                        <a:t>AP</a:t>
                      </a:r>
                      <a:r>
                        <a:rPr lang="zh-TW" altLang="en-US" sz="1600" kern="1200" dirty="0" smtClean="0">
                          <a:solidFill>
                            <a:schemeClr val="tx1"/>
                          </a:solidFill>
                          <a:effectLst/>
                          <a:latin typeface="微軟正黑體" pitchFamily="34" charset="-120"/>
                          <a:ea typeface="微軟正黑體" pitchFamily="34" charset="-120"/>
                          <a:cs typeface="+mn-cs"/>
                        </a:rPr>
                        <a:t>伺服器均更新至符合該</a:t>
                      </a:r>
                      <a:r>
                        <a:rPr lang="en-US" altLang="zh-TW" sz="1600" kern="1200" dirty="0" smtClean="0">
                          <a:solidFill>
                            <a:schemeClr val="tx1"/>
                          </a:solidFill>
                          <a:effectLst/>
                          <a:latin typeface="微軟正黑體" pitchFamily="34" charset="-120"/>
                          <a:ea typeface="微軟正黑體" pitchFamily="34" charset="-120"/>
                          <a:cs typeface="+mn-cs"/>
                        </a:rPr>
                        <a:t>AIX5.3</a:t>
                      </a:r>
                      <a:r>
                        <a:rPr lang="zh-TW" altLang="en-US" sz="1600" kern="1200" dirty="0" smtClean="0">
                          <a:solidFill>
                            <a:schemeClr val="tx1"/>
                          </a:solidFill>
                          <a:effectLst/>
                          <a:latin typeface="微軟正黑體" pitchFamily="34" charset="-120"/>
                          <a:ea typeface="微軟正黑體" pitchFamily="34" charset="-120"/>
                          <a:cs typeface="+mn-cs"/>
                        </a:rPr>
                        <a:t>版本的安全性要求，以儘量減緩資安風險發生之可能性。 </a:t>
                      </a:r>
                    </a:p>
                    <a:p>
                      <a:pPr marL="342900" indent="-342900" algn="l" fontAlgn="ctr">
                        <a:lnSpc>
                          <a:spcPts val="2200"/>
                        </a:lnSpc>
                        <a:buAutoNum type="arabicPeriod"/>
                      </a:pPr>
                      <a:r>
                        <a:rPr lang="zh-TW" altLang="en-US" sz="1600" kern="1200" dirty="0" smtClean="0">
                          <a:solidFill>
                            <a:schemeClr val="tx1"/>
                          </a:solidFill>
                          <a:effectLst/>
                          <a:latin typeface="微軟正黑體" pitchFamily="34" charset="-120"/>
                          <a:ea typeface="微軟正黑體" pitchFamily="34" charset="-120"/>
                          <a:cs typeface="+mn-cs"/>
                        </a:rPr>
                        <a:t>影像系統部份：影像系統等</a:t>
                      </a:r>
                      <a:r>
                        <a:rPr lang="en-US" altLang="zh-TW" sz="1600" kern="1200" dirty="0" smtClean="0">
                          <a:solidFill>
                            <a:schemeClr val="tx1"/>
                          </a:solidFill>
                          <a:effectLst/>
                          <a:latin typeface="微軟正黑體" pitchFamily="34" charset="-120"/>
                          <a:ea typeface="微軟正黑體" pitchFamily="34" charset="-120"/>
                          <a:cs typeface="+mn-cs"/>
                        </a:rPr>
                        <a:t>12</a:t>
                      </a:r>
                      <a:r>
                        <a:rPr lang="zh-TW" altLang="en-US" sz="1600" kern="1200" dirty="0" smtClean="0">
                          <a:solidFill>
                            <a:schemeClr val="tx1"/>
                          </a:solidFill>
                          <a:effectLst/>
                          <a:latin typeface="微軟正黑體" pitchFamily="34" charset="-120"/>
                          <a:ea typeface="微軟正黑體" pitchFamily="34" charset="-120"/>
                          <a:cs typeface="+mn-cs"/>
                        </a:rPr>
                        <a:t>台主機作業系統版本為</a:t>
                      </a:r>
                      <a:r>
                        <a:rPr lang="en-US" altLang="zh-TW" sz="1600" kern="1200" dirty="0" smtClean="0">
                          <a:solidFill>
                            <a:schemeClr val="tx1"/>
                          </a:solidFill>
                          <a:effectLst/>
                          <a:latin typeface="微軟正黑體" pitchFamily="34" charset="-120"/>
                          <a:ea typeface="微軟正黑體" pitchFamily="34" charset="-120"/>
                          <a:cs typeface="+mn-cs"/>
                        </a:rPr>
                        <a:t>Windows Server 2003</a:t>
                      </a:r>
                      <a:r>
                        <a:rPr lang="zh-TW" altLang="en-US" sz="1600" kern="1200" dirty="0" smtClean="0">
                          <a:solidFill>
                            <a:schemeClr val="tx1"/>
                          </a:solidFill>
                          <a:effectLst/>
                          <a:latin typeface="微軟正黑體" pitchFamily="34" charset="-120"/>
                          <a:ea typeface="微軟正黑體" pitchFamily="34" charset="-120"/>
                          <a:cs typeface="+mn-cs"/>
                        </a:rPr>
                        <a:t>，本年度已編列預算進行影像系統主機作業系統升級</a:t>
                      </a:r>
                      <a:r>
                        <a:rPr lang="en-US" altLang="zh-TW" sz="1600" kern="1200" dirty="0" smtClean="0">
                          <a:solidFill>
                            <a:schemeClr val="tx1"/>
                          </a:solidFill>
                          <a:effectLst/>
                          <a:latin typeface="微軟正黑體" pitchFamily="34" charset="-120"/>
                          <a:ea typeface="微軟正黑體" pitchFamily="34" charset="-120"/>
                          <a:cs typeface="+mn-cs"/>
                        </a:rPr>
                        <a:t>, </a:t>
                      </a:r>
                      <a:r>
                        <a:rPr lang="zh-TW" altLang="en-US" sz="1600" kern="1200" dirty="0" smtClean="0">
                          <a:solidFill>
                            <a:schemeClr val="tx1"/>
                          </a:solidFill>
                          <a:effectLst/>
                          <a:latin typeface="微軟正黑體" pitchFamily="34" charset="-120"/>
                          <a:ea typeface="微軟正黑體" pitchFamily="34" charset="-120"/>
                          <a:cs typeface="+mn-cs"/>
                        </a:rPr>
                        <a:t>預計</a:t>
                      </a:r>
                      <a:r>
                        <a:rPr lang="en-US" altLang="zh-TW" sz="1600" kern="1200" dirty="0" smtClean="0">
                          <a:solidFill>
                            <a:schemeClr val="tx1"/>
                          </a:solidFill>
                          <a:effectLst/>
                          <a:latin typeface="微軟正黑體" pitchFamily="34" charset="-120"/>
                          <a:ea typeface="微軟正黑體" pitchFamily="34" charset="-120"/>
                          <a:cs typeface="+mn-cs"/>
                        </a:rPr>
                        <a:t>108</a:t>
                      </a:r>
                      <a:r>
                        <a:rPr lang="zh-TW" altLang="en-US" sz="1600" kern="1200" dirty="0" smtClean="0">
                          <a:solidFill>
                            <a:schemeClr val="tx1"/>
                          </a:solidFill>
                          <a:effectLst/>
                          <a:latin typeface="微軟正黑體" pitchFamily="34" charset="-120"/>
                          <a:ea typeface="微軟正黑體" pitchFamily="34" charset="-120"/>
                          <a:cs typeface="+mn-cs"/>
                        </a:rPr>
                        <a:t>年第三季執行完成。目前已完成採購流程。 原規劃</a:t>
                      </a:r>
                      <a:r>
                        <a:rPr lang="en-US" altLang="zh-TW" sz="1600" kern="1200" dirty="0" smtClean="0">
                          <a:solidFill>
                            <a:schemeClr val="tx1"/>
                          </a:solidFill>
                          <a:effectLst/>
                          <a:latin typeface="微軟正黑體" pitchFamily="34" charset="-120"/>
                          <a:ea typeface="微軟正黑體" pitchFamily="34" charset="-120"/>
                          <a:cs typeface="+mn-cs"/>
                        </a:rPr>
                        <a:t>108</a:t>
                      </a:r>
                      <a:r>
                        <a:rPr lang="zh-TW" altLang="en-US" sz="1600" kern="1200" dirty="0" smtClean="0">
                          <a:solidFill>
                            <a:schemeClr val="tx1"/>
                          </a:solidFill>
                          <a:effectLst/>
                          <a:latin typeface="微軟正黑體" pitchFamily="34" charset="-120"/>
                          <a:ea typeface="微軟正黑體" pitchFamily="34" charset="-120"/>
                          <a:cs typeface="+mn-cs"/>
                        </a:rPr>
                        <a:t>年</a:t>
                      </a:r>
                      <a:r>
                        <a:rPr lang="en-US" altLang="zh-TW" sz="1600" kern="1200" dirty="0" smtClean="0">
                          <a:solidFill>
                            <a:schemeClr val="tx1"/>
                          </a:solidFill>
                          <a:effectLst/>
                          <a:latin typeface="微軟正黑體" pitchFamily="34" charset="-120"/>
                          <a:ea typeface="微軟正黑體" pitchFamily="34" charset="-120"/>
                          <a:cs typeface="+mn-cs"/>
                        </a:rPr>
                        <a:t>12</a:t>
                      </a:r>
                      <a:r>
                        <a:rPr lang="zh-TW" altLang="en-US" sz="1600" kern="1200" dirty="0" smtClean="0">
                          <a:solidFill>
                            <a:schemeClr val="tx1"/>
                          </a:solidFill>
                          <a:effectLst/>
                          <a:latin typeface="微軟正黑體" pitchFamily="34" charset="-120"/>
                          <a:ea typeface="微軟正黑體" pitchFamily="34" charset="-120"/>
                          <a:cs typeface="+mn-cs"/>
                        </a:rPr>
                        <a:t>月影像二期專案執行完成後，便將</a:t>
                      </a:r>
                      <a:r>
                        <a:rPr lang="en-US" altLang="zh-TW" sz="1600" kern="1200" dirty="0" smtClean="0">
                          <a:solidFill>
                            <a:schemeClr val="tx1"/>
                          </a:solidFill>
                          <a:effectLst/>
                          <a:latin typeface="微軟正黑體" pitchFamily="34" charset="-120"/>
                          <a:ea typeface="微軟正黑體" pitchFamily="34" charset="-120"/>
                          <a:cs typeface="+mn-cs"/>
                        </a:rPr>
                        <a:t>Windows Server 2003</a:t>
                      </a:r>
                      <a:r>
                        <a:rPr lang="zh-TW" altLang="en-US" sz="1600" kern="1200" dirty="0" smtClean="0">
                          <a:solidFill>
                            <a:schemeClr val="tx1"/>
                          </a:solidFill>
                          <a:effectLst/>
                          <a:latin typeface="微軟正黑體" pitchFamily="34" charset="-120"/>
                          <a:ea typeface="微軟正黑體" pitchFamily="34" charset="-120"/>
                          <a:cs typeface="+mn-cs"/>
                        </a:rPr>
                        <a:t>伺服器汰換。故原訂「保單行政影像掃描系統」</a:t>
                      </a:r>
                      <a:r>
                        <a:rPr lang="en-US" altLang="zh-TW" sz="1600" kern="1200" dirty="0" smtClean="0">
                          <a:solidFill>
                            <a:schemeClr val="tx1"/>
                          </a:solidFill>
                          <a:effectLst/>
                          <a:latin typeface="微軟正黑體" pitchFamily="34" charset="-120"/>
                          <a:ea typeface="微軟正黑體" pitchFamily="34" charset="-120"/>
                          <a:cs typeface="+mn-cs"/>
                        </a:rPr>
                        <a:t>(</a:t>
                      </a:r>
                      <a:r>
                        <a:rPr lang="zh-TW" altLang="en-US" sz="1600" kern="1200" dirty="0" smtClean="0">
                          <a:solidFill>
                            <a:schemeClr val="tx1"/>
                          </a:solidFill>
                          <a:effectLst/>
                          <a:latin typeface="微軟正黑體" pitchFamily="34" charset="-120"/>
                          <a:ea typeface="微軟正黑體" pitchFamily="34" charset="-120"/>
                          <a:cs typeface="+mn-cs"/>
                        </a:rPr>
                        <a:t>總務部文書檔案課之掃描作業</a:t>
                      </a:r>
                      <a:r>
                        <a:rPr lang="en-US" altLang="zh-TW" sz="1600" kern="1200" dirty="0" smtClean="0">
                          <a:solidFill>
                            <a:schemeClr val="tx1"/>
                          </a:solidFill>
                          <a:effectLst/>
                          <a:latin typeface="微軟正黑體" pitchFamily="34" charset="-120"/>
                          <a:ea typeface="微軟正黑體" pitchFamily="34" charset="-120"/>
                          <a:cs typeface="+mn-cs"/>
                        </a:rPr>
                        <a:t>)</a:t>
                      </a:r>
                      <a:r>
                        <a:rPr lang="zh-TW" altLang="en-US" sz="1600" kern="1200" dirty="0" smtClean="0">
                          <a:solidFill>
                            <a:schemeClr val="tx1"/>
                          </a:solidFill>
                          <a:effectLst/>
                          <a:latin typeface="微軟正黑體" pitchFamily="34" charset="-120"/>
                          <a:ea typeface="微軟正黑體" pitchFamily="34" charset="-120"/>
                          <a:cs typeface="+mn-cs"/>
                        </a:rPr>
                        <a:t>將於「影像二期專案」升級完成後汰除，因此未將其列入升級專案。</a:t>
                      </a:r>
                      <a:r>
                        <a:rPr lang="zh-TW" altLang="en-US" sz="1600" kern="1200" dirty="0" smtClean="0">
                          <a:solidFill>
                            <a:srgbClr val="FF0000"/>
                          </a:solidFill>
                          <a:effectLst/>
                          <a:latin typeface="微軟正黑體" pitchFamily="34" charset="-120"/>
                          <a:ea typeface="微軟正黑體" pitchFamily="34" charset="-120"/>
                          <a:cs typeface="+mn-cs"/>
                        </a:rPr>
                        <a:t>現因策略方向調整，需續用「保單行政影像掃描系統」，並將其由</a:t>
                      </a:r>
                      <a:r>
                        <a:rPr lang="en-US" altLang="zh-TW" sz="1600" kern="1200" dirty="0" smtClean="0">
                          <a:solidFill>
                            <a:srgbClr val="FF0000"/>
                          </a:solidFill>
                          <a:effectLst/>
                          <a:latin typeface="微軟正黑體" pitchFamily="34" charset="-120"/>
                          <a:ea typeface="微軟正黑體" pitchFamily="34" charset="-120"/>
                          <a:cs typeface="+mn-cs"/>
                        </a:rPr>
                        <a:t>Windows Server 2003</a:t>
                      </a:r>
                      <a:r>
                        <a:rPr lang="zh-TW" altLang="en-US" sz="1600" kern="1200" dirty="0" smtClean="0">
                          <a:solidFill>
                            <a:srgbClr val="FF0000"/>
                          </a:solidFill>
                          <a:effectLst/>
                          <a:latin typeface="微軟正黑體" pitchFamily="34" charset="-120"/>
                          <a:ea typeface="微軟正黑體" pitchFamily="34" charset="-120"/>
                          <a:cs typeface="+mn-cs"/>
                        </a:rPr>
                        <a:t>升級。經範圍調整後，除原「影像集中作業掃瞄系統軟硬體升級」，需再加上前揭「保單行政影像掃描系統」的升級，重新評估後，預計</a:t>
                      </a:r>
                      <a:r>
                        <a:rPr lang="en-US" altLang="zh-TW" sz="1600" kern="1200" dirty="0" smtClean="0">
                          <a:solidFill>
                            <a:srgbClr val="FF0000"/>
                          </a:solidFill>
                          <a:effectLst/>
                          <a:latin typeface="微軟正黑體" pitchFamily="34" charset="-120"/>
                          <a:ea typeface="微軟正黑體" pitchFamily="34" charset="-120"/>
                          <a:cs typeface="+mn-cs"/>
                        </a:rPr>
                        <a:t>109/6/30</a:t>
                      </a:r>
                      <a:r>
                        <a:rPr lang="zh-TW" altLang="en-US" sz="1600" kern="1200" dirty="0" smtClean="0">
                          <a:solidFill>
                            <a:srgbClr val="FF0000"/>
                          </a:solidFill>
                          <a:effectLst/>
                          <a:latin typeface="微軟正黑體" pitchFamily="34" charset="-120"/>
                          <a:ea typeface="微軟正黑體" pitchFamily="34" charset="-120"/>
                          <a:cs typeface="+mn-cs"/>
                        </a:rPr>
                        <a:t>前完成</a:t>
                      </a:r>
                      <a:r>
                        <a:rPr lang="zh-TW" altLang="zh-TW" sz="1600" kern="1200" dirty="0" smtClean="0">
                          <a:solidFill>
                            <a:srgbClr val="FF0000"/>
                          </a:solidFill>
                          <a:effectLst/>
                          <a:latin typeface="微軟正黑體" pitchFamily="34" charset="-120"/>
                          <a:ea typeface="微軟正黑體" pitchFamily="34" charset="-120"/>
                          <a:cs typeface="+mn-cs"/>
                        </a:rPr>
                        <a:t>。</a:t>
                      </a:r>
                      <a:endParaRPr lang="zh-TW" altLang="en-US" sz="1600" kern="1200" dirty="0">
                        <a:solidFill>
                          <a:srgbClr val="FF0000"/>
                        </a:solidFill>
                        <a:effectLst/>
                        <a:latin typeface="微軟正黑體" pitchFamily="34" charset="-120"/>
                        <a:ea typeface="微軟正黑體" pitchFamily="34" charset="-120"/>
                        <a:cs typeface="+mn-cs"/>
                      </a:endParaRPr>
                    </a:p>
                  </a:txBody>
                  <a:tcPr marL="7170" marR="7170" marT="71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頁尾版面配置區 1"/>
          <p:cNvSpPr>
            <a:spLocks noGrp="1"/>
          </p:cNvSpPr>
          <p:nvPr>
            <p:ph type="ftr" sz="quarter" idx="4294967295"/>
          </p:nvPr>
        </p:nvSpPr>
        <p:spPr bwMode="auto">
          <a:xfrm>
            <a:off x="604880" y="6383750"/>
            <a:ext cx="6783387" cy="2873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u="sng">
                <a:solidFill>
                  <a:schemeClr val="tx1"/>
                </a:solidFill>
                <a:latin typeface="Times New Roman" pitchFamily="18" charset="0"/>
                <a:ea typeface="新細明體" charset="-120"/>
              </a:defRPr>
            </a:lvl1pPr>
            <a:lvl2pPr marL="742950" indent="-285750" eaLnBrk="0" hangingPunct="0">
              <a:defRPr kumimoji="1" sz="2400" u="sng">
                <a:solidFill>
                  <a:schemeClr val="tx1"/>
                </a:solidFill>
                <a:latin typeface="Times New Roman" pitchFamily="18" charset="0"/>
                <a:ea typeface="新細明體" charset="-120"/>
              </a:defRPr>
            </a:lvl2pPr>
            <a:lvl3pPr marL="1143000" indent="-228600" eaLnBrk="0" hangingPunct="0">
              <a:defRPr kumimoji="1" sz="2400" u="sng">
                <a:solidFill>
                  <a:schemeClr val="tx1"/>
                </a:solidFill>
                <a:latin typeface="Times New Roman" pitchFamily="18" charset="0"/>
                <a:ea typeface="新細明體" charset="-120"/>
              </a:defRPr>
            </a:lvl3pPr>
            <a:lvl4pPr marL="1600200" indent="-228600" eaLnBrk="0" hangingPunct="0">
              <a:defRPr kumimoji="1" sz="2400" u="sng">
                <a:solidFill>
                  <a:schemeClr val="tx1"/>
                </a:solidFill>
                <a:latin typeface="Times New Roman" pitchFamily="18" charset="0"/>
                <a:ea typeface="新細明體" charset="-120"/>
              </a:defRPr>
            </a:lvl4pPr>
            <a:lvl5pPr marL="2057400" indent="-228600" eaLnBrk="0" hangingPunct="0">
              <a:defRPr kumimoji="1" sz="2400" u="sng">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9pPr>
          </a:lstStyle>
          <a:p>
            <a:pPr eaLnBrk="1" hangingPunct="1"/>
            <a:r>
              <a:rPr lang="zh-TW" altLang="en-US" sz="900" u="none" smtClean="0">
                <a:solidFill>
                  <a:prstClr val="black"/>
                </a:solidFill>
                <a:latin typeface="微軟正黑體" pitchFamily="34" charset="-120"/>
                <a:ea typeface="微軟正黑體" pitchFamily="34" charset="-120"/>
              </a:rPr>
              <a:t>機密等級：密            日期：</a:t>
            </a:r>
            <a:r>
              <a:rPr lang="en-US" altLang="zh-TW" sz="900" u="none" smtClean="0">
                <a:solidFill>
                  <a:prstClr val="black"/>
                </a:solidFill>
                <a:latin typeface="微軟正黑體" pitchFamily="34" charset="-120"/>
                <a:ea typeface="微軟正黑體" pitchFamily="34" charset="-120"/>
              </a:rPr>
              <a:t>2019/12/18</a:t>
            </a:r>
            <a:endParaRPr lang="zh-TW" altLang="en-US" sz="900" u="none" dirty="0" smtClean="0">
              <a:solidFill>
                <a:prstClr val="black"/>
              </a:solidFill>
              <a:latin typeface="微軟正黑體" pitchFamily="34" charset="-120"/>
              <a:ea typeface="微軟正黑體" pitchFamily="34" charset="-120"/>
            </a:endParaRPr>
          </a:p>
        </p:txBody>
      </p:sp>
    </p:spTree>
    <p:extLst>
      <p:ext uri="{BB962C8B-B14F-4D97-AF65-F5344CB8AC3E}">
        <p14:creationId xmlns:p14="http://schemas.microsoft.com/office/powerpoint/2010/main" val="26217270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4802" name="標題 4"/>
          <p:cNvSpPr>
            <a:spLocks noGrp="1"/>
          </p:cNvSpPr>
          <p:nvPr>
            <p:ph type="title"/>
          </p:nvPr>
        </p:nvSpPr>
        <p:spPr>
          <a:xfrm>
            <a:off x="3129339" y="1467517"/>
            <a:ext cx="5977762" cy="792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6782" tIns="38391" rIns="76782" bIns="38391" numCol="1" anchor="t" anchorCtr="0" compatLnSpc="1">
            <a:prstTxWarp prst="textNoShape">
              <a:avLst/>
            </a:prstTxWarp>
          </a:bodyPr>
          <a:lstStyle/>
          <a:p>
            <a:r>
              <a:rPr lang="zh-TW" altLang="en-US" sz="3000" b="1" dirty="0"/>
              <a:t>大綱</a:t>
            </a:r>
          </a:p>
        </p:txBody>
      </p:sp>
      <p:sp>
        <p:nvSpPr>
          <p:cNvPr id="204803" name="內容版面配置區 5"/>
          <p:cNvSpPr>
            <a:spLocks noGrp="1"/>
          </p:cNvSpPr>
          <p:nvPr>
            <p:ph idx="4294967295"/>
          </p:nvPr>
        </p:nvSpPr>
        <p:spPr bwMode="auto">
          <a:xfrm>
            <a:off x="1413852" y="2205039"/>
            <a:ext cx="6559640" cy="3546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782" tIns="38391" rIns="76782" bIns="38391"/>
          <a:lstStyle/>
          <a:p>
            <a:pPr>
              <a:lnSpc>
                <a:spcPct val="150000"/>
              </a:lnSpc>
              <a:spcBef>
                <a:spcPct val="0"/>
              </a:spcBef>
              <a:spcAft>
                <a:spcPts val="504"/>
              </a:spcAft>
              <a:buFont typeface="新細明體" pitchFamily="18" charset="-120"/>
              <a:buAutoNum type="ea1ChtPeriod"/>
            </a:pPr>
            <a:r>
              <a:rPr lang="en-US" altLang="zh-TW" sz="2200" b="1" dirty="0"/>
              <a:t>106</a:t>
            </a:r>
            <a:r>
              <a:rPr lang="zh-TW" altLang="en-US" sz="2200" b="1" dirty="0"/>
              <a:t>年金檢局檢查意見－源碼掃描作業</a:t>
            </a:r>
            <a:endParaRPr lang="en-US" altLang="zh-TW" sz="2200" b="1" dirty="0"/>
          </a:p>
          <a:p>
            <a:pPr>
              <a:lnSpc>
                <a:spcPct val="150000"/>
              </a:lnSpc>
              <a:spcBef>
                <a:spcPct val="0"/>
              </a:spcBef>
              <a:spcAft>
                <a:spcPts val="504"/>
              </a:spcAft>
              <a:buFont typeface="新細明體" pitchFamily="18" charset="-120"/>
              <a:buAutoNum type="ea1ChtPeriod"/>
            </a:pPr>
            <a:r>
              <a:rPr lang="en-US" altLang="zh-TW" sz="2200" b="1" dirty="0"/>
              <a:t>107</a:t>
            </a:r>
            <a:r>
              <a:rPr lang="zh-TW" altLang="en-US" sz="2200" b="1" dirty="0"/>
              <a:t>年金檢局檢查意見－資訊規劃部</a:t>
            </a:r>
          </a:p>
          <a:p>
            <a:pPr>
              <a:lnSpc>
                <a:spcPct val="150000"/>
              </a:lnSpc>
              <a:spcBef>
                <a:spcPct val="0"/>
              </a:spcBef>
              <a:spcAft>
                <a:spcPts val="504"/>
              </a:spcAft>
              <a:buFont typeface="新細明體" pitchFamily="18" charset="-120"/>
              <a:buAutoNum type="ea1ChtPeriod"/>
            </a:pPr>
            <a:r>
              <a:rPr lang="en-US" altLang="zh-TW" sz="2200" b="1" dirty="0" smtClean="0"/>
              <a:t>107</a:t>
            </a:r>
            <a:r>
              <a:rPr lang="zh-TW" altLang="en-US" sz="2200" b="1" dirty="0" smtClean="0"/>
              <a:t>年金</a:t>
            </a:r>
            <a:r>
              <a:rPr lang="zh-TW" altLang="en-US" sz="2200" b="1" dirty="0"/>
              <a:t>檢局檢查意見－</a:t>
            </a:r>
            <a:r>
              <a:rPr lang="zh-TW" altLang="en-US" sz="2200" b="1" dirty="0" smtClean="0"/>
              <a:t>數位</a:t>
            </a:r>
            <a:r>
              <a:rPr lang="zh-TW" altLang="en-US" sz="2200" b="1" dirty="0"/>
              <a:t>資訊部</a:t>
            </a:r>
            <a:endParaRPr lang="en-US" altLang="zh-TW" sz="2200" b="1" dirty="0"/>
          </a:p>
          <a:p>
            <a:pPr>
              <a:lnSpc>
                <a:spcPct val="150000"/>
              </a:lnSpc>
              <a:spcBef>
                <a:spcPct val="0"/>
              </a:spcBef>
              <a:spcAft>
                <a:spcPts val="504"/>
              </a:spcAft>
              <a:buFont typeface="新細明體" pitchFamily="18" charset="-120"/>
              <a:buAutoNum type="ea1ChtPeriod"/>
            </a:pPr>
            <a:r>
              <a:rPr lang="en-US" altLang="zh-TW" sz="2200" b="1" dirty="0"/>
              <a:t>107</a:t>
            </a:r>
            <a:r>
              <a:rPr lang="zh-TW" altLang="en-US" sz="2200" b="1" dirty="0"/>
              <a:t>年金檢局檢查意見－壽險資訊部</a:t>
            </a:r>
            <a:endParaRPr lang="en-US" altLang="zh-TW" sz="2200" b="1" dirty="0"/>
          </a:p>
          <a:p>
            <a:pPr>
              <a:lnSpc>
                <a:spcPct val="150000"/>
              </a:lnSpc>
              <a:spcBef>
                <a:spcPct val="0"/>
              </a:spcBef>
              <a:spcAft>
                <a:spcPts val="504"/>
              </a:spcAft>
              <a:buFont typeface="新細明體" pitchFamily="18" charset="-120"/>
              <a:buAutoNum type="ea1ChtPeriod"/>
            </a:pPr>
            <a:r>
              <a:rPr lang="en-US" altLang="zh-TW" sz="2200" b="1" dirty="0">
                <a:solidFill>
                  <a:srgbClr val="0033CC"/>
                </a:solidFill>
              </a:rPr>
              <a:t>107</a:t>
            </a:r>
            <a:r>
              <a:rPr lang="zh-TW" altLang="en-US" sz="2200" b="1" dirty="0">
                <a:solidFill>
                  <a:srgbClr val="0033CC"/>
                </a:solidFill>
              </a:rPr>
              <a:t>年金檢局檢查意見－資訊系統部</a:t>
            </a:r>
            <a:endParaRPr lang="en-US" altLang="zh-TW" sz="2200" b="1" dirty="0">
              <a:solidFill>
                <a:srgbClr val="0033CC"/>
              </a:solidFill>
            </a:endParaRPr>
          </a:p>
          <a:p>
            <a:pPr>
              <a:lnSpc>
                <a:spcPct val="150000"/>
              </a:lnSpc>
              <a:spcBef>
                <a:spcPct val="0"/>
              </a:spcBef>
              <a:spcAft>
                <a:spcPts val="504"/>
              </a:spcAft>
              <a:buFont typeface="新細明體" pitchFamily="18" charset="-120"/>
              <a:buAutoNum type="ea1ChtPeriod"/>
            </a:pPr>
            <a:endParaRPr lang="zh-TW" altLang="en-US" sz="2200" b="1" dirty="0"/>
          </a:p>
        </p:txBody>
      </p:sp>
      <p:sp>
        <p:nvSpPr>
          <p:cNvPr id="5" name="頁尾版面配置區 1"/>
          <p:cNvSpPr>
            <a:spLocks noGrp="1"/>
          </p:cNvSpPr>
          <p:nvPr>
            <p:ph type="ftr" sz="quarter" idx="4294967295"/>
          </p:nvPr>
        </p:nvSpPr>
        <p:spPr bwMode="auto">
          <a:xfrm>
            <a:off x="604880" y="6310970"/>
            <a:ext cx="6783387" cy="2873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u="sng">
                <a:solidFill>
                  <a:schemeClr val="tx1"/>
                </a:solidFill>
                <a:latin typeface="Times New Roman" pitchFamily="18" charset="0"/>
                <a:ea typeface="新細明體" charset="-120"/>
              </a:defRPr>
            </a:lvl1pPr>
            <a:lvl2pPr marL="742950" indent="-285750" eaLnBrk="0" hangingPunct="0">
              <a:defRPr kumimoji="1" sz="2400" u="sng">
                <a:solidFill>
                  <a:schemeClr val="tx1"/>
                </a:solidFill>
                <a:latin typeface="Times New Roman" pitchFamily="18" charset="0"/>
                <a:ea typeface="新細明體" charset="-120"/>
              </a:defRPr>
            </a:lvl2pPr>
            <a:lvl3pPr marL="1143000" indent="-228600" eaLnBrk="0" hangingPunct="0">
              <a:defRPr kumimoji="1" sz="2400" u="sng">
                <a:solidFill>
                  <a:schemeClr val="tx1"/>
                </a:solidFill>
                <a:latin typeface="Times New Roman" pitchFamily="18" charset="0"/>
                <a:ea typeface="新細明體" charset="-120"/>
              </a:defRPr>
            </a:lvl3pPr>
            <a:lvl4pPr marL="1600200" indent="-228600" eaLnBrk="0" hangingPunct="0">
              <a:defRPr kumimoji="1" sz="2400" u="sng">
                <a:solidFill>
                  <a:schemeClr val="tx1"/>
                </a:solidFill>
                <a:latin typeface="Times New Roman" pitchFamily="18" charset="0"/>
                <a:ea typeface="新細明體" charset="-120"/>
              </a:defRPr>
            </a:lvl4pPr>
            <a:lvl5pPr marL="2057400" indent="-228600" eaLnBrk="0" hangingPunct="0">
              <a:defRPr kumimoji="1" sz="2400" u="sng">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9pPr>
          </a:lstStyle>
          <a:p>
            <a:pPr eaLnBrk="1" hangingPunct="1"/>
            <a:r>
              <a:rPr lang="zh-TW" altLang="en-US" sz="900" u="none" smtClean="0">
                <a:solidFill>
                  <a:prstClr val="white"/>
                </a:solidFill>
                <a:latin typeface="微軟正黑體" pitchFamily="34" charset="-120"/>
                <a:ea typeface="微軟正黑體" pitchFamily="34" charset="-120"/>
              </a:rPr>
              <a:t>機密等級：密            日期：</a:t>
            </a:r>
            <a:r>
              <a:rPr lang="en-US" altLang="zh-TW" sz="900" u="none" smtClean="0">
                <a:solidFill>
                  <a:prstClr val="white"/>
                </a:solidFill>
                <a:latin typeface="微軟正黑體" pitchFamily="34" charset="-120"/>
                <a:ea typeface="微軟正黑體" pitchFamily="34" charset="-120"/>
              </a:rPr>
              <a:t>2019/12/18</a:t>
            </a:r>
            <a:endParaRPr lang="zh-TW" altLang="en-US" sz="900" u="none" dirty="0" smtClean="0">
              <a:solidFill>
                <a:prstClr val="white"/>
              </a:solidFill>
              <a:latin typeface="微軟正黑體" pitchFamily="34" charset="-120"/>
              <a:ea typeface="微軟正黑體" pitchFamily="34" charset="-120"/>
            </a:endParaRPr>
          </a:p>
        </p:txBody>
      </p:sp>
    </p:spTree>
    <p:extLst>
      <p:ext uri="{BB962C8B-B14F-4D97-AF65-F5344CB8AC3E}">
        <p14:creationId xmlns:p14="http://schemas.microsoft.com/office/powerpoint/2010/main" val="1171297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51720" y="170505"/>
            <a:ext cx="7092280" cy="523341"/>
          </a:xfrm>
          <a:prstGeom prst="rect">
            <a:avLst/>
          </a:prstGeom>
          <a:noFill/>
        </p:spPr>
        <p:txBody>
          <a:bodyPr wrap="square" rtlCol="0">
            <a:spAutoFit/>
          </a:bodyPr>
          <a:lstStyle/>
          <a:p>
            <a:pPr algn="ctr"/>
            <a:r>
              <a:rPr lang="en-US" altLang="zh-TW" sz="2800" b="1" u="none" kern="0" dirty="0">
                <a:solidFill>
                  <a:srgbClr val="44546A"/>
                </a:solidFill>
                <a:latin typeface="微軟正黑體" panose="020B0604030504040204" pitchFamily="34" charset="-120"/>
                <a:ea typeface="微軟正黑體" panose="020B0604030504040204" pitchFamily="34" charset="-120"/>
              </a:rPr>
              <a:t>107</a:t>
            </a:r>
            <a:r>
              <a:rPr lang="zh-TW" altLang="en-US" sz="2800" b="1" u="none" kern="0" dirty="0">
                <a:solidFill>
                  <a:srgbClr val="44546A"/>
                </a:solidFill>
                <a:latin typeface="微軟正黑體" panose="020B0604030504040204" pitchFamily="34" charset="-120"/>
                <a:ea typeface="微軟正黑體" panose="020B0604030504040204" pitchFamily="34" charset="-120"/>
              </a:rPr>
              <a:t>年金檢局檢查意見改善</a:t>
            </a:r>
            <a:r>
              <a:rPr lang="zh-TW" altLang="en-US" sz="2800" b="1" u="none" kern="0" dirty="0" smtClean="0">
                <a:solidFill>
                  <a:srgbClr val="44546A"/>
                </a:solidFill>
                <a:latin typeface="微軟正黑體" panose="020B0604030504040204" pitchFamily="34" charset="-120"/>
                <a:ea typeface="微軟正黑體" panose="020B0604030504040204" pitchFamily="34" charset="-120"/>
              </a:rPr>
              <a:t>情形－</a:t>
            </a:r>
            <a:r>
              <a:rPr lang="zh-TW" altLang="en-US" b="1" u="none" kern="0" dirty="0" smtClean="0">
                <a:solidFill>
                  <a:srgbClr val="44546A"/>
                </a:solidFill>
                <a:latin typeface="微軟正黑體" panose="020B0604030504040204" pitchFamily="34" charset="-120"/>
                <a:ea typeface="微軟正黑體" panose="020B0604030504040204" pitchFamily="34" charset="-120"/>
              </a:rPr>
              <a:t>資訊系統部</a:t>
            </a:r>
            <a:endParaRPr lang="en-US" altLang="zh-TW" sz="2800" b="1" kern="0" dirty="0">
              <a:solidFill>
                <a:srgbClr val="C00000"/>
              </a:solidFill>
              <a:latin typeface="微軟正黑體" panose="020B0604030504040204" pitchFamily="34" charset="-120"/>
              <a:ea typeface="微軟正黑體" panose="020B0604030504040204" pitchFamily="34" charset="-120"/>
            </a:endParaRPr>
          </a:p>
        </p:txBody>
      </p:sp>
      <p:graphicFrame>
        <p:nvGraphicFramePr>
          <p:cNvPr id="20" name="表格 19"/>
          <p:cNvGraphicFramePr>
            <a:graphicFrameLocks noGrp="1"/>
          </p:cNvGraphicFramePr>
          <p:nvPr>
            <p:extLst>
              <p:ext uri="{D42A27DB-BD31-4B8C-83A1-F6EECF244321}">
                <p14:modId xmlns:p14="http://schemas.microsoft.com/office/powerpoint/2010/main" val="2057638449"/>
              </p:ext>
            </p:extLst>
          </p:nvPr>
        </p:nvGraphicFramePr>
        <p:xfrm>
          <a:off x="229605" y="981122"/>
          <a:ext cx="8662987" cy="4006194"/>
        </p:xfrm>
        <a:graphic>
          <a:graphicData uri="http://schemas.openxmlformats.org/drawingml/2006/table">
            <a:tbl>
              <a:tblPr/>
              <a:tblGrid>
                <a:gridCol w="2829437">
                  <a:extLst>
                    <a:ext uri="{9D8B030D-6E8A-4147-A177-3AD203B41FA5}">
                      <a16:colId xmlns:a16="http://schemas.microsoft.com/office/drawing/2014/main" val="20000"/>
                    </a:ext>
                  </a:extLst>
                </a:gridCol>
                <a:gridCol w="1224325">
                  <a:extLst>
                    <a:ext uri="{9D8B030D-6E8A-4147-A177-3AD203B41FA5}">
                      <a16:colId xmlns:a16="http://schemas.microsoft.com/office/drawing/2014/main" val="20001"/>
                    </a:ext>
                  </a:extLst>
                </a:gridCol>
                <a:gridCol w="4609225">
                  <a:extLst>
                    <a:ext uri="{9D8B030D-6E8A-4147-A177-3AD203B41FA5}">
                      <a16:colId xmlns:a16="http://schemas.microsoft.com/office/drawing/2014/main" val="20002"/>
                    </a:ext>
                  </a:extLst>
                </a:gridCol>
              </a:tblGrid>
              <a:tr h="645448">
                <a:tc>
                  <a:txBody>
                    <a:bodyPr/>
                    <a:lstStyle/>
                    <a:p>
                      <a:pPr algn="ctr" fontAlgn="ct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檢查意見</a:t>
                      </a:r>
                    </a:p>
                  </a:txBody>
                  <a:tcPr marL="7170" marR="7170" marT="71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zh-TW" altLang="en-US" sz="1800" b="1" i="0" u="none" strike="noStrike" dirty="0" smtClean="0">
                          <a:solidFill>
                            <a:srgbClr val="000000"/>
                          </a:solidFill>
                          <a:effectLst/>
                          <a:latin typeface="微軟正黑體" panose="020B0604030504040204" pitchFamily="34" charset="-120"/>
                          <a:ea typeface="微軟正黑體" panose="020B0604030504040204" pitchFamily="34" charset="-120"/>
                        </a:rPr>
                        <a:t>預訂</a:t>
                      </a:r>
                      <a:endParaRPr lang="en-US" altLang="zh-TW" sz="1800" b="1" i="0" u="none" strike="noStrike" dirty="0" smtClean="0">
                        <a:solidFill>
                          <a:srgbClr val="000000"/>
                        </a:solidFill>
                        <a:effectLst/>
                        <a:latin typeface="微軟正黑體" panose="020B0604030504040204" pitchFamily="34" charset="-120"/>
                        <a:ea typeface="微軟正黑體" panose="020B0604030504040204" pitchFamily="34" charset="-120"/>
                      </a:endParaRPr>
                    </a:p>
                    <a:p>
                      <a:pPr algn="ctr" fontAlgn="ctr"/>
                      <a:r>
                        <a:rPr lang="zh-TW" altLang="en-US" sz="1800" b="1" i="0" u="none" strike="noStrike" dirty="0" smtClean="0">
                          <a:solidFill>
                            <a:srgbClr val="000000"/>
                          </a:solidFill>
                          <a:effectLst/>
                          <a:latin typeface="微軟正黑體" panose="020B0604030504040204" pitchFamily="34" charset="-120"/>
                          <a:ea typeface="微軟正黑體" panose="020B0604030504040204" pitchFamily="34" charset="-120"/>
                        </a:rPr>
                        <a:t>完成</a:t>
                      </a: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日期</a:t>
                      </a:r>
                    </a:p>
                  </a:txBody>
                  <a:tcPr marL="7170" marR="7170" marT="71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zh-TW" altLang="en-US" sz="1800" b="1" i="0" u="none" strike="noStrike" dirty="0" smtClean="0">
                          <a:solidFill>
                            <a:srgbClr val="000000"/>
                          </a:solidFill>
                          <a:effectLst/>
                          <a:latin typeface="微軟正黑體" panose="020B0604030504040204" pitchFamily="34" charset="-120"/>
                          <a:ea typeface="微軟正黑體" panose="020B0604030504040204" pitchFamily="34" charset="-120"/>
                        </a:rPr>
                        <a:t>進度狀態</a:t>
                      </a:r>
                      <a:endPar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170" marR="7170" marT="717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val="10000"/>
                  </a:ext>
                </a:extLst>
              </a:tr>
              <a:tr h="3360746">
                <a:tc>
                  <a:txBody>
                    <a:bodyPr/>
                    <a:lstStyle/>
                    <a:p>
                      <a:r>
                        <a:rPr lang="zh-TW" altLang="zh-TW" sz="1500" kern="1200" dirty="0" smtClean="0">
                          <a:solidFill>
                            <a:schemeClr val="tx1"/>
                          </a:solidFill>
                          <a:effectLst/>
                          <a:latin typeface="+mn-lt"/>
                          <a:ea typeface="+mn-ea"/>
                          <a:cs typeface="+mn-cs"/>
                        </a:rPr>
                        <a:t>二、電子商務作業環境安全管理</a:t>
                      </a:r>
                    </a:p>
                    <a:p>
                      <a:r>
                        <a:rPr lang="en-US" altLang="zh-TW" sz="1500" kern="1200" dirty="0" smtClean="0">
                          <a:solidFill>
                            <a:schemeClr val="tx1"/>
                          </a:solidFill>
                          <a:effectLst/>
                          <a:latin typeface="+mn-lt"/>
                          <a:ea typeface="+mn-ea"/>
                          <a:cs typeface="+mn-cs"/>
                        </a:rPr>
                        <a:t>(</a:t>
                      </a:r>
                      <a:r>
                        <a:rPr lang="zh-TW" altLang="zh-TW" sz="1500" kern="1200" dirty="0" smtClean="0">
                          <a:solidFill>
                            <a:schemeClr val="tx1"/>
                          </a:solidFill>
                          <a:effectLst/>
                          <a:latin typeface="+mn-lt"/>
                          <a:ea typeface="+mn-ea"/>
                          <a:cs typeface="+mn-cs"/>
                        </a:rPr>
                        <a:t>二</a:t>
                      </a:r>
                      <a:r>
                        <a:rPr lang="en-US" altLang="zh-TW" sz="1500" kern="1200" dirty="0" smtClean="0">
                          <a:solidFill>
                            <a:schemeClr val="tx1"/>
                          </a:solidFill>
                          <a:effectLst/>
                          <a:latin typeface="+mn-lt"/>
                          <a:ea typeface="+mn-ea"/>
                          <a:cs typeface="+mn-cs"/>
                        </a:rPr>
                        <a:t>)</a:t>
                      </a:r>
                      <a:r>
                        <a:rPr lang="zh-TW" altLang="zh-TW" sz="1500" kern="1200" dirty="0" smtClean="0">
                          <a:solidFill>
                            <a:schemeClr val="tx1"/>
                          </a:solidFill>
                          <a:effectLst/>
                          <a:latin typeface="+mn-lt"/>
                          <a:ea typeface="+mn-ea"/>
                          <a:cs typeface="+mn-cs"/>
                        </a:rPr>
                        <a:t>建置有權限管理系統（以下簡稱</a:t>
                      </a:r>
                      <a:r>
                        <a:rPr lang="en-US" altLang="zh-TW" sz="1500" kern="1200" dirty="0" err="1" smtClean="0">
                          <a:solidFill>
                            <a:schemeClr val="tx1"/>
                          </a:solidFill>
                          <a:effectLst/>
                          <a:latin typeface="+mn-lt"/>
                          <a:ea typeface="+mn-ea"/>
                          <a:cs typeface="+mn-cs"/>
                        </a:rPr>
                        <a:t>CyberArk</a:t>
                      </a:r>
                      <a:r>
                        <a:rPr lang="zh-TW" altLang="zh-TW" sz="1500" kern="1200" dirty="0" smtClean="0">
                          <a:solidFill>
                            <a:schemeClr val="tx1"/>
                          </a:solidFill>
                          <a:effectLst/>
                          <a:latin typeface="+mn-lt"/>
                          <a:ea typeface="+mn-ea"/>
                          <a:cs typeface="+mn-cs"/>
                        </a:rPr>
                        <a:t>系統）以管理各主機伺服器特權帳號之使用及監控登入操作行為，經查</a:t>
                      </a:r>
                      <a:r>
                        <a:rPr lang="en-US" altLang="zh-TW" sz="1500" kern="1200" dirty="0" err="1" smtClean="0">
                          <a:solidFill>
                            <a:schemeClr val="tx1"/>
                          </a:solidFill>
                          <a:effectLst/>
                          <a:latin typeface="+mn-lt"/>
                          <a:ea typeface="+mn-ea"/>
                          <a:cs typeface="+mn-cs"/>
                        </a:rPr>
                        <a:t>CyberArk</a:t>
                      </a:r>
                      <a:r>
                        <a:rPr lang="zh-TW" altLang="zh-TW" sz="1500" kern="1200" dirty="0" smtClean="0">
                          <a:solidFill>
                            <a:schemeClr val="tx1"/>
                          </a:solidFill>
                          <a:effectLst/>
                          <a:latin typeface="+mn-lt"/>
                          <a:ea typeface="+mn-ea"/>
                          <a:cs typeface="+mn-cs"/>
                        </a:rPr>
                        <a:t>系統維護作業，有下列事項欠妥善</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170" marR="7170" marT="71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ts val="2200"/>
                        </a:lnSpc>
                      </a:pPr>
                      <a:r>
                        <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rPr>
                        <a:t>108-11-30</a:t>
                      </a:r>
                      <a:endPar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170" marR="7170" marT="71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767822" rtl="0" eaLnBrk="1" fontAlgn="ctr" latinLnBrk="0" hangingPunct="1">
                        <a:lnSpc>
                          <a:spcPts val="2200"/>
                        </a:lnSpc>
                        <a:spcBef>
                          <a:spcPts val="0"/>
                        </a:spcBef>
                        <a:spcAft>
                          <a:spcPts val="0"/>
                        </a:spcAft>
                        <a:buClrTx/>
                        <a:buSzTx/>
                        <a:buFontTx/>
                        <a:buNone/>
                        <a:tabLst/>
                        <a:defRPr/>
                      </a:pPr>
                      <a:r>
                        <a:rPr lang="en-US" altLang="zh-TW" sz="1500" kern="1200" dirty="0" smtClean="0">
                          <a:solidFill>
                            <a:schemeClr val="tx1"/>
                          </a:solidFill>
                          <a:effectLst/>
                          <a:latin typeface="+mn-lt"/>
                          <a:ea typeface="+mn-ea"/>
                          <a:cs typeface="+mn-cs"/>
                        </a:rPr>
                        <a:t>1.</a:t>
                      </a:r>
                      <a:r>
                        <a:rPr lang="zh-TW" altLang="zh-TW" sz="1500" kern="1200" dirty="0" smtClean="0">
                          <a:solidFill>
                            <a:schemeClr val="tx1"/>
                          </a:solidFill>
                          <a:effectLst/>
                          <a:latin typeface="+mn-lt"/>
                          <a:ea typeface="+mn-ea"/>
                          <a:cs typeface="+mn-cs"/>
                        </a:rPr>
                        <a:t>擬將</a:t>
                      </a:r>
                      <a:r>
                        <a:rPr lang="en-US" altLang="zh-TW" sz="1500" kern="1200" dirty="0" err="1" smtClean="0">
                          <a:solidFill>
                            <a:schemeClr val="tx1"/>
                          </a:solidFill>
                          <a:effectLst/>
                          <a:latin typeface="+mn-lt"/>
                          <a:ea typeface="+mn-ea"/>
                          <a:cs typeface="+mn-cs"/>
                        </a:rPr>
                        <a:t>CyberArk</a:t>
                      </a:r>
                      <a:r>
                        <a:rPr lang="zh-TW" altLang="zh-TW" sz="1500" kern="1200" dirty="0" smtClean="0">
                          <a:solidFill>
                            <a:schemeClr val="tx1"/>
                          </a:solidFill>
                          <a:effectLst/>
                          <a:latin typeface="+mn-lt"/>
                          <a:ea typeface="+mn-ea"/>
                          <a:cs typeface="+mn-cs"/>
                        </a:rPr>
                        <a:t>系統之最高權限帳號</a:t>
                      </a:r>
                      <a:r>
                        <a:rPr lang="en-US" altLang="zh-TW" sz="1500" kern="1200" dirty="0" smtClean="0">
                          <a:solidFill>
                            <a:schemeClr val="tx1"/>
                          </a:solidFill>
                          <a:effectLst/>
                          <a:latin typeface="+mn-lt"/>
                          <a:ea typeface="+mn-ea"/>
                          <a:cs typeface="+mn-cs"/>
                        </a:rPr>
                        <a:t>administrator</a:t>
                      </a:r>
                      <a:r>
                        <a:rPr lang="zh-TW" altLang="zh-TW" sz="1500" kern="1200" dirty="0" smtClean="0">
                          <a:solidFill>
                            <a:schemeClr val="tx1"/>
                          </a:solidFill>
                          <a:effectLst/>
                          <a:latin typeface="+mn-lt"/>
                          <a:ea typeface="+mn-ea"/>
                          <a:cs typeface="+mn-cs"/>
                        </a:rPr>
                        <a:t>也納入特權系統進行管理</a:t>
                      </a:r>
                      <a:r>
                        <a:rPr lang="en-US" altLang="zh-TW" sz="1500" kern="1200" dirty="0" smtClean="0">
                          <a:solidFill>
                            <a:schemeClr val="tx1"/>
                          </a:solidFill>
                          <a:effectLst/>
                          <a:latin typeface="+mn-lt"/>
                          <a:ea typeface="+mn-ea"/>
                          <a:cs typeface="+mn-cs"/>
                        </a:rPr>
                        <a:t>-</a:t>
                      </a:r>
                      <a:r>
                        <a:rPr lang="zh-TW" altLang="en-US" sz="1500" kern="1200" dirty="0" smtClean="0">
                          <a:solidFill>
                            <a:schemeClr val="tx1"/>
                          </a:solidFill>
                          <a:effectLst/>
                          <a:latin typeface="+mn-lt"/>
                          <a:ea typeface="+mn-ea"/>
                          <a:cs typeface="+mn-cs"/>
                        </a:rPr>
                        <a:t>簽呈：</a:t>
                      </a:r>
                      <a:r>
                        <a:rPr lang="en-US" altLang="zh-TW" sz="1500" kern="1200" dirty="0" smtClean="0">
                          <a:solidFill>
                            <a:schemeClr val="tx1"/>
                          </a:solidFill>
                          <a:effectLst/>
                          <a:latin typeface="+mn-lt"/>
                          <a:ea typeface="+mn-ea"/>
                          <a:cs typeface="+mn-cs"/>
                        </a:rPr>
                        <a:t>108-07-30</a:t>
                      </a:r>
                      <a:r>
                        <a:rPr lang="zh-TW" altLang="en-US" sz="1500" kern="1200" dirty="0" smtClean="0">
                          <a:solidFill>
                            <a:schemeClr val="tx1"/>
                          </a:solidFill>
                          <a:effectLst/>
                          <a:latin typeface="+mn-lt"/>
                          <a:ea typeface="+mn-ea"/>
                          <a:cs typeface="+mn-cs"/>
                        </a:rPr>
                        <a:t>、：</a:t>
                      </a:r>
                      <a:r>
                        <a:rPr lang="en-US" altLang="zh-TW" sz="1500" kern="1200" dirty="0" smtClean="0">
                          <a:solidFill>
                            <a:schemeClr val="tx1"/>
                          </a:solidFill>
                          <a:effectLst/>
                          <a:latin typeface="+mn-lt"/>
                          <a:ea typeface="+mn-ea"/>
                          <a:cs typeface="+mn-cs"/>
                        </a:rPr>
                        <a:t>108-11-30</a:t>
                      </a:r>
                      <a:r>
                        <a:rPr lang="en-US" altLang="zh-TW" sz="1600" b="1" i="0" u="none" strike="noStrike" kern="1200" dirty="0" smtClean="0">
                          <a:solidFill>
                            <a:srgbClr val="002060"/>
                          </a:solidFill>
                          <a:effectLst/>
                          <a:latin typeface="微軟正黑體" panose="020B0604030504040204" pitchFamily="34" charset="-120"/>
                          <a:ea typeface="微軟正黑體" panose="020B0604030504040204" pitchFamily="34" charset="-120"/>
                          <a:cs typeface="+mn-cs"/>
                          <a:sym typeface="Wingdings" panose="05000000000000000000" pitchFamily="2" charset="2"/>
                        </a:rPr>
                        <a:t> </a:t>
                      </a:r>
                      <a:r>
                        <a:rPr lang="zh-TW" altLang="en-US" sz="1600" b="1" i="0" u="none" strike="noStrike" kern="1200" dirty="0" smtClean="0">
                          <a:solidFill>
                            <a:srgbClr val="002060"/>
                          </a:solidFill>
                          <a:effectLst/>
                          <a:latin typeface="微軟正黑體" panose="020B0604030504040204" pitchFamily="34" charset="-120"/>
                          <a:ea typeface="微軟正黑體" panose="020B0604030504040204" pitchFamily="34" charset="-120"/>
                          <a:cs typeface="+mn-cs"/>
                        </a:rPr>
                        <a:t>已完成</a:t>
                      </a:r>
                      <a:r>
                        <a:rPr lang="en-US" altLang="zh-TW" sz="1500" kern="1200" dirty="0" smtClean="0">
                          <a:solidFill>
                            <a:schemeClr val="tx1"/>
                          </a:solidFill>
                          <a:effectLst/>
                          <a:latin typeface="+mn-lt"/>
                          <a:ea typeface="+mn-ea"/>
                          <a:cs typeface="+mn-cs"/>
                        </a:rPr>
                        <a:t/>
                      </a:r>
                      <a:br>
                        <a:rPr lang="en-US" altLang="zh-TW" sz="1500" kern="1200" dirty="0" smtClean="0">
                          <a:solidFill>
                            <a:schemeClr val="tx1"/>
                          </a:solidFill>
                          <a:effectLst/>
                          <a:latin typeface="+mn-lt"/>
                          <a:ea typeface="+mn-ea"/>
                          <a:cs typeface="+mn-cs"/>
                        </a:rPr>
                      </a:br>
                      <a:r>
                        <a:rPr lang="en-US" altLang="zh-TW" sz="1500" kern="1200" dirty="0" smtClean="0">
                          <a:solidFill>
                            <a:schemeClr val="tx1"/>
                          </a:solidFill>
                          <a:effectLst/>
                          <a:latin typeface="+mn-lt"/>
                          <a:ea typeface="+mn-ea"/>
                          <a:cs typeface="+mn-cs"/>
                        </a:rPr>
                        <a:t>2.</a:t>
                      </a:r>
                      <a:r>
                        <a:rPr lang="zh-TW" altLang="zh-TW" sz="1500" kern="1200" dirty="0" smtClean="0">
                          <a:solidFill>
                            <a:schemeClr val="tx1"/>
                          </a:solidFill>
                          <a:effectLst/>
                          <a:latin typeface="+mn-lt"/>
                          <a:ea typeface="+mn-ea"/>
                          <a:cs typeface="+mn-cs"/>
                        </a:rPr>
                        <a:t>擬將</a:t>
                      </a:r>
                      <a:r>
                        <a:rPr lang="en-US" altLang="zh-TW" sz="1500" kern="1200" dirty="0" err="1" smtClean="0">
                          <a:solidFill>
                            <a:schemeClr val="tx1"/>
                          </a:solidFill>
                          <a:effectLst/>
                          <a:latin typeface="+mn-lt"/>
                          <a:ea typeface="+mn-ea"/>
                          <a:cs typeface="+mn-cs"/>
                        </a:rPr>
                        <a:t>CyberArk</a:t>
                      </a:r>
                      <a:r>
                        <a:rPr lang="zh-TW" altLang="zh-TW" sz="1500" kern="1200" dirty="0" smtClean="0">
                          <a:solidFill>
                            <a:schemeClr val="tx1"/>
                          </a:solidFill>
                          <a:effectLst/>
                          <a:latin typeface="+mn-lt"/>
                          <a:ea typeface="+mn-ea"/>
                          <a:cs typeface="+mn-cs"/>
                        </a:rPr>
                        <a:t>系統之最高權限帳號，僅留作系統新增保險櫃及維護等必要性作業時使用</a:t>
                      </a:r>
                      <a:r>
                        <a:rPr lang="zh-TW" altLang="en-US" sz="1500" kern="1200" dirty="0" smtClean="0">
                          <a:solidFill>
                            <a:schemeClr val="tx1"/>
                          </a:solidFill>
                          <a:effectLst/>
                          <a:latin typeface="+mn-lt"/>
                          <a:ea typeface="+mn-ea"/>
                          <a:cs typeface="+mn-cs"/>
                        </a:rPr>
                        <a:t>。完成：</a:t>
                      </a:r>
                      <a:r>
                        <a:rPr lang="en-US" altLang="zh-TW" sz="1500" kern="1200" dirty="0" smtClean="0">
                          <a:solidFill>
                            <a:schemeClr val="tx1"/>
                          </a:solidFill>
                          <a:effectLst/>
                          <a:latin typeface="+mn-lt"/>
                          <a:ea typeface="+mn-ea"/>
                          <a:cs typeface="+mn-cs"/>
                        </a:rPr>
                        <a:t>108-06-30</a:t>
                      </a:r>
                      <a:br>
                        <a:rPr lang="en-US" altLang="zh-TW" sz="1500" kern="1200" dirty="0" smtClean="0">
                          <a:solidFill>
                            <a:schemeClr val="tx1"/>
                          </a:solidFill>
                          <a:effectLst/>
                          <a:latin typeface="+mn-lt"/>
                          <a:ea typeface="+mn-ea"/>
                          <a:cs typeface="+mn-cs"/>
                        </a:rPr>
                      </a:br>
                      <a:r>
                        <a:rPr lang="en-US" altLang="zh-TW" sz="1500" kern="1200" dirty="0" smtClean="0">
                          <a:solidFill>
                            <a:schemeClr val="tx1"/>
                          </a:solidFill>
                          <a:effectLst/>
                          <a:latin typeface="+mn-lt"/>
                          <a:ea typeface="+mn-ea"/>
                          <a:cs typeface="+mn-cs"/>
                        </a:rPr>
                        <a:t>3.</a:t>
                      </a:r>
                      <a:r>
                        <a:rPr lang="zh-TW" altLang="zh-TW" sz="1500" kern="1200" dirty="0" smtClean="0">
                          <a:solidFill>
                            <a:schemeClr val="tx1"/>
                          </a:solidFill>
                          <a:effectLst/>
                          <a:latin typeface="+mn-lt"/>
                          <a:ea typeface="+mn-ea"/>
                          <a:cs typeface="+mn-cs"/>
                        </a:rPr>
                        <a:t>擬於特權系統擴增案時，導入客制化功能</a:t>
                      </a:r>
                      <a:r>
                        <a:rPr lang="zh-TW" altLang="en-US" sz="1500" kern="1200" dirty="0" smtClean="0">
                          <a:solidFill>
                            <a:schemeClr val="tx1"/>
                          </a:solidFill>
                          <a:effectLst/>
                          <a:latin typeface="+mn-lt"/>
                          <a:ea typeface="+mn-ea"/>
                          <a:cs typeface="+mn-cs"/>
                        </a:rPr>
                        <a:t>。</a:t>
                      </a:r>
                      <a:r>
                        <a:rPr lang="en-US" altLang="zh-TW" sz="1500" kern="1200" dirty="0" smtClean="0">
                          <a:solidFill>
                            <a:schemeClr val="tx1"/>
                          </a:solidFill>
                          <a:effectLst/>
                          <a:latin typeface="+mn-lt"/>
                          <a:ea typeface="+mn-ea"/>
                          <a:cs typeface="+mn-cs"/>
                        </a:rPr>
                        <a:t/>
                      </a:r>
                      <a:br>
                        <a:rPr lang="en-US" altLang="zh-TW" sz="1500" kern="1200" dirty="0" smtClean="0">
                          <a:solidFill>
                            <a:schemeClr val="tx1"/>
                          </a:solidFill>
                          <a:effectLst/>
                          <a:latin typeface="+mn-lt"/>
                          <a:ea typeface="+mn-ea"/>
                          <a:cs typeface="+mn-cs"/>
                        </a:rPr>
                      </a:br>
                      <a:r>
                        <a:rPr lang="en-US" altLang="zh-TW" sz="1500" kern="1200" dirty="0" smtClean="0">
                          <a:solidFill>
                            <a:schemeClr val="tx1"/>
                          </a:solidFill>
                          <a:effectLst/>
                          <a:latin typeface="+mn-lt"/>
                          <a:ea typeface="+mn-ea"/>
                          <a:cs typeface="+mn-cs"/>
                        </a:rPr>
                        <a:t>108-11-30</a:t>
                      </a:r>
                      <a:r>
                        <a:rPr lang="en-US" altLang="zh-TW" sz="1600" b="1" i="0" u="none" strike="noStrike" kern="1200" dirty="0" smtClean="0">
                          <a:solidFill>
                            <a:srgbClr val="002060"/>
                          </a:solidFill>
                          <a:effectLst/>
                          <a:latin typeface="微軟正黑體" panose="020B0604030504040204" pitchFamily="34" charset="-120"/>
                          <a:ea typeface="微軟正黑體" panose="020B0604030504040204" pitchFamily="34" charset="-120"/>
                          <a:cs typeface="+mn-cs"/>
                          <a:sym typeface="Wingdings" panose="05000000000000000000" pitchFamily="2" charset="2"/>
                        </a:rPr>
                        <a:t> </a:t>
                      </a:r>
                      <a:r>
                        <a:rPr lang="zh-TW" altLang="en-US" sz="1600" b="1" i="0" u="none" strike="noStrike" kern="1200" dirty="0" smtClean="0">
                          <a:solidFill>
                            <a:srgbClr val="002060"/>
                          </a:solidFill>
                          <a:effectLst/>
                          <a:latin typeface="微軟正黑體" panose="020B0604030504040204" pitchFamily="34" charset="-120"/>
                          <a:ea typeface="微軟正黑體" panose="020B0604030504040204" pitchFamily="34" charset="-120"/>
                          <a:cs typeface="+mn-cs"/>
                        </a:rPr>
                        <a:t>已完成</a:t>
                      </a:r>
                      <a:endParaRPr lang="en-US" altLang="zh-TW" sz="1800" kern="1200" dirty="0" smtClean="0">
                        <a:solidFill>
                          <a:schemeClr val="tx1"/>
                        </a:solidFill>
                        <a:effectLst/>
                        <a:latin typeface="+mn-lt"/>
                        <a:ea typeface="+mn-ea"/>
                        <a:cs typeface="+mn-cs"/>
                      </a:endParaRPr>
                    </a:p>
                    <a:p>
                      <a:pPr algn="l" fontAlgn="ctr">
                        <a:lnSpc>
                          <a:spcPts val="2200"/>
                        </a:lnSpc>
                      </a:pPr>
                      <a:r>
                        <a:rPr lang="en-US" altLang="zh-TW" sz="1500" kern="1200" dirty="0" smtClean="0">
                          <a:solidFill>
                            <a:schemeClr val="tx1"/>
                          </a:solidFill>
                          <a:effectLst/>
                          <a:latin typeface="+mn-lt"/>
                          <a:ea typeface="+mn-ea"/>
                          <a:cs typeface="+mn-cs"/>
                        </a:rPr>
                        <a:t>4.</a:t>
                      </a:r>
                      <a:r>
                        <a:rPr lang="zh-TW" altLang="zh-TW" sz="1500" kern="1200" dirty="0" smtClean="0">
                          <a:solidFill>
                            <a:schemeClr val="tx1"/>
                          </a:solidFill>
                          <a:effectLst/>
                          <a:latin typeface="+mn-lt"/>
                          <a:ea typeface="+mn-ea"/>
                          <a:cs typeface="+mn-cs"/>
                        </a:rPr>
                        <a:t>擬於例行帳號清查作業進行時，一併檢視已納入</a:t>
                      </a:r>
                      <a:r>
                        <a:rPr lang="en-US" altLang="zh-TW" sz="1500" kern="1200" dirty="0" err="1" smtClean="0">
                          <a:solidFill>
                            <a:schemeClr val="tx1"/>
                          </a:solidFill>
                          <a:effectLst/>
                          <a:latin typeface="+mn-lt"/>
                          <a:ea typeface="+mn-ea"/>
                          <a:cs typeface="+mn-cs"/>
                        </a:rPr>
                        <a:t>CyberArk</a:t>
                      </a:r>
                      <a:r>
                        <a:rPr lang="zh-TW" altLang="zh-TW" sz="1500" kern="1200" dirty="0" smtClean="0">
                          <a:solidFill>
                            <a:schemeClr val="tx1"/>
                          </a:solidFill>
                          <a:effectLst/>
                          <a:latin typeface="+mn-lt"/>
                          <a:ea typeface="+mn-ea"/>
                          <a:cs typeface="+mn-cs"/>
                        </a:rPr>
                        <a:t>系統管理之主機伺服器上是否有待納管或未使用之特權帳號，以進行帳號刪除或申請納入特權系統等作業</a:t>
                      </a:r>
                      <a:r>
                        <a:rPr lang="zh-TW" altLang="en-US" sz="1500" kern="1200" dirty="0" smtClean="0">
                          <a:solidFill>
                            <a:schemeClr val="tx1"/>
                          </a:solidFill>
                          <a:effectLst/>
                          <a:latin typeface="+mn-lt"/>
                          <a:ea typeface="+mn-ea"/>
                          <a:cs typeface="+mn-cs"/>
                        </a:rPr>
                        <a:t>。帳號刪除尚未完成</a:t>
                      </a:r>
                      <a:r>
                        <a:rPr lang="en-US" altLang="zh-TW" sz="1500" kern="1200" dirty="0" smtClean="0">
                          <a:solidFill>
                            <a:schemeClr val="tx1"/>
                          </a:solidFill>
                          <a:effectLst/>
                          <a:latin typeface="+mn-lt"/>
                          <a:ea typeface="+mn-ea"/>
                          <a:cs typeface="+mn-cs"/>
                        </a:rPr>
                        <a:t/>
                      </a:r>
                      <a:br>
                        <a:rPr lang="en-US" altLang="zh-TW" sz="1500" kern="1200" dirty="0" smtClean="0">
                          <a:solidFill>
                            <a:schemeClr val="tx1"/>
                          </a:solidFill>
                          <a:effectLst/>
                          <a:latin typeface="+mn-lt"/>
                          <a:ea typeface="+mn-ea"/>
                          <a:cs typeface="+mn-cs"/>
                        </a:rPr>
                      </a:br>
                      <a:endParaRPr lang="zh-TW" altLang="en-US" sz="1600" b="1" i="0" u="none" strike="noStrike" kern="1200" dirty="0">
                        <a:solidFill>
                          <a:srgbClr val="002060"/>
                        </a:solidFill>
                        <a:effectLst/>
                        <a:latin typeface="微軟正黑體" panose="020B0604030504040204" pitchFamily="34" charset="-120"/>
                        <a:ea typeface="微軟正黑體" panose="020B0604030504040204" pitchFamily="34" charset="-120"/>
                        <a:cs typeface="+mn-cs"/>
                      </a:endParaRPr>
                    </a:p>
                  </a:txBody>
                  <a:tcPr marL="7170" marR="7170" marT="71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頁尾版面配置區 1"/>
          <p:cNvSpPr>
            <a:spLocks noGrp="1"/>
          </p:cNvSpPr>
          <p:nvPr>
            <p:ph type="ftr" sz="quarter" idx="4294967295"/>
          </p:nvPr>
        </p:nvSpPr>
        <p:spPr bwMode="auto">
          <a:xfrm>
            <a:off x="604880" y="6310484"/>
            <a:ext cx="6783387" cy="2873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u="sng">
                <a:solidFill>
                  <a:schemeClr val="tx1"/>
                </a:solidFill>
                <a:latin typeface="Times New Roman" pitchFamily="18" charset="0"/>
                <a:ea typeface="新細明體" charset="-120"/>
              </a:defRPr>
            </a:lvl1pPr>
            <a:lvl2pPr marL="742950" indent="-285750" eaLnBrk="0" hangingPunct="0">
              <a:defRPr kumimoji="1" sz="2400" u="sng">
                <a:solidFill>
                  <a:schemeClr val="tx1"/>
                </a:solidFill>
                <a:latin typeface="Times New Roman" pitchFamily="18" charset="0"/>
                <a:ea typeface="新細明體" charset="-120"/>
              </a:defRPr>
            </a:lvl2pPr>
            <a:lvl3pPr marL="1143000" indent="-228600" eaLnBrk="0" hangingPunct="0">
              <a:defRPr kumimoji="1" sz="2400" u="sng">
                <a:solidFill>
                  <a:schemeClr val="tx1"/>
                </a:solidFill>
                <a:latin typeface="Times New Roman" pitchFamily="18" charset="0"/>
                <a:ea typeface="新細明體" charset="-120"/>
              </a:defRPr>
            </a:lvl3pPr>
            <a:lvl4pPr marL="1600200" indent="-228600" eaLnBrk="0" hangingPunct="0">
              <a:defRPr kumimoji="1" sz="2400" u="sng">
                <a:solidFill>
                  <a:schemeClr val="tx1"/>
                </a:solidFill>
                <a:latin typeface="Times New Roman" pitchFamily="18" charset="0"/>
                <a:ea typeface="新細明體" charset="-120"/>
              </a:defRPr>
            </a:lvl4pPr>
            <a:lvl5pPr marL="2057400" indent="-228600" eaLnBrk="0" hangingPunct="0">
              <a:defRPr kumimoji="1" sz="2400" u="sng">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9pPr>
          </a:lstStyle>
          <a:p>
            <a:pPr eaLnBrk="1" hangingPunct="1"/>
            <a:r>
              <a:rPr lang="zh-TW" altLang="en-US" sz="900" u="none" smtClean="0">
                <a:solidFill>
                  <a:prstClr val="black"/>
                </a:solidFill>
                <a:latin typeface="微軟正黑體" pitchFamily="34" charset="-120"/>
                <a:ea typeface="微軟正黑體" pitchFamily="34" charset="-120"/>
              </a:rPr>
              <a:t>機密等級：密            日期：</a:t>
            </a:r>
            <a:r>
              <a:rPr lang="en-US" altLang="zh-TW" sz="900" u="none" smtClean="0">
                <a:solidFill>
                  <a:prstClr val="black"/>
                </a:solidFill>
                <a:latin typeface="微軟正黑體" pitchFamily="34" charset="-120"/>
                <a:ea typeface="微軟正黑體" pitchFamily="34" charset="-120"/>
              </a:rPr>
              <a:t>2019/12/18</a:t>
            </a:r>
            <a:endParaRPr lang="zh-TW" altLang="en-US" sz="900" u="none" dirty="0" smtClean="0">
              <a:solidFill>
                <a:prstClr val="black"/>
              </a:solidFill>
              <a:latin typeface="微軟正黑體" pitchFamily="34" charset="-120"/>
              <a:ea typeface="微軟正黑體" pitchFamily="34" charset="-120"/>
            </a:endParaRPr>
          </a:p>
        </p:txBody>
      </p:sp>
    </p:spTree>
    <p:extLst>
      <p:ext uri="{BB962C8B-B14F-4D97-AF65-F5344CB8AC3E}">
        <p14:creationId xmlns:p14="http://schemas.microsoft.com/office/powerpoint/2010/main" val="42531091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51720" y="170505"/>
            <a:ext cx="7092280" cy="523341"/>
          </a:xfrm>
          <a:prstGeom prst="rect">
            <a:avLst/>
          </a:prstGeom>
          <a:noFill/>
        </p:spPr>
        <p:txBody>
          <a:bodyPr wrap="square" rtlCol="0">
            <a:spAutoFit/>
          </a:bodyPr>
          <a:lstStyle/>
          <a:p>
            <a:pPr algn="ctr"/>
            <a:r>
              <a:rPr lang="en-US" altLang="zh-TW" sz="2800" b="1" u="none" kern="0" dirty="0">
                <a:solidFill>
                  <a:srgbClr val="44546A"/>
                </a:solidFill>
                <a:latin typeface="微軟正黑體" panose="020B0604030504040204" pitchFamily="34" charset="-120"/>
                <a:ea typeface="微軟正黑體" panose="020B0604030504040204" pitchFamily="34" charset="-120"/>
              </a:rPr>
              <a:t>107</a:t>
            </a:r>
            <a:r>
              <a:rPr lang="zh-TW" altLang="en-US" sz="2800" b="1" u="none" kern="0" dirty="0">
                <a:solidFill>
                  <a:srgbClr val="44546A"/>
                </a:solidFill>
                <a:latin typeface="微軟正黑體" panose="020B0604030504040204" pitchFamily="34" charset="-120"/>
                <a:ea typeface="微軟正黑體" panose="020B0604030504040204" pitchFamily="34" charset="-120"/>
              </a:rPr>
              <a:t>年金檢局檢查意見改善</a:t>
            </a:r>
            <a:r>
              <a:rPr lang="zh-TW" altLang="en-US" sz="2800" b="1" u="none" kern="0" dirty="0" smtClean="0">
                <a:solidFill>
                  <a:srgbClr val="44546A"/>
                </a:solidFill>
                <a:latin typeface="微軟正黑體" panose="020B0604030504040204" pitchFamily="34" charset="-120"/>
                <a:ea typeface="微軟正黑體" panose="020B0604030504040204" pitchFamily="34" charset="-120"/>
              </a:rPr>
              <a:t>情形－</a:t>
            </a:r>
            <a:r>
              <a:rPr lang="zh-TW" altLang="en-US" b="1" u="none" kern="0" dirty="0" smtClean="0">
                <a:solidFill>
                  <a:srgbClr val="44546A"/>
                </a:solidFill>
                <a:latin typeface="微軟正黑體" panose="020B0604030504040204" pitchFamily="34" charset="-120"/>
                <a:ea typeface="微軟正黑體" panose="020B0604030504040204" pitchFamily="34" charset="-120"/>
              </a:rPr>
              <a:t>資訊系統部</a:t>
            </a:r>
            <a:endParaRPr lang="en-US" altLang="zh-TW" sz="2800" b="1" kern="0" dirty="0">
              <a:solidFill>
                <a:srgbClr val="C00000"/>
              </a:solidFill>
              <a:latin typeface="微軟正黑體" panose="020B0604030504040204" pitchFamily="34" charset="-120"/>
              <a:ea typeface="微軟正黑體" panose="020B0604030504040204" pitchFamily="34" charset="-120"/>
            </a:endParaRPr>
          </a:p>
        </p:txBody>
      </p:sp>
      <p:graphicFrame>
        <p:nvGraphicFramePr>
          <p:cNvPr id="20" name="表格 19"/>
          <p:cNvGraphicFramePr>
            <a:graphicFrameLocks noGrp="1"/>
          </p:cNvGraphicFramePr>
          <p:nvPr>
            <p:extLst>
              <p:ext uri="{D42A27DB-BD31-4B8C-83A1-F6EECF244321}">
                <p14:modId xmlns:p14="http://schemas.microsoft.com/office/powerpoint/2010/main" val="2812070015"/>
              </p:ext>
            </p:extLst>
          </p:nvPr>
        </p:nvGraphicFramePr>
        <p:xfrm>
          <a:off x="229516" y="981121"/>
          <a:ext cx="8734977" cy="6152401"/>
        </p:xfrm>
        <a:graphic>
          <a:graphicData uri="http://schemas.openxmlformats.org/drawingml/2006/table">
            <a:tbl>
              <a:tblPr/>
              <a:tblGrid>
                <a:gridCol w="2852950">
                  <a:extLst>
                    <a:ext uri="{9D8B030D-6E8A-4147-A177-3AD203B41FA5}">
                      <a16:colId xmlns:a16="http://schemas.microsoft.com/office/drawing/2014/main" val="20000"/>
                    </a:ext>
                  </a:extLst>
                </a:gridCol>
                <a:gridCol w="1234499">
                  <a:extLst>
                    <a:ext uri="{9D8B030D-6E8A-4147-A177-3AD203B41FA5}">
                      <a16:colId xmlns:a16="http://schemas.microsoft.com/office/drawing/2014/main" val="20001"/>
                    </a:ext>
                  </a:extLst>
                </a:gridCol>
                <a:gridCol w="4647528">
                  <a:extLst>
                    <a:ext uri="{9D8B030D-6E8A-4147-A177-3AD203B41FA5}">
                      <a16:colId xmlns:a16="http://schemas.microsoft.com/office/drawing/2014/main" val="20002"/>
                    </a:ext>
                  </a:extLst>
                </a:gridCol>
              </a:tblGrid>
              <a:tr h="555937">
                <a:tc>
                  <a:txBody>
                    <a:bodyPr/>
                    <a:lstStyle/>
                    <a:p>
                      <a:pPr algn="ctr" fontAlgn="ct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檢查意見</a:t>
                      </a:r>
                    </a:p>
                  </a:txBody>
                  <a:tcPr marL="7170" marR="7170" marT="71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zh-TW" altLang="en-US" sz="1800" b="1" i="0" u="none" strike="noStrike" dirty="0" smtClean="0">
                          <a:solidFill>
                            <a:srgbClr val="000000"/>
                          </a:solidFill>
                          <a:effectLst/>
                          <a:latin typeface="微軟正黑體" panose="020B0604030504040204" pitchFamily="34" charset="-120"/>
                          <a:ea typeface="微軟正黑體" panose="020B0604030504040204" pitchFamily="34" charset="-120"/>
                        </a:rPr>
                        <a:t>預訂</a:t>
                      </a:r>
                      <a:endParaRPr lang="en-US" altLang="zh-TW" sz="1800" b="1" i="0" u="none" strike="noStrike" dirty="0" smtClean="0">
                        <a:solidFill>
                          <a:srgbClr val="000000"/>
                        </a:solidFill>
                        <a:effectLst/>
                        <a:latin typeface="微軟正黑體" panose="020B0604030504040204" pitchFamily="34" charset="-120"/>
                        <a:ea typeface="微軟正黑體" panose="020B0604030504040204" pitchFamily="34" charset="-120"/>
                      </a:endParaRPr>
                    </a:p>
                    <a:p>
                      <a:pPr algn="ctr" fontAlgn="ctr"/>
                      <a:r>
                        <a:rPr lang="zh-TW" altLang="en-US" sz="1800" b="1" i="0" u="none" strike="noStrike" dirty="0" smtClean="0">
                          <a:solidFill>
                            <a:srgbClr val="000000"/>
                          </a:solidFill>
                          <a:effectLst/>
                          <a:latin typeface="微軟正黑體" panose="020B0604030504040204" pitchFamily="34" charset="-120"/>
                          <a:ea typeface="微軟正黑體" panose="020B0604030504040204" pitchFamily="34" charset="-120"/>
                        </a:rPr>
                        <a:t>完成</a:t>
                      </a: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日期</a:t>
                      </a:r>
                    </a:p>
                  </a:txBody>
                  <a:tcPr marL="7170" marR="7170" marT="71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zh-TW" altLang="en-US" sz="1800" b="1" i="0" u="none" strike="noStrike" dirty="0" smtClean="0">
                          <a:solidFill>
                            <a:srgbClr val="000000"/>
                          </a:solidFill>
                          <a:effectLst/>
                          <a:latin typeface="微軟正黑體" panose="020B0604030504040204" pitchFamily="34" charset="-120"/>
                          <a:ea typeface="微軟正黑體" panose="020B0604030504040204" pitchFamily="34" charset="-120"/>
                        </a:rPr>
                        <a:t>進度狀態</a:t>
                      </a:r>
                      <a:endPar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170" marR="7170" marT="717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val="10000"/>
                  </a:ext>
                </a:extLst>
              </a:tr>
              <a:tr h="5596464">
                <a:tc>
                  <a:txBody>
                    <a:bodyPr/>
                    <a:lstStyle/>
                    <a:p>
                      <a:r>
                        <a:rPr lang="zh-TW" altLang="zh-TW" sz="1500" kern="1200" dirty="0" smtClean="0">
                          <a:solidFill>
                            <a:schemeClr val="tx1"/>
                          </a:solidFill>
                          <a:effectLst/>
                          <a:latin typeface="+mn-lt"/>
                          <a:ea typeface="+mn-ea"/>
                          <a:cs typeface="+mn-cs"/>
                        </a:rPr>
                        <a:t>二、電子商務作業環境安全管理</a:t>
                      </a:r>
                    </a:p>
                    <a:p>
                      <a:r>
                        <a:rPr lang="en-US" altLang="zh-TW" sz="1500" kern="1200" dirty="0" smtClean="0">
                          <a:solidFill>
                            <a:schemeClr val="tx1"/>
                          </a:solidFill>
                          <a:effectLst/>
                          <a:latin typeface="+mn-lt"/>
                          <a:ea typeface="+mn-ea"/>
                          <a:cs typeface="+mn-cs"/>
                        </a:rPr>
                        <a:t>  (</a:t>
                      </a:r>
                      <a:r>
                        <a:rPr lang="zh-TW" altLang="zh-TW" sz="1500" kern="1200" dirty="0" smtClean="0">
                          <a:solidFill>
                            <a:schemeClr val="tx1"/>
                          </a:solidFill>
                          <a:effectLst/>
                          <a:latin typeface="+mn-lt"/>
                          <a:ea typeface="+mn-ea"/>
                          <a:cs typeface="+mn-cs"/>
                        </a:rPr>
                        <a:t>三</a:t>
                      </a:r>
                      <a:r>
                        <a:rPr lang="en-US" altLang="zh-TW" sz="1500" kern="1200" dirty="0" smtClean="0">
                          <a:solidFill>
                            <a:schemeClr val="tx1"/>
                          </a:solidFill>
                          <a:effectLst/>
                          <a:latin typeface="+mn-lt"/>
                          <a:ea typeface="+mn-ea"/>
                          <a:cs typeface="+mn-cs"/>
                        </a:rPr>
                        <a:t>)</a:t>
                      </a:r>
                      <a:r>
                        <a:rPr lang="zh-TW" altLang="zh-TW" sz="1500" kern="1200" dirty="0" smtClean="0">
                          <a:solidFill>
                            <a:schemeClr val="tx1"/>
                          </a:solidFill>
                          <a:effectLst/>
                          <a:latin typeface="+mn-lt"/>
                          <a:ea typeface="+mn-ea"/>
                          <a:cs typeface="+mn-cs"/>
                        </a:rPr>
                        <a:t>主機伺服器之維護管理，有下列事項欠妥：</a:t>
                      </a:r>
                    </a:p>
                  </a:txBody>
                  <a:tcPr marL="7170" marR="7170" marT="71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ts val="2200"/>
                        </a:lnSpc>
                      </a:pPr>
                      <a:r>
                        <a:rPr lang="en-US" altLang="zh-TW" sz="1600" b="0" i="0" u="none" strike="noStrike" smtClean="0">
                          <a:solidFill>
                            <a:srgbClr val="000000"/>
                          </a:solidFill>
                          <a:effectLst/>
                          <a:latin typeface="微軟正黑體" panose="020B0604030504040204" pitchFamily="34" charset="-120"/>
                          <a:ea typeface="微軟正黑體" panose="020B0604030504040204" pitchFamily="34" charset="-120"/>
                        </a:rPr>
                        <a:t>108-12-31</a:t>
                      </a:r>
                      <a:endPar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170" marR="7170" marT="71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767822" rtl="0" eaLnBrk="1" fontAlgn="ctr" latinLnBrk="0" hangingPunct="1">
                        <a:lnSpc>
                          <a:spcPts val="2200"/>
                        </a:lnSpc>
                        <a:spcBef>
                          <a:spcPts val="0"/>
                        </a:spcBef>
                        <a:spcAft>
                          <a:spcPts val="0"/>
                        </a:spcAft>
                        <a:buClrTx/>
                        <a:buSzTx/>
                        <a:buFontTx/>
                        <a:buNone/>
                        <a:tabLst/>
                        <a:defRPr/>
                      </a:pPr>
                      <a:r>
                        <a:rPr lang="en-US" altLang="zh-TW" sz="1500" kern="1200" dirty="0" smtClean="0">
                          <a:solidFill>
                            <a:schemeClr val="tx1"/>
                          </a:solidFill>
                          <a:effectLst/>
                          <a:latin typeface="+mn-lt"/>
                          <a:ea typeface="+mn-ea"/>
                          <a:cs typeface="+mn-cs"/>
                        </a:rPr>
                        <a:t>1.</a:t>
                      </a:r>
                      <a:r>
                        <a:rPr lang="zh-TW" altLang="zh-TW" sz="1500" kern="1200" dirty="0" smtClean="0">
                          <a:solidFill>
                            <a:schemeClr val="tx1"/>
                          </a:solidFill>
                          <a:effectLst/>
                          <a:latin typeface="+mn-lt"/>
                          <a:ea typeface="+mn-ea"/>
                          <a:cs typeface="+mn-cs"/>
                        </a:rPr>
                        <a:t>擬引入</a:t>
                      </a:r>
                      <a:r>
                        <a:rPr lang="en-US" altLang="zh-TW" sz="1500" kern="1200" dirty="0" smtClean="0">
                          <a:solidFill>
                            <a:schemeClr val="tx1"/>
                          </a:solidFill>
                          <a:effectLst/>
                          <a:latin typeface="+mn-lt"/>
                          <a:ea typeface="+mn-ea"/>
                          <a:cs typeface="+mn-cs"/>
                        </a:rPr>
                        <a:t>IP</a:t>
                      </a:r>
                      <a:r>
                        <a:rPr lang="zh-TW" altLang="zh-TW" sz="1500" kern="1200" dirty="0" smtClean="0">
                          <a:solidFill>
                            <a:schemeClr val="tx1"/>
                          </a:solidFill>
                          <a:effectLst/>
                          <a:latin typeface="+mn-lt"/>
                          <a:ea typeface="+mn-ea"/>
                          <a:cs typeface="+mn-cs"/>
                        </a:rPr>
                        <a:t>管理工具，定時盤點伺服器網段內</a:t>
                      </a:r>
                      <a:r>
                        <a:rPr lang="en-US" altLang="zh-TW" sz="1500" kern="1200" dirty="0" smtClean="0">
                          <a:solidFill>
                            <a:schemeClr val="tx1"/>
                          </a:solidFill>
                          <a:effectLst/>
                          <a:latin typeface="+mn-lt"/>
                          <a:ea typeface="+mn-ea"/>
                          <a:cs typeface="+mn-cs"/>
                        </a:rPr>
                        <a:t>IP</a:t>
                      </a:r>
                      <a:r>
                        <a:rPr lang="zh-TW" altLang="zh-TW" sz="1500" kern="1200" dirty="0" smtClean="0">
                          <a:solidFill>
                            <a:schemeClr val="tx1"/>
                          </a:solidFill>
                          <a:effectLst/>
                          <a:latin typeface="+mn-lt"/>
                          <a:ea typeface="+mn-ea"/>
                          <a:cs typeface="+mn-cs"/>
                        </a:rPr>
                        <a:t>並與既有伺服器清單</a:t>
                      </a:r>
                      <a:r>
                        <a:rPr lang="en-US" altLang="zh-TW" sz="1500" kern="1200" dirty="0" smtClean="0">
                          <a:solidFill>
                            <a:schemeClr val="tx1"/>
                          </a:solidFill>
                          <a:effectLst/>
                          <a:latin typeface="+mn-lt"/>
                          <a:ea typeface="+mn-ea"/>
                          <a:cs typeface="+mn-cs"/>
                        </a:rPr>
                        <a:t>(</a:t>
                      </a:r>
                      <a:r>
                        <a:rPr lang="zh-TW" altLang="zh-TW" sz="1500" kern="1200" dirty="0" smtClean="0">
                          <a:solidFill>
                            <a:schemeClr val="tx1"/>
                          </a:solidFill>
                          <a:effectLst/>
                          <a:latin typeface="+mn-lt"/>
                          <a:ea typeface="+mn-ea"/>
                          <a:cs typeface="+mn-cs"/>
                        </a:rPr>
                        <a:t>約</a:t>
                      </a:r>
                      <a:r>
                        <a:rPr lang="en-US" altLang="zh-TW" sz="1500" kern="1200" dirty="0" smtClean="0">
                          <a:solidFill>
                            <a:schemeClr val="tx1"/>
                          </a:solidFill>
                          <a:effectLst/>
                          <a:latin typeface="+mn-lt"/>
                          <a:ea typeface="+mn-ea"/>
                          <a:cs typeface="+mn-cs"/>
                        </a:rPr>
                        <a:t>588</a:t>
                      </a:r>
                      <a:r>
                        <a:rPr lang="zh-TW" altLang="zh-TW" sz="1500" kern="1200" dirty="0" smtClean="0">
                          <a:solidFill>
                            <a:schemeClr val="tx1"/>
                          </a:solidFill>
                          <a:effectLst/>
                          <a:latin typeface="+mn-lt"/>
                          <a:ea typeface="+mn-ea"/>
                          <a:cs typeface="+mn-cs"/>
                        </a:rPr>
                        <a:t>台主機伺服器</a:t>
                      </a:r>
                      <a:r>
                        <a:rPr lang="en-US" altLang="zh-TW" sz="1500" kern="1200" dirty="0" smtClean="0">
                          <a:solidFill>
                            <a:schemeClr val="tx1"/>
                          </a:solidFill>
                          <a:effectLst/>
                          <a:latin typeface="+mn-lt"/>
                          <a:ea typeface="+mn-ea"/>
                          <a:cs typeface="+mn-cs"/>
                        </a:rPr>
                        <a:t>)</a:t>
                      </a:r>
                      <a:r>
                        <a:rPr lang="zh-TW" altLang="zh-TW" sz="1500" kern="1200" dirty="0" smtClean="0">
                          <a:solidFill>
                            <a:schemeClr val="tx1"/>
                          </a:solidFill>
                          <a:effectLst/>
                          <a:latin typeface="+mn-lt"/>
                          <a:ea typeface="+mn-ea"/>
                          <a:cs typeface="+mn-cs"/>
                        </a:rPr>
                        <a:t>比對，以確認內部網路內所有主機伺服器皆已納入目前手動更新之清單內。預定</a:t>
                      </a:r>
                      <a:r>
                        <a:rPr lang="en-US" altLang="zh-TW" sz="1500" kern="1200" dirty="0" smtClean="0">
                          <a:solidFill>
                            <a:schemeClr val="tx1"/>
                          </a:solidFill>
                          <a:effectLst/>
                          <a:latin typeface="+mn-lt"/>
                          <a:ea typeface="+mn-ea"/>
                          <a:cs typeface="+mn-cs"/>
                        </a:rPr>
                        <a:t>108-09-30</a:t>
                      </a:r>
                      <a:r>
                        <a:rPr lang="en-US" altLang="zh-TW" sz="1400" b="1" i="0" u="none" strike="noStrike" kern="1200" dirty="0" smtClean="0">
                          <a:solidFill>
                            <a:srgbClr val="002060"/>
                          </a:solidFill>
                          <a:effectLst/>
                          <a:latin typeface="微軟正黑體" panose="020B0604030504040204" pitchFamily="34" charset="-120"/>
                          <a:ea typeface="微軟正黑體" panose="020B0604030504040204" pitchFamily="34" charset="-120"/>
                          <a:cs typeface="+mn-cs"/>
                          <a:sym typeface="Wingdings" panose="05000000000000000000" pitchFamily="2" charset="2"/>
                        </a:rPr>
                        <a:t> </a:t>
                      </a:r>
                      <a:r>
                        <a:rPr lang="zh-TW" altLang="en-US" sz="1400" b="1" i="0" u="none" strike="noStrike" kern="1200" dirty="0" smtClean="0">
                          <a:solidFill>
                            <a:srgbClr val="002060"/>
                          </a:solidFill>
                          <a:effectLst/>
                          <a:latin typeface="微軟正黑體" panose="020B0604030504040204" pitchFamily="34" charset="-120"/>
                          <a:ea typeface="微軟正黑體" panose="020B0604030504040204" pitchFamily="34" charset="-120"/>
                          <a:cs typeface="+mn-cs"/>
                        </a:rPr>
                        <a:t>已完成</a:t>
                      </a:r>
                      <a:endParaRPr lang="en-US" altLang="zh-TW" sz="1500" kern="1200" dirty="0" smtClean="0">
                        <a:solidFill>
                          <a:schemeClr val="tx1"/>
                        </a:solidFill>
                        <a:effectLst/>
                        <a:latin typeface="+mn-lt"/>
                        <a:ea typeface="+mn-ea"/>
                        <a:cs typeface="+mn-cs"/>
                      </a:endParaRPr>
                    </a:p>
                    <a:p>
                      <a:pPr marL="0" marR="0" lvl="0" indent="0" algn="l" defTabSz="767822" rtl="0" eaLnBrk="1" fontAlgn="ctr" latinLnBrk="0" hangingPunct="1">
                        <a:lnSpc>
                          <a:spcPts val="2200"/>
                        </a:lnSpc>
                        <a:spcBef>
                          <a:spcPts val="0"/>
                        </a:spcBef>
                        <a:spcAft>
                          <a:spcPts val="0"/>
                        </a:spcAft>
                        <a:buClrTx/>
                        <a:buSzTx/>
                        <a:buFontTx/>
                        <a:buNone/>
                        <a:tabLst/>
                        <a:defRPr/>
                      </a:pPr>
                      <a:r>
                        <a:rPr lang="en-US" altLang="zh-TW" sz="1500" b="0" i="0" u="none" strike="noStrike" kern="1200" dirty="0" smtClean="0">
                          <a:solidFill>
                            <a:schemeClr val="tx1"/>
                          </a:solidFill>
                          <a:effectLst/>
                          <a:latin typeface="+mn-lt"/>
                          <a:ea typeface="+mn-ea"/>
                          <a:cs typeface="+mn-cs"/>
                        </a:rPr>
                        <a:t>2.</a:t>
                      </a:r>
                      <a:r>
                        <a:rPr lang="zh-TW" altLang="zh-TW" sz="1500" kern="1200" dirty="0" smtClean="0">
                          <a:solidFill>
                            <a:schemeClr val="tx1"/>
                          </a:solidFill>
                          <a:effectLst/>
                          <a:latin typeface="+mn-lt"/>
                          <a:ea typeface="+mn-ea"/>
                          <a:cs typeface="+mn-cs"/>
                        </a:rPr>
                        <a:t>擬清查目前各伺服器主機上具管理權限的帳號及使用需求</a:t>
                      </a:r>
                      <a:r>
                        <a:rPr lang="zh-TW" altLang="en-US" sz="1500" kern="1200" dirty="0" smtClean="0">
                          <a:solidFill>
                            <a:schemeClr val="tx1"/>
                          </a:solidFill>
                          <a:effectLst/>
                          <a:latin typeface="+mn-lt"/>
                          <a:ea typeface="+mn-ea"/>
                          <a:cs typeface="+mn-cs"/>
                        </a:rPr>
                        <a:t>。預定</a:t>
                      </a:r>
                      <a:r>
                        <a:rPr lang="en-US" altLang="zh-TW" sz="1500" kern="1200" dirty="0" smtClean="0">
                          <a:solidFill>
                            <a:schemeClr val="tx1"/>
                          </a:solidFill>
                          <a:effectLst/>
                          <a:latin typeface="+mn-lt"/>
                          <a:ea typeface="+mn-ea"/>
                          <a:cs typeface="+mn-cs"/>
                        </a:rPr>
                        <a:t>103-10-31</a:t>
                      </a:r>
                      <a:r>
                        <a:rPr lang="en-US" altLang="zh-TW" sz="1400" b="1" i="0" u="none" strike="noStrike" kern="1200" dirty="0" smtClean="0">
                          <a:solidFill>
                            <a:srgbClr val="002060"/>
                          </a:solidFill>
                          <a:effectLst/>
                          <a:latin typeface="微軟正黑體" panose="020B0604030504040204" pitchFamily="34" charset="-120"/>
                          <a:ea typeface="微軟正黑體" panose="020B0604030504040204" pitchFamily="34" charset="-120"/>
                          <a:cs typeface="+mn-cs"/>
                          <a:sym typeface="Wingdings" panose="05000000000000000000" pitchFamily="2" charset="2"/>
                        </a:rPr>
                        <a:t> </a:t>
                      </a:r>
                      <a:r>
                        <a:rPr lang="zh-TW" altLang="en-US" sz="1400" b="1" i="0" u="none" strike="noStrike" kern="1200" dirty="0" smtClean="0">
                          <a:solidFill>
                            <a:srgbClr val="002060"/>
                          </a:solidFill>
                          <a:effectLst/>
                          <a:latin typeface="微軟正黑體" panose="020B0604030504040204" pitchFamily="34" charset="-120"/>
                          <a:ea typeface="微軟正黑體" panose="020B0604030504040204" pitchFamily="34" charset="-120"/>
                          <a:cs typeface="+mn-cs"/>
                        </a:rPr>
                        <a:t>已完成</a:t>
                      </a:r>
                      <a:endParaRPr lang="en-US" altLang="zh-TW" sz="1500" kern="1200" dirty="0" smtClean="0">
                        <a:solidFill>
                          <a:schemeClr val="tx1"/>
                        </a:solidFill>
                        <a:effectLst/>
                        <a:latin typeface="+mn-lt"/>
                        <a:ea typeface="+mn-ea"/>
                        <a:cs typeface="+mn-cs"/>
                      </a:endParaRPr>
                    </a:p>
                    <a:p>
                      <a:pPr marL="0" marR="0" indent="0" algn="l" defTabSz="767822" rtl="0" eaLnBrk="1" fontAlgn="ctr" latinLnBrk="0" hangingPunct="1">
                        <a:lnSpc>
                          <a:spcPts val="2200"/>
                        </a:lnSpc>
                        <a:spcBef>
                          <a:spcPts val="0"/>
                        </a:spcBef>
                        <a:spcAft>
                          <a:spcPts val="0"/>
                        </a:spcAft>
                        <a:buClrTx/>
                        <a:buSzTx/>
                        <a:buFontTx/>
                        <a:buNone/>
                        <a:tabLst/>
                        <a:defRPr/>
                      </a:pPr>
                      <a:r>
                        <a:rPr lang="en-US" altLang="zh-TW" sz="1500" kern="1200" dirty="0" smtClean="0">
                          <a:solidFill>
                            <a:schemeClr val="tx1"/>
                          </a:solidFill>
                          <a:effectLst/>
                          <a:latin typeface="+mn-lt"/>
                          <a:ea typeface="+mn-ea"/>
                          <a:cs typeface="+mn-cs"/>
                        </a:rPr>
                        <a:t>3.</a:t>
                      </a:r>
                      <a:r>
                        <a:rPr lang="zh-TW" altLang="zh-TW" sz="1500" kern="1200" dirty="0" smtClean="0">
                          <a:solidFill>
                            <a:schemeClr val="tx1"/>
                          </a:solidFill>
                          <a:effectLst/>
                          <a:latin typeface="+mn-lt"/>
                          <a:ea typeface="+mn-ea"/>
                          <a:cs typeface="+mn-cs"/>
                        </a:rPr>
                        <a:t>「內部企業網升級系統」正式機已納管，除主機管理員與上版管制單位人員外，其他人員帳號皆已於</a:t>
                      </a:r>
                      <a:r>
                        <a:rPr lang="en-US" altLang="zh-TW" sz="1500" kern="1200" dirty="0" smtClean="0">
                          <a:solidFill>
                            <a:schemeClr val="tx1"/>
                          </a:solidFill>
                          <a:effectLst/>
                          <a:latin typeface="+mn-lt"/>
                          <a:ea typeface="+mn-ea"/>
                          <a:cs typeface="+mn-cs"/>
                        </a:rPr>
                        <a:t>107-12-21</a:t>
                      </a:r>
                      <a:r>
                        <a:rPr lang="zh-TW" altLang="zh-TW" sz="1500" kern="1200" dirty="0" smtClean="0">
                          <a:solidFill>
                            <a:schemeClr val="tx1"/>
                          </a:solidFill>
                          <a:effectLst/>
                          <a:latin typeface="+mn-lt"/>
                          <a:ea typeface="+mn-ea"/>
                          <a:cs typeface="+mn-cs"/>
                        </a:rPr>
                        <a:t>刪除完畢；完成日期：</a:t>
                      </a:r>
                      <a:r>
                        <a:rPr lang="en-US" altLang="zh-TW" sz="1500" kern="1200" dirty="0" smtClean="0">
                          <a:solidFill>
                            <a:schemeClr val="tx1"/>
                          </a:solidFill>
                          <a:effectLst/>
                          <a:latin typeface="+mn-lt"/>
                          <a:ea typeface="+mn-ea"/>
                          <a:cs typeface="+mn-cs"/>
                        </a:rPr>
                        <a:t>107-12-21</a:t>
                      </a:r>
                      <a:r>
                        <a:rPr lang="en-US" altLang="zh-TW" sz="1600" b="1" i="0" u="none" strike="noStrike" kern="1200" dirty="0" smtClean="0">
                          <a:solidFill>
                            <a:srgbClr val="002060"/>
                          </a:solidFill>
                          <a:effectLst/>
                          <a:latin typeface="微軟正黑體" panose="020B0604030504040204" pitchFamily="34" charset="-120"/>
                          <a:ea typeface="微軟正黑體" panose="020B0604030504040204" pitchFamily="34" charset="-120"/>
                          <a:cs typeface="+mn-cs"/>
                          <a:sym typeface="Wingdings" panose="05000000000000000000" pitchFamily="2" charset="2"/>
                        </a:rPr>
                        <a:t> </a:t>
                      </a:r>
                      <a:r>
                        <a:rPr lang="zh-TW" altLang="en-US" sz="1600" b="1" i="0" u="none" strike="noStrike" kern="1200" dirty="0" smtClean="0">
                          <a:solidFill>
                            <a:srgbClr val="002060"/>
                          </a:solidFill>
                          <a:effectLst/>
                          <a:latin typeface="微軟正黑體" panose="020B0604030504040204" pitchFamily="34" charset="-120"/>
                          <a:ea typeface="微軟正黑體" panose="020B0604030504040204" pitchFamily="34" charset="-120"/>
                          <a:cs typeface="+mn-cs"/>
                        </a:rPr>
                        <a:t>已完成</a:t>
                      </a:r>
                      <a:endParaRPr lang="en-US" altLang="zh-TW" sz="1600" b="1" i="0" u="none" strike="noStrike" kern="1200" dirty="0" smtClean="0">
                        <a:solidFill>
                          <a:srgbClr val="002060"/>
                        </a:solidFill>
                        <a:effectLst/>
                        <a:latin typeface="微軟正黑體" panose="020B0604030504040204" pitchFamily="34" charset="-120"/>
                        <a:ea typeface="微軟正黑體" panose="020B0604030504040204" pitchFamily="34" charset="-120"/>
                        <a:cs typeface="+mn-cs"/>
                      </a:endParaRPr>
                    </a:p>
                    <a:p>
                      <a:pPr marL="0" marR="0" lvl="0" indent="0" algn="l" defTabSz="767822" rtl="0" eaLnBrk="1" fontAlgn="ctr" latinLnBrk="0" hangingPunct="1">
                        <a:lnSpc>
                          <a:spcPts val="2200"/>
                        </a:lnSpc>
                        <a:spcBef>
                          <a:spcPts val="0"/>
                        </a:spcBef>
                        <a:spcAft>
                          <a:spcPts val="0"/>
                        </a:spcAft>
                        <a:buClrTx/>
                        <a:buSzTx/>
                        <a:buFontTx/>
                        <a:buNone/>
                        <a:tabLst/>
                        <a:defRPr/>
                      </a:pPr>
                      <a:r>
                        <a:rPr lang="en-US" altLang="zh-TW" sz="1500" kern="1200" dirty="0" smtClean="0">
                          <a:solidFill>
                            <a:schemeClr val="tx1"/>
                          </a:solidFill>
                          <a:effectLst/>
                          <a:latin typeface="+mn-lt"/>
                          <a:ea typeface="+mn-ea"/>
                          <a:cs typeface="+mn-cs"/>
                        </a:rPr>
                        <a:t>4.</a:t>
                      </a:r>
                      <a:r>
                        <a:rPr lang="zh-TW" altLang="zh-TW" sz="1500" kern="1200" dirty="0" smtClean="0">
                          <a:solidFill>
                            <a:schemeClr val="tx1"/>
                          </a:solidFill>
                          <a:effectLst/>
                          <a:latin typeface="+mn-lt"/>
                          <a:ea typeface="+mn-ea"/>
                          <a:cs typeface="+mn-cs"/>
                        </a:rPr>
                        <a:t>擬設置實體操作室或以</a:t>
                      </a:r>
                      <a:r>
                        <a:rPr lang="en-US" altLang="zh-TW" sz="1500" kern="1200" dirty="0" smtClean="0">
                          <a:solidFill>
                            <a:schemeClr val="tx1"/>
                          </a:solidFill>
                          <a:effectLst/>
                          <a:latin typeface="+mn-lt"/>
                          <a:ea typeface="+mn-ea"/>
                          <a:cs typeface="+mn-cs"/>
                        </a:rPr>
                        <a:t>VDI</a:t>
                      </a:r>
                      <a:r>
                        <a:rPr lang="zh-TW" altLang="zh-TW" sz="1500" kern="1200" dirty="0" smtClean="0">
                          <a:solidFill>
                            <a:schemeClr val="tx1"/>
                          </a:solidFill>
                          <a:effectLst/>
                          <a:latin typeface="+mn-lt"/>
                          <a:ea typeface="+mn-ea"/>
                          <a:cs typeface="+mn-cs"/>
                        </a:rPr>
                        <a:t>建置虛擬操作室</a:t>
                      </a:r>
                      <a:r>
                        <a:rPr lang="zh-TW" altLang="en-US" sz="1500" kern="1200" dirty="0" smtClean="0">
                          <a:solidFill>
                            <a:schemeClr val="tx1"/>
                          </a:solidFill>
                          <a:effectLst/>
                          <a:latin typeface="+mn-lt"/>
                          <a:ea typeface="+mn-ea"/>
                          <a:cs typeface="+mn-cs"/>
                        </a:rPr>
                        <a:t>。</a:t>
                      </a:r>
                      <a:r>
                        <a:rPr lang="zh-TW" altLang="zh-TW" sz="1600" kern="1200" dirty="0" smtClean="0">
                          <a:solidFill>
                            <a:schemeClr val="tx1"/>
                          </a:solidFill>
                          <a:effectLst/>
                          <a:latin typeface="+mn-lt"/>
                          <a:ea typeface="+mn-ea"/>
                          <a:cs typeface="+mn-cs"/>
                        </a:rPr>
                        <a:t>預定</a:t>
                      </a:r>
                      <a:r>
                        <a:rPr lang="en-US" altLang="zh-TW" sz="1600" kern="1200" dirty="0" smtClean="0">
                          <a:solidFill>
                            <a:schemeClr val="tx1"/>
                          </a:solidFill>
                          <a:effectLst/>
                          <a:latin typeface="+mn-lt"/>
                          <a:ea typeface="+mn-ea"/>
                          <a:cs typeface="+mn-cs"/>
                        </a:rPr>
                        <a:t>108-12-31</a:t>
                      </a:r>
                      <a:r>
                        <a:rPr lang="en-US" altLang="zh-TW" sz="1600" b="1" i="0" u="none" strike="noStrike" kern="1200" dirty="0" smtClean="0">
                          <a:solidFill>
                            <a:srgbClr val="002060"/>
                          </a:solidFill>
                          <a:effectLst/>
                          <a:latin typeface="微軟正黑體" panose="020B0604030504040204" pitchFamily="34" charset="-120"/>
                          <a:ea typeface="微軟正黑體" panose="020B0604030504040204" pitchFamily="34" charset="-120"/>
                          <a:cs typeface="+mn-cs"/>
                          <a:sym typeface="Wingdings" panose="05000000000000000000" pitchFamily="2" charset="2"/>
                        </a:rPr>
                        <a:t> </a:t>
                      </a:r>
                      <a:r>
                        <a:rPr lang="zh-TW" altLang="en-US" sz="1600" b="1" i="0" u="none" strike="noStrike" kern="1200" dirty="0" smtClean="0">
                          <a:solidFill>
                            <a:srgbClr val="002060"/>
                          </a:solidFill>
                          <a:effectLst/>
                          <a:latin typeface="微軟正黑體" panose="020B0604030504040204" pitchFamily="34" charset="-120"/>
                          <a:ea typeface="微軟正黑體" panose="020B0604030504040204" pitchFamily="34" charset="-120"/>
                          <a:cs typeface="+mn-cs"/>
                        </a:rPr>
                        <a:t>已完成</a:t>
                      </a:r>
                      <a:r>
                        <a:rPr lang="en-US" altLang="zh-TW" sz="1600" b="1" i="0" u="none" strike="noStrike" kern="1200" dirty="0" smtClean="0">
                          <a:solidFill>
                            <a:srgbClr val="002060"/>
                          </a:solidFill>
                          <a:effectLst/>
                          <a:latin typeface="微軟正黑體" panose="020B0604030504040204" pitchFamily="34" charset="-120"/>
                          <a:ea typeface="微軟正黑體" panose="020B0604030504040204" pitchFamily="34" charset="-120"/>
                          <a:cs typeface="+mn-cs"/>
                        </a:rPr>
                        <a:t/>
                      </a:r>
                      <a:br>
                        <a:rPr lang="en-US" altLang="zh-TW" sz="1600" b="1" i="0" u="none" strike="noStrike" kern="1200" dirty="0" smtClean="0">
                          <a:solidFill>
                            <a:srgbClr val="002060"/>
                          </a:solidFill>
                          <a:effectLst/>
                          <a:latin typeface="微軟正黑體" panose="020B0604030504040204" pitchFamily="34" charset="-120"/>
                          <a:ea typeface="微軟正黑體" panose="020B0604030504040204" pitchFamily="34" charset="-120"/>
                          <a:cs typeface="+mn-cs"/>
                        </a:rPr>
                      </a:br>
                      <a:endParaRPr lang="en-US" altLang="zh-TW" sz="1600" kern="1200" dirty="0" smtClean="0">
                        <a:solidFill>
                          <a:schemeClr val="tx1"/>
                        </a:solidFill>
                        <a:effectLst/>
                        <a:latin typeface="+mn-lt"/>
                        <a:ea typeface="+mn-ea"/>
                        <a:cs typeface="+mn-cs"/>
                      </a:endParaRPr>
                    </a:p>
                    <a:p>
                      <a:pPr marL="0" marR="0" indent="0" algn="l" defTabSz="767822" rtl="0" eaLnBrk="1" fontAlgn="ctr" latinLnBrk="0" hangingPunct="1">
                        <a:lnSpc>
                          <a:spcPts val="2200"/>
                        </a:lnSpc>
                        <a:spcBef>
                          <a:spcPts val="0"/>
                        </a:spcBef>
                        <a:spcAft>
                          <a:spcPts val="0"/>
                        </a:spcAft>
                        <a:buClrTx/>
                        <a:buSzTx/>
                        <a:buFontTx/>
                        <a:buNone/>
                        <a:tabLst/>
                        <a:defRPr/>
                      </a:pPr>
                      <a:r>
                        <a:rPr lang="en-US" altLang="zh-TW" sz="1600" kern="1200" dirty="0" smtClean="0">
                          <a:solidFill>
                            <a:schemeClr val="tx1"/>
                          </a:solidFill>
                          <a:effectLst/>
                          <a:latin typeface="+mn-lt"/>
                          <a:ea typeface="+mn-ea"/>
                          <a:cs typeface="+mn-cs"/>
                        </a:rPr>
                        <a:t>5.</a:t>
                      </a:r>
                      <a:r>
                        <a:rPr lang="en-US" altLang="zh-TW" sz="1500" kern="1200" dirty="0" smtClean="0">
                          <a:solidFill>
                            <a:schemeClr val="tx1"/>
                          </a:solidFill>
                          <a:effectLst/>
                          <a:latin typeface="+mn-lt"/>
                          <a:ea typeface="+mn-ea"/>
                          <a:cs typeface="+mn-cs"/>
                        </a:rPr>
                        <a:t> </a:t>
                      </a:r>
                      <a:r>
                        <a:rPr lang="zh-TW" altLang="zh-TW" sz="1500" kern="1200" dirty="0" smtClean="0">
                          <a:solidFill>
                            <a:schemeClr val="tx1"/>
                          </a:solidFill>
                          <a:effectLst/>
                          <a:latin typeface="+mn-lt"/>
                          <a:ea typeface="+mn-ea"/>
                          <a:cs typeface="+mn-cs"/>
                        </a:rPr>
                        <a:t>擬清查現有程式帳號，確認程式運作是否有需要保留本機登入權限</a:t>
                      </a:r>
                      <a:r>
                        <a:rPr lang="zh-TW" altLang="en-US" sz="1500" kern="1200" dirty="0" smtClean="0">
                          <a:solidFill>
                            <a:schemeClr val="tx1"/>
                          </a:solidFill>
                          <a:effectLst/>
                          <a:latin typeface="+mn-lt"/>
                          <a:ea typeface="+mn-ea"/>
                          <a:cs typeface="+mn-cs"/>
                        </a:rPr>
                        <a:t>，</a:t>
                      </a:r>
                      <a:r>
                        <a:rPr lang="zh-TW" altLang="zh-TW" sz="1500" kern="1200" dirty="0" smtClean="0">
                          <a:solidFill>
                            <a:schemeClr val="tx1"/>
                          </a:solidFill>
                          <a:effectLst/>
                          <a:latin typeface="+mn-lt"/>
                          <a:ea typeface="+mn-ea"/>
                          <a:cs typeface="+mn-cs"/>
                        </a:rPr>
                        <a:t>完成將不需要本機登入之帳號之權限取消的作業。</a:t>
                      </a:r>
                      <a:r>
                        <a:rPr lang="zh-TW" altLang="zh-TW" sz="1600" kern="1200" dirty="0" smtClean="0">
                          <a:solidFill>
                            <a:schemeClr val="tx1"/>
                          </a:solidFill>
                          <a:effectLst/>
                          <a:latin typeface="+mn-lt"/>
                          <a:ea typeface="+mn-ea"/>
                          <a:cs typeface="+mn-cs"/>
                        </a:rPr>
                        <a:t>預定</a:t>
                      </a:r>
                      <a:r>
                        <a:rPr lang="en-US" altLang="zh-TW" sz="1600" kern="1200" dirty="0" smtClean="0">
                          <a:solidFill>
                            <a:schemeClr val="tx1"/>
                          </a:solidFill>
                          <a:effectLst/>
                          <a:latin typeface="+mn-lt"/>
                          <a:ea typeface="+mn-ea"/>
                          <a:cs typeface="+mn-cs"/>
                        </a:rPr>
                        <a:t>108-11-30</a:t>
                      </a:r>
                      <a:r>
                        <a:rPr lang="zh-TW" altLang="en-US" sz="1600" kern="1200" dirty="0" smtClean="0">
                          <a:solidFill>
                            <a:schemeClr val="tx1"/>
                          </a:solidFill>
                          <a:effectLst/>
                          <a:latin typeface="+mn-lt"/>
                          <a:ea typeface="+mn-ea"/>
                          <a:cs typeface="+mn-cs"/>
                        </a:rPr>
                        <a:t> 尚未完成</a:t>
                      </a:r>
                      <a:endParaRPr lang="en-US" altLang="zh-TW" sz="1600" kern="1200" dirty="0" smtClean="0">
                        <a:solidFill>
                          <a:schemeClr val="tx1"/>
                        </a:solidFill>
                        <a:effectLst/>
                        <a:latin typeface="+mn-lt"/>
                        <a:ea typeface="+mn-ea"/>
                        <a:cs typeface="+mn-cs"/>
                      </a:endParaRPr>
                    </a:p>
                    <a:p>
                      <a:pPr marL="0" marR="0" indent="0" algn="l" defTabSz="767822" rtl="0" eaLnBrk="1" fontAlgn="ctr" latinLnBrk="0" hangingPunct="1">
                        <a:lnSpc>
                          <a:spcPts val="2200"/>
                        </a:lnSpc>
                        <a:spcBef>
                          <a:spcPts val="0"/>
                        </a:spcBef>
                        <a:spcAft>
                          <a:spcPts val="0"/>
                        </a:spcAft>
                        <a:buClrTx/>
                        <a:buSzTx/>
                        <a:buFontTx/>
                        <a:buNone/>
                        <a:tabLst/>
                        <a:defRPr/>
                      </a:pPr>
                      <a:endParaRPr lang="en-US" altLang="zh-TW" sz="1600" kern="1200" dirty="0" smtClean="0">
                        <a:solidFill>
                          <a:schemeClr val="tx1"/>
                        </a:solidFill>
                        <a:effectLst/>
                        <a:latin typeface="+mn-lt"/>
                        <a:ea typeface="+mn-ea"/>
                        <a:cs typeface="+mn-cs"/>
                      </a:endParaRPr>
                    </a:p>
                    <a:p>
                      <a:pPr marL="0" marR="0" indent="0" algn="l" defTabSz="767822" rtl="0" eaLnBrk="1" fontAlgn="ctr" latinLnBrk="0" hangingPunct="1">
                        <a:lnSpc>
                          <a:spcPts val="2200"/>
                        </a:lnSpc>
                        <a:spcBef>
                          <a:spcPts val="0"/>
                        </a:spcBef>
                        <a:spcAft>
                          <a:spcPts val="0"/>
                        </a:spcAft>
                        <a:buClrTx/>
                        <a:buSzTx/>
                        <a:buFontTx/>
                        <a:buNone/>
                        <a:tabLst/>
                        <a:defRPr/>
                      </a:pPr>
                      <a:endParaRPr lang="en-US" altLang="zh-TW" sz="1600" b="1" i="0" u="none" strike="noStrike" kern="1200" dirty="0" smtClean="0">
                        <a:solidFill>
                          <a:srgbClr val="002060"/>
                        </a:solidFill>
                        <a:effectLst/>
                        <a:latin typeface="微軟正黑體" panose="020B0604030504040204" pitchFamily="34" charset="-120"/>
                        <a:ea typeface="微軟正黑體" panose="020B0604030504040204" pitchFamily="34" charset="-120"/>
                        <a:cs typeface="+mn-cs"/>
                      </a:endParaRPr>
                    </a:p>
                    <a:p>
                      <a:pPr marL="0" marR="0" indent="0" algn="l" defTabSz="767822" rtl="0" eaLnBrk="1" fontAlgn="ctr" latinLnBrk="0" hangingPunct="1">
                        <a:lnSpc>
                          <a:spcPts val="2200"/>
                        </a:lnSpc>
                        <a:spcBef>
                          <a:spcPts val="0"/>
                        </a:spcBef>
                        <a:spcAft>
                          <a:spcPts val="0"/>
                        </a:spcAft>
                        <a:buClrTx/>
                        <a:buSzTx/>
                        <a:buFontTx/>
                        <a:buNone/>
                        <a:tabLst/>
                        <a:defRPr/>
                      </a:pPr>
                      <a:endPar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endParaRPr>
                    </a:p>
                    <a:p>
                      <a:pPr algn="l" fontAlgn="ctr">
                        <a:lnSpc>
                          <a:spcPts val="2200"/>
                        </a:lnSpc>
                      </a:pPr>
                      <a:endParaRPr lang="en-US" altLang="zh-TW" sz="1500" kern="1200" dirty="0" smtClean="0">
                        <a:solidFill>
                          <a:schemeClr val="tx1"/>
                        </a:solidFill>
                        <a:effectLst/>
                        <a:latin typeface="+mn-lt"/>
                        <a:ea typeface="+mn-ea"/>
                        <a:cs typeface="+mn-cs"/>
                      </a:endParaRPr>
                    </a:p>
                    <a:p>
                      <a:pPr algn="l" fontAlgn="ctr">
                        <a:lnSpc>
                          <a:spcPts val="2200"/>
                        </a:lnSpc>
                      </a:pPr>
                      <a:endPar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170" marR="7170" marT="71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頁尾版面配置區 1"/>
          <p:cNvSpPr>
            <a:spLocks noGrp="1"/>
          </p:cNvSpPr>
          <p:nvPr>
            <p:ph type="ftr" sz="quarter" idx="4294967295"/>
          </p:nvPr>
        </p:nvSpPr>
        <p:spPr bwMode="auto">
          <a:xfrm>
            <a:off x="604880" y="6310484"/>
            <a:ext cx="6783387" cy="2873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u="sng">
                <a:solidFill>
                  <a:schemeClr val="tx1"/>
                </a:solidFill>
                <a:latin typeface="Times New Roman" pitchFamily="18" charset="0"/>
                <a:ea typeface="新細明體" charset="-120"/>
              </a:defRPr>
            </a:lvl1pPr>
            <a:lvl2pPr marL="742950" indent="-285750" eaLnBrk="0" hangingPunct="0">
              <a:defRPr kumimoji="1" sz="2400" u="sng">
                <a:solidFill>
                  <a:schemeClr val="tx1"/>
                </a:solidFill>
                <a:latin typeface="Times New Roman" pitchFamily="18" charset="0"/>
                <a:ea typeface="新細明體" charset="-120"/>
              </a:defRPr>
            </a:lvl2pPr>
            <a:lvl3pPr marL="1143000" indent="-228600" eaLnBrk="0" hangingPunct="0">
              <a:defRPr kumimoji="1" sz="2400" u="sng">
                <a:solidFill>
                  <a:schemeClr val="tx1"/>
                </a:solidFill>
                <a:latin typeface="Times New Roman" pitchFamily="18" charset="0"/>
                <a:ea typeface="新細明體" charset="-120"/>
              </a:defRPr>
            </a:lvl3pPr>
            <a:lvl4pPr marL="1600200" indent="-228600" eaLnBrk="0" hangingPunct="0">
              <a:defRPr kumimoji="1" sz="2400" u="sng">
                <a:solidFill>
                  <a:schemeClr val="tx1"/>
                </a:solidFill>
                <a:latin typeface="Times New Roman" pitchFamily="18" charset="0"/>
                <a:ea typeface="新細明體" charset="-120"/>
              </a:defRPr>
            </a:lvl4pPr>
            <a:lvl5pPr marL="2057400" indent="-228600" eaLnBrk="0" hangingPunct="0">
              <a:defRPr kumimoji="1" sz="2400" u="sng">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9pPr>
          </a:lstStyle>
          <a:p>
            <a:pPr eaLnBrk="1" hangingPunct="1"/>
            <a:r>
              <a:rPr lang="zh-TW" altLang="en-US" sz="900" u="none" smtClean="0">
                <a:solidFill>
                  <a:prstClr val="black"/>
                </a:solidFill>
                <a:latin typeface="微軟正黑體" pitchFamily="34" charset="-120"/>
                <a:ea typeface="微軟正黑體" pitchFamily="34" charset="-120"/>
              </a:rPr>
              <a:t>機密等級：密            日期：</a:t>
            </a:r>
            <a:r>
              <a:rPr lang="en-US" altLang="zh-TW" sz="900" u="none" smtClean="0">
                <a:solidFill>
                  <a:prstClr val="black"/>
                </a:solidFill>
                <a:latin typeface="微軟正黑體" pitchFamily="34" charset="-120"/>
                <a:ea typeface="微軟正黑體" pitchFamily="34" charset="-120"/>
              </a:rPr>
              <a:t>2019/12/18</a:t>
            </a:r>
            <a:endParaRPr lang="zh-TW" altLang="en-US" sz="900" u="none" dirty="0" smtClean="0">
              <a:solidFill>
                <a:prstClr val="black"/>
              </a:solidFill>
              <a:latin typeface="微軟正黑體" pitchFamily="34" charset="-120"/>
              <a:ea typeface="微軟正黑體" pitchFamily="34" charset="-120"/>
            </a:endParaRPr>
          </a:p>
        </p:txBody>
      </p:sp>
    </p:spTree>
    <p:extLst>
      <p:ext uri="{BB962C8B-B14F-4D97-AF65-F5344CB8AC3E}">
        <p14:creationId xmlns:p14="http://schemas.microsoft.com/office/powerpoint/2010/main" val="33633121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51720" y="170505"/>
            <a:ext cx="7092280" cy="523341"/>
          </a:xfrm>
          <a:prstGeom prst="rect">
            <a:avLst/>
          </a:prstGeom>
          <a:noFill/>
        </p:spPr>
        <p:txBody>
          <a:bodyPr wrap="square" rtlCol="0">
            <a:spAutoFit/>
          </a:bodyPr>
          <a:lstStyle/>
          <a:p>
            <a:pPr algn="ctr"/>
            <a:r>
              <a:rPr lang="en-US" altLang="zh-TW" sz="2800" b="1" u="none" kern="0" dirty="0">
                <a:solidFill>
                  <a:srgbClr val="44546A"/>
                </a:solidFill>
                <a:latin typeface="微軟正黑體" panose="020B0604030504040204" pitchFamily="34" charset="-120"/>
                <a:ea typeface="微軟正黑體" panose="020B0604030504040204" pitchFamily="34" charset="-120"/>
              </a:rPr>
              <a:t>107</a:t>
            </a:r>
            <a:r>
              <a:rPr lang="zh-TW" altLang="en-US" sz="2800" b="1" u="none" kern="0" dirty="0">
                <a:solidFill>
                  <a:srgbClr val="44546A"/>
                </a:solidFill>
                <a:latin typeface="微軟正黑體" panose="020B0604030504040204" pitchFamily="34" charset="-120"/>
                <a:ea typeface="微軟正黑體" panose="020B0604030504040204" pitchFamily="34" charset="-120"/>
              </a:rPr>
              <a:t>年金檢局檢查意見改善</a:t>
            </a:r>
            <a:r>
              <a:rPr lang="zh-TW" altLang="en-US" sz="2800" b="1" u="none" kern="0" dirty="0" smtClean="0">
                <a:solidFill>
                  <a:srgbClr val="44546A"/>
                </a:solidFill>
                <a:latin typeface="微軟正黑體" panose="020B0604030504040204" pitchFamily="34" charset="-120"/>
                <a:ea typeface="微軟正黑體" panose="020B0604030504040204" pitchFamily="34" charset="-120"/>
              </a:rPr>
              <a:t>情形－</a:t>
            </a:r>
            <a:r>
              <a:rPr lang="zh-TW" altLang="en-US" b="1" u="none" kern="0" dirty="0" smtClean="0">
                <a:solidFill>
                  <a:srgbClr val="44546A"/>
                </a:solidFill>
                <a:latin typeface="微軟正黑體" panose="020B0604030504040204" pitchFamily="34" charset="-120"/>
                <a:ea typeface="微軟正黑體" panose="020B0604030504040204" pitchFamily="34" charset="-120"/>
              </a:rPr>
              <a:t>資訊系統部</a:t>
            </a:r>
            <a:endParaRPr lang="en-US" altLang="zh-TW" sz="2800" b="1" kern="0" dirty="0">
              <a:solidFill>
                <a:srgbClr val="C00000"/>
              </a:solidFill>
              <a:latin typeface="微軟正黑體" panose="020B0604030504040204" pitchFamily="34" charset="-120"/>
              <a:ea typeface="微軟正黑體" panose="020B0604030504040204" pitchFamily="34" charset="-120"/>
            </a:endParaRPr>
          </a:p>
        </p:txBody>
      </p:sp>
      <p:graphicFrame>
        <p:nvGraphicFramePr>
          <p:cNvPr id="20" name="表格 19"/>
          <p:cNvGraphicFramePr>
            <a:graphicFrameLocks noGrp="1"/>
          </p:cNvGraphicFramePr>
          <p:nvPr>
            <p:extLst>
              <p:ext uri="{D42A27DB-BD31-4B8C-83A1-F6EECF244321}">
                <p14:modId xmlns:p14="http://schemas.microsoft.com/office/powerpoint/2010/main" val="3672159625"/>
              </p:ext>
            </p:extLst>
          </p:nvPr>
        </p:nvGraphicFramePr>
        <p:xfrm>
          <a:off x="107596" y="692856"/>
          <a:ext cx="8662987" cy="5034542"/>
        </p:xfrm>
        <a:graphic>
          <a:graphicData uri="http://schemas.openxmlformats.org/drawingml/2006/table">
            <a:tbl>
              <a:tblPr/>
              <a:tblGrid>
                <a:gridCol w="2829437">
                  <a:extLst>
                    <a:ext uri="{9D8B030D-6E8A-4147-A177-3AD203B41FA5}">
                      <a16:colId xmlns:a16="http://schemas.microsoft.com/office/drawing/2014/main" val="20000"/>
                    </a:ext>
                  </a:extLst>
                </a:gridCol>
                <a:gridCol w="1224325">
                  <a:extLst>
                    <a:ext uri="{9D8B030D-6E8A-4147-A177-3AD203B41FA5}">
                      <a16:colId xmlns:a16="http://schemas.microsoft.com/office/drawing/2014/main" val="20001"/>
                    </a:ext>
                  </a:extLst>
                </a:gridCol>
                <a:gridCol w="4609225">
                  <a:extLst>
                    <a:ext uri="{9D8B030D-6E8A-4147-A177-3AD203B41FA5}">
                      <a16:colId xmlns:a16="http://schemas.microsoft.com/office/drawing/2014/main" val="20002"/>
                    </a:ext>
                  </a:extLst>
                </a:gridCol>
              </a:tblGrid>
              <a:tr h="555937">
                <a:tc>
                  <a:txBody>
                    <a:bodyPr/>
                    <a:lstStyle/>
                    <a:p>
                      <a:pPr algn="ctr" fontAlgn="ct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檢查意見</a:t>
                      </a:r>
                    </a:p>
                  </a:txBody>
                  <a:tcPr marL="7170" marR="7170" marT="71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zh-TW" altLang="en-US" sz="1800" b="1" i="0" u="none" strike="noStrike" dirty="0" smtClean="0">
                          <a:solidFill>
                            <a:srgbClr val="000000"/>
                          </a:solidFill>
                          <a:effectLst/>
                          <a:latin typeface="微軟正黑體" panose="020B0604030504040204" pitchFamily="34" charset="-120"/>
                          <a:ea typeface="微軟正黑體" panose="020B0604030504040204" pitchFamily="34" charset="-120"/>
                        </a:rPr>
                        <a:t>預訂</a:t>
                      </a:r>
                      <a:endParaRPr lang="en-US" altLang="zh-TW" sz="1800" b="1" i="0" u="none" strike="noStrike" dirty="0" smtClean="0">
                        <a:solidFill>
                          <a:srgbClr val="000000"/>
                        </a:solidFill>
                        <a:effectLst/>
                        <a:latin typeface="微軟正黑體" panose="020B0604030504040204" pitchFamily="34" charset="-120"/>
                        <a:ea typeface="微軟正黑體" panose="020B0604030504040204" pitchFamily="34" charset="-120"/>
                      </a:endParaRPr>
                    </a:p>
                    <a:p>
                      <a:pPr algn="ctr" fontAlgn="ctr"/>
                      <a:r>
                        <a:rPr lang="zh-TW" altLang="en-US" sz="1800" b="1" i="0" u="none" strike="noStrike" dirty="0" smtClean="0">
                          <a:solidFill>
                            <a:srgbClr val="000000"/>
                          </a:solidFill>
                          <a:effectLst/>
                          <a:latin typeface="微軟正黑體" panose="020B0604030504040204" pitchFamily="34" charset="-120"/>
                          <a:ea typeface="微軟正黑體" panose="020B0604030504040204" pitchFamily="34" charset="-120"/>
                        </a:rPr>
                        <a:t>完成</a:t>
                      </a: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日期</a:t>
                      </a:r>
                    </a:p>
                  </a:txBody>
                  <a:tcPr marL="7170" marR="7170" marT="71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zh-TW" altLang="en-US" sz="1800" b="1" i="0" u="none" strike="noStrike" dirty="0" smtClean="0">
                          <a:solidFill>
                            <a:srgbClr val="000000"/>
                          </a:solidFill>
                          <a:effectLst/>
                          <a:latin typeface="微軟正黑體" panose="020B0604030504040204" pitchFamily="34" charset="-120"/>
                          <a:ea typeface="微軟正黑體" panose="020B0604030504040204" pitchFamily="34" charset="-120"/>
                        </a:rPr>
                        <a:t>進度狀態</a:t>
                      </a:r>
                      <a:endPar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170" marR="7170" marT="717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val="10000"/>
                  </a:ext>
                </a:extLst>
              </a:tr>
              <a:tr h="4478605">
                <a:tc>
                  <a:txBody>
                    <a:bodyPr/>
                    <a:lstStyle/>
                    <a:p>
                      <a:r>
                        <a:rPr lang="zh-TW" altLang="zh-TW" sz="1500" kern="1200" dirty="0" smtClean="0">
                          <a:solidFill>
                            <a:schemeClr val="tx1"/>
                          </a:solidFill>
                          <a:effectLst/>
                          <a:latin typeface="+mn-lt"/>
                          <a:ea typeface="+mn-ea"/>
                          <a:cs typeface="+mn-cs"/>
                        </a:rPr>
                        <a:t>二、電子商務作業環境安全管理</a:t>
                      </a:r>
                    </a:p>
                    <a:p>
                      <a:r>
                        <a:rPr lang="en-US" altLang="zh-TW" sz="1500" kern="1200" dirty="0" smtClean="0">
                          <a:solidFill>
                            <a:schemeClr val="tx1"/>
                          </a:solidFill>
                          <a:effectLst/>
                          <a:latin typeface="+mn-lt"/>
                          <a:ea typeface="+mn-ea"/>
                          <a:cs typeface="+mn-cs"/>
                        </a:rPr>
                        <a:t>(</a:t>
                      </a:r>
                      <a:r>
                        <a:rPr lang="zh-TW" altLang="zh-TW" sz="1500" kern="1200" dirty="0" smtClean="0">
                          <a:solidFill>
                            <a:schemeClr val="tx1"/>
                          </a:solidFill>
                          <a:effectLst/>
                          <a:latin typeface="+mn-lt"/>
                          <a:ea typeface="+mn-ea"/>
                          <a:cs typeface="+mn-cs"/>
                        </a:rPr>
                        <a:t>九</a:t>
                      </a:r>
                      <a:r>
                        <a:rPr lang="en-US" altLang="zh-TW" sz="1500" kern="1200" dirty="0" smtClean="0">
                          <a:solidFill>
                            <a:schemeClr val="tx1"/>
                          </a:solidFill>
                          <a:effectLst/>
                          <a:latin typeface="+mn-lt"/>
                          <a:ea typeface="+mn-ea"/>
                          <a:cs typeface="+mn-cs"/>
                        </a:rPr>
                        <a:t>)</a:t>
                      </a:r>
                      <a:r>
                        <a:rPr lang="zh-TW" altLang="zh-TW" sz="1500" kern="1200" dirty="0" smtClean="0">
                          <a:solidFill>
                            <a:schemeClr val="tx1"/>
                          </a:solidFill>
                          <a:effectLst/>
                          <a:latin typeface="+mn-lt"/>
                          <a:ea typeface="+mn-ea"/>
                          <a:cs typeface="+mn-cs"/>
                        </a:rPr>
                        <a:t>經查部分重要應用系統與資料庫主機之作業系統版本，業經廠商公告停止支援服務</a:t>
                      </a:r>
                      <a:r>
                        <a:rPr lang="en-US" altLang="zh-TW" sz="1500" kern="1200" dirty="0" smtClean="0">
                          <a:solidFill>
                            <a:schemeClr val="tx1"/>
                          </a:solidFill>
                          <a:effectLst/>
                          <a:latin typeface="+mn-lt"/>
                          <a:ea typeface="+mn-ea"/>
                          <a:cs typeface="+mn-cs"/>
                        </a:rPr>
                        <a:t>(End of Service</a:t>
                      </a:r>
                      <a:r>
                        <a:rPr lang="zh-TW" altLang="zh-TW" sz="1500" kern="1200" dirty="0" smtClean="0">
                          <a:solidFill>
                            <a:schemeClr val="tx1"/>
                          </a:solidFill>
                          <a:effectLst/>
                          <a:latin typeface="+mn-lt"/>
                          <a:ea typeface="+mn-ea"/>
                          <a:cs typeface="+mn-cs"/>
                        </a:rPr>
                        <a:t>；</a:t>
                      </a:r>
                      <a:r>
                        <a:rPr lang="en-US" altLang="zh-TW" sz="1500" kern="1200" dirty="0" smtClean="0">
                          <a:solidFill>
                            <a:schemeClr val="tx1"/>
                          </a:solidFill>
                          <a:effectLst/>
                          <a:latin typeface="+mn-lt"/>
                          <a:ea typeface="+mn-ea"/>
                          <a:cs typeface="+mn-cs"/>
                        </a:rPr>
                        <a:t> EOS)</a:t>
                      </a:r>
                      <a:r>
                        <a:rPr lang="zh-TW" altLang="zh-TW" sz="1500" kern="1200" dirty="0" smtClean="0">
                          <a:solidFill>
                            <a:schemeClr val="tx1"/>
                          </a:solidFill>
                          <a:effectLst/>
                          <a:latin typeface="+mn-lt"/>
                          <a:ea typeface="+mn-ea"/>
                          <a:cs typeface="+mn-cs"/>
                        </a:rPr>
                        <a:t>，惟未完成系統升級或汰換等因應措施，如：核心系統</a:t>
                      </a:r>
                      <a:r>
                        <a:rPr lang="en-US" altLang="zh-TW" sz="1500" kern="1200" dirty="0" smtClean="0">
                          <a:solidFill>
                            <a:schemeClr val="tx1"/>
                          </a:solidFill>
                          <a:effectLst/>
                          <a:latin typeface="+mn-lt"/>
                          <a:ea typeface="+mn-ea"/>
                          <a:cs typeface="+mn-cs"/>
                        </a:rPr>
                        <a:t>AP</a:t>
                      </a:r>
                      <a:r>
                        <a:rPr lang="zh-TW" altLang="zh-TW" sz="1500" kern="1200" dirty="0" smtClean="0">
                          <a:solidFill>
                            <a:schemeClr val="tx1"/>
                          </a:solidFill>
                          <a:effectLst/>
                          <a:latin typeface="+mn-lt"/>
                          <a:ea typeface="+mn-ea"/>
                          <a:cs typeface="+mn-cs"/>
                        </a:rPr>
                        <a:t>伺服器（</a:t>
                      </a:r>
                      <a:r>
                        <a:rPr lang="en-US" altLang="zh-TW" sz="1500" kern="1200" dirty="0" smtClean="0">
                          <a:solidFill>
                            <a:schemeClr val="tx1"/>
                          </a:solidFill>
                          <a:effectLst/>
                          <a:latin typeface="+mn-lt"/>
                          <a:ea typeface="+mn-ea"/>
                          <a:cs typeface="+mn-cs"/>
                        </a:rPr>
                        <a:t>sklpap01~04</a:t>
                      </a:r>
                      <a:r>
                        <a:rPr lang="zh-TW" altLang="zh-TW" sz="1500" kern="1200" dirty="0" smtClean="0">
                          <a:solidFill>
                            <a:schemeClr val="tx1"/>
                          </a:solidFill>
                          <a:effectLst/>
                          <a:latin typeface="+mn-lt"/>
                          <a:ea typeface="+mn-ea"/>
                          <a:cs typeface="+mn-cs"/>
                        </a:rPr>
                        <a:t>、</a:t>
                      </a:r>
                      <a:r>
                        <a:rPr lang="en-US" altLang="zh-TW" sz="1500" kern="1200" dirty="0" err="1" smtClean="0">
                          <a:solidFill>
                            <a:schemeClr val="tx1"/>
                          </a:solidFill>
                          <a:effectLst/>
                          <a:latin typeface="+mn-lt"/>
                          <a:ea typeface="+mn-ea"/>
                          <a:cs typeface="+mn-cs"/>
                        </a:rPr>
                        <a:t>sklpatm</a:t>
                      </a:r>
                      <a:r>
                        <a:rPr lang="zh-TW" altLang="zh-TW" sz="1500" kern="1200" dirty="0" smtClean="0">
                          <a:solidFill>
                            <a:schemeClr val="tx1"/>
                          </a:solidFill>
                          <a:effectLst/>
                          <a:latin typeface="+mn-lt"/>
                          <a:ea typeface="+mn-ea"/>
                          <a:cs typeface="+mn-cs"/>
                        </a:rPr>
                        <a:t>）等</a:t>
                      </a:r>
                      <a:r>
                        <a:rPr lang="en-US" altLang="zh-TW" sz="1500" kern="1200" dirty="0" smtClean="0">
                          <a:solidFill>
                            <a:schemeClr val="tx1"/>
                          </a:solidFill>
                          <a:effectLst/>
                          <a:latin typeface="+mn-lt"/>
                          <a:ea typeface="+mn-ea"/>
                          <a:cs typeface="+mn-cs"/>
                        </a:rPr>
                        <a:t>24</a:t>
                      </a:r>
                      <a:r>
                        <a:rPr lang="zh-TW" altLang="zh-TW" sz="1500" kern="1200" dirty="0" smtClean="0">
                          <a:solidFill>
                            <a:schemeClr val="tx1"/>
                          </a:solidFill>
                          <a:effectLst/>
                          <a:latin typeface="+mn-lt"/>
                          <a:ea typeface="+mn-ea"/>
                          <a:cs typeface="+mn-cs"/>
                        </a:rPr>
                        <a:t>部主機，其作業系統版本為</a:t>
                      </a:r>
                      <a:r>
                        <a:rPr lang="en-US" altLang="zh-TW" sz="1500" kern="1200" dirty="0" smtClean="0">
                          <a:solidFill>
                            <a:schemeClr val="tx1"/>
                          </a:solidFill>
                          <a:effectLst/>
                          <a:latin typeface="+mn-lt"/>
                          <a:ea typeface="+mn-ea"/>
                          <a:cs typeface="+mn-cs"/>
                        </a:rPr>
                        <a:t>AIX 5.3</a:t>
                      </a:r>
                      <a:r>
                        <a:rPr lang="zh-TW" altLang="zh-TW" sz="1500" kern="1200" dirty="0" smtClean="0">
                          <a:solidFill>
                            <a:schemeClr val="tx1"/>
                          </a:solidFill>
                          <a:effectLst/>
                          <a:latin typeface="+mn-lt"/>
                          <a:ea typeface="+mn-ea"/>
                          <a:cs typeface="+mn-cs"/>
                        </a:rPr>
                        <a:t>版本，</a:t>
                      </a:r>
                      <a:r>
                        <a:rPr lang="en-US" altLang="zh-TW" sz="1500" kern="1200" dirty="0" smtClean="0">
                          <a:solidFill>
                            <a:schemeClr val="tx1"/>
                          </a:solidFill>
                          <a:effectLst/>
                          <a:latin typeface="+mn-lt"/>
                          <a:ea typeface="+mn-ea"/>
                          <a:cs typeface="+mn-cs"/>
                        </a:rPr>
                        <a:t>IBM</a:t>
                      </a:r>
                      <a:r>
                        <a:rPr lang="zh-TW" altLang="zh-TW" sz="1500" kern="1200" dirty="0" smtClean="0">
                          <a:solidFill>
                            <a:schemeClr val="tx1"/>
                          </a:solidFill>
                          <a:effectLst/>
                          <a:latin typeface="+mn-lt"/>
                          <a:ea typeface="+mn-ea"/>
                          <a:cs typeface="+mn-cs"/>
                        </a:rPr>
                        <a:t>已公告自</a:t>
                      </a:r>
                      <a:r>
                        <a:rPr lang="en-US" altLang="zh-TW" sz="1500" kern="1200" dirty="0" smtClean="0">
                          <a:solidFill>
                            <a:schemeClr val="tx1"/>
                          </a:solidFill>
                          <a:effectLst/>
                          <a:latin typeface="+mn-lt"/>
                          <a:ea typeface="+mn-ea"/>
                          <a:cs typeface="+mn-cs"/>
                        </a:rPr>
                        <a:t>101.4.30</a:t>
                      </a:r>
                      <a:r>
                        <a:rPr lang="zh-TW" altLang="zh-TW" sz="1500" kern="1200" dirty="0" smtClean="0">
                          <a:solidFill>
                            <a:schemeClr val="tx1"/>
                          </a:solidFill>
                          <a:effectLst/>
                          <a:latin typeface="+mn-lt"/>
                          <a:ea typeface="+mn-ea"/>
                          <a:cs typeface="+mn-cs"/>
                        </a:rPr>
                        <a:t>停止支援服務；另查有影像系統（</a:t>
                      </a:r>
                      <a:r>
                        <a:rPr lang="en-US" altLang="zh-TW" sz="1500" kern="1200" dirty="0" err="1" smtClean="0">
                          <a:solidFill>
                            <a:schemeClr val="tx1"/>
                          </a:solidFill>
                          <a:effectLst/>
                          <a:latin typeface="+mn-lt"/>
                          <a:ea typeface="+mn-ea"/>
                          <a:cs typeface="+mn-cs"/>
                        </a:rPr>
                        <a:t>ipfilenetap</a:t>
                      </a:r>
                      <a:r>
                        <a:rPr lang="zh-TW" altLang="zh-TW" sz="1500" kern="1200" dirty="0" smtClean="0">
                          <a:solidFill>
                            <a:schemeClr val="tx1"/>
                          </a:solidFill>
                          <a:effectLst/>
                          <a:latin typeface="+mn-lt"/>
                          <a:ea typeface="+mn-ea"/>
                          <a:cs typeface="+mn-cs"/>
                        </a:rPr>
                        <a:t>、</a:t>
                      </a:r>
                      <a:r>
                        <a:rPr lang="en-US" altLang="zh-TW" sz="1500" kern="1200" dirty="0" smtClean="0">
                          <a:solidFill>
                            <a:schemeClr val="tx1"/>
                          </a:solidFill>
                          <a:effectLst/>
                          <a:latin typeface="+mn-lt"/>
                          <a:ea typeface="+mn-ea"/>
                          <a:cs typeface="+mn-cs"/>
                        </a:rPr>
                        <a:t>ipfilenetap01~02</a:t>
                      </a:r>
                      <a:r>
                        <a:rPr lang="zh-TW" altLang="zh-TW" sz="1500" kern="1200" dirty="0" smtClean="0">
                          <a:solidFill>
                            <a:schemeClr val="tx1"/>
                          </a:solidFill>
                          <a:effectLst/>
                          <a:latin typeface="+mn-lt"/>
                          <a:ea typeface="+mn-ea"/>
                          <a:cs typeface="+mn-cs"/>
                        </a:rPr>
                        <a:t>）等</a:t>
                      </a:r>
                      <a:r>
                        <a:rPr lang="en-US" altLang="zh-TW" sz="1500" kern="1200" dirty="0" smtClean="0">
                          <a:solidFill>
                            <a:schemeClr val="tx1"/>
                          </a:solidFill>
                          <a:effectLst/>
                          <a:latin typeface="+mn-lt"/>
                          <a:ea typeface="+mn-ea"/>
                          <a:cs typeface="+mn-cs"/>
                        </a:rPr>
                        <a:t>12</a:t>
                      </a:r>
                      <a:r>
                        <a:rPr lang="zh-TW" altLang="zh-TW" sz="1500" kern="1200" dirty="0" smtClean="0">
                          <a:solidFill>
                            <a:schemeClr val="tx1"/>
                          </a:solidFill>
                          <a:effectLst/>
                          <a:latin typeface="+mn-lt"/>
                          <a:ea typeface="+mn-ea"/>
                          <a:cs typeface="+mn-cs"/>
                        </a:rPr>
                        <a:t>部主機，其作業系統版本為</a:t>
                      </a:r>
                      <a:r>
                        <a:rPr lang="en-US" altLang="zh-TW" sz="1500" kern="1200" dirty="0" smtClean="0">
                          <a:solidFill>
                            <a:schemeClr val="tx1"/>
                          </a:solidFill>
                          <a:effectLst/>
                          <a:latin typeface="+mn-lt"/>
                          <a:ea typeface="+mn-ea"/>
                          <a:cs typeface="+mn-cs"/>
                        </a:rPr>
                        <a:t>Windows Server 2003</a:t>
                      </a:r>
                      <a:r>
                        <a:rPr lang="zh-TW" altLang="zh-TW" sz="1500" kern="1200" dirty="0" smtClean="0">
                          <a:solidFill>
                            <a:schemeClr val="tx1"/>
                          </a:solidFill>
                          <a:effectLst/>
                          <a:latin typeface="+mn-lt"/>
                          <a:ea typeface="+mn-ea"/>
                          <a:cs typeface="+mn-cs"/>
                        </a:rPr>
                        <a:t>版本，微軟已公告自</a:t>
                      </a:r>
                      <a:r>
                        <a:rPr lang="en-US" altLang="zh-TW" sz="1500" kern="1200" dirty="0" smtClean="0">
                          <a:solidFill>
                            <a:schemeClr val="tx1"/>
                          </a:solidFill>
                          <a:effectLst/>
                          <a:latin typeface="+mn-lt"/>
                          <a:ea typeface="+mn-ea"/>
                          <a:cs typeface="+mn-cs"/>
                        </a:rPr>
                        <a:t>104.7.14</a:t>
                      </a:r>
                      <a:r>
                        <a:rPr lang="zh-TW" altLang="zh-TW" sz="1500" kern="1200" dirty="0" smtClean="0">
                          <a:solidFill>
                            <a:schemeClr val="tx1"/>
                          </a:solidFill>
                          <a:effectLst/>
                          <a:latin typeface="+mn-lt"/>
                          <a:ea typeface="+mn-ea"/>
                          <a:cs typeface="+mn-cs"/>
                        </a:rPr>
                        <a:t>停止支援服務，不利系統安全。</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170" marR="7170" marT="71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lnSpc>
                          <a:spcPts val="2200"/>
                        </a:lnSpc>
                      </a:pPr>
                      <a:r>
                        <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rPr>
                        <a:t>109-09-30</a:t>
                      </a:r>
                      <a:endPar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7170" marR="7170" marT="71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lnSpc>
                          <a:spcPts val="2200"/>
                        </a:lnSpc>
                      </a:pPr>
                      <a:r>
                        <a:rPr lang="en-US" altLang="zh-TW" sz="1500" kern="1200" dirty="0" smtClean="0">
                          <a:solidFill>
                            <a:schemeClr val="tx1"/>
                          </a:solidFill>
                          <a:effectLst/>
                          <a:latin typeface="+mn-lt"/>
                          <a:ea typeface="+mn-ea"/>
                          <a:cs typeface="+mn-cs"/>
                        </a:rPr>
                        <a:t>1.</a:t>
                      </a:r>
                      <a:r>
                        <a:rPr lang="zh-TW" altLang="zh-TW" sz="1500" kern="1200" dirty="0" smtClean="0">
                          <a:solidFill>
                            <a:schemeClr val="tx1"/>
                          </a:solidFill>
                          <a:effectLst/>
                          <a:latin typeface="+mn-lt"/>
                          <a:ea typeface="+mn-ea"/>
                          <a:cs typeface="+mn-cs"/>
                        </a:rPr>
                        <a:t>經清查已停止支援服務的系統，有</a:t>
                      </a:r>
                      <a:r>
                        <a:rPr lang="en-US" altLang="zh-TW" sz="1500" kern="1200" dirty="0" smtClean="0">
                          <a:solidFill>
                            <a:schemeClr val="tx1"/>
                          </a:solidFill>
                          <a:effectLst/>
                          <a:latin typeface="+mn-lt"/>
                          <a:ea typeface="+mn-ea"/>
                          <a:cs typeface="+mn-cs"/>
                        </a:rPr>
                        <a:t>AIX</a:t>
                      </a:r>
                      <a:r>
                        <a:rPr lang="zh-TW" altLang="zh-TW" sz="1500" kern="1200" dirty="0" smtClean="0">
                          <a:solidFill>
                            <a:schemeClr val="tx1"/>
                          </a:solidFill>
                          <a:effectLst/>
                          <a:latin typeface="+mn-lt"/>
                          <a:ea typeface="+mn-ea"/>
                          <a:cs typeface="+mn-cs"/>
                        </a:rPr>
                        <a:t>及</a:t>
                      </a:r>
                      <a:r>
                        <a:rPr lang="en-US" altLang="zh-TW" sz="1500" kern="1200" dirty="0" smtClean="0">
                          <a:solidFill>
                            <a:schemeClr val="tx1"/>
                          </a:solidFill>
                          <a:effectLst/>
                          <a:latin typeface="+mn-lt"/>
                          <a:ea typeface="+mn-ea"/>
                          <a:cs typeface="+mn-cs"/>
                        </a:rPr>
                        <a:t>Windows 2003</a:t>
                      </a:r>
                      <a:r>
                        <a:rPr lang="zh-TW" altLang="zh-TW" sz="1500" kern="1200" dirty="0" smtClean="0">
                          <a:solidFill>
                            <a:schemeClr val="tx1"/>
                          </a:solidFill>
                          <a:effectLst/>
                          <a:latin typeface="+mn-lt"/>
                          <a:ea typeface="+mn-ea"/>
                          <a:cs typeface="+mn-cs"/>
                        </a:rPr>
                        <a:t>伺服器等系統，已完成清查造冊，如附件一</a:t>
                      </a:r>
                      <a:r>
                        <a:rPr lang="en-US" altLang="zh-TW" sz="1500" kern="1200" dirty="0" smtClean="0">
                          <a:solidFill>
                            <a:schemeClr val="tx1"/>
                          </a:solidFill>
                          <a:effectLst/>
                          <a:latin typeface="+mn-lt"/>
                          <a:ea typeface="+mn-ea"/>
                          <a:cs typeface="+mn-cs"/>
                        </a:rPr>
                        <a:t>-EOS</a:t>
                      </a:r>
                      <a:r>
                        <a:rPr lang="zh-TW" altLang="zh-TW" sz="1500" kern="1200" dirty="0" smtClean="0">
                          <a:solidFill>
                            <a:schemeClr val="tx1"/>
                          </a:solidFill>
                          <a:effectLst/>
                          <a:latin typeface="+mn-lt"/>
                          <a:ea typeface="+mn-ea"/>
                          <a:cs typeface="+mn-cs"/>
                        </a:rPr>
                        <a:t>清單</a:t>
                      </a:r>
                      <a:r>
                        <a:rPr lang="en-US" altLang="zh-TW" sz="1500" kern="1200" dirty="0" smtClean="0">
                          <a:solidFill>
                            <a:schemeClr val="tx1"/>
                          </a:solidFill>
                          <a:effectLst/>
                          <a:latin typeface="+mn-lt"/>
                          <a:ea typeface="+mn-ea"/>
                          <a:cs typeface="+mn-cs"/>
                        </a:rPr>
                        <a:t>.</a:t>
                      </a:r>
                      <a:r>
                        <a:rPr lang="en-US" altLang="zh-TW" sz="1500" kern="1200" dirty="0" err="1" smtClean="0">
                          <a:solidFill>
                            <a:schemeClr val="tx1"/>
                          </a:solidFill>
                          <a:effectLst/>
                          <a:latin typeface="+mn-lt"/>
                          <a:ea typeface="+mn-ea"/>
                          <a:cs typeface="+mn-cs"/>
                        </a:rPr>
                        <a:t>xlsx</a:t>
                      </a:r>
                      <a:r>
                        <a:rPr lang="zh-TW" altLang="zh-TW" sz="1500" kern="1200" dirty="0" smtClean="0">
                          <a:solidFill>
                            <a:schemeClr val="tx1"/>
                          </a:solidFill>
                          <a:effectLst/>
                          <a:latin typeface="+mn-lt"/>
                          <a:ea typeface="+mn-ea"/>
                          <a:cs typeface="+mn-cs"/>
                        </a:rPr>
                        <a:t>。</a:t>
                      </a:r>
                      <a:r>
                        <a:rPr lang="en-US" altLang="zh-TW" sz="1500" kern="1200" dirty="0" smtClean="0">
                          <a:solidFill>
                            <a:schemeClr val="tx1"/>
                          </a:solidFill>
                          <a:effectLst/>
                          <a:latin typeface="+mn-lt"/>
                          <a:ea typeface="+mn-ea"/>
                          <a:cs typeface="+mn-cs"/>
                        </a:rPr>
                        <a:t> 2.</a:t>
                      </a:r>
                      <a:r>
                        <a:rPr lang="zh-TW" altLang="zh-TW" sz="1500" kern="1200" dirty="0" smtClean="0">
                          <a:solidFill>
                            <a:schemeClr val="tx1"/>
                          </a:solidFill>
                          <a:effectLst/>
                          <a:latin typeface="+mn-lt"/>
                          <a:ea typeface="+mn-ea"/>
                          <a:cs typeface="+mn-cs"/>
                        </a:rPr>
                        <a:t>擬就</a:t>
                      </a:r>
                      <a:r>
                        <a:rPr lang="en-US" altLang="zh-TW" sz="1500" kern="1200" dirty="0" smtClean="0">
                          <a:solidFill>
                            <a:schemeClr val="tx1"/>
                          </a:solidFill>
                          <a:effectLst/>
                          <a:latin typeface="+mn-lt"/>
                          <a:ea typeface="+mn-ea"/>
                          <a:cs typeface="+mn-cs"/>
                        </a:rPr>
                        <a:t>Oracle Database </a:t>
                      </a:r>
                      <a:r>
                        <a:rPr lang="zh-TW" altLang="zh-TW" sz="1500" kern="1200" dirty="0" smtClean="0">
                          <a:solidFill>
                            <a:schemeClr val="tx1"/>
                          </a:solidFill>
                          <a:effectLst/>
                          <a:latin typeface="+mn-lt"/>
                          <a:ea typeface="+mn-ea"/>
                          <a:cs typeface="+mn-cs"/>
                        </a:rPr>
                        <a:t>暨</a:t>
                      </a:r>
                      <a:r>
                        <a:rPr lang="en-US" altLang="zh-TW" sz="1500" kern="1200" dirty="0" smtClean="0">
                          <a:solidFill>
                            <a:schemeClr val="tx1"/>
                          </a:solidFill>
                          <a:effectLst/>
                          <a:latin typeface="+mn-lt"/>
                          <a:ea typeface="+mn-ea"/>
                          <a:cs typeface="+mn-cs"/>
                        </a:rPr>
                        <a:t>AIX</a:t>
                      </a:r>
                      <a:r>
                        <a:rPr lang="zh-TW" altLang="zh-TW" sz="1500" kern="1200" dirty="0" smtClean="0">
                          <a:solidFill>
                            <a:schemeClr val="tx1"/>
                          </a:solidFill>
                          <a:effectLst/>
                          <a:latin typeface="+mn-lt"/>
                          <a:ea typeface="+mn-ea"/>
                          <a:cs typeface="+mn-cs"/>
                        </a:rPr>
                        <a:t>的昇級，分三階段進行驗證及昇級作業。 第一階段，評估昇級可行性，確認目前環境可透過昇級的方式將資料轉移至新版本</a:t>
                      </a:r>
                      <a:r>
                        <a:rPr lang="en-US" altLang="zh-TW" sz="1500" kern="1200" dirty="0" smtClean="0">
                          <a:solidFill>
                            <a:schemeClr val="tx1"/>
                          </a:solidFill>
                          <a:effectLst/>
                          <a:latin typeface="+mn-lt"/>
                          <a:ea typeface="+mn-ea"/>
                          <a:cs typeface="+mn-cs"/>
                        </a:rPr>
                        <a:t>(AIX 7.2</a:t>
                      </a:r>
                      <a:r>
                        <a:rPr lang="zh-TW" altLang="zh-TW" sz="1500" kern="1200" dirty="0" smtClean="0">
                          <a:solidFill>
                            <a:schemeClr val="tx1"/>
                          </a:solidFill>
                          <a:effectLst/>
                          <a:latin typeface="+mn-lt"/>
                          <a:ea typeface="+mn-ea"/>
                          <a:cs typeface="+mn-cs"/>
                        </a:rPr>
                        <a:t>及</a:t>
                      </a:r>
                      <a:r>
                        <a:rPr lang="en-US" altLang="zh-TW" sz="1500" kern="1200" dirty="0" smtClean="0">
                          <a:solidFill>
                            <a:schemeClr val="tx1"/>
                          </a:solidFill>
                          <a:effectLst/>
                          <a:latin typeface="+mn-lt"/>
                          <a:ea typeface="+mn-ea"/>
                          <a:cs typeface="+mn-cs"/>
                        </a:rPr>
                        <a:t>Oracle Database 12C)</a:t>
                      </a:r>
                      <a:r>
                        <a:rPr lang="zh-TW" altLang="zh-TW" sz="1500" kern="1200" dirty="0" smtClean="0">
                          <a:solidFill>
                            <a:schemeClr val="tx1"/>
                          </a:solidFill>
                          <a:effectLst/>
                          <a:latin typeface="+mn-lt"/>
                          <a:ea typeface="+mn-ea"/>
                          <a:cs typeface="+mn-cs"/>
                        </a:rPr>
                        <a:t>。</a:t>
                      </a:r>
                      <a:r>
                        <a:rPr lang="en-US" altLang="zh-TW" sz="1500" kern="1200" dirty="0" smtClean="0">
                          <a:solidFill>
                            <a:schemeClr val="tx1"/>
                          </a:solidFill>
                          <a:effectLst/>
                          <a:latin typeface="+mn-lt"/>
                          <a:ea typeface="+mn-ea"/>
                          <a:cs typeface="+mn-cs"/>
                        </a:rPr>
                        <a:t>(</a:t>
                      </a:r>
                      <a:r>
                        <a:rPr lang="zh-TW" altLang="zh-TW" sz="1500" kern="1200" dirty="0" smtClean="0">
                          <a:solidFill>
                            <a:schemeClr val="tx1"/>
                          </a:solidFill>
                          <a:effectLst/>
                          <a:latin typeface="+mn-lt"/>
                          <a:ea typeface="+mn-ea"/>
                          <a:cs typeface="+mn-cs"/>
                        </a:rPr>
                        <a:t>目前預定</a:t>
                      </a:r>
                      <a:r>
                        <a:rPr lang="en-US" altLang="zh-TW" sz="1500" kern="1200" dirty="0" smtClean="0">
                          <a:solidFill>
                            <a:schemeClr val="tx1"/>
                          </a:solidFill>
                          <a:effectLst/>
                          <a:latin typeface="+mn-lt"/>
                          <a:ea typeface="+mn-ea"/>
                          <a:cs typeface="+mn-cs"/>
                        </a:rPr>
                        <a:t>5/25</a:t>
                      </a:r>
                      <a:r>
                        <a:rPr lang="zh-TW" altLang="zh-TW" sz="1500" kern="1200" dirty="0" smtClean="0">
                          <a:solidFill>
                            <a:schemeClr val="tx1"/>
                          </a:solidFill>
                          <a:effectLst/>
                          <a:latin typeface="+mn-lt"/>
                          <a:ea typeface="+mn-ea"/>
                          <a:cs typeface="+mn-cs"/>
                        </a:rPr>
                        <a:t>進行昇級可行性驗證作業</a:t>
                      </a:r>
                      <a:r>
                        <a:rPr lang="en-US" altLang="zh-TW" sz="1500" kern="1200" dirty="0" smtClean="0">
                          <a:solidFill>
                            <a:schemeClr val="tx1"/>
                          </a:solidFill>
                          <a:effectLst/>
                          <a:latin typeface="+mn-lt"/>
                          <a:ea typeface="+mn-ea"/>
                          <a:cs typeface="+mn-cs"/>
                        </a:rPr>
                        <a:t>) </a:t>
                      </a:r>
                      <a:r>
                        <a:rPr lang="zh-TW" altLang="zh-TW" sz="1500" kern="1200" dirty="0" smtClean="0">
                          <a:solidFill>
                            <a:schemeClr val="tx1"/>
                          </a:solidFill>
                          <a:effectLst/>
                          <a:latin typeface="+mn-lt"/>
                          <a:ea typeface="+mn-ea"/>
                          <a:cs typeface="+mn-cs"/>
                        </a:rPr>
                        <a:t>第二階段，完成並驗證資料完整性，同時確認及夜批程式可執行完成。</a:t>
                      </a:r>
                      <a:r>
                        <a:rPr lang="en-US" altLang="zh-TW" sz="1500" kern="1200" dirty="0" smtClean="0">
                          <a:solidFill>
                            <a:schemeClr val="tx1"/>
                          </a:solidFill>
                          <a:effectLst/>
                          <a:latin typeface="+mn-lt"/>
                          <a:ea typeface="+mn-ea"/>
                          <a:cs typeface="+mn-cs"/>
                        </a:rPr>
                        <a:t>  </a:t>
                      </a:r>
                      <a:r>
                        <a:rPr lang="zh-TW" altLang="zh-TW" sz="1500" kern="1200" dirty="0" smtClean="0">
                          <a:solidFill>
                            <a:schemeClr val="tx1"/>
                          </a:solidFill>
                          <a:effectLst/>
                          <a:latin typeface="+mn-lt"/>
                          <a:ea typeface="+mn-ea"/>
                          <a:cs typeface="+mn-cs"/>
                        </a:rPr>
                        <a:t>第三階段，配合核心前端頁面轉換專案進度進行昇級。</a:t>
                      </a:r>
                      <a:r>
                        <a:rPr lang="en-US" altLang="zh-TW" sz="1500" kern="1200" dirty="0" smtClean="0">
                          <a:solidFill>
                            <a:schemeClr val="tx1"/>
                          </a:solidFill>
                          <a:effectLst/>
                          <a:latin typeface="+mn-lt"/>
                          <a:ea typeface="+mn-ea"/>
                          <a:cs typeface="+mn-cs"/>
                        </a:rPr>
                        <a:t> 3.</a:t>
                      </a:r>
                      <a:r>
                        <a:rPr lang="zh-TW" altLang="zh-TW" sz="1500" kern="1200" dirty="0" smtClean="0">
                          <a:solidFill>
                            <a:schemeClr val="tx1"/>
                          </a:solidFill>
                          <a:effectLst/>
                          <a:latin typeface="+mn-lt"/>
                          <a:ea typeface="+mn-ea"/>
                          <a:cs typeface="+mn-cs"/>
                        </a:rPr>
                        <a:t>已於</a:t>
                      </a:r>
                      <a:r>
                        <a:rPr lang="en-US" altLang="zh-TW" sz="1500" kern="1200" dirty="0" smtClean="0">
                          <a:solidFill>
                            <a:schemeClr val="tx1"/>
                          </a:solidFill>
                          <a:effectLst/>
                          <a:latin typeface="+mn-lt"/>
                          <a:ea typeface="+mn-ea"/>
                          <a:cs typeface="+mn-cs"/>
                        </a:rPr>
                        <a:t>2/1</a:t>
                      </a:r>
                      <a:r>
                        <a:rPr lang="zh-TW" altLang="zh-TW" sz="1500" kern="1200" dirty="0" smtClean="0">
                          <a:solidFill>
                            <a:schemeClr val="tx1"/>
                          </a:solidFill>
                          <a:effectLst/>
                          <a:latin typeface="+mn-lt"/>
                          <a:ea typeface="+mn-ea"/>
                          <a:cs typeface="+mn-cs"/>
                        </a:rPr>
                        <a:t>起，已就</a:t>
                      </a:r>
                      <a:r>
                        <a:rPr lang="en-US" altLang="zh-TW" sz="1500" kern="1200" dirty="0" smtClean="0">
                          <a:solidFill>
                            <a:schemeClr val="tx1"/>
                          </a:solidFill>
                          <a:effectLst/>
                          <a:latin typeface="+mn-lt"/>
                          <a:ea typeface="+mn-ea"/>
                          <a:cs typeface="+mn-cs"/>
                        </a:rPr>
                        <a:t>Oracle EAP</a:t>
                      </a:r>
                      <a:r>
                        <a:rPr lang="zh-TW" altLang="zh-TW" sz="1500" kern="1200" dirty="0" smtClean="0">
                          <a:solidFill>
                            <a:schemeClr val="tx1"/>
                          </a:solidFill>
                          <a:effectLst/>
                          <a:latin typeface="+mn-lt"/>
                          <a:ea typeface="+mn-ea"/>
                          <a:cs typeface="+mn-cs"/>
                        </a:rPr>
                        <a:t>暨</a:t>
                      </a:r>
                      <a:r>
                        <a:rPr lang="en-US" altLang="zh-TW" sz="1500" kern="1200" dirty="0" smtClean="0">
                          <a:solidFill>
                            <a:schemeClr val="tx1"/>
                          </a:solidFill>
                          <a:effectLst/>
                          <a:latin typeface="+mn-lt"/>
                          <a:ea typeface="+mn-ea"/>
                          <a:cs typeface="+mn-cs"/>
                        </a:rPr>
                        <a:t>AIX 5.3</a:t>
                      </a:r>
                      <a:r>
                        <a:rPr lang="zh-TW" altLang="zh-TW" sz="1500" kern="1200" dirty="0" smtClean="0">
                          <a:solidFill>
                            <a:schemeClr val="tx1"/>
                          </a:solidFill>
                          <a:effectLst/>
                          <a:latin typeface="+mn-lt"/>
                          <a:ea typeface="+mn-ea"/>
                          <a:cs typeface="+mn-cs"/>
                        </a:rPr>
                        <a:t>的昇級，分三階段進行驗證及昇級作業。 第一階段，確認</a:t>
                      </a:r>
                      <a:r>
                        <a:rPr lang="en-US" altLang="zh-TW" sz="1500" kern="1200" dirty="0" smtClean="0">
                          <a:solidFill>
                            <a:schemeClr val="tx1"/>
                          </a:solidFill>
                          <a:effectLst/>
                          <a:latin typeface="+mn-lt"/>
                          <a:ea typeface="+mn-ea"/>
                          <a:cs typeface="+mn-cs"/>
                        </a:rPr>
                        <a:t>Oracle EAP</a:t>
                      </a:r>
                      <a:r>
                        <a:rPr lang="zh-TW" altLang="zh-TW" sz="1500" kern="1200" dirty="0" smtClean="0">
                          <a:solidFill>
                            <a:schemeClr val="tx1"/>
                          </a:solidFill>
                          <a:effectLst/>
                          <a:latin typeface="+mn-lt"/>
                          <a:ea typeface="+mn-ea"/>
                          <a:cs typeface="+mn-cs"/>
                        </a:rPr>
                        <a:t>可轉移到</a:t>
                      </a:r>
                      <a:r>
                        <a:rPr lang="en-US" altLang="zh-TW" sz="1500" kern="1200" dirty="0" smtClean="0">
                          <a:solidFill>
                            <a:schemeClr val="tx1"/>
                          </a:solidFill>
                          <a:effectLst/>
                          <a:latin typeface="+mn-lt"/>
                          <a:ea typeface="+mn-ea"/>
                          <a:cs typeface="+mn-cs"/>
                        </a:rPr>
                        <a:t>AIX 7.2</a:t>
                      </a:r>
                      <a:r>
                        <a:rPr lang="zh-TW" altLang="zh-TW" sz="1500" kern="1200" dirty="0" smtClean="0">
                          <a:solidFill>
                            <a:schemeClr val="tx1"/>
                          </a:solidFill>
                          <a:effectLst/>
                          <a:latin typeface="+mn-lt"/>
                          <a:ea typeface="+mn-ea"/>
                          <a:cs typeface="+mn-cs"/>
                        </a:rPr>
                        <a:t>環境下運作。</a:t>
                      </a:r>
                      <a:r>
                        <a:rPr lang="en-US" altLang="zh-TW" sz="1500" kern="1200" dirty="0" smtClean="0">
                          <a:solidFill>
                            <a:schemeClr val="tx1"/>
                          </a:solidFill>
                          <a:effectLst/>
                          <a:latin typeface="+mn-lt"/>
                          <a:ea typeface="+mn-ea"/>
                          <a:cs typeface="+mn-cs"/>
                        </a:rPr>
                        <a:t>3/30</a:t>
                      </a:r>
                      <a:r>
                        <a:rPr lang="zh-TW" altLang="zh-TW" sz="1500" kern="1200" dirty="0" smtClean="0">
                          <a:solidFill>
                            <a:schemeClr val="tx1"/>
                          </a:solidFill>
                          <a:effectLst/>
                          <a:latin typeface="+mn-lt"/>
                          <a:ea typeface="+mn-ea"/>
                          <a:cs typeface="+mn-cs"/>
                        </a:rPr>
                        <a:t>已就確認可轉移至</a:t>
                      </a:r>
                      <a:r>
                        <a:rPr lang="en-US" altLang="zh-TW" sz="1500" kern="1200" dirty="0" smtClean="0">
                          <a:solidFill>
                            <a:schemeClr val="tx1"/>
                          </a:solidFill>
                          <a:effectLst/>
                          <a:latin typeface="+mn-lt"/>
                          <a:ea typeface="+mn-ea"/>
                          <a:cs typeface="+mn-cs"/>
                        </a:rPr>
                        <a:t>AIX7.2</a:t>
                      </a:r>
                      <a:r>
                        <a:rPr lang="zh-TW" altLang="zh-TW" sz="1500" kern="1200" dirty="0" smtClean="0">
                          <a:solidFill>
                            <a:schemeClr val="tx1"/>
                          </a:solidFill>
                          <a:effectLst/>
                          <a:latin typeface="+mn-lt"/>
                          <a:ea typeface="+mn-ea"/>
                          <a:cs typeface="+mn-cs"/>
                        </a:rPr>
                        <a:t>運作，如附件二</a:t>
                      </a:r>
                      <a:r>
                        <a:rPr lang="en-US" altLang="zh-TW" sz="1500" kern="1200" dirty="0" smtClean="0">
                          <a:solidFill>
                            <a:schemeClr val="tx1"/>
                          </a:solidFill>
                          <a:effectLst/>
                          <a:latin typeface="+mn-lt"/>
                          <a:ea typeface="+mn-ea"/>
                          <a:cs typeface="+mn-cs"/>
                        </a:rPr>
                        <a:t>-</a:t>
                      </a:r>
                      <a:r>
                        <a:rPr lang="en-US" altLang="zh-TW" sz="1500" kern="1200" dirty="0" err="1" smtClean="0">
                          <a:solidFill>
                            <a:schemeClr val="tx1"/>
                          </a:solidFill>
                          <a:effectLst/>
                          <a:latin typeface="+mn-lt"/>
                          <a:ea typeface="+mn-ea"/>
                          <a:cs typeface="+mn-cs"/>
                        </a:rPr>
                        <a:t>OracleEAP</a:t>
                      </a:r>
                      <a:r>
                        <a:rPr lang="zh-TW" altLang="zh-TW" sz="1500" kern="1200" dirty="0" smtClean="0">
                          <a:solidFill>
                            <a:schemeClr val="tx1"/>
                          </a:solidFill>
                          <a:effectLst/>
                          <a:latin typeface="+mn-lt"/>
                          <a:ea typeface="+mn-ea"/>
                          <a:cs typeface="+mn-cs"/>
                        </a:rPr>
                        <a:t>昇級驗證結果</a:t>
                      </a:r>
                      <a:r>
                        <a:rPr lang="en-US" altLang="zh-TW" sz="1500" kern="1200" dirty="0" smtClean="0">
                          <a:solidFill>
                            <a:schemeClr val="tx1"/>
                          </a:solidFill>
                          <a:effectLst/>
                          <a:latin typeface="+mn-lt"/>
                          <a:ea typeface="+mn-ea"/>
                          <a:cs typeface="+mn-cs"/>
                        </a:rPr>
                        <a:t>.</a:t>
                      </a:r>
                      <a:r>
                        <a:rPr lang="en-US" altLang="zh-TW" sz="1500" kern="1200" dirty="0" err="1" smtClean="0">
                          <a:solidFill>
                            <a:schemeClr val="tx1"/>
                          </a:solidFill>
                          <a:effectLst/>
                          <a:latin typeface="+mn-lt"/>
                          <a:ea typeface="+mn-ea"/>
                          <a:cs typeface="+mn-cs"/>
                        </a:rPr>
                        <a:t>docx</a:t>
                      </a:r>
                      <a:r>
                        <a:rPr lang="zh-TW" altLang="zh-TW" sz="1500" kern="1200" dirty="0" smtClean="0">
                          <a:solidFill>
                            <a:schemeClr val="tx1"/>
                          </a:solidFill>
                          <a:effectLst/>
                          <a:latin typeface="+mn-lt"/>
                          <a:ea typeface="+mn-ea"/>
                          <a:cs typeface="+mn-cs"/>
                        </a:rPr>
                        <a:t>。至此第一階段完成。 第二階段，完成並驗證昇級程序，執行功能測試驗證線上作業、夜批皆可正常執行。</a:t>
                      </a:r>
                      <a:r>
                        <a:rPr lang="en-US" altLang="zh-TW" sz="1500" kern="1200" dirty="0" smtClean="0">
                          <a:solidFill>
                            <a:schemeClr val="tx1"/>
                          </a:solidFill>
                          <a:effectLst/>
                          <a:latin typeface="+mn-lt"/>
                          <a:ea typeface="+mn-ea"/>
                          <a:cs typeface="+mn-cs"/>
                        </a:rPr>
                        <a:t>  </a:t>
                      </a:r>
                      <a:r>
                        <a:rPr lang="zh-TW" altLang="zh-TW" sz="1500" kern="1200" dirty="0" smtClean="0">
                          <a:solidFill>
                            <a:schemeClr val="tx1"/>
                          </a:solidFill>
                          <a:effectLst/>
                          <a:latin typeface="+mn-lt"/>
                          <a:ea typeface="+mn-ea"/>
                          <a:cs typeface="+mn-cs"/>
                        </a:rPr>
                        <a:t>第三階段，配合核心前端頁面轉換專案進度進行昇級</a:t>
                      </a:r>
                      <a:endParaRPr lang="zh-TW" altLang="en-US" sz="1600" b="1" i="0" u="none" strike="noStrike" kern="1200" dirty="0">
                        <a:solidFill>
                          <a:srgbClr val="002060"/>
                        </a:solidFill>
                        <a:effectLst/>
                        <a:latin typeface="微軟正黑體" panose="020B0604030504040204" pitchFamily="34" charset="-120"/>
                        <a:ea typeface="微軟正黑體" panose="020B0604030504040204" pitchFamily="34" charset="-120"/>
                        <a:cs typeface="+mn-cs"/>
                      </a:endParaRPr>
                    </a:p>
                  </a:txBody>
                  <a:tcPr marL="7170" marR="7170" marT="71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頁尾版面配置區 1"/>
          <p:cNvSpPr>
            <a:spLocks noGrp="1"/>
          </p:cNvSpPr>
          <p:nvPr>
            <p:ph type="ftr" sz="quarter" idx="4294967295"/>
          </p:nvPr>
        </p:nvSpPr>
        <p:spPr bwMode="auto">
          <a:xfrm>
            <a:off x="604880" y="6310484"/>
            <a:ext cx="6783387" cy="2873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u="sng">
                <a:solidFill>
                  <a:schemeClr val="tx1"/>
                </a:solidFill>
                <a:latin typeface="Times New Roman" pitchFamily="18" charset="0"/>
                <a:ea typeface="新細明體" charset="-120"/>
              </a:defRPr>
            </a:lvl1pPr>
            <a:lvl2pPr marL="742950" indent="-285750" eaLnBrk="0" hangingPunct="0">
              <a:defRPr kumimoji="1" sz="2400" u="sng">
                <a:solidFill>
                  <a:schemeClr val="tx1"/>
                </a:solidFill>
                <a:latin typeface="Times New Roman" pitchFamily="18" charset="0"/>
                <a:ea typeface="新細明體" charset="-120"/>
              </a:defRPr>
            </a:lvl2pPr>
            <a:lvl3pPr marL="1143000" indent="-228600" eaLnBrk="0" hangingPunct="0">
              <a:defRPr kumimoji="1" sz="2400" u="sng">
                <a:solidFill>
                  <a:schemeClr val="tx1"/>
                </a:solidFill>
                <a:latin typeface="Times New Roman" pitchFamily="18" charset="0"/>
                <a:ea typeface="新細明體" charset="-120"/>
              </a:defRPr>
            </a:lvl3pPr>
            <a:lvl4pPr marL="1600200" indent="-228600" eaLnBrk="0" hangingPunct="0">
              <a:defRPr kumimoji="1" sz="2400" u="sng">
                <a:solidFill>
                  <a:schemeClr val="tx1"/>
                </a:solidFill>
                <a:latin typeface="Times New Roman" pitchFamily="18" charset="0"/>
                <a:ea typeface="新細明體" charset="-120"/>
              </a:defRPr>
            </a:lvl4pPr>
            <a:lvl5pPr marL="2057400" indent="-228600" eaLnBrk="0" hangingPunct="0">
              <a:defRPr kumimoji="1" sz="2400" u="sng">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9pPr>
          </a:lstStyle>
          <a:p>
            <a:pPr eaLnBrk="1" hangingPunct="1"/>
            <a:r>
              <a:rPr lang="zh-TW" altLang="en-US" sz="900" u="none" smtClean="0">
                <a:solidFill>
                  <a:prstClr val="black"/>
                </a:solidFill>
                <a:latin typeface="微軟正黑體" pitchFamily="34" charset="-120"/>
                <a:ea typeface="微軟正黑體" pitchFamily="34" charset="-120"/>
              </a:rPr>
              <a:t>機密等級：密            日期：</a:t>
            </a:r>
            <a:r>
              <a:rPr lang="en-US" altLang="zh-TW" sz="900" u="none" smtClean="0">
                <a:solidFill>
                  <a:prstClr val="black"/>
                </a:solidFill>
                <a:latin typeface="微軟正黑體" pitchFamily="34" charset="-120"/>
                <a:ea typeface="微軟正黑體" pitchFamily="34" charset="-120"/>
              </a:rPr>
              <a:t>2019/12/18</a:t>
            </a:r>
            <a:endParaRPr lang="zh-TW" altLang="en-US" sz="900" u="none" dirty="0" smtClean="0">
              <a:solidFill>
                <a:prstClr val="black"/>
              </a:solidFill>
              <a:latin typeface="微軟正黑體" pitchFamily="34" charset="-120"/>
              <a:ea typeface="微軟正黑體" pitchFamily="34" charset="-120"/>
            </a:endParaRPr>
          </a:p>
        </p:txBody>
      </p:sp>
    </p:spTree>
    <p:extLst>
      <p:ext uri="{BB962C8B-B14F-4D97-AF65-F5344CB8AC3E}">
        <p14:creationId xmlns:p14="http://schemas.microsoft.com/office/powerpoint/2010/main" val="33137461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Text Box 6">
            <a:extLst/>
          </p:cNvPr>
          <p:cNvSpPr txBox="1">
            <a:spLocks noChangeArrowheads="1"/>
          </p:cNvSpPr>
          <p:nvPr/>
        </p:nvSpPr>
        <p:spPr bwMode="auto">
          <a:xfrm>
            <a:off x="1945440" y="3169332"/>
            <a:ext cx="5219879" cy="693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6782" tIns="38391" rIns="76782" bIns="38391">
            <a:spAutoFit/>
          </a:bodyPr>
          <a:lstStyle>
            <a:lvl1pPr eaLnBrk="0" hangingPunct="0">
              <a:defRPr kumimoji="1" sz="2400" u="sng">
                <a:solidFill>
                  <a:schemeClr val="tx1"/>
                </a:solidFill>
                <a:latin typeface="Times New Roman" pitchFamily="18" charset="0"/>
                <a:ea typeface="PMingLiU" pitchFamily="18" charset="-120"/>
              </a:defRPr>
            </a:lvl1pPr>
            <a:lvl2pPr marL="742950" indent="-285750" eaLnBrk="0" hangingPunct="0">
              <a:defRPr kumimoji="1" sz="2400" u="sng">
                <a:solidFill>
                  <a:schemeClr val="tx1"/>
                </a:solidFill>
                <a:latin typeface="Times New Roman" pitchFamily="18" charset="0"/>
                <a:ea typeface="PMingLiU" pitchFamily="18" charset="-120"/>
              </a:defRPr>
            </a:lvl2pPr>
            <a:lvl3pPr marL="1143000" indent="-228600" eaLnBrk="0" hangingPunct="0">
              <a:defRPr kumimoji="1" sz="2400" u="sng">
                <a:solidFill>
                  <a:schemeClr val="tx1"/>
                </a:solidFill>
                <a:latin typeface="Times New Roman" pitchFamily="18" charset="0"/>
                <a:ea typeface="PMingLiU" pitchFamily="18" charset="-120"/>
              </a:defRPr>
            </a:lvl3pPr>
            <a:lvl4pPr marL="1600200" indent="-228600" eaLnBrk="0" hangingPunct="0">
              <a:defRPr kumimoji="1" sz="2400" u="sng">
                <a:solidFill>
                  <a:schemeClr val="tx1"/>
                </a:solidFill>
                <a:latin typeface="Times New Roman" pitchFamily="18" charset="0"/>
                <a:ea typeface="PMingLiU" pitchFamily="18" charset="-120"/>
              </a:defRPr>
            </a:lvl4pPr>
            <a:lvl5pPr marL="2057400" indent="-228600" eaLnBrk="0" hangingPunct="0">
              <a:defRPr kumimoji="1" sz="2400" u="sng">
                <a:solidFill>
                  <a:schemeClr val="tx1"/>
                </a:solidFill>
                <a:latin typeface="Times New Roman" pitchFamily="18" charset="0"/>
                <a:ea typeface="PMingLiU" pitchFamily="18"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PMingLiU" pitchFamily="18"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PMingLiU" pitchFamily="18"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PMingLiU" pitchFamily="18"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PMingLiU" pitchFamily="18" charset="-120"/>
              </a:defRPr>
            </a:lvl9pPr>
          </a:lstStyle>
          <a:p>
            <a:pPr algn="ctr" eaLnBrk="1" hangingPunct="1">
              <a:spcBef>
                <a:spcPct val="30000"/>
              </a:spcBef>
              <a:defRPr/>
            </a:pPr>
            <a:r>
              <a:rPr lang="zh-TW" altLang="en-US" sz="4000" u="none" dirty="0">
                <a:solidFill>
                  <a:srgbClr val="000000">
                    <a:lumMod val="50000"/>
                    <a:lumOff val="50000"/>
                  </a:srgbClr>
                </a:solidFill>
                <a:latin typeface="微軟正黑體" pitchFamily="34" charset="-120"/>
                <a:ea typeface="微軟正黑體" pitchFamily="34" charset="-120"/>
              </a:rPr>
              <a:t>報告完畢，謝謝指教</a:t>
            </a:r>
          </a:p>
        </p:txBody>
      </p:sp>
      <p:sp>
        <p:nvSpPr>
          <p:cNvPr id="4" name="頁尾版面配置區 1"/>
          <p:cNvSpPr>
            <a:spLocks noGrp="1"/>
          </p:cNvSpPr>
          <p:nvPr>
            <p:ph type="ftr" sz="quarter" idx="4294967295"/>
          </p:nvPr>
        </p:nvSpPr>
        <p:spPr bwMode="auto">
          <a:xfrm>
            <a:off x="604880" y="6310940"/>
            <a:ext cx="6783387" cy="2873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u="sng">
                <a:solidFill>
                  <a:schemeClr val="tx1"/>
                </a:solidFill>
                <a:latin typeface="Times New Roman" pitchFamily="18" charset="0"/>
                <a:ea typeface="新細明體" charset="-120"/>
              </a:defRPr>
            </a:lvl1pPr>
            <a:lvl2pPr marL="742950" indent="-285750" eaLnBrk="0" hangingPunct="0">
              <a:defRPr kumimoji="1" sz="2400" u="sng">
                <a:solidFill>
                  <a:schemeClr val="tx1"/>
                </a:solidFill>
                <a:latin typeface="Times New Roman" pitchFamily="18" charset="0"/>
                <a:ea typeface="新細明體" charset="-120"/>
              </a:defRPr>
            </a:lvl2pPr>
            <a:lvl3pPr marL="1143000" indent="-228600" eaLnBrk="0" hangingPunct="0">
              <a:defRPr kumimoji="1" sz="2400" u="sng">
                <a:solidFill>
                  <a:schemeClr val="tx1"/>
                </a:solidFill>
                <a:latin typeface="Times New Roman" pitchFamily="18" charset="0"/>
                <a:ea typeface="新細明體" charset="-120"/>
              </a:defRPr>
            </a:lvl3pPr>
            <a:lvl4pPr marL="1600200" indent="-228600" eaLnBrk="0" hangingPunct="0">
              <a:defRPr kumimoji="1" sz="2400" u="sng">
                <a:solidFill>
                  <a:schemeClr val="tx1"/>
                </a:solidFill>
                <a:latin typeface="Times New Roman" pitchFamily="18" charset="0"/>
                <a:ea typeface="新細明體" charset="-120"/>
              </a:defRPr>
            </a:lvl4pPr>
            <a:lvl5pPr marL="2057400" indent="-228600" eaLnBrk="0" hangingPunct="0">
              <a:defRPr kumimoji="1" sz="2400" u="sng">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charset="-120"/>
              </a:defRPr>
            </a:lvl9pPr>
          </a:lstStyle>
          <a:p>
            <a:pPr eaLnBrk="1" hangingPunct="1"/>
            <a:r>
              <a:rPr lang="zh-TW" altLang="en-US" sz="900" u="none" smtClean="0">
                <a:solidFill>
                  <a:srgbClr val="FFFFFF"/>
                </a:solidFill>
                <a:latin typeface="微軟正黑體" pitchFamily="34" charset="-120"/>
                <a:ea typeface="微軟正黑體" pitchFamily="34" charset="-120"/>
              </a:rPr>
              <a:t>機密等級：密            日期：</a:t>
            </a:r>
            <a:r>
              <a:rPr lang="en-US" altLang="zh-TW" sz="900" u="none" smtClean="0">
                <a:solidFill>
                  <a:srgbClr val="FFFFFF"/>
                </a:solidFill>
                <a:latin typeface="微軟正黑體" pitchFamily="34" charset="-120"/>
                <a:ea typeface="微軟正黑體" pitchFamily="34" charset="-120"/>
              </a:rPr>
              <a:t>2019/12/18</a:t>
            </a:r>
            <a:endParaRPr lang="zh-TW" altLang="en-US" sz="900" u="none" dirty="0" smtClean="0">
              <a:solidFill>
                <a:srgbClr val="FFFFFF"/>
              </a:solidFill>
              <a:latin typeface="微軟正黑體" pitchFamily="34" charset="-120"/>
              <a:ea typeface="微軟正黑體" pitchFamily="34" charset="-120"/>
            </a:endParaRPr>
          </a:p>
        </p:txBody>
      </p:sp>
    </p:spTree>
    <p:extLst>
      <p:ext uri="{BB962C8B-B14F-4D97-AF65-F5344CB8AC3E}">
        <p14:creationId xmlns:p14="http://schemas.microsoft.com/office/powerpoint/2010/main" val="3681723259"/>
      </p:ext>
    </p:extLst>
  </p:cSld>
  <p:clrMapOvr>
    <a:masterClrMapping/>
  </p:clrMapOvr>
  <p:transition>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txBox="1">
            <a:spLocks noGrp="1"/>
          </p:cNvSpPr>
          <p:nvPr/>
        </p:nvSpPr>
        <p:spPr bwMode="auto">
          <a:xfrm>
            <a:off x="6553200" y="6246671"/>
            <a:ext cx="2133600" cy="476360"/>
          </a:xfrm>
          <a:prstGeom prst="rect">
            <a:avLst/>
          </a:prstGeom>
          <a:noFill/>
          <a:ln>
            <a:miter lim="800000"/>
            <a:headEnd/>
            <a:tailEnd/>
          </a:ln>
        </p:spPr>
        <p:txBody>
          <a:bodyPr/>
          <a:lstStyle/>
          <a:p>
            <a:pPr algn="r">
              <a:defRPr/>
            </a:pPr>
            <a:fld id="{2A4D86AC-03A9-41FD-AEBF-490CFCB46ECE}" type="slidenum">
              <a:rPr lang="en-US" altLang="zh-TW" sz="1400" u="none">
                <a:solidFill>
                  <a:srgbClr val="000000"/>
                </a:solidFill>
                <a:latin typeface="Trebuchet MS"/>
                <a:ea typeface="標楷體" pitchFamily="65" charset="-120"/>
                <a:cs typeface="Arial Unicode MS" pitchFamily="34" charset="-120"/>
              </a:rPr>
              <a:pPr algn="r">
                <a:defRPr/>
              </a:pPr>
              <a:t>27</a:t>
            </a:fld>
            <a:endParaRPr lang="en-US" altLang="zh-TW" sz="1400" u="none" dirty="0">
              <a:solidFill>
                <a:srgbClr val="000000"/>
              </a:solidFill>
              <a:latin typeface="Trebuchet MS"/>
              <a:ea typeface="標楷體" pitchFamily="65" charset="-120"/>
              <a:cs typeface="Arial Unicode MS" pitchFamily="34" charset="-120"/>
            </a:endParaRPr>
          </a:p>
        </p:txBody>
      </p:sp>
      <p:pic>
        <p:nvPicPr>
          <p:cNvPr id="3075" name="Picture 2" descr="新光人壽封面頁"/>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5546"/>
            <a:ext cx="9144000" cy="6865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 Box 5"/>
          <p:cNvSpPr txBox="1">
            <a:spLocks noChangeArrowheads="1"/>
          </p:cNvSpPr>
          <p:nvPr/>
        </p:nvSpPr>
        <p:spPr bwMode="auto">
          <a:xfrm>
            <a:off x="762000" y="4398393"/>
            <a:ext cx="7696200" cy="1170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FF0000"/>
              </a:buClr>
              <a:buSzPct val="70000"/>
              <a:buFont typeface="Wingdings" pitchFamily="2" charset="2"/>
              <a:buChar char="n"/>
              <a:defRPr kumimoji="1" sz="3000">
                <a:solidFill>
                  <a:schemeClr val="tx1"/>
                </a:solidFill>
                <a:latin typeface="Trebuchet MS" pitchFamily="34" charset="0"/>
                <a:ea typeface="微軟正黑體" pitchFamily="34" charset="-120"/>
              </a:defRPr>
            </a:lvl1pPr>
            <a:lvl2pPr marL="742950" indent="-285750" eaLnBrk="0" hangingPunct="0">
              <a:spcBef>
                <a:spcPct val="20000"/>
              </a:spcBef>
              <a:buClr>
                <a:srgbClr val="FF99CC"/>
              </a:buClr>
              <a:buSzPct val="70000"/>
              <a:buFont typeface="Wingdings" pitchFamily="2" charset="2"/>
              <a:buChar char="n"/>
              <a:defRPr kumimoji="1" sz="2600">
                <a:solidFill>
                  <a:schemeClr val="tx1"/>
                </a:solidFill>
                <a:latin typeface="Trebuchet MS" pitchFamily="34" charset="0"/>
                <a:ea typeface="微軟正黑體" pitchFamily="34" charset="-120"/>
              </a:defRPr>
            </a:lvl2pPr>
            <a:lvl3pPr marL="1143000" indent="-228600" eaLnBrk="0" hangingPunct="0">
              <a:spcBef>
                <a:spcPct val="20000"/>
              </a:spcBef>
              <a:buChar char="•"/>
              <a:defRPr kumimoji="1" sz="2400">
                <a:solidFill>
                  <a:schemeClr val="tx1"/>
                </a:solidFill>
                <a:latin typeface="Trebuchet MS" pitchFamily="34" charset="0"/>
                <a:ea typeface="微軟正黑體" pitchFamily="34" charset="-120"/>
              </a:defRPr>
            </a:lvl3pPr>
            <a:lvl4pPr marL="1600200" indent="-228600" eaLnBrk="0" hangingPunct="0">
              <a:spcBef>
                <a:spcPct val="20000"/>
              </a:spcBef>
              <a:buChar char="–"/>
              <a:defRPr kumimoji="1" sz="2000">
                <a:solidFill>
                  <a:schemeClr val="tx1"/>
                </a:solidFill>
                <a:latin typeface="Trebuchet MS" pitchFamily="34" charset="0"/>
                <a:ea typeface="微軟正黑體" pitchFamily="34" charset="-120"/>
              </a:defRPr>
            </a:lvl4pPr>
            <a:lvl5pPr marL="2057400" indent="-228600" eaLnBrk="0" hangingPunct="0">
              <a:spcBef>
                <a:spcPct val="20000"/>
              </a:spcBef>
              <a:buChar char="»"/>
              <a:defRPr kumimoji="1" sz="2000">
                <a:solidFill>
                  <a:schemeClr val="tx1"/>
                </a:solidFill>
                <a:latin typeface="Trebuchet MS" pitchFamily="34" charset="0"/>
                <a:ea typeface="微軟正黑體" pitchFamily="34" charset="-120"/>
              </a:defRPr>
            </a:lvl5pPr>
            <a:lvl6pPr marL="25146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6pPr>
            <a:lvl7pPr marL="29718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7pPr>
            <a:lvl8pPr marL="34290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8pPr>
            <a:lvl9pPr marL="38862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9pPr>
          </a:lstStyle>
          <a:p>
            <a:pPr eaLnBrk="1" hangingPunct="1">
              <a:spcBef>
                <a:spcPct val="50000"/>
              </a:spcBef>
              <a:buClrTx/>
              <a:buSzTx/>
              <a:buFontTx/>
              <a:buNone/>
            </a:pPr>
            <a:r>
              <a:rPr lang="zh-TW" altLang="en-US" sz="2800" u="none" smtClean="0">
                <a:solidFill>
                  <a:srgbClr val="000000"/>
                </a:solidFill>
                <a:latin typeface="微軟正黑體" pitchFamily="34" charset="-120"/>
                <a:ea typeface="Arial Unicode MS" pitchFamily="34" charset="-120"/>
                <a:cs typeface="Arial Unicode MS" pitchFamily="34" charset="-120"/>
              </a:rPr>
              <a:t>主　題：</a:t>
            </a:r>
            <a:r>
              <a:rPr lang="en-US" altLang="zh-TW" sz="2800" u="none" smtClean="0">
                <a:solidFill>
                  <a:srgbClr val="000000"/>
                </a:solidFill>
                <a:latin typeface="微軟正黑體" pitchFamily="34" charset="-120"/>
                <a:ea typeface="Arial Unicode MS" pitchFamily="34" charset="-120"/>
                <a:cs typeface="Arial Unicode MS" pitchFamily="34" charset="-120"/>
              </a:rPr>
              <a:t>AML</a:t>
            </a:r>
            <a:r>
              <a:rPr lang="zh-TW" altLang="en-US" sz="2800" u="none" smtClean="0">
                <a:solidFill>
                  <a:srgbClr val="000000"/>
                </a:solidFill>
                <a:latin typeface="微軟正黑體" pitchFamily="34" charset="-120"/>
                <a:ea typeface="Arial Unicode MS" pitchFamily="34" charset="-120"/>
                <a:cs typeface="Arial Unicode MS" pitchFamily="34" charset="-120"/>
              </a:rPr>
              <a:t>系統風險評級結案報告</a:t>
            </a:r>
            <a:endParaRPr lang="en-US" altLang="zh-TW" sz="2800" u="none" smtClean="0">
              <a:solidFill>
                <a:srgbClr val="000000"/>
              </a:solidFill>
              <a:latin typeface="微軟正黑體" pitchFamily="34" charset="-120"/>
              <a:ea typeface="Arial Unicode MS" pitchFamily="34" charset="-120"/>
              <a:cs typeface="Arial Unicode MS" pitchFamily="34" charset="-120"/>
            </a:endParaRPr>
          </a:p>
          <a:p>
            <a:pPr eaLnBrk="1" hangingPunct="1">
              <a:spcBef>
                <a:spcPct val="50000"/>
              </a:spcBef>
              <a:buClrTx/>
              <a:buSzTx/>
              <a:buFontTx/>
              <a:buNone/>
            </a:pPr>
            <a:r>
              <a:rPr lang="zh-TW" altLang="en-US" sz="2800" u="none" smtClean="0">
                <a:solidFill>
                  <a:srgbClr val="000000"/>
                </a:solidFill>
                <a:latin typeface="微軟正黑體" pitchFamily="34" charset="-120"/>
                <a:ea typeface="Arial Unicode MS" pitchFamily="34" charset="-120"/>
                <a:cs typeface="Arial Unicode MS" pitchFamily="34" charset="-120"/>
              </a:rPr>
              <a:t>日　期：</a:t>
            </a:r>
            <a:r>
              <a:rPr lang="en-US" altLang="zh-TW" sz="2800" u="none" smtClean="0">
                <a:solidFill>
                  <a:srgbClr val="000000"/>
                </a:solidFill>
                <a:latin typeface="微軟正黑體" pitchFamily="34" charset="-120"/>
                <a:ea typeface="Arial Unicode MS" pitchFamily="34" charset="-120"/>
                <a:cs typeface="Arial Unicode MS" pitchFamily="34" charset="-120"/>
              </a:rPr>
              <a:t>2019/12/18</a:t>
            </a:r>
          </a:p>
        </p:txBody>
      </p:sp>
    </p:spTree>
    <p:extLst>
      <p:ext uri="{BB962C8B-B14F-4D97-AF65-F5344CB8AC3E}">
        <p14:creationId xmlns:p14="http://schemas.microsoft.com/office/powerpoint/2010/main" val="3960225328"/>
      </p:ext>
    </p:extLst>
  </p:cSld>
  <p:clrMapOvr>
    <a:masterClrMapping/>
  </p:clrMapOvr>
  <p:transition>
    <p:split orient="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標題 1"/>
          <p:cNvSpPr>
            <a:spLocks noGrp="1"/>
          </p:cNvSpPr>
          <p:nvPr>
            <p:ph type="title"/>
          </p:nvPr>
        </p:nvSpPr>
        <p:spPr/>
        <p:txBody>
          <a:bodyPr/>
          <a:lstStyle/>
          <a:p>
            <a:r>
              <a:rPr lang="zh-TW" altLang="en-US" smtClean="0"/>
              <a:t>專案目標</a:t>
            </a:r>
          </a:p>
        </p:txBody>
      </p:sp>
      <p:sp>
        <p:nvSpPr>
          <p:cNvPr id="4099" name="矩形 2"/>
          <p:cNvSpPr>
            <a:spLocks noChangeArrowheads="1"/>
          </p:cNvSpPr>
          <p:nvPr/>
        </p:nvSpPr>
        <p:spPr bwMode="auto">
          <a:xfrm>
            <a:off x="684213" y="1413202"/>
            <a:ext cx="7632700" cy="4217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FF0000"/>
              </a:buClr>
              <a:buSzPct val="70000"/>
              <a:buFont typeface="Wingdings" pitchFamily="2" charset="2"/>
              <a:buChar char="n"/>
              <a:defRPr kumimoji="1" sz="3000">
                <a:solidFill>
                  <a:schemeClr val="tx1"/>
                </a:solidFill>
                <a:latin typeface="Trebuchet MS" pitchFamily="34" charset="0"/>
                <a:ea typeface="微軟正黑體" pitchFamily="34" charset="-120"/>
              </a:defRPr>
            </a:lvl1pPr>
            <a:lvl2pPr eaLnBrk="0" hangingPunct="0">
              <a:spcBef>
                <a:spcPct val="20000"/>
              </a:spcBef>
              <a:buClr>
                <a:srgbClr val="FF99CC"/>
              </a:buClr>
              <a:buSzPct val="70000"/>
              <a:buFont typeface="Wingdings" pitchFamily="2" charset="2"/>
              <a:buChar char="n"/>
              <a:defRPr kumimoji="1" sz="2600">
                <a:solidFill>
                  <a:schemeClr val="tx1"/>
                </a:solidFill>
                <a:latin typeface="Trebuchet MS" pitchFamily="34" charset="0"/>
                <a:ea typeface="微軟正黑體" pitchFamily="34" charset="-120"/>
              </a:defRPr>
            </a:lvl2pPr>
            <a:lvl3pPr eaLnBrk="0" hangingPunct="0">
              <a:spcBef>
                <a:spcPct val="20000"/>
              </a:spcBef>
              <a:buChar char="•"/>
              <a:defRPr kumimoji="1" sz="2400">
                <a:solidFill>
                  <a:schemeClr val="tx1"/>
                </a:solidFill>
                <a:latin typeface="Trebuchet MS" pitchFamily="34" charset="0"/>
                <a:ea typeface="微軟正黑體" pitchFamily="34" charset="-120"/>
              </a:defRPr>
            </a:lvl3pPr>
            <a:lvl4pPr marL="1600200" indent="-228600" eaLnBrk="0" hangingPunct="0">
              <a:spcBef>
                <a:spcPct val="20000"/>
              </a:spcBef>
              <a:buChar char="–"/>
              <a:defRPr kumimoji="1" sz="2000">
                <a:solidFill>
                  <a:schemeClr val="tx1"/>
                </a:solidFill>
                <a:latin typeface="Trebuchet MS" pitchFamily="34" charset="0"/>
                <a:ea typeface="微軟正黑體" pitchFamily="34" charset="-120"/>
              </a:defRPr>
            </a:lvl4pPr>
            <a:lvl5pPr marL="2057400" indent="-228600" eaLnBrk="0" hangingPunct="0">
              <a:spcBef>
                <a:spcPct val="20000"/>
              </a:spcBef>
              <a:buChar char="»"/>
              <a:defRPr kumimoji="1" sz="2000">
                <a:solidFill>
                  <a:schemeClr val="tx1"/>
                </a:solidFill>
                <a:latin typeface="Trebuchet MS" pitchFamily="34" charset="0"/>
                <a:ea typeface="微軟正黑體" pitchFamily="34" charset="-120"/>
              </a:defRPr>
            </a:lvl5pPr>
            <a:lvl6pPr marL="25146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6pPr>
            <a:lvl7pPr marL="29718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7pPr>
            <a:lvl8pPr marL="34290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8pPr>
            <a:lvl9pPr marL="38862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9pPr>
          </a:lstStyle>
          <a:p>
            <a:pPr eaLnBrk="1" hangingPunct="1">
              <a:spcBef>
                <a:spcPct val="0"/>
              </a:spcBef>
              <a:buSzTx/>
            </a:pPr>
            <a:r>
              <a:rPr lang="zh-TW" altLang="en-US" sz="2800" u="none" smtClean="0">
                <a:solidFill>
                  <a:srgbClr val="000000"/>
                </a:solidFill>
                <a:latin typeface="微軟正黑體" pitchFamily="34" charset="-120"/>
                <a:ea typeface="Arial Unicode MS" pitchFamily="34" charset="-120"/>
                <a:cs typeface="Arial Unicode MS" pitchFamily="34" charset="-120"/>
              </a:rPr>
              <a:t>專案目標</a:t>
            </a:r>
            <a:endParaRPr lang="en-US" altLang="zh-TW" sz="2800" u="none" smtClean="0">
              <a:solidFill>
                <a:srgbClr val="000000"/>
              </a:solidFill>
              <a:latin typeface="微軟正黑體" pitchFamily="34" charset="-120"/>
              <a:ea typeface="Arial Unicode MS" pitchFamily="34" charset="-120"/>
              <a:cs typeface="Arial Unicode MS" pitchFamily="34" charset="-120"/>
            </a:endParaRPr>
          </a:p>
          <a:p>
            <a:pPr lvl="1" eaLnBrk="1" hangingPunct="1">
              <a:spcBef>
                <a:spcPct val="0"/>
              </a:spcBef>
              <a:buClr>
                <a:srgbClr val="C00000"/>
              </a:buClr>
              <a:buSzTx/>
            </a:pPr>
            <a:r>
              <a:rPr lang="zh-TW" altLang="en-US" sz="2000" u="none" smtClean="0">
                <a:solidFill>
                  <a:srgbClr val="000000"/>
                </a:solidFill>
                <a:latin typeface="微軟正黑體" pitchFamily="34" charset="-120"/>
                <a:ea typeface="Arial Unicode MS" pitchFamily="34" charset="-120"/>
                <a:cs typeface="Arial Unicode MS" pitchFamily="34" charset="-120"/>
              </a:rPr>
              <a:t>產出兩次新風險評級試算結果。</a:t>
            </a:r>
            <a:endParaRPr lang="en-US" altLang="zh-TW" sz="2000" u="none" smtClean="0">
              <a:solidFill>
                <a:srgbClr val="000000"/>
              </a:solidFill>
              <a:latin typeface="微軟正黑體" pitchFamily="34" charset="-120"/>
              <a:ea typeface="Arial Unicode MS" pitchFamily="34" charset="-120"/>
              <a:cs typeface="Arial Unicode MS" pitchFamily="34" charset="-120"/>
            </a:endParaRPr>
          </a:p>
          <a:p>
            <a:pPr lvl="1" eaLnBrk="1" hangingPunct="1">
              <a:spcBef>
                <a:spcPct val="0"/>
              </a:spcBef>
              <a:buClr>
                <a:srgbClr val="C00000"/>
              </a:buClr>
              <a:buSzTx/>
            </a:pPr>
            <a:r>
              <a:rPr lang="zh-TW" altLang="en-US" sz="2000" u="none" smtClean="0">
                <a:solidFill>
                  <a:srgbClr val="000000"/>
                </a:solidFill>
                <a:latin typeface="微軟正黑體" pitchFamily="34" charset="-120"/>
                <a:ea typeface="Arial Unicode MS" pitchFamily="34" charset="-120"/>
                <a:cs typeface="Arial Unicode MS" pitchFamily="34" charset="-120"/>
              </a:rPr>
              <a:t>如期完成新風險評級上線作業。</a:t>
            </a:r>
            <a:endParaRPr lang="en-US" altLang="zh-TW" sz="2000" u="none" smtClean="0">
              <a:solidFill>
                <a:srgbClr val="000000"/>
              </a:solidFill>
              <a:latin typeface="微軟正黑體" pitchFamily="34" charset="-120"/>
              <a:ea typeface="Arial Unicode MS" pitchFamily="34" charset="-120"/>
              <a:cs typeface="Arial Unicode MS" pitchFamily="34" charset="-120"/>
            </a:endParaRPr>
          </a:p>
          <a:p>
            <a:pPr lvl="1" eaLnBrk="1" hangingPunct="1">
              <a:spcBef>
                <a:spcPct val="0"/>
              </a:spcBef>
              <a:buClr>
                <a:srgbClr val="C00000"/>
              </a:buClr>
              <a:buSzTx/>
            </a:pPr>
            <a:endParaRPr lang="en-US" altLang="zh-TW" sz="2000" u="none" smtClean="0">
              <a:solidFill>
                <a:srgbClr val="000000"/>
              </a:solidFill>
              <a:latin typeface="微軟正黑體" pitchFamily="34" charset="-120"/>
              <a:ea typeface="Arial Unicode MS" pitchFamily="34" charset="-120"/>
              <a:cs typeface="Arial Unicode MS" pitchFamily="34" charset="-120"/>
            </a:endParaRPr>
          </a:p>
          <a:p>
            <a:pPr lvl="1" eaLnBrk="1" hangingPunct="1">
              <a:spcBef>
                <a:spcPct val="0"/>
              </a:spcBef>
              <a:buClr>
                <a:srgbClr val="C00000"/>
              </a:buClr>
              <a:buSzTx/>
            </a:pPr>
            <a:endParaRPr lang="en-US" altLang="zh-TW" sz="2000" u="none" smtClean="0">
              <a:solidFill>
                <a:srgbClr val="000000"/>
              </a:solidFill>
              <a:latin typeface="微軟正黑體" pitchFamily="34" charset="-120"/>
              <a:ea typeface="Arial Unicode MS" pitchFamily="34" charset="-120"/>
              <a:cs typeface="Arial Unicode MS" pitchFamily="34" charset="-120"/>
            </a:endParaRPr>
          </a:p>
          <a:p>
            <a:pPr eaLnBrk="1" hangingPunct="1">
              <a:spcBef>
                <a:spcPct val="0"/>
              </a:spcBef>
              <a:buSzTx/>
            </a:pPr>
            <a:r>
              <a:rPr lang="zh-TW" altLang="en-US" sz="2800" u="none" smtClean="0">
                <a:solidFill>
                  <a:srgbClr val="000000"/>
                </a:solidFill>
                <a:latin typeface="微軟正黑體" pitchFamily="34" charset="-120"/>
                <a:ea typeface="Arial Unicode MS" pitchFamily="34" charset="-120"/>
                <a:cs typeface="Arial Unicode MS" pitchFamily="34" charset="-120"/>
              </a:rPr>
              <a:t>需求目標</a:t>
            </a:r>
            <a:endParaRPr lang="en-US" altLang="zh-TW" sz="2800" u="none" smtClean="0">
              <a:solidFill>
                <a:srgbClr val="000000"/>
              </a:solidFill>
              <a:latin typeface="微軟正黑體" pitchFamily="34" charset="-120"/>
              <a:ea typeface="Arial Unicode MS" pitchFamily="34" charset="-120"/>
              <a:cs typeface="Arial Unicode MS" pitchFamily="34" charset="-120"/>
            </a:endParaRPr>
          </a:p>
          <a:p>
            <a:pPr lvl="1" eaLnBrk="1" hangingPunct="1">
              <a:spcBef>
                <a:spcPct val="0"/>
              </a:spcBef>
              <a:buClr>
                <a:srgbClr val="C00000"/>
              </a:buClr>
              <a:buSzTx/>
            </a:pPr>
            <a:r>
              <a:rPr lang="zh-TW" altLang="en-US" sz="2000" u="none" smtClean="0">
                <a:solidFill>
                  <a:srgbClr val="000000"/>
                </a:solidFill>
                <a:latin typeface="微軟正黑體" pitchFamily="34" charset="-120"/>
                <a:ea typeface="Arial Unicode MS" pitchFamily="34" charset="-120"/>
                <a:cs typeface="Arial Unicode MS" pitchFamily="34" charset="-120"/>
              </a:rPr>
              <a:t>以客戶</a:t>
            </a:r>
            <a:r>
              <a:rPr lang="en-US" altLang="zh-TW" sz="2000" u="none" smtClean="0">
                <a:solidFill>
                  <a:srgbClr val="000000"/>
                </a:solidFill>
                <a:latin typeface="微軟正黑體" pitchFamily="34" charset="-120"/>
                <a:ea typeface="Arial Unicode MS" pitchFamily="34" charset="-120"/>
                <a:cs typeface="Arial Unicode MS" pitchFamily="34" charset="-120"/>
              </a:rPr>
              <a:t>(</a:t>
            </a:r>
            <a:r>
              <a:rPr lang="zh-TW" altLang="en-US" sz="2000" u="none" smtClean="0">
                <a:solidFill>
                  <a:srgbClr val="000000"/>
                </a:solidFill>
                <a:latin typeface="微軟正黑體" pitchFamily="34" charset="-120"/>
                <a:ea typeface="Arial Unicode MS" pitchFamily="34" charset="-120"/>
                <a:cs typeface="Arial Unicode MS" pitchFamily="34" charset="-120"/>
              </a:rPr>
              <a:t>要保人、借款人</a:t>
            </a:r>
            <a:r>
              <a:rPr lang="en-US" altLang="zh-TW" sz="2000" u="none" smtClean="0">
                <a:solidFill>
                  <a:srgbClr val="000000"/>
                </a:solidFill>
                <a:latin typeface="微軟正黑體" pitchFamily="34" charset="-120"/>
                <a:ea typeface="Arial Unicode MS" pitchFamily="34" charset="-120"/>
                <a:cs typeface="Arial Unicode MS" pitchFamily="34" charset="-120"/>
              </a:rPr>
              <a:t>)</a:t>
            </a:r>
            <a:r>
              <a:rPr lang="zh-TW" altLang="en-US" sz="2000" u="none" smtClean="0">
                <a:solidFill>
                  <a:srgbClr val="000000"/>
                </a:solidFill>
                <a:latin typeface="微軟正黑體" pitchFamily="34" charset="-120"/>
                <a:ea typeface="Arial Unicode MS" pitchFamily="34" charset="-120"/>
                <a:cs typeface="Arial Unicode MS" pitchFamily="34" charset="-120"/>
              </a:rPr>
              <a:t>為歸戶評級對象，其它關係人的風險回歸至客戶。</a:t>
            </a:r>
            <a:endParaRPr lang="en-US" altLang="zh-TW" sz="2000" u="none" smtClean="0">
              <a:solidFill>
                <a:srgbClr val="000000"/>
              </a:solidFill>
              <a:latin typeface="微軟正黑體" pitchFamily="34" charset="-120"/>
              <a:ea typeface="Arial Unicode MS" pitchFamily="34" charset="-120"/>
              <a:cs typeface="Arial Unicode MS" pitchFamily="34" charset="-120"/>
            </a:endParaRPr>
          </a:p>
          <a:p>
            <a:pPr lvl="1" eaLnBrk="1" hangingPunct="1">
              <a:spcBef>
                <a:spcPct val="0"/>
              </a:spcBef>
              <a:buClr>
                <a:srgbClr val="C00000"/>
              </a:buClr>
              <a:buSzTx/>
            </a:pPr>
            <a:r>
              <a:rPr lang="zh-TW" altLang="en-US" sz="2000" u="none" smtClean="0">
                <a:solidFill>
                  <a:srgbClr val="000000"/>
                </a:solidFill>
                <a:latin typeface="微軟正黑體" pitchFamily="34" charset="-120"/>
                <a:ea typeface="Arial Unicode MS" pitchFamily="34" charset="-120"/>
                <a:cs typeface="Arial Unicode MS" pitchFamily="34" charset="-120"/>
              </a:rPr>
              <a:t>針對客戶、地域、產品、通路四面項，強化相關風險因子</a:t>
            </a:r>
            <a:endParaRPr lang="en-US" altLang="zh-TW" sz="2000" u="none" smtClean="0">
              <a:solidFill>
                <a:srgbClr val="000000"/>
              </a:solidFill>
              <a:latin typeface="微軟正黑體" pitchFamily="34" charset="-120"/>
              <a:ea typeface="Arial Unicode MS" pitchFamily="34" charset="-120"/>
              <a:cs typeface="Arial Unicode MS" pitchFamily="34" charset="-120"/>
            </a:endParaRPr>
          </a:p>
          <a:p>
            <a:pPr lvl="2" eaLnBrk="1" hangingPunct="1">
              <a:spcBef>
                <a:spcPct val="0"/>
              </a:spcBef>
              <a:buClr>
                <a:srgbClr val="C00000"/>
              </a:buClr>
              <a:buFont typeface="Wingdings" pitchFamily="2" charset="2"/>
              <a:buChar char="n"/>
            </a:pPr>
            <a:r>
              <a:rPr lang="zh-TW" altLang="en-US" sz="1800" u="none" smtClean="0">
                <a:solidFill>
                  <a:srgbClr val="000000"/>
                </a:solidFill>
                <a:latin typeface="微軟正黑體" pitchFamily="34" charset="-120"/>
                <a:ea typeface="Arial Unicode MS" pitchFamily="34" charset="-120"/>
                <a:cs typeface="Arial Unicode MS" pitchFamily="34" charset="-120"/>
              </a:rPr>
              <a:t>再區分自然人及法人適用項目，訂定共</a:t>
            </a:r>
            <a:r>
              <a:rPr lang="en-US" altLang="zh-TW" sz="1800" u="none" smtClean="0">
                <a:solidFill>
                  <a:srgbClr val="000000"/>
                </a:solidFill>
                <a:latin typeface="微軟正黑體" pitchFamily="34" charset="-120"/>
                <a:ea typeface="Arial Unicode MS" pitchFamily="34" charset="-120"/>
                <a:cs typeface="Arial Unicode MS" pitchFamily="34" charset="-120"/>
              </a:rPr>
              <a:t>40</a:t>
            </a:r>
            <a:r>
              <a:rPr lang="zh-TW" altLang="en-US" sz="1800" u="none" smtClean="0">
                <a:solidFill>
                  <a:srgbClr val="000000"/>
                </a:solidFill>
                <a:latin typeface="微軟正黑體" pitchFamily="34" charset="-120"/>
                <a:ea typeface="Arial Unicode MS" pitchFamily="34" charset="-120"/>
                <a:cs typeface="Arial Unicode MS" pitchFamily="34" charset="-120"/>
              </a:rPr>
              <a:t>項風險因子。</a:t>
            </a:r>
            <a:endParaRPr lang="en-US" altLang="zh-TW" sz="1800" u="none" smtClean="0">
              <a:solidFill>
                <a:srgbClr val="000000"/>
              </a:solidFill>
              <a:latin typeface="微軟正黑體" pitchFamily="34" charset="-120"/>
              <a:ea typeface="Arial Unicode MS" pitchFamily="34" charset="-120"/>
              <a:cs typeface="Arial Unicode MS" pitchFamily="34" charset="-120"/>
            </a:endParaRPr>
          </a:p>
          <a:p>
            <a:pPr lvl="2" eaLnBrk="1" hangingPunct="1">
              <a:spcBef>
                <a:spcPct val="0"/>
              </a:spcBef>
              <a:buClr>
                <a:srgbClr val="C00000"/>
              </a:buClr>
              <a:buFont typeface="Wingdings" pitchFamily="2" charset="2"/>
              <a:buChar char="n"/>
            </a:pPr>
            <a:r>
              <a:rPr lang="zh-TW" altLang="en-US" sz="1800" u="none" smtClean="0">
                <a:solidFill>
                  <a:srgbClr val="000000"/>
                </a:solidFill>
                <a:latin typeface="微軟正黑體" pitchFamily="34" charset="-120"/>
                <a:ea typeface="Arial Unicode MS" pitchFamily="34" charset="-120"/>
                <a:cs typeface="Arial Unicode MS" pitchFamily="34" charset="-120"/>
              </a:rPr>
              <a:t>風險因子採加分方式計分，碰中得分項目才加計分數。</a:t>
            </a:r>
            <a:endParaRPr lang="en-US" altLang="zh-TW" sz="1800" u="none" smtClean="0">
              <a:solidFill>
                <a:srgbClr val="000000"/>
              </a:solidFill>
              <a:latin typeface="微軟正黑體" pitchFamily="34" charset="-120"/>
              <a:ea typeface="Arial Unicode MS" pitchFamily="34" charset="-120"/>
              <a:cs typeface="Arial Unicode MS" pitchFamily="34" charset="-120"/>
            </a:endParaRPr>
          </a:p>
          <a:p>
            <a:pPr lvl="2" eaLnBrk="1" hangingPunct="1">
              <a:spcBef>
                <a:spcPct val="0"/>
              </a:spcBef>
              <a:buClr>
                <a:srgbClr val="C00000"/>
              </a:buClr>
              <a:buFont typeface="Wingdings" pitchFamily="2" charset="2"/>
              <a:buChar char="n"/>
            </a:pPr>
            <a:r>
              <a:rPr lang="zh-TW" altLang="en-US" sz="1800" u="none" smtClean="0">
                <a:solidFill>
                  <a:srgbClr val="000000"/>
                </a:solidFill>
                <a:latin typeface="微軟正黑體" pitchFamily="34" charset="-120"/>
                <a:ea typeface="Arial Unicode MS" pitchFamily="34" charset="-120"/>
                <a:cs typeface="Arial Unicode MS" pitchFamily="34" charset="-120"/>
              </a:rPr>
              <a:t>依風險因子總得分計算出交易風險分數。</a:t>
            </a:r>
            <a:endParaRPr lang="en-US" altLang="zh-TW" sz="1800" u="none" smtClean="0">
              <a:solidFill>
                <a:srgbClr val="000000"/>
              </a:solidFill>
              <a:latin typeface="微軟正黑體" pitchFamily="34" charset="-120"/>
              <a:ea typeface="Arial Unicode MS" pitchFamily="34" charset="-120"/>
              <a:cs typeface="Arial Unicode MS" pitchFamily="34" charset="-120"/>
            </a:endParaRPr>
          </a:p>
          <a:p>
            <a:pPr lvl="2" eaLnBrk="1" hangingPunct="1">
              <a:spcBef>
                <a:spcPct val="0"/>
              </a:spcBef>
              <a:buClr>
                <a:srgbClr val="C00000"/>
              </a:buClr>
              <a:buFont typeface="Wingdings" pitchFamily="2" charset="2"/>
              <a:buChar char="n"/>
            </a:pPr>
            <a:r>
              <a:rPr lang="zh-TW" altLang="en-US" sz="1800" u="none" smtClean="0">
                <a:solidFill>
                  <a:srgbClr val="000000"/>
                </a:solidFill>
                <a:latin typeface="微軟正黑體" pitchFamily="34" charset="-120"/>
                <a:ea typeface="Arial Unicode MS" pitchFamily="34" charset="-120"/>
                <a:cs typeface="Arial Unicode MS" pitchFamily="34" charset="-120"/>
              </a:rPr>
              <a:t>依客戶保單交易風險，計算客戶歸戶風險。</a:t>
            </a:r>
            <a:endParaRPr lang="en-US" altLang="zh-TW" sz="1800" u="none" smtClean="0">
              <a:solidFill>
                <a:srgbClr val="000000"/>
              </a:solidFill>
              <a:latin typeface="微軟正黑體" pitchFamily="34" charset="-120"/>
              <a:ea typeface="Arial Unicode MS" pitchFamily="34" charset="-120"/>
              <a:cs typeface="Arial Unicode MS" pitchFamily="34" charset="-120"/>
            </a:endParaRPr>
          </a:p>
        </p:txBody>
      </p:sp>
    </p:spTree>
    <p:extLst>
      <p:ext uri="{BB962C8B-B14F-4D97-AF65-F5344CB8AC3E}">
        <p14:creationId xmlns:p14="http://schemas.microsoft.com/office/powerpoint/2010/main" val="788662156"/>
      </p:ext>
    </p:extLst>
  </p:cSld>
  <p:clrMapOvr>
    <a:masterClrMapping/>
  </p:clrMapOvr>
  <p:transition>
    <p:split orient="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r>
              <a:rPr lang="zh-TW" altLang="en-US" smtClean="0"/>
              <a:t>影響的系統範圍</a:t>
            </a:r>
          </a:p>
        </p:txBody>
      </p:sp>
      <p:sp>
        <p:nvSpPr>
          <p:cNvPr id="5123" name="矩形 3"/>
          <p:cNvSpPr>
            <a:spLocks noChangeArrowheads="1"/>
          </p:cNvSpPr>
          <p:nvPr/>
        </p:nvSpPr>
        <p:spPr bwMode="auto">
          <a:xfrm>
            <a:off x="119063" y="1281410"/>
            <a:ext cx="4824412" cy="83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FF0000"/>
              </a:buClr>
              <a:buSzPct val="70000"/>
              <a:buFont typeface="Wingdings" pitchFamily="2" charset="2"/>
              <a:buChar char="n"/>
              <a:defRPr kumimoji="1" sz="3000">
                <a:solidFill>
                  <a:schemeClr val="tx1"/>
                </a:solidFill>
                <a:latin typeface="Trebuchet MS" pitchFamily="34" charset="0"/>
                <a:ea typeface="微軟正黑體" pitchFamily="34" charset="-120"/>
              </a:defRPr>
            </a:lvl1pPr>
            <a:lvl2pPr marL="742950" indent="-285750" eaLnBrk="0" hangingPunct="0">
              <a:spcBef>
                <a:spcPct val="20000"/>
              </a:spcBef>
              <a:buClr>
                <a:srgbClr val="FF99CC"/>
              </a:buClr>
              <a:buSzPct val="70000"/>
              <a:buFont typeface="Wingdings" pitchFamily="2" charset="2"/>
              <a:buChar char="n"/>
              <a:defRPr kumimoji="1" sz="2600">
                <a:solidFill>
                  <a:schemeClr val="tx1"/>
                </a:solidFill>
                <a:latin typeface="Trebuchet MS" pitchFamily="34" charset="0"/>
                <a:ea typeface="微軟正黑體" pitchFamily="34" charset="-120"/>
              </a:defRPr>
            </a:lvl2pPr>
            <a:lvl3pPr marL="1143000" indent="-228600" eaLnBrk="0" hangingPunct="0">
              <a:spcBef>
                <a:spcPct val="20000"/>
              </a:spcBef>
              <a:buChar char="•"/>
              <a:defRPr kumimoji="1" sz="2400">
                <a:solidFill>
                  <a:schemeClr val="tx1"/>
                </a:solidFill>
                <a:latin typeface="Trebuchet MS" pitchFamily="34" charset="0"/>
                <a:ea typeface="微軟正黑體" pitchFamily="34" charset="-120"/>
              </a:defRPr>
            </a:lvl3pPr>
            <a:lvl4pPr marL="1600200" indent="-228600" eaLnBrk="0" hangingPunct="0">
              <a:spcBef>
                <a:spcPct val="20000"/>
              </a:spcBef>
              <a:buChar char="–"/>
              <a:defRPr kumimoji="1" sz="2000">
                <a:solidFill>
                  <a:schemeClr val="tx1"/>
                </a:solidFill>
                <a:latin typeface="Trebuchet MS" pitchFamily="34" charset="0"/>
                <a:ea typeface="微軟正黑體" pitchFamily="34" charset="-120"/>
              </a:defRPr>
            </a:lvl4pPr>
            <a:lvl5pPr marL="2057400" indent="-228600" eaLnBrk="0" hangingPunct="0">
              <a:spcBef>
                <a:spcPct val="20000"/>
              </a:spcBef>
              <a:buChar char="»"/>
              <a:defRPr kumimoji="1" sz="2000">
                <a:solidFill>
                  <a:schemeClr val="tx1"/>
                </a:solidFill>
                <a:latin typeface="Trebuchet MS" pitchFamily="34" charset="0"/>
                <a:ea typeface="微軟正黑體" pitchFamily="34" charset="-120"/>
              </a:defRPr>
            </a:lvl5pPr>
            <a:lvl6pPr marL="25146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6pPr>
            <a:lvl7pPr marL="29718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7pPr>
            <a:lvl8pPr marL="34290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8pPr>
            <a:lvl9pPr marL="38862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9pPr>
          </a:lstStyle>
          <a:p>
            <a:pPr eaLnBrk="1" hangingPunct="1">
              <a:spcBef>
                <a:spcPct val="0"/>
              </a:spcBef>
              <a:buSzTx/>
            </a:pPr>
            <a:r>
              <a:rPr lang="zh-TW" altLang="en-US" sz="2800" u="none" smtClean="0">
                <a:solidFill>
                  <a:srgbClr val="000000"/>
                </a:solidFill>
                <a:latin typeface="微軟正黑體" pitchFamily="34" charset="-120"/>
                <a:ea typeface="Arial Unicode MS" pitchFamily="34" charset="-120"/>
                <a:cs typeface="Arial Unicode MS" pitchFamily="34" charset="-120"/>
              </a:rPr>
              <a:t>核心系統</a:t>
            </a:r>
            <a:r>
              <a:rPr lang="en-US" altLang="zh-TW" sz="2800" u="none" smtClean="0">
                <a:solidFill>
                  <a:srgbClr val="000000"/>
                </a:solidFill>
                <a:latin typeface="微軟正黑體" pitchFamily="34" charset="-120"/>
                <a:ea typeface="Arial Unicode MS" pitchFamily="34" charset="-120"/>
                <a:cs typeface="Arial Unicode MS" pitchFamily="34" charset="-120"/>
              </a:rPr>
              <a:t>(11</a:t>
            </a:r>
            <a:r>
              <a:rPr lang="zh-TW" altLang="en-US" sz="2800" u="none" smtClean="0">
                <a:solidFill>
                  <a:srgbClr val="000000"/>
                </a:solidFill>
                <a:latin typeface="微軟正黑體" pitchFamily="34" charset="-120"/>
                <a:ea typeface="Arial Unicode MS" pitchFamily="34" charset="-120"/>
                <a:cs typeface="Arial Unicode MS" pitchFamily="34" charset="-120"/>
              </a:rPr>
              <a:t>個線別</a:t>
            </a:r>
            <a:r>
              <a:rPr lang="en-US" altLang="zh-TW" sz="2800" u="none" smtClean="0">
                <a:solidFill>
                  <a:srgbClr val="000000"/>
                </a:solidFill>
                <a:latin typeface="微軟正黑體" pitchFamily="34" charset="-120"/>
                <a:ea typeface="Arial Unicode MS" pitchFamily="34" charset="-120"/>
                <a:cs typeface="Arial Unicode MS" pitchFamily="34" charset="-120"/>
              </a:rPr>
              <a:t>)</a:t>
            </a:r>
          </a:p>
          <a:p>
            <a:pPr eaLnBrk="1" hangingPunct="1">
              <a:spcBef>
                <a:spcPct val="0"/>
              </a:spcBef>
              <a:buSzTx/>
              <a:buFontTx/>
              <a:buNone/>
            </a:pPr>
            <a:r>
              <a:rPr lang="zh-TW" altLang="en-US" sz="2000" u="none" smtClean="0">
                <a:solidFill>
                  <a:srgbClr val="000000"/>
                </a:solidFill>
                <a:latin typeface="微軟正黑體" pitchFamily="34" charset="-120"/>
                <a:ea typeface="Arial Unicode MS" pitchFamily="34" charset="-120"/>
                <a:cs typeface="Arial Unicode MS" pitchFamily="34" charset="-120"/>
              </a:rPr>
              <a:t>    總窗口：林和逸</a:t>
            </a:r>
            <a:endParaRPr lang="en-US" altLang="zh-TW" sz="2000" u="none" smtClean="0">
              <a:solidFill>
                <a:srgbClr val="000000"/>
              </a:solidFill>
              <a:latin typeface="微軟正黑體" pitchFamily="34" charset="-120"/>
              <a:ea typeface="Arial Unicode MS" pitchFamily="34" charset="-120"/>
              <a:cs typeface="Arial Unicode MS" pitchFamily="34" charset="-120"/>
            </a:endParaRPr>
          </a:p>
        </p:txBody>
      </p:sp>
      <p:graphicFrame>
        <p:nvGraphicFramePr>
          <p:cNvPr id="5" name="表格 4"/>
          <p:cNvGraphicFramePr>
            <a:graphicFrameLocks noGrp="1"/>
          </p:cNvGraphicFramePr>
          <p:nvPr/>
        </p:nvGraphicFramePr>
        <p:xfrm>
          <a:off x="444500" y="2111864"/>
          <a:ext cx="3600450" cy="4446031"/>
        </p:xfrm>
        <a:graphic>
          <a:graphicData uri="http://schemas.openxmlformats.org/drawingml/2006/table">
            <a:tbl>
              <a:tblPr firstRow="1" firstCol="1" bandRow="1">
                <a:tableStyleId>{93296810-A885-4BE3-A3E7-6D5BEEA58F35}</a:tableStyleId>
              </a:tblPr>
              <a:tblGrid>
                <a:gridCol w="1309254">
                  <a:extLst>
                    <a:ext uri="{9D8B030D-6E8A-4147-A177-3AD203B41FA5}">
                      <a16:colId xmlns:a16="http://schemas.microsoft.com/office/drawing/2014/main" val="20000"/>
                    </a:ext>
                  </a:extLst>
                </a:gridCol>
                <a:gridCol w="2291196">
                  <a:extLst>
                    <a:ext uri="{9D8B030D-6E8A-4147-A177-3AD203B41FA5}">
                      <a16:colId xmlns:a16="http://schemas.microsoft.com/office/drawing/2014/main" val="20001"/>
                    </a:ext>
                  </a:extLst>
                </a:gridCol>
              </a:tblGrid>
              <a:tr h="365845">
                <a:tc>
                  <a:txBody>
                    <a:bodyPr/>
                    <a:lstStyle/>
                    <a:p>
                      <a:r>
                        <a:rPr lang="zh-TW" altLang="en-US" sz="1800" dirty="0" smtClean="0">
                          <a:latin typeface="微軟正黑體" panose="020B0604030504040204" pitchFamily="34" charset="-120"/>
                          <a:ea typeface="微軟正黑體" panose="020B0604030504040204" pitchFamily="34" charset="-120"/>
                        </a:rPr>
                        <a:t>線別</a:t>
                      </a:r>
                      <a:endParaRPr lang="zh-TW" altLang="en-US" sz="1800" dirty="0">
                        <a:latin typeface="微軟正黑體" panose="020B0604030504040204" pitchFamily="34" charset="-120"/>
                        <a:ea typeface="微軟正黑體" panose="020B0604030504040204" pitchFamily="34" charset="-120"/>
                      </a:endParaRPr>
                    </a:p>
                  </a:txBody>
                  <a:tcPr marL="91441" marR="91441" marT="45731" marB="45731"/>
                </a:tc>
                <a:tc>
                  <a:txBody>
                    <a:bodyPr/>
                    <a:lstStyle/>
                    <a:p>
                      <a:r>
                        <a:rPr lang="zh-TW" altLang="en-US" sz="1800" dirty="0" smtClean="0">
                          <a:latin typeface="微軟正黑體" panose="020B0604030504040204" pitchFamily="34" charset="-120"/>
                          <a:ea typeface="微軟正黑體" panose="020B0604030504040204" pitchFamily="34" charset="-120"/>
                        </a:rPr>
                        <a:t>窗口</a:t>
                      </a:r>
                      <a:endParaRPr lang="zh-TW" altLang="en-US" sz="1800" dirty="0">
                        <a:latin typeface="微軟正黑體" panose="020B0604030504040204" pitchFamily="34" charset="-120"/>
                        <a:ea typeface="微軟正黑體" panose="020B0604030504040204" pitchFamily="34" charset="-120"/>
                      </a:endParaRPr>
                    </a:p>
                  </a:txBody>
                  <a:tcPr marL="91441" marR="91441" marT="45731" marB="45731"/>
                </a:tc>
                <a:extLst>
                  <a:ext uri="{0D108BD9-81ED-4DB2-BD59-A6C34878D82A}">
                    <a16:rowId xmlns:a16="http://schemas.microsoft.com/office/drawing/2014/main" val="10000"/>
                  </a:ext>
                </a:extLst>
              </a:tr>
              <a:tr h="370926">
                <a:tc>
                  <a:txBody>
                    <a:bodyPr/>
                    <a:lstStyle/>
                    <a:p>
                      <a:r>
                        <a:rPr lang="zh-TW" altLang="en-US" sz="1800" dirty="0" smtClean="0">
                          <a:latin typeface="微軟正黑體" panose="020B0604030504040204" pitchFamily="34" charset="-120"/>
                          <a:ea typeface="微軟正黑體" panose="020B0604030504040204" pitchFamily="34" charset="-120"/>
                        </a:rPr>
                        <a:t>新契約</a:t>
                      </a:r>
                      <a:endParaRPr lang="zh-TW" altLang="en-US" sz="1800" dirty="0">
                        <a:latin typeface="微軟正黑體" panose="020B0604030504040204" pitchFamily="34" charset="-120"/>
                        <a:ea typeface="微軟正黑體" panose="020B0604030504040204" pitchFamily="34" charset="-120"/>
                      </a:endParaRPr>
                    </a:p>
                  </a:txBody>
                  <a:tcPr marL="91441" marR="91441" marT="45731" marB="45731"/>
                </a:tc>
                <a:tc>
                  <a:txBody>
                    <a:bodyPr/>
                    <a:lstStyle/>
                    <a:p>
                      <a:r>
                        <a:rPr lang="zh-TW" altLang="en-US" sz="1800" dirty="0" smtClean="0">
                          <a:latin typeface="微軟正黑體" panose="020B0604030504040204" pitchFamily="34" charset="-120"/>
                          <a:ea typeface="微軟正黑體" panose="020B0604030504040204" pitchFamily="34" charset="-120"/>
                        </a:rPr>
                        <a:t>張嘉琪、林明正</a:t>
                      </a:r>
                      <a:endParaRPr lang="zh-TW" altLang="en-US" sz="1800" dirty="0">
                        <a:latin typeface="微軟正黑體" panose="020B0604030504040204" pitchFamily="34" charset="-120"/>
                        <a:ea typeface="微軟正黑體" panose="020B0604030504040204" pitchFamily="34" charset="-120"/>
                      </a:endParaRPr>
                    </a:p>
                  </a:txBody>
                  <a:tcPr marL="91441" marR="91441" marT="45731" marB="45731"/>
                </a:tc>
                <a:extLst>
                  <a:ext uri="{0D108BD9-81ED-4DB2-BD59-A6C34878D82A}">
                    <a16:rowId xmlns:a16="http://schemas.microsoft.com/office/drawing/2014/main" val="10001"/>
                  </a:ext>
                </a:extLst>
              </a:tr>
              <a:tr h="370926">
                <a:tc>
                  <a:txBody>
                    <a:bodyPr/>
                    <a:lstStyle/>
                    <a:p>
                      <a:r>
                        <a:rPr lang="zh-TW" altLang="en-US" sz="1800" dirty="0" smtClean="0">
                          <a:latin typeface="微軟正黑體" panose="020B0604030504040204" pitchFamily="34" charset="-120"/>
                          <a:ea typeface="微軟正黑體" panose="020B0604030504040204" pitchFamily="34" charset="-120"/>
                        </a:rPr>
                        <a:t>給付</a:t>
                      </a:r>
                      <a:endParaRPr lang="zh-TW" altLang="en-US" sz="1800" dirty="0">
                        <a:latin typeface="微軟正黑體" panose="020B0604030504040204" pitchFamily="34" charset="-120"/>
                        <a:ea typeface="微軟正黑體" panose="020B0604030504040204" pitchFamily="34" charset="-120"/>
                      </a:endParaRPr>
                    </a:p>
                  </a:txBody>
                  <a:tcPr marL="91441" marR="91441" marT="45731" marB="4573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800" dirty="0" smtClean="0">
                          <a:effectLst/>
                          <a:latin typeface="微軟正黑體" panose="020B0604030504040204" pitchFamily="34" charset="-120"/>
                          <a:ea typeface="微軟正黑體" panose="020B0604030504040204" pitchFamily="34" charset="-120"/>
                        </a:rPr>
                        <a:t>黃惠玲</a:t>
                      </a:r>
                      <a:endParaRPr lang="zh-TW" altLang="zh-TW" sz="1800" dirty="0" smtClean="0">
                        <a:solidFill>
                          <a:schemeClr val="tx1"/>
                        </a:solidFill>
                        <a:effectLst/>
                        <a:latin typeface="微軟正黑體" panose="020B0604030504040204" pitchFamily="34" charset="-120"/>
                        <a:ea typeface="微軟正黑體" panose="020B0604030504040204" pitchFamily="34" charset="-120"/>
                        <a:cs typeface="新細明體"/>
                      </a:endParaRPr>
                    </a:p>
                  </a:txBody>
                  <a:tcPr marL="91441" marR="91441" marT="45731" marB="45731"/>
                </a:tc>
                <a:extLst>
                  <a:ext uri="{0D108BD9-81ED-4DB2-BD59-A6C34878D82A}">
                    <a16:rowId xmlns:a16="http://schemas.microsoft.com/office/drawing/2014/main" val="10002"/>
                  </a:ext>
                </a:extLst>
              </a:tr>
              <a:tr h="370926">
                <a:tc>
                  <a:txBody>
                    <a:bodyPr/>
                    <a:lstStyle/>
                    <a:p>
                      <a:r>
                        <a:rPr lang="zh-TW" altLang="en-US" sz="1800" dirty="0" smtClean="0">
                          <a:latin typeface="微軟正黑體" panose="020B0604030504040204" pitchFamily="34" charset="-120"/>
                          <a:ea typeface="微軟正黑體" panose="020B0604030504040204" pitchFamily="34" charset="-120"/>
                        </a:rPr>
                        <a:t>續期</a:t>
                      </a:r>
                      <a:endParaRPr lang="zh-TW" altLang="en-US" sz="1800" dirty="0">
                        <a:latin typeface="微軟正黑體" panose="020B0604030504040204" pitchFamily="34" charset="-120"/>
                        <a:ea typeface="微軟正黑體" panose="020B0604030504040204" pitchFamily="34" charset="-120"/>
                      </a:endParaRPr>
                    </a:p>
                  </a:txBody>
                  <a:tcPr marL="91441" marR="91441" marT="45731" marB="4573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800" dirty="0" smtClean="0">
                          <a:effectLst/>
                          <a:latin typeface="微軟正黑體" panose="020B0604030504040204" pitchFamily="34" charset="-120"/>
                          <a:ea typeface="微軟正黑體" panose="020B0604030504040204" pitchFamily="34" charset="-120"/>
                        </a:rPr>
                        <a:t>陳慧姿</a:t>
                      </a:r>
                      <a:endParaRPr lang="zh-TW" altLang="zh-TW" sz="1800" dirty="0" smtClean="0">
                        <a:solidFill>
                          <a:schemeClr val="tx1"/>
                        </a:solidFill>
                        <a:effectLst/>
                        <a:latin typeface="微軟正黑體" panose="020B0604030504040204" pitchFamily="34" charset="-120"/>
                        <a:ea typeface="微軟正黑體" panose="020B0604030504040204" pitchFamily="34" charset="-120"/>
                        <a:cs typeface="新細明體"/>
                      </a:endParaRPr>
                    </a:p>
                  </a:txBody>
                  <a:tcPr marL="91441" marR="91441" marT="45731" marB="45731"/>
                </a:tc>
                <a:extLst>
                  <a:ext uri="{0D108BD9-81ED-4DB2-BD59-A6C34878D82A}">
                    <a16:rowId xmlns:a16="http://schemas.microsoft.com/office/drawing/2014/main" val="10003"/>
                  </a:ext>
                </a:extLst>
              </a:tr>
              <a:tr h="370926">
                <a:tc>
                  <a:txBody>
                    <a:bodyPr/>
                    <a:lstStyle/>
                    <a:p>
                      <a:r>
                        <a:rPr lang="zh-TW" altLang="en-US" sz="1800" dirty="0" smtClean="0">
                          <a:latin typeface="微軟正黑體" panose="020B0604030504040204" pitchFamily="34" charset="-120"/>
                          <a:ea typeface="微軟正黑體" panose="020B0604030504040204" pitchFamily="34" charset="-120"/>
                        </a:rPr>
                        <a:t>理賠</a:t>
                      </a:r>
                      <a:endParaRPr lang="zh-TW" altLang="en-US" sz="1800" dirty="0">
                        <a:latin typeface="微軟正黑體" panose="020B0604030504040204" pitchFamily="34" charset="-120"/>
                        <a:ea typeface="微軟正黑體" panose="020B0604030504040204" pitchFamily="34" charset="-120"/>
                      </a:endParaRPr>
                    </a:p>
                  </a:txBody>
                  <a:tcPr marL="91441" marR="91441" marT="45731" marB="4573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800" dirty="0" smtClean="0">
                          <a:effectLst/>
                          <a:latin typeface="微軟正黑體" panose="020B0604030504040204" pitchFamily="34" charset="-120"/>
                          <a:ea typeface="微軟正黑體" panose="020B0604030504040204" pitchFamily="34" charset="-120"/>
                        </a:rPr>
                        <a:t>李貞瑩</a:t>
                      </a:r>
                      <a:endParaRPr lang="zh-TW" altLang="zh-TW" sz="1800" dirty="0" smtClean="0">
                        <a:solidFill>
                          <a:schemeClr val="tx1"/>
                        </a:solidFill>
                        <a:effectLst/>
                        <a:latin typeface="微軟正黑體" panose="020B0604030504040204" pitchFamily="34" charset="-120"/>
                        <a:ea typeface="微軟正黑體" panose="020B0604030504040204" pitchFamily="34" charset="-120"/>
                        <a:cs typeface="新細明體"/>
                      </a:endParaRPr>
                    </a:p>
                  </a:txBody>
                  <a:tcPr marL="91441" marR="91441" marT="45731" marB="45731"/>
                </a:tc>
                <a:extLst>
                  <a:ext uri="{0D108BD9-81ED-4DB2-BD59-A6C34878D82A}">
                    <a16:rowId xmlns:a16="http://schemas.microsoft.com/office/drawing/2014/main" val="10004"/>
                  </a:ext>
                </a:extLst>
              </a:tr>
              <a:tr h="370926">
                <a:tc>
                  <a:txBody>
                    <a:bodyPr/>
                    <a:lstStyle/>
                    <a:p>
                      <a:r>
                        <a:rPr lang="zh-TW" altLang="en-US" sz="1800" dirty="0" smtClean="0">
                          <a:latin typeface="微軟正黑體" panose="020B0604030504040204" pitchFamily="34" charset="-120"/>
                          <a:ea typeface="微軟正黑體" panose="020B0604030504040204" pitchFamily="34" charset="-120"/>
                        </a:rPr>
                        <a:t>契變</a:t>
                      </a:r>
                      <a:endParaRPr lang="zh-TW" altLang="en-US" sz="1800" dirty="0">
                        <a:latin typeface="微軟正黑體" panose="020B0604030504040204" pitchFamily="34" charset="-120"/>
                        <a:ea typeface="微軟正黑體" panose="020B0604030504040204" pitchFamily="34" charset="-120"/>
                      </a:endParaRPr>
                    </a:p>
                  </a:txBody>
                  <a:tcPr marL="91441" marR="91441" marT="45731" marB="45731"/>
                </a:tc>
                <a:tc>
                  <a:txBody>
                    <a:bodyPr/>
                    <a:lstStyle/>
                    <a:p>
                      <a:r>
                        <a:rPr lang="zh-TW" altLang="en-US" sz="1800" dirty="0" smtClean="0">
                          <a:latin typeface="微軟正黑體" panose="020B0604030504040204" pitchFamily="34" charset="-120"/>
                          <a:ea typeface="微軟正黑體" panose="020B0604030504040204" pitchFamily="34" charset="-120"/>
                        </a:rPr>
                        <a:t>許愛蘭</a:t>
                      </a:r>
                      <a:endParaRPr lang="zh-TW" altLang="en-US" sz="1800" dirty="0">
                        <a:latin typeface="微軟正黑體" panose="020B0604030504040204" pitchFamily="34" charset="-120"/>
                        <a:ea typeface="微軟正黑體" panose="020B0604030504040204" pitchFamily="34" charset="-120"/>
                      </a:endParaRPr>
                    </a:p>
                  </a:txBody>
                  <a:tcPr marL="91441" marR="91441" marT="45731" marB="45731"/>
                </a:tc>
                <a:extLst>
                  <a:ext uri="{0D108BD9-81ED-4DB2-BD59-A6C34878D82A}">
                    <a16:rowId xmlns:a16="http://schemas.microsoft.com/office/drawing/2014/main" val="10005"/>
                  </a:ext>
                </a:extLst>
              </a:tr>
              <a:tr h="370926">
                <a:tc>
                  <a:txBody>
                    <a:bodyPr/>
                    <a:lstStyle/>
                    <a:p>
                      <a:r>
                        <a:rPr lang="zh-TW" altLang="en-US" sz="1800" dirty="0" smtClean="0">
                          <a:latin typeface="微軟正黑體" panose="020B0604030504040204" pitchFamily="34" charset="-120"/>
                          <a:ea typeface="微軟正黑體" panose="020B0604030504040204" pitchFamily="34" charset="-120"/>
                        </a:rPr>
                        <a:t>團險</a:t>
                      </a:r>
                      <a:endParaRPr lang="zh-TW" altLang="en-US" sz="1800" dirty="0">
                        <a:latin typeface="微軟正黑體" panose="020B0604030504040204" pitchFamily="34" charset="-120"/>
                        <a:ea typeface="微軟正黑體" panose="020B0604030504040204" pitchFamily="34" charset="-120"/>
                      </a:endParaRPr>
                    </a:p>
                  </a:txBody>
                  <a:tcPr marL="91441" marR="91441" marT="45731" marB="45731"/>
                </a:tc>
                <a:tc>
                  <a:txBody>
                    <a:bodyPr/>
                    <a:lstStyle/>
                    <a:p>
                      <a:r>
                        <a:rPr lang="zh-TW" altLang="en-US" sz="1800" dirty="0" smtClean="0">
                          <a:latin typeface="微軟正黑體" panose="020B0604030504040204" pitchFamily="34" charset="-120"/>
                          <a:ea typeface="微軟正黑體" panose="020B0604030504040204" pitchFamily="34" charset="-120"/>
                        </a:rPr>
                        <a:t>徐偉淵</a:t>
                      </a:r>
                      <a:endParaRPr lang="zh-TW" altLang="en-US" sz="1800" dirty="0">
                        <a:latin typeface="微軟正黑體" panose="020B0604030504040204" pitchFamily="34" charset="-120"/>
                        <a:ea typeface="微軟正黑體" panose="020B0604030504040204" pitchFamily="34" charset="-120"/>
                      </a:endParaRPr>
                    </a:p>
                  </a:txBody>
                  <a:tcPr marL="91441" marR="91441" marT="45731" marB="45731"/>
                </a:tc>
                <a:extLst>
                  <a:ext uri="{0D108BD9-81ED-4DB2-BD59-A6C34878D82A}">
                    <a16:rowId xmlns:a16="http://schemas.microsoft.com/office/drawing/2014/main" val="10006"/>
                  </a:ext>
                </a:extLst>
              </a:tr>
              <a:tr h="370926">
                <a:tc>
                  <a:txBody>
                    <a:bodyPr/>
                    <a:lstStyle/>
                    <a:p>
                      <a:r>
                        <a:rPr lang="zh-TW" altLang="en-US" sz="1800" dirty="0" smtClean="0">
                          <a:latin typeface="微軟正黑體" panose="020B0604030504040204" pitchFamily="34" charset="-120"/>
                          <a:ea typeface="微軟正黑體" panose="020B0604030504040204" pitchFamily="34" charset="-120"/>
                        </a:rPr>
                        <a:t>保貸</a:t>
                      </a:r>
                      <a:endParaRPr lang="zh-TW" altLang="en-US" sz="1800" dirty="0">
                        <a:latin typeface="微軟正黑體" panose="020B0604030504040204" pitchFamily="34" charset="-120"/>
                        <a:ea typeface="微軟正黑體" panose="020B0604030504040204" pitchFamily="34" charset="-120"/>
                      </a:endParaRPr>
                    </a:p>
                  </a:txBody>
                  <a:tcPr marL="91441" marR="91441" marT="45731" marB="4573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800" dirty="0" smtClean="0">
                          <a:effectLst/>
                          <a:latin typeface="微軟正黑體" panose="020B0604030504040204" pitchFamily="34" charset="-120"/>
                          <a:ea typeface="微軟正黑體" panose="020B0604030504040204" pitchFamily="34" charset="-120"/>
                        </a:rPr>
                        <a:t>鄭芳琳</a:t>
                      </a:r>
                      <a:endParaRPr lang="zh-TW" altLang="zh-TW" sz="1800" dirty="0" smtClean="0">
                        <a:solidFill>
                          <a:schemeClr val="tx1"/>
                        </a:solidFill>
                        <a:effectLst/>
                        <a:latin typeface="微軟正黑體" panose="020B0604030504040204" pitchFamily="34" charset="-120"/>
                        <a:ea typeface="微軟正黑體" panose="020B0604030504040204" pitchFamily="34" charset="-120"/>
                        <a:cs typeface="新細明體"/>
                      </a:endParaRPr>
                    </a:p>
                  </a:txBody>
                  <a:tcPr marL="91441" marR="91441" marT="45731" marB="45731"/>
                </a:tc>
                <a:extLst>
                  <a:ext uri="{0D108BD9-81ED-4DB2-BD59-A6C34878D82A}">
                    <a16:rowId xmlns:a16="http://schemas.microsoft.com/office/drawing/2014/main" val="10007"/>
                  </a:ext>
                </a:extLst>
              </a:tr>
              <a:tr h="370926">
                <a:tc>
                  <a:txBody>
                    <a:bodyPr/>
                    <a:lstStyle/>
                    <a:p>
                      <a:r>
                        <a:rPr lang="zh-TW" altLang="en-US" sz="1800" dirty="0" smtClean="0">
                          <a:latin typeface="微軟正黑體" panose="020B0604030504040204" pitchFamily="34" charset="-120"/>
                          <a:ea typeface="微軟正黑體" panose="020B0604030504040204" pitchFamily="34" charset="-120"/>
                        </a:rPr>
                        <a:t>保會</a:t>
                      </a:r>
                      <a:endParaRPr lang="zh-TW" altLang="en-US" sz="1800" dirty="0">
                        <a:latin typeface="微軟正黑體" panose="020B0604030504040204" pitchFamily="34" charset="-120"/>
                        <a:ea typeface="微軟正黑體" panose="020B0604030504040204" pitchFamily="34" charset="-120"/>
                      </a:endParaRPr>
                    </a:p>
                  </a:txBody>
                  <a:tcPr marL="91441" marR="91441" marT="45731" marB="4573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800" dirty="0" smtClean="0">
                          <a:effectLst/>
                          <a:latin typeface="微軟正黑體" panose="020B0604030504040204" pitchFamily="34" charset="-120"/>
                          <a:ea typeface="微軟正黑體" panose="020B0604030504040204" pitchFamily="34" charset="-120"/>
                        </a:rPr>
                        <a:t>林山琳</a:t>
                      </a:r>
                      <a:endParaRPr lang="zh-TW" altLang="zh-TW" sz="1800" dirty="0" smtClean="0">
                        <a:solidFill>
                          <a:schemeClr val="tx1"/>
                        </a:solidFill>
                        <a:effectLst/>
                        <a:latin typeface="微軟正黑體" panose="020B0604030504040204" pitchFamily="34" charset="-120"/>
                        <a:ea typeface="微軟正黑體" panose="020B0604030504040204" pitchFamily="34" charset="-120"/>
                        <a:cs typeface="新細明體"/>
                      </a:endParaRPr>
                    </a:p>
                  </a:txBody>
                  <a:tcPr marL="91441" marR="91441" marT="45731" marB="45731"/>
                </a:tc>
                <a:extLst>
                  <a:ext uri="{0D108BD9-81ED-4DB2-BD59-A6C34878D82A}">
                    <a16:rowId xmlns:a16="http://schemas.microsoft.com/office/drawing/2014/main" val="10008"/>
                  </a:ext>
                </a:extLst>
              </a:tr>
              <a:tr h="370926">
                <a:tc>
                  <a:txBody>
                    <a:bodyPr/>
                    <a:lstStyle/>
                    <a:p>
                      <a:r>
                        <a:rPr lang="zh-TW" altLang="en-US" sz="1800" dirty="0" smtClean="0">
                          <a:latin typeface="微軟正黑體" panose="020B0604030504040204" pitchFamily="34" charset="-120"/>
                          <a:ea typeface="微軟正黑體" panose="020B0604030504040204" pitchFamily="34" charset="-120"/>
                        </a:rPr>
                        <a:t>業佣</a:t>
                      </a:r>
                      <a:endParaRPr lang="zh-TW" altLang="en-US" sz="1800" dirty="0">
                        <a:latin typeface="微軟正黑體" panose="020B0604030504040204" pitchFamily="34" charset="-120"/>
                        <a:ea typeface="微軟正黑體" panose="020B0604030504040204" pitchFamily="34" charset="-120"/>
                      </a:endParaRPr>
                    </a:p>
                  </a:txBody>
                  <a:tcPr marL="91441" marR="91441" marT="45731" marB="4573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solidFill>
                            <a:schemeClr val="dk1"/>
                          </a:solidFill>
                          <a:effectLst/>
                          <a:latin typeface="微軟正黑體" panose="020B0604030504040204" pitchFamily="34" charset="-120"/>
                          <a:ea typeface="微軟正黑體" panose="020B0604030504040204" pitchFamily="34" charset="-120"/>
                          <a:cs typeface="+mn-cs"/>
                        </a:rPr>
                        <a:t>謝竹貞</a:t>
                      </a:r>
                      <a:endParaRPr lang="zh-TW" altLang="zh-TW" sz="1800" dirty="0" smtClean="0">
                        <a:solidFill>
                          <a:schemeClr val="tx1"/>
                        </a:solidFill>
                        <a:effectLst/>
                        <a:latin typeface="微軟正黑體" panose="020B0604030504040204" pitchFamily="34" charset="-120"/>
                        <a:ea typeface="微軟正黑體" panose="020B0604030504040204" pitchFamily="34" charset="-120"/>
                        <a:cs typeface="新細明體"/>
                      </a:endParaRPr>
                    </a:p>
                  </a:txBody>
                  <a:tcPr marL="91441" marR="91441" marT="45731" marB="45731"/>
                </a:tc>
                <a:extLst>
                  <a:ext uri="{0D108BD9-81ED-4DB2-BD59-A6C34878D82A}">
                    <a16:rowId xmlns:a16="http://schemas.microsoft.com/office/drawing/2014/main" val="10009"/>
                  </a:ext>
                </a:extLst>
              </a:tr>
              <a:tr h="370926">
                <a:tc>
                  <a:txBody>
                    <a:bodyPr/>
                    <a:lstStyle/>
                    <a:p>
                      <a:r>
                        <a:rPr lang="zh-TW" altLang="en-US" sz="1800" dirty="0" smtClean="0">
                          <a:latin typeface="微軟正黑體" panose="020B0604030504040204" pitchFamily="34" charset="-120"/>
                          <a:ea typeface="微軟正黑體" panose="020B0604030504040204" pitchFamily="34" charset="-120"/>
                        </a:rPr>
                        <a:t>再保</a:t>
                      </a:r>
                      <a:endParaRPr lang="zh-TW" altLang="en-US" sz="1800" dirty="0">
                        <a:latin typeface="微軟正黑體" panose="020B0604030504040204" pitchFamily="34" charset="-120"/>
                        <a:ea typeface="微軟正黑體" panose="020B0604030504040204" pitchFamily="34" charset="-120"/>
                      </a:endParaRPr>
                    </a:p>
                  </a:txBody>
                  <a:tcPr marL="91441" marR="91441" marT="45731" marB="4573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solidFill>
                            <a:schemeClr val="dk1"/>
                          </a:solidFill>
                          <a:effectLst/>
                          <a:latin typeface="微軟正黑體" panose="020B0604030504040204" pitchFamily="34" charset="-120"/>
                          <a:ea typeface="微軟正黑體" panose="020B0604030504040204" pitchFamily="34" charset="-120"/>
                          <a:cs typeface="+mn-cs"/>
                        </a:rPr>
                        <a:t>萬世卿</a:t>
                      </a:r>
                      <a:endParaRPr lang="zh-TW" altLang="zh-TW" sz="1800" dirty="0" smtClean="0">
                        <a:solidFill>
                          <a:schemeClr val="tx1"/>
                        </a:solidFill>
                        <a:effectLst/>
                        <a:latin typeface="微軟正黑體" panose="020B0604030504040204" pitchFamily="34" charset="-120"/>
                        <a:ea typeface="微軟正黑體" panose="020B0604030504040204" pitchFamily="34" charset="-120"/>
                        <a:cs typeface="新細明體"/>
                      </a:endParaRPr>
                    </a:p>
                  </a:txBody>
                  <a:tcPr marL="91441" marR="91441" marT="45731" marB="45731"/>
                </a:tc>
                <a:extLst>
                  <a:ext uri="{0D108BD9-81ED-4DB2-BD59-A6C34878D82A}">
                    <a16:rowId xmlns:a16="http://schemas.microsoft.com/office/drawing/2014/main" val="10010"/>
                  </a:ext>
                </a:extLst>
              </a:tr>
              <a:tr h="370926">
                <a:tc>
                  <a:txBody>
                    <a:bodyPr/>
                    <a:lstStyle/>
                    <a:p>
                      <a:r>
                        <a:rPr lang="zh-TW" altLang="en-US" sz="1800" dirty="0" smtClean="0">
                          <a:latin typeface="微軟正黑體" panose="020B0604030504040204" pitchFamily="34" charset="-120"/>
                          <a:ea typeface="微軟正黑體" panose="020B0604030504040204" pitchFamily="34" charset="-120"/>
                        </a:rPr>
                        <a:t>財會</a:t>
                      </a:r>
                      <a:endParaRPr lang="zh-TW" altLang="en-US" sz="1800" dirty="0">
                        <a:latin typeface="微軟正黑體" panose="020B0604030504040204" pitchFamily="34" charset="-120"/>
                        <a:ea typeface="微軟正黑體" panose="020B0604030504040204" pitchFamily="34" charset="-120"/>
                      </a:endParaRPr>
                    </a:p>
                  </a:txBody>
                  <a:tcPr marL="91441" marR="91441" marT="45731" marB="45731"/>
                </a:tc>
                <a:tc>
                  <a:txBody>
                    <a:bodyPr/>
                    <a:lstStyle/>
                    <a:p>
                      <a:r>
                        <a:rPr lang="zh-TW" altLang="en-US" sz="1800" dirty="0" smtClean="0">
                          <a:latin typeface="微軟正黑體" panose="020B0604030504040204" pitchFamily="34" charset="-120"/>
                          <a:ea typeface="微軟正黑體" panose="020B0604030504040204" pitchFamily="34" charset="-120"/>
                        </a:rPr>
                        <a:t>陳欣怡</a:t>
                      </a:r>
                      <a:endParaRPr lang="zh-TW" altLang="en-US" sz="1800" dirty="0">
                        <a:latin typeface="微軟正黑體" panose="020B0604030504040204" pitchFamily="34" charset="-120"/>
                        <a:ea typeface="微軟正黑體" panose="020B0604030504040204" pitchFamily="34" charset="-120"/>
                      </a:endParaRPr>
                    </a:p>
                  </a:txBody>
                  <a:tcPr marL="91441" marR="91441" marT="45731" marB="45731"/>
                </a:tc>
                <a:extLst>
                  <a:ext uri="{0D108BD9-81ED-4DB2-BD59-A6C34878D82A}">
                    <a16:rowId xmlns:a16="http://schemas.microsoft.com/office/drawing/2014/main" val="10011"/>
                  </a:ext>
                </a:extLst>
              </a:tr>
            </a:tbl>
          </a:graphicData>
        </a:graphic>
      </p:graphicFrame>
      <p:sp>
        <p:nvSpPr>
          <p:cNvPr id="5165" name="矩形 5"/>
          <p:cNvSpPr>
            <a:spLocks noChangeArrowheads="1"/>
          </p:cNvSpPr>
          <p:nvPr/>
        </p:nvSpPr>
        <p:spPr bwMode="auto">
          <a:xfrm>
            <a:off x="4727575" y="1262355"/>
            <a:ext cx="3816350" cy="83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FF0000"/>
              </a:buClr>
              <a:buSzPct val="70000"/>
              <a:buFont typeface="Wingdings" pitchFamily="2" charset="2"/>
              <a:buChar char="n"/>
              <a:defRPr kumimoji="1" sz="3000">
                <a:solidFill>
                  <a:schemeClr val="tx1"/>
                </a:solidFill>
                <a:latin typeface="Trebuchet MS" pitchFamily="34" charset="0"/>
                <a:ea typeface="微軟正黑體" pitchFamily="34" charset="-120"/>
              </a:defRPr>
            </a:lvl1pPr>
            <a:lvl2pPr eaLnBrk="0" hangingPunct="0">
              <a:spcBef>
                <a:spcPct val="20000"/>
              </a:spcBef>
              <a:buClr>
                <a:srgbClr val="FF99CC"/>
              </a:buClr>
              <a:buSzPct val="70000"/>
              <a:buFont typeface="Wingdings" pitchFamily="2" charset="2"/>
              <a:buChar char="n"/>
              <a:defRPr kumimoji="1" sz="2600">
                <a:solidFill>
                  <a:schemeClr val="tx1"/>
                </a:solidFill>
                <a:latin typeface="Trebuchet MS" pitchFamily="34" charset="0"/>
                <a:ea typeface="微軟正黑體" pitchFamily="34" charset="-120"/>
              </a:defRPr>
            </a:lvl2pPr>
            <a:lvl3pPr marL="1143000" indent="-228600" eaLnBrk="0" hangingPunct="0">
              <a:spcBef>
                <a:spcPct val="20000"/>
              </a:spcBef>
              <a:buChar char="•"/>
              <a:defRPr kumimoji="1" sz="2400">
                <a:solidFill>
                  <a:schemeClr val="tx1"/>
                </a:solidFill>
                <a:latin typeface="Trebuchet MS" pitchFamily="34" charset="0"/>
                <a:ea typeface="微軟正黑體" pitchFamily="34" charset="-120"/>
              </a:defRPr>
            </a:lvl3pPr>
            <a:lvl4pPr marL="1600200" indent="-228600" eaLnBrk="0" hangingPunct="0">
              <a:spcBef>
                <a:spcPct val="20000"/>
              </a:spcBef>
              <a:buChar char="–"/>
              <a:defRPr kumimoji="1" sz="2000">
                <a:solidFill>
                  <a:schemeClr val="tx1"/>
                </a:solidFill>
                <a:latin typeface="Trebuchet MS" pitchFamily="34" charset="0"/>
                <a:ea typeface="微軟正黑體" pitchFamily="34" charset="-120"/>
              </a:defRPr>
            </a:lvl4pPr>
            <a:lvl5pPr marL="2057400" indent="-228600" eaLnBrk="0" hangingPunct="0">
              <a:spcBef>
                <a:spcPct val="20000"/>
              </a:spcBef>
              <a:buChar char="»"/>
              <a:defRPr kumimoji="1" sz="2000">
                <a:solidFill>
                  <a:schemeClr val="tx1"/>
                </a:solidFill>
                <a:latin typeface="Trebuchet MS" pitchFamily="34" charset="0"/>
                <a:ea typeface="微軟正黑體" pitchFamily="34" charset="-120"/>
              </a:defRPr>
            </a:lvl5pPr>
            <a:lvl6pPr marL="25146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6pPr>
            <a:lvl7pPr marL="29718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7pPr>
            <a:lvl8pPr marL="34290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8pPr>
            <a:lvl9pPr marL="38862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9pPr>
          </a:lstStyle>
          <a:p>
            <a:pPr eaLnBrk="1" hangingPunct="1">
              <a:spcBef>
                <a:spcPct val="0"/>
              </a:spcBef>
              <a:buSzTx/>
            </a:pPr>
            <a:r>
              <a:rPr lang="zh-TW" altLang="en-US" sz="2800" u="none" smtClean="0">
                <a:solidFill>
                  <a:srgbClr val="000000"/>
                </a:solidFill>
                <a:latin typeface="微軟正黑體" pitchFamily="34" charset="-120"/>
                <a:ea typeface="Arial Unicode MS" pitchFamily="34" charset="-120"/>
                <a:cs typeface="Arial Unicode MS" pitchFamily="34" charset="-120"/>
              </a:rPr>
              <a:t>非核心系統</a:t>
            </a:r>
            <a:r>
              <a:rPr lang="en-US" altLang="zh-TW" sz="2800" u="none" smtClean="0">
                <a:solidFill>
                  <a:srgbClr val="000000"/>
                </a:solidFill>
                <a:latin typeface="微軟正黑體" pitchFamily="34" charset="-120"/>
                <a:ea typeface="Arial Unicode MS" pitchFamily="34" charset="-120"/>
                <a:cs typeface="Arial Unicode MS" pitchFamily="34" charset="-120"/>
              </a:rPr>
              <a:t>(8</a:t>
            </a:r>
            <a:r>
              <a:rPr lang="zh-TW" altLang="en-US" sz="2800" u="none" smtClean="0">
                <a:solidFill>
                  <a:srgbClr val="000000"/>
                </a:solidFill>
                <a:latin typeface="微軟正黑體" pitchFamily="34" charset="-120"/>
                <a:ea typeface="Arial Unicode MS" pitchFamily="34" charset="-120"/>
                <a:cs typeface="Arial Unicode MS" pitchFamily="34" charset="-120"/>
              </a:rPr>
              <a:t>個系統</a:t>
            </a:r>
            <a:r>
              <a:rPr lang="en-US" altLang="zh-TW" sz="2800" u="none" smtClean="0">
                <a:solidFill>
                  <a:srgbClr val="000000"/>
                </a:solidFill>
                <a:latin typeface="微軟正黑體" pitchFamily="34" charset="-120"/>
                <a:ea typeface="Arial Unicode MS" pitchFamily="34" charset="-120"/>
                <a:cs typeface="Arial Unicode MS" pitchFamily="34" charset="-120"/>
              </a:rPr>
              <a:t>)</a:t>
            </a:r>
          </a:p>
          <a:p>
            <a:pPr lvl="1" eaLnBrk="1" hangingPunct="1">
              <a:spcBef>
                <a:spcPct val="0"/>
              </a:spcBef>
              <a:buClr>
                <a:srgbClr val="C00000"/>
              </a:buClr>
              <a:buSzTx/>
              <a:buFontTx/>
              <a:buNone/>
            </a:pPr>
            <a:endParaRPr lang="en-US" altLang="zh-TW" sz="2000" u="none" smtClean="0">
              <a:solidFill>
                <a:srgbClr val="000000"/>
              </a:solidFill>
              <a:latin typeface="微軟正黑體" pitchFamily="34" charset="-120"/>
              <a:ea typeface="Arial Unicode MS" pitchFamily="34" charset="-120"/>
              <a:cs typeface="Arial Unicode MS" pitchFamily="34" charset="-120"/>
            </a:endParaRPr>
          </a:p>
        </p:txBody>
      </p:sp>
      <p:graphicFrame>
        <p:nvGraphicFramePr>
          <p:cNvPr id="7" name="表格 6"/>
          <p:cNvGraphicFramePr>
            <a:graphicFrameLocks noGrp="1"/>
          </p:cNvGraphicFramePr>
          <p:nvPr/>
        </p:nvGraphicFramePr>
        <p:xfrm>
          <a:off x="5087952" y="1911913"/>
          <a:ext cx="3455987" cy="3332941"/>
        </p:xfrm>
        <a:graphic>
          <a:graphicData uri="http://schemas.openxmlformats.org/drawingml/2006/table">
            <a:tbl>
              <a:tblPr firstRow="1" firstCol="1" bandRow="1">
                <a:tableStyleId>{93296810-A885-4BE3-A3E7-6D5BEEA58F35}</a:tableStyleId>
              </a:tblPr>
              <a:tblGrid>
                <a:gridCol w="1943993">
                  <a:extLst>
                    <a:ext uri="{9D8B030D-6E8A-4147-A177-3AD203B41FA5}">
                      <a16:colId xmlns:a16="http://schemas.microsoft.com/office/drawing/2014/main" val="20000"/>
                    </a:ext>
                  </a:extLst>
                </a:gridCol>
                <a:gridCol w="1511994">
                  <a:extLst>
                    <a:ext uri="{9D8B030D-6E8A-4147-A177-3AD203B41FA5}">
                      <a16:colId xmlns:a16="http://schemas.microsoft.com/office/drawing/2014/main" val="20001"/>
                    </a:ext>
                  </a:extLst>
                </a:gridCol>
              </a:tblGrid>
              <a:tr h="365837">
                <a:tc>
                  <a:txBody>
                    <a:bodyPr/>
                    <a:lstStyle/>
                    <a:p>
                      <a:r>
                        <a:rPr lang="zh-TW" altLang="en-US" sz="1800" dirty="0" smtClean="0">
                          <a:latin typeface="微軟正黑體" panose="020B0604030504040204" pitchFamily="34" charset="-120"/>
                          <a:ea typeface="微軟正黑體" panose="020B0604030504040204" pitchFamily="34" charset="-120"/>
                        </a:rPr>
                        <a:t>系統名稱</a:t>
                      </a:r>
                      <a:endParaRPr lang="zh-TW" altLang="en-US" sz="1800" dirty="0">
                        <a:latin typeface="微軟正黑體" panose="020B0604030504040204" pitchFamily="34" charset="-120"/>
                        <a:ea typeface="微軟正黑體" panose="020B0604030504040204" pitchFamily="34" charset="-120"/>
                      </a:endParaRPr>
                    </a:p>
                  </a:txBody>
                  <a:tcPr marL="91429" marR="91429" marT="45727" marB="45727"/>
                </a:tc>
                <a:tc>
                  <a:txBody>
                    <a:bodyPr/>
                    <a:lstStyle/>
                    <a:p>
                      <a:r>
                        <a:rPr lang="zh-TW" altLang="en-US" sz="1800" dirty="0" smtClean="0">
                          <a:latin typeface="微軟正黑體" panose="020B0604030504040204" pitchFamily="34" charset="-120"/>
                          <a:ea typeface="微軟正黑體" panose="020B0604030504040204" pitchFamily="34" charset="-120"/>
                        </a:rPr>
                        <a:t>窗口</a:t>
                      </a:r>
                      <a:endParaRPr lang="zh-TW" altLang="en-US" sz="1800" dirty="0">
                        <a:latin typeface="微軟正黑體" panose="020B0604030504040204" pitchFamily="34" charset="-120"/>
                        <a:ea typeface="微軟正黑體" panose="020B0604030504040204" pitchFamily="34" charset="-120"/>
                      </a:endParaRPr>
                    </a:p>
                  </a:txBody>
                  <a:tcPr marL="91429" marR="91429" marT="45727" marB="45727"/>
                </a:tc>
                <a:extLst>
                  <a:ext uri="{0D108BD9-81ED-4DB2-BD59-A6C34878D82A}">
                    <a16:rowId xmlns:a16="http://schemas.microsoft.com/office/drawing/2014/main" val="10000"/>
                  </a:ext>
                </a:extLst>
              </a:tr>
              <a:tr h="370888">
                <a:tc>
                  <a:txBody>
                    <a:bodyPr/>
                    <a:lstStyle/>
                    <a:p>
                      <a:pPr>
                        <a:spcAft>
                          <a:spcPts val="0"/>
                        </a:spcAft>
                      </a:pPr>
                      <a:r>
                        <a:rPr lang="zh-TW" sz="1800" b="1" kern="1200" dirty="0">
                          <a:solidFill>
                            <a:schemeClr val="lt1"/>
                          </a:solidFill>
                          <a:latin typeface="微軟正黑體" panose="020B0604030504040204" pitchFamily="34" charset="-120"/>
                          <a:ea typeface="微軟正黑體" panose="020B0604030504040204" pitchFamily="34" charset="-120"/>
                          <a:cs typeface="+mn-cs"/>
                        </a:rPr>
                        <a:t>投資系統</a:t>
                      </a:r>
                    </a:p>
                  </a:txBody>
                  <a:tcPr marL="91271" marR="91271" marT="45663" marB="45663" anchor="ctr"/>
                </a:tc>
                <a:tc>
                  <a:txBody>
                    <a:bodyPr/>
                    <a:lstStyle/>
                    <a:p>
                      <a:r>
                        <a:rPr lang="zh-TW" altLang="en-US" sz="1800" dirty="0" smtClean="0">
                          <a:latin typeface="微軟正黑體" panose="020B0604030504040204" pitchFamily="34" charset="-120"/>
                          <a:ea typeface="微軟正黑體" panose="020B0604030504040204" pitchFamily="34" charset="-120"/>
                        </a:rPr>
                        <a:t>林其宥</a:t>
                      </a:r>
                      <a:endParaRPr lang="zh-TW" altLang="en-US" sz="1800" dirty="0">
                        <a:latin typeface="微軟正黑體" panose="020B0604030504040204" pitchFamily="34" charset="-120"/>
                        <a:ea typeface="微軟正黑體" panose="020B0604030504040204" pitchFamily="34" charset="-120"/>
                      </a:endParaRPr>
                    </a:p>
                  </a:txBody>
                  <a:tcPr marL="91429" marR="91429" marT="45727" marB="45727"/>
                </a:tc>
                <a:extLst>
                  <a:ext uri="{0D108BD9-81ED-4DB2-BD59-A6C34878D82A}">
                    <a16:rowId xmlns:a16="http://schemas.microsoft.com/office/drawing/2014/main" val="10001"/>
                  </a:ext>
                </a:extLst>
              </a:tr>
              <a:tr h="370888">
                <a:tc>
                  <a:txBody>
                    <a:bodyPr/>
                    <a:lstStyle/>
                    <a:p>
                      <a:pPr>
                        <a:spcAft>
                          <a:spcPts val="0"/>
                        </a:spcAft>
                      </a:pPr>
                      <a:r>
                        <a:rPr lang="zh-TW" sz="1800" b="1" kern="1200" dirty="0">
                          <a:solidFill>
                            <a:schemeClr val="lt1"/>
                          </a:solidFill>
                          <a:latin typeface="微軟正黑體" panose="020B0604030504040204" pitchFamily="34" charset="-120"/>
                          <a:ea typeface="微軟正黑體" panose="020B0604030504040204" pitchFamily="34" charset="-120"/>
                          <a:cs typeface="+mn-cs"/>
                        </a:rPr>
                        <a:t>不動產系統</a:t>
                      </a:r>
                    </a:p>
                  </a:txBody>
                  <a:tcPr marL="91271" marR="91271" marT="45663" marB="4566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solidFill>
                            <a:schemeClr val="tx1"/>
                          </a:solidFill>
                          <a:effectLst/>
                          <a:latin typeface="微軟正黑體" panose="020B0604030504040204" pitchFamily="34" charset="-120"/>
                          <a:ea typeface="微軟正黑體" panose="020B0604030504040204" pitchFamily="34" charset="-120"/>
                          <a:cs typeface="新細明體"/>
                        </a:rPr>
                        <a:t>丁曉平</a:t>
                      </a:r>
                      <a:endParaRPr lang="zh-TW" altLang="zh-TW" sz="1800" dirty="0" smtClean="0">
                        <a:solidFill>
                          <a:schemeClr val="tx1"/>
                        </a:solidFill>
                        <a:effectLst/>
                        <a:latin typeface="微軟正黑體" panose="020B0604030504040204" pitchFamily="34" charset="-120"/>
                        <a:ea typeface="微軟正黑體" panose="020B0604030504040204" pitchFamily="34" charset="-120"/>
                        <a:cs typeface="新細明體"/>
                      </a:endParaRPr>
                    </a:p>
                  </a:txBody>
                  <a:tcPr marL="91429" marR="91429" marT="45727" marB="45727"/>
                </a:tc>
                <a:extLst>
                  <a:ext uri="{0D108BD9-81ED-4DB2-BD59-A6C34878D82A}">
                    <a16:rowId xmlns:a16="http://schemas.microsoft.com/office/drawing/2014/main" val="10002"/>
                  </a:ext>
                </a:extLst>
              </a:tr>
              <a:tr h="370888">
                <a:tc>
                  <a:txBody>
                    <a:bodyPr/>
                    <a:lstStyle/>
                    <a:p>
                      <a:pPr>
                        <a:spcAft>
                          <a:spcPts val="0"/>
                        </a:spcAft>
                      </a:pPr>
                      <a:r>
                        <a:rPr lang="zh-TW" sz="1800" b="1" kern="1200" dirty="0">
                          <a:solidFill>
                            <a:schemeClr val="lt1"/>
                          </a:solidFill>
                          <a:latin typeface="微軟正黑體" panose="020B0604030504040204" pitchFamily="34" charset="-120"/>
                          <a:ea typeface="微軟正黑體" panose="020B0604030504040204" pitchFamily="34" charset="-120"/>
                          <a:cs typeface="+mn-cs"/>
                        </a:rPr>
                        <a:t>外匯系統</a:t>
                      </a:r>
                    </a:p>
                  </a:txBody>
                  <a:tcPr marL="91271" marR="91271" marT="45663" marB="4566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solidFill>
                            <a:schemeClr val="tx1"/>
                          </a:solidFill>
                          <a:effectLst/>
                          <a:latin typeface="微軟正黑體" panose="020B0604030504040204" pitchFamily="34" charset="-120"/>
                          <a:ea typeface="微軟正黑體" panose="020B0604030504040204" pitchFamily="34" charset="-120"/>
                          <a:cs typeface="新細明體"/>
                        </a:rPr>
                        <a:t>陳珮珊</a:t>
                      </a:r>
                      <a:endParaRPr lang="zh-TW" altLang="zh-TW" sz="1800" dirty="0" smtClean="0">
                        <a:solidFill>
                          <a:schemeClr val="tx1"/>
                        </a:solidFill>
                        <a:effectLst/>
                        <a:latin typeface="微軟正黑體" panose="020B0604030504040204" pitchFamily="34" charset="-120"/>
                        <a:ea typeface="微軟正黑體" panose="020B0604030504040204" pitchFamily="34" charset="-120"/>
                        <a:cs typeface="新細明體"/>
                      </a:endParaRPr>
                    </a:p>
                  </a:txBody>
                  <a:tcPr marL="91429" marR="91429" marT="45727" marB="45727"/>
                </a:tc>
                <a:extLst>
                  <a:ext uri="{0D108BD9-81ED-4DB2-BD59-A6C34878D82A}">
                    <a16:rowId xmlns:a16="http://schemas.microsoft.com/office/drawing/2014/main" val="10003"/>
                  </a:ext>
                </a:extLst>
              </a:tr>
              <a:tr h="370888">
                <a:tc>
                  <a:txBody>
                    <a:bodyPr/>
                    <a:lstStyle/>
                    <a:p>
                      <a:pPr>
                        <a:spcAft>
                          <a:spcPts val="0"/>
                        </a:spcAft>
                      </a:pPr>
                      <a:r>
                        <a:rPr lang="zh-TW" sz="1800" b="1" kern="1200" dirty="0">
                          <a:solidFill>
                            <a:schemeClr val="lt1"/>
                          </a:solidFill>
                          <a:latin typeface="微軟正黑體" panose="020B0604030504040204" pitchFamily="34" charset="-120"/>
                          <a:ea typeface="微軟正黑體" panose="020B0604030504040204" pitchFamily="34" charset="-120"/>
                          <a:cs typeface="+mn-cs"/>
                        </a:rPr>
                        <a:t>國內資運系統</a:t>
                      </a:r>
                    </a:p>
                  </a:txBody>
                  <a:tcPr marL="91271" marR="91271" marT="45663" marB="4566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solidFill>
                            <a:schemeClr val="tx1"/>
                          </a:solidFill>
                          <a:effectLst/>
                          <a:latin typeface="微軟正黑體" panose="020B0604030504040204" pitchFamily="34" charset="-120"/>
                          <a:ea typeface="微軟正黑體" panose="020B0604030504040204" pitchFamily="34" charset="-120"/>
                          <a:cs typeface="新細明體"/>
                        </a:rPr>
                        <a:t>魏禎瑩</a:t>
                      </a:r>
                      <a:endParaRPr lang="zh-TW" altLang="zh-TW" sz="1800" dirty="0" smtClean="0">
                        <a:solidFill>
                          <a:schemeClr val="tx1"/>
                        </a:solidFill>
                        <a:effectLst/>
                        <a:latin typeface="微軟正黑體" panose="020B0604030504040204" pitchFamily="34" charset="-120"/>
                        <a:ea typeface="微軟正黑體" panose="020B0604030504040204" pitchFamily="34" charset="-120"/>
                        <a:cs typeface="新細明體"/>
                      </a:endParaRPr>
                    </a:p>
                  </a:txBody>
                  <a:tcPr marL="91429" marR="91429" marT="45727" marB="45727"/>
                </a:tc>
                <a:extLst>
                  <a:ext uri="{0D108BD9-81ED-4DB2-BD59-A6C34878D82A}">
                    <a16:rowId xmlns:a16="http://schemas.microsoft.com/office/drawing/2014/main" val="10004"/>
                  </a:ext>
                </a:extLst>
              </a:tr>
              <a:tr h="370888">
                <a:tc>
                  <a:txBody>
                    <a:bodyPr/>
                    <a:lstStyle/>
                    <a:p>
                      <a:pPr>
                        <a:spcAft>
                          <a:spcPts val="0"/>
                        </a:spcAft>
                      </a:pPr>
                      <a:r>
                        <a:rPr lang="zh-TW" sz="1800" b="1" kern="1200" dirty="0">
                          <a:solidFill>
                            <a:schemeClr val="lt1"/>
                          </a:solidFill>
                          <a:latin typeface="微軟正黑體" panose="020B0604030504040204" pitchFamily="34" charset="-120"/>
                          <a:ea typeface="微軟正黑體" panose="020B0604030504040204" pitchFamily="34" charset="-120"/>
                          <a:cs typeface="+mn-cs"/>
                        </a:rPr>
                        <a:t>投商系統</a:t>
                      </a:r>
                    </a:p>
                  </a:txBody>
                  <a:tcPr marL="91271" marR="91271" marT="45663" marB="45663" anchor="ctr"/>
                </a:tc>
                <a:tc>
                  <a:txBody>
                    <a:bodyPr/>
                    <a:lstStyle/>
                    <a:p>
                      <a:r>
                        <a:rPr lang="zh-TW" altLang="en-US" sz="1800" dirty="0" smtClean="0">
                          <a:latin typeface="微軟正黑體" panose="020B0604030504040204" pitchFamily="34" charset="-120"/>
                          <a:ea typeface="微軟正黑體" panose="020B0604030504040204" pitchFamily="34" charset="-120"/>
                        </a:rPr>
                        <a:t>陳瀅如</a:t>
                      </a:r>
                      <a:endParaRPr lang="zh-TW" altLang="en-US" sz="1800" dirty="0">
                        <a:latin typeface="微軟正黑體" panose="020B0604030504040204" pitchFamily="34" charset="-120"/>
                        <a:ea typeface="微軟正黑體" panose="020B0604030504040204" pitchFamily="34" charset="-120"/>
                      </a:endParaRPr>
                    </a:p>
                  </a:txBody>
                  <a:tcPr marL="91429" marR="91429" marT="45727" marB="45727"/>
                </a:tc>
                <a:extLst>
                  <a:ext uri="{0D108BD9-81ED-4DB2-BD59-A6C34878D82A}">
                    <a16:rowId xmlns:a16="http://schemas.microsoft.com/office/drawing/2014/main" val="10005"/>
                  </a:ext>
                </a:extLst>
              </a:tr>
              <a:tr h="370888">
                <a:tc>
                  <a:txBody>
                    <a:bodyPr/>
                    <a:lstStyle/>
                    <a:p>
                      <a:pPr>
                        <a:spcAft>
                          <a:spcPts val="0"/>
                        </a:spcAft>
                      </a:pPr>
                      <a:r>
                        <a:rPr lang="zh-TW" sz="1800" b="1" kern="1200" dirty="0" smtClean="0">
                          <a:solidFill>
                            <a:schemeClr val="lt1"/>
                          </a:solidFill>
                          <a:latin typeface="微軟正黑體" panose="020B0604030504040204" pitchFamily="34" charset="-120"/>
                          <a:ea typeface="微軟正黑體" panose="020B0604030504040204" pitchFamily="34" charset="-120"/>
                          <a:cs typeface="+mn-cs"/>
                        </a:rPr>
                        <a:t>放款</a:t>
                      </a:r>
                      <a:r>
                        <a:rPr lang="zh-TW" altLang="en-US" sz="1800" b="1" kern="1200" dirty="0" smtClean="0">
                          <a:solidFill>
                            <a:schemeClr val="lt1"/>
                          </a:solidFill>
                          <a:latin typeface="微軟正黑體" panose="020B0604030504040204" pitchFamily="34" charset="-120"/>
                          <a:ea typeface="微軟正黑體" panose="020B0604030504040204" pitchFamily="34" charset="-120"/>
                          <a:cs typeface="+mn-cs"/>
                        </a:rPr>
                        <a:t>系統</a:t>
                      </a:r>
                      <a:endParaRPr lang="zh-TW" sz="1800" b="1" kern="1200" dirty="0">
                        <a:solidFill>
                          <a:schemeClr val="lt1"/>
                        </a:solidFill>
                        <a:latin typeface="微軟正黑體" panose="020B0604030504040204" pitchFamily="34" charset="-120"/>
                        <a:ea typeface="微軟正黑體" panose="020B0604030504040204" pitchFamily="34" charset="-120"/>
                        <a:cs typeface="+mn-cs"/>
                      </a:endParaRPr>
                    </a:p>
                  </a:txBody>
                  <a:tcPr marL="91271" marR="91271" marT="45663" marB="45663" anchor="ctr"/>
                </a:tc>
                <a:tc>
                  <a:txBody>
                    <a:bodyPr/>
                    <a:lstStyle/>
                    <a:p>
                      <a:r>
                        <a:rPr lang="zh-TW" altLang="en-US" sz="1800" dirty="0" smtClean="0">
                          <a:latin typeface="微軟正黑體" panose="020B0604030504040204" pitchFamily="34" charset="-120"/>
                          <a:ea typeface="微軟正黑體" panose="020B0604030504040204" pitchFamily="34" charset="-120"/>
                        </a:rPr>
                        <a:t>李珮琪</a:t>
                      </a:r>
                      <a:endParaRPr lang="zh-TW" altLang="en-US" sz="1800" dirty="0">
                        <a:latin typeface="微軟正黑體" panose="020B0604030504040204" pitchFamily="34" charset="-120"/>
                        <a:ea typeface="微軟正黑體" panose="020B0604030504040204" pitchFamily="34" charset="-120"/>
                      </a:endParaRPr>
                    </a:p>
                  </a:txBody>
                  <a:tcPr marL="91429" marR="91429" marT="45727" marB="45727"/>
                </a:tc>
                <a:extLst>
                  <a:ext uri="{0D108BD9-81ED-4DB2-BD59-A6C34878D82A}">
                    <a16:rowId xmlns:a16="http://schemas.microsoft.com/office/drawing/2014/main" val="10006"/>
                  </a:ext>
                </a:extLst>
              </a:tr>
              <a:tr h="370888">
                <a:tc>
                  <a:txBody>
                    <a:bodyPr/>
                    <a:lstStyle/>
                    <a:p>
                      <a:pPr>
                        <a:spcAft>
                          <a:spcPts val="0"/>
                        </a:spcAft>
                      </a:pPr>
                      <a:r>
                        <a:rPr lang="zh-TW" sz="1800" b="1" kern="1200" dirty="0">
                          <a:solidFill>
                            <a:schemeClr val="lt1"/>
                          </a:solidFill>
                          <a:latin typeface="微軟正黑體" panose="020B0604030504040204" pitchFamily="34" charset="-120"/>
                          <a:ea typeface="微軟正黑體" panose="020B0604030504040204" pitchFamily="34" charset="-120"/>
                          <a:cs typeface="+mn-cs"/>
                        </a:rPr>
                        <a:t>光訊系統</a:t>
                      </a:r>
                    </a:p>
                  </a:txBody>
                  <a:tcPr marL="91271" marR="91271" marT="45663" marB="4566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solidFill>
                            <a:schemeClr val="tx1"/>
                          </a:solidFill>
                          <a:effectLst/>
                          <a:latin typeface="微軟正黑體" panose="020B0604030504040204" pitchFamily="34" charset="-120"/>
                          <a:ea typeface="微軟正黑體" panose="020B0604030504040204" pitchFamily="34" charset="-120"/>
                          <a:cs typeface="新細明體"/>
                        </a:rPr>
                        <a:t>陳惠雯</a:t>
                      </a:r>
                      <a:endParaRPr lang="zh-TW" altLang="zh-TW" sz="1800" dirty="0" smtClean="0">
                        <a:solidFill>
                          <a:schemeClr val="tx1"/>
                        </a:solidFill>
                        <a:effectLst/>
                        <a:latin typeface="微軟正黑體" panose="020B0604030504040204" pitchFamily="34" charset="-120"/>
                        <a:ea typeface="微軟正黑體" panose="020B0604030504040204" pitchFamily="34" charset="-120"/>
                        <a:cs typeface="新細明體"/>
                      </a:endParaRPr>
                    </a:p>
                  </a:txBody>
                  <a:tcPr marL="91429" marR="91429" marT="45727" marB="45727"/>
                </a:tc>
                <a:extLst>
                  <a:ext uri="{0D108BD9-81ED-4DB2-BD59-A6C34878D82A}">
                    <a16:rowId xmlns:a16="http://schemas.microsoft.com/office/drawing/2014/main" val="10007"/>
                  </a:ext>
                </a:extLst>
              </a:tr>
              <a:tr h="370888">
                <a:tc>
                  <a:txBody>
                    <a:bodyPr/>
                    <a:lstStyle/>
                    <a:p>
                      <a:pPr>
                        <a:spcAft>
                          <a:spcPts val="0"/>
                        </a:spcAft>
                      </a:pPr>
                      <a:r>
                        <a:rPr lang="zh-TW" altLang="en-US" sz="1800" b="1" kern="1200" dirty="0" smtClean="0">
                          <a:solidFill>
                            <a:schemeClr val="lt1"/>
                          </a:solidFill>
                          <a:latin typeface="微軟正黑體" panose="020B0604030504040204" pitchFamily="34" charset="-120"/>
                          <a:ea typeface="微軟正黑體" panose="020B0604030504040204" pitchFamily="34" charset="-120"/>
                          <a:cs typeface="+mn-cs"/>
                        </a:rPr>
                        <a:t>人資系統</a:t>
                      </a:r>
                      <a:endParaRPr lang="zh-TW" sz="1800" b="1" kern="1200" dirty="0">
                        <a:solidFill>
                          <a:schemeClr val="lt1"/>
                        </a:solidFill>
                        <a:latin typeface="微軟正黑體" panose="020B0604030504040204" pitchFamily="34" charset="-120"/>
                        <a:ea typeface="微軟正黑體" panose="020B0604030504040204" pitchFamily="34" charset="-120"/>
                        <a:cs typeface="+mn-cs"/>
                      </a:endParaRPr>
                    </a:p>
                  </a:txBody>
                  <a:tcPr marL="91271" marR="91271" marT="45663" marB="4566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solidFill>
                            <a:schemeClr val="tx1"/>
                          </a:solidFill>
                          <a:effectLst/>
                          <a:latin typeface="微軟正黑體" panose="020B0604030504040204" pitchFamily="34" charset="-120"/>
                          <a:ea typeface="微軟正黑體" panose="020B0604030504040204" pitchFamily="34" charset="-120"/>
                          <a:cs typeface="新細明體"/>
                        </a:rPr>
                        <a:t>黃雪玲</a:t>
                      </a:r>
                      <a:endParaRPr lang="zh-TW" altLang="zh-TW" sz="1800" dirty="0" smtClean="0">
                        <a:solidFill>
                          <a:schemeClr val="tx1"/>
                        </a:solidFill>
                        <a:effectLst/>
                        <a:latin typeface="微軟正黑體" panose="020B0604030504040204" pitchFamily="34" charset="-120"/>
                        <a:ea typeface="微軟正黑體" panose="020B0604030504040204" pitchFamily="34" charset="-120"/>
                        <a:cs typeface="新細明體"/>
                      </a:endParaRPr>
                    </a:p>
                  </a:txBody>
                  <a:tcPr marL="91429" marR="91429" marT="45727" marB="45727"/>
                </a:tc>
                <a:extLst>
                  <a:ext uri="{0D108BD9-81ED-4DB2-BD59-A6C34878D82A}">
                    <a16:rowId xmlns:a16="http://schemas.microsoft.com/office/drawing/2014/main" val="10008"/>
                  </a:ext>
                </a:extLst>
              </a:tr>
            </a:tbl>
          </a:graphicData>
        </a:graphic>
      </p:graphicFrame>
      <p:sp>
        <p:nvSpPr>
          <p:cNvPr id="5198" name="矩形 7"/>
          <p:cNvSpPr>
            <a:spLocks noChangeArrowheads="1"/>
          </p:cNvSpPr>
          <p:nvPr/>
        </p:nvSpPr>
        <p:spPr bwMode="auto">
          <a:xfrm>
            <a:off x="4735513" y="5513199"/>
            <a:ext cx="3808412" cy="1446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FF0000"/>
              </a:buClr>
              <a:buSzPct val="70000"/>
              <a:buFont typeface="Wingdings" pitchFamily="2" charset="2"/>
              <a:buChar char="n"/>
              <a:defRPr kumimoji="1" sz="3000">
                <a:solidFill>
                  <a:schemeClr val="tx1"/>
                </a:solidFill>
                <a:latin typeface="Trebuchet MS" pitchFamily="34" charset="0"/>
                <a:ea typeface="微軟正黑體" pitchFamily="34" charset="-120"/>
              </a:defRPr>
            </a:lvl1pPr>
            <a:lvl2pPr eaLnBrk="0" hangingPunct="0">
              <a:spcBef>
                <a:spcPct val="20000"/>
              </a:spcBef>
              <a:buClr>
                <a:srgbClr val="FF99CC"/>
              </a:buClr>
              <a:buSzPct val="70000"/>
              <a:buFont typeface="Wingdings" pitchFamily="2" charset="2"/>
              <a:buChar char="n"/>
              <a:defRPr kumimoji="1" sz="2600">
                <a:solidFill>
                  <a:schemeClr val="tx1"/>
                </a:solidFill>
                <a:latin typeface="Trebuchet MS" pitchFamily="34" charset="0"/>
                <a:ea typeface="微軟正黑體" pitchFamily="34" charset="-120"/>
              </a:defRPr>
            </a:lvl2pPr>
            <a:lvl3pPr marL="1143000" indent="-228600" eaLnBrk="0" hangingPunct="0">
              <a:spcBef>
                <a:spcPct val="20000"/>
              </a:spcBef>
              <a:buChar char="•"/>
              <a:defRPr kumimoji="1" sz="2400">
                <a:solidFill>
                  <a:schemeClr val="tx1"/>
                </a:solidFill>
                <a:latin typeface="Trebuchet MS" pitchFamily="34" charset="0"/>
                <a:ea typeface="微軟正黑體" pitchFamily="34" charset="-120"/>
              </a:defRPr>
            </a:lvl3pPr>
            <a:lvl4pPr marL="1600200" indent="-228600" eaLnBrk="0" hangingPunct="0">
              <a:spcBef>
                <a:spcPct val="20000"/>
              </a:spcBef>
              <a:buChar char="–"/>
              <a:defRPr kumimoji="1" sz="2000">
                <a:solidFill>
                  <a:schemeClr val="tx1"/>
                </a:solidFill>
                <a:latin typeface="Trebuchet MS" pitchFamily="34" charset="0"/>
                <a:ea typeface="微軟正黑體" pitchFamily="34" charset="-120"/>
              </a:defRPr>
            </a:lvl4pPr>
            <a:lvl5pPr marL="2057400" indent="-228600" eaLnBrk="0" hangingPunct="0">
              <a:spcBef>
                <a:spcPct val="20000"/>
              </a:spcBef>
              <a:buChar char="»"/>
              <a:defRPr kumimoji="1" sz="2000">
                <a:solidFill>
                  <a:schemeClr val="tx1"/>
                </a:solidFill>
                <a:latin typeface="Trebuchet MS" pitchFamily="34" charset="0"/>
                <a:ea typeface="微軟正黑體" pitchFamily="34" charset="-120"/>
              </a:defRPr>
            </a:lvl5pPr>
            <a:lvl6pPr marL="25146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6pPr>
            <a:lvl7pPr marL="29718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7pPr>
            <a:lvl8pPr marL="34290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8pPr>
            <a:lvl9pPr marL="38862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9pPr>
          </a:lstStyle>
          <a:p>
            <a:pPr eaLnBrk="1" hangingPunct="1">
              <a:spcBef>
                <a:spcPct val="0"/>
              </a:spcBef>
              <a:buSzTx/>
            </a:pPr>
            <a:r>
              <a:rPr lang="en-US" altLang="zh-TW" sz="2800" u="none" smtClean="0">
                <a:solidFill>
                  <a:srgbClr val="000000"/>
                </a:solidFill>
                <a:latin typeface="微軟正黑體" pitchFamily="34" charset="-120"/>
                <a:ea typeface="Arial Unicode MS" pitchFamily="34" charset="-120"/>
                <a:cs typeface="Arial Unicode MS" pitchFamily="34" charset="-120"/>
              </a:rPr>
              <a:t>AML</a:t>
            </a:r>
            <a:r>
              <a:rPr lang="zh-TW" altLang="en-US" sz="2800" u="none" smtClean="0">
                <a:solidFill>
                  <a:srgbClr val="000000"/>
                </a:solidFill>
                <a:latin typeface="微軟正黑體" pitchFamily="34" charset="-120"/>
                <a:ea typeface="Arial Unicode MS" pitchFamily="34" charset="-120"/>
                <a:cs typeface="Arial Unicode MS" pitchFamily="34" charset="-120"/>
              </a:rPr>
              <a:t>系統</a:t>
            </a:r>
            <a:endParaRPr lang="en-US" altLang="zh-TW" sz="2800" u="none" smtClean="0">
              <a:solidFill>
                <a:srgbClr val="000000"/>
              </a:solidFill>
              <a:latin typeface="微軟正黑體" pitchFamily="34" charset="-120"/>
              <a:ea typeface="Arial Unicode MS" pitchFamily="34" charset="-120"/>
              <a:cs typeface="Arial Unicode MS" pitchFamily="34" charset="-120"/>
            </a:endParaRPr>
          </a:p>
          <a:p>
            <a:pPr lvl="1" eaLnBrk="1" hangingPunct="1">
              <a:spcBef>
                <a:spcPct val="0"/>
              </a:spcBef>
              <a:buClr>
                <a:srgbClr val="FF0000"/>
              </a:buClr>
              <a:buSzTx/>
            </a:pPr>
            <a:r>
              <a:rPr lang="zh-TW" altLang="en-US" sz="2000" u="none" smtClean="0">
                <a:solidFill>
                  <a:srgbClr val="000000"/>
                </a:solidFill>
                <a:latin typeface="微軟正黑體" pitchFamily="34" charset="-120"/>
                <a:ea typeface="Arial Unicode MS" pitchFamily="34" charset="-120"/>
                <a:cs typeface="Arial Unicode MS" pitchFamily="34" charset="-120"/>
              </a:rPr>
              <a:t>成員：高慶德、魏禎瑩、</a:t>
            </a:r>
            <a:endParaRPr lang="en-US" altLang="zh-TW" sz="2000" u="none" smtClean="0">
              <a:solidFill>
                <a:srgbClr val="000000"/>
              </a:solidFill>
              <a:latin typeface="微軟正黑體" pitchFamily="34" charset="-120"/>
              <a:ea typeface="Arial Unicode MS" pitchFamily="34" charset="-120"/>
              <a:cs typeface="Arial Unicode MS" pitchFamily="34" charset="-120"/>
            </a:endParaRPr>
          </a:p>
          <a:p>
            <a:pPr lvl="1" eaLnBrk="1" hangingPunct="1">
              <a:spcBef>
                <a:spcPct val="0"/>
              </a:spcBef>
              <a:buClr>
                <a:srgbClr val="FF0000"/>
              </a:buClr>
              <a:buSzTx/>
              <a:buFontTx/>
              <a:buNone/>
            </a:pPr>
            <a:r>
              <a:rPr lang="zh-TW" altLang="en-US" sz="2000" u="none" smtClean="0">
                <a:solidFill>
                  <a:srgbClr val="000000"/>
                </a:solidFill>
                <a:latin typeface="微軟正黑體" pitchFamily="34" charset="-120"/>
                <a:ea typeface="Arial Unicode MS" pitchFamily="34" charset="-120"/>
                <a:cs typeface="Arial Unicode MS" pitchFamily="34" charset="-120"/>
              </a:rPr>
              <a:t>               楊璟凭、吳彤</a:t>
            </a:r>
            <a:endParaRPr lang="en-US" altLang="zh-TW" sz="2000" u="none" smtClean="0">
              <a:solidFill>
                <a:srgbClr val="000000"/>
              </a:solidFill>
              <a:latin typeface="微軟正黑體" pitchFamily="34" charset="-120"/>
              <a:ea typeface="Arial Unicode MS" pitchFamily="34" charset="-120"/>
              <a:cs typeface="Arial Unicode MS" pitchFamily="34" charset="-120"/>
            </a:endParaRPr>
          </a:p>
          <a:p>
            <a:pPr lvl="1" eaLnBrk="1" hangingPunct="1">
              <a:spcBef>
                <a:spcPct val="0"/>
              </a:spcBef>
              <a:buClr>
                <a:srgbClr val="C00000"/>
              </a:buClr>
              <a:buSzTx/>
              <a:buFontTx/>
              <a:buNone/>
            </a:pPr>
            <a:endParaRPr lang="en-US" altLang="zh-TW" sz="2000" u="none" smtClean="0">
              <a:solidFill>
                <a:srgbClr val="000000"/>
              </a:solidFill>
              <a:latin typeface="微軟正黑體" pitchFamily="34" charset="-120"/>
              <a:ea typeface="Arial Unicode MS" pitchFamily="34" charset="-120"/>
              <a:cs typeface="Arial Unicode MS" pitchFamily="34" charset="-120"/>
            </a:endParaRPr>
          </a:p>
        </p:txBody>
      </p:sp>
    </p:spTree>
    <p:extLst>
      <p:ext uri="{BB962C8B-B14F-4D97-AF65-F5344CB8AC3E}">
        <p14:creationId xmlns:p14="http://schemas.microsoft.com/office/powerpoint/2010/main" val="3038919820"/>
      </p:ext>
    </p:extLst>
  </p:cSld>
  <p:clrMapOvr>
    <a:masterClrMapping/>
  </p:clrMapOvr>
  <p:transition>
    <p:split orient="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Text Box 20"/>
          <p:cNvSpPr txBox="1">
            <a:spLocks noChangeArrowheads="1"/>
          </p:cNvSpPr>
          <p:nvPr/>
        </p:nvSpPr>
        <p:spPr bwMode="auto">
          <a:xfrm>
            <a:off x="971550" y="5565775"/>
            <a:ext cx="72009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pPr algn="ctr">
              <a:lnSpc>
                <a:spcPct val="150000"/>
              </a:lnSpc>
              <a:spcBef>
                <a:spcPct val="30000"/>
              </a:spcBef>
            </a:pPr>
            <a:r>
              <a:rPr lang="zh-TW" altLang="en-US" sz="1800" u="none">
                <a:solidFill>
                  <a:srgbClr val="000000"/>
                </a:solidFill>
                <a:latin typeface="微軟正黑體" panose="020B0604030504040204" pitchFamily="34" charset="-120"/>
                <a:ea typeface="微軟正黑體" panose="020B0604030504040204" pitchFamily="34" charset="-120"/>
              </a:rPr>
              <a:t>機密等級：機密</a:t>
            </a:r>
          </a:p>
        </p:txBody>
      </p:sp>
      <p:sp>
        <p:nvSpPr>
          <p:cNvPr id="4099" name="Rectangle 9"/>
          <p:cNvSpPr>
            <a:spLocks noChangeArrowheads="1"/>
          </p:cNvSpPr>
          <p:nvPr/>
        </p:nvSpPr>
        <p:spPr bwMode="auto">
          <a:xfrm>
            <a:off x="900113" y="2608446"/>
            <a:ext cx="74168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pPr algn="ctr" eaLnBrk="0" hangingPunct="0"/>
            <a:r>
              <a:rPr lang="en-US" altLang="zh-TW" sz="3200" b="1" u="none" dirty="0" smtClean="0">
                <a:solidFill>
                  <a:srgbClr val="000000"/>
                </a:solidFill>
                <a:latin typeface="微軟正黑體" panose="020B0604030504040204" pitchFamily="34" charset="-120"/>
                <a:ea typeface="微軟正黑體" panose="020B0604030504040204" pitchFamily="34" charset="-120"/>
                <a:cs typeface="Arial" panose="020B0604020202020204" pitchFamily="34" charset="0"/>
              </a:rPr>
              <a:t>108</a:t>
            </a:r>
            <a:r>
              <a:rPr lang="zh-TW" altLang="en-US" sz="3200" b="1" u="none" dirty="0" smtClean="0">
                <a:solidFill>
                  <a:srgbClr val="000000"/>
                </a:solidFill>
                <a:latin typeface="微軟正黑體" panose="020B0604030504040204" pitchFamily="34" charset="-120"/>
                <a:ea typeface="微軟正黑體" panose="020B0604030504040204" pitchFamily="34" charset="-120"/>
                <a:cs typeface="Arial" panose="020B0604020202020204" pitchFamily="34" charset="0"/>
              </a:rPr>
              <a:t>年</a:t>
            </a:r>
            <a:r>
              <a:rPr lang="en-US" altLang="zh-TW" sz="3200" b="1" u="none" dirty="0" smtClean="0">
                <a:solidFill>
                  <a:srgbClr val="000000"/>
                </a:solidFill>
                <a:latin typeface="微軟正黑體" panose="020B0604030504040204" pitchFamily="34" charset="-120"/>
                <a:ea typeface="微軟正黑體" panose="020B0604030504040204" pitchFamily="34" charset="-120"/>
                <a:cs typeface="Arial" panose="020B0604020202020204" pitchFamily="34" charset="0"/>
              </a:rPr>
              <a:t>11</a:t>
            </a:r>
            <a:r>
              <a:rPr lang="zh-TW" altLang="en-US" sz="3200" b="1" u="none" dirty="0" smtClean="0">
                <a:solidFill>
                  <a:srgbClr val="000000"/>
                </a:solidFill>
                <a:latin typeface="微軟正黑體" panose="020B0604030504040204" pitchFamily="34" charset="-120"/>
                <a:ea typeface="微軟正黑體" panose="020B0604030504040204" pitchFamily="34" charset="-120"/>
                <a:cs typeface="Arial" panose="020B0604020202020204" pitchFamily="34" charset="0"/>
              </a:rPr>
              <a:t>月份</a:t>
            </a:r>
            <a:r>
              <a:rPr lang="zh-TW" altLang="en-US" sz="3200" b="1" u="none" dirty="0">
                <a:solidFill>
                  <a:srgbClr val="000000"/>
                </a:solidFill>
                <a:latin typeface="微軟正黑體" panose="020B0604030504040204" pitchFamily="34" charset="-120"/>
                <a:ea typeface="微軟正黑體" panose="020B0604030504040204" pitchFamily="34" charset="-120"/>
                <a:cs typeface="Arial" panose="020B0604020202020204" pitchFamily="34" charset="0"/>
              </a:rPr>
              <a:t/>
            </a:r>
            <a:br>
              <a:rPr lang="zh-TW" altLang="en-US" sz="3200" b="1" u="none" dirty="0">
                <a:solidFill>
                  <a:srgbClr val="000000"/>
                </a:solidFill>
                <a:latin typeface="微軟正黑體" panose="020B0604030504040204" pitchFamily="34" charset="-120"/>
                <a:ea typeface="微軟正黑體" panose="020B0604030504040204" pitchFamily="34" charset="-120"/>
                <a:cs typeface="Arial" panose="020B0604020202020204" pitchFamily="34" charset="0"/>
              </a:rPr>
            </a:br>
            <a:r>
              <a:rPr lang="en-US" altLang="zh-TW" sz="3200" b="1" u="none" dirty="0">
                <a:solidFill>
                  <a:srgbClr val="000000"/>
                </a:solidFill>
                <a:latin typeface="微軟正黑體" panose="020B0604030504040204" pitchFamily="34" charset="-120"/>
                <a:ea typeface="微軟正黑體" panose="020B0604030504040204" pitchFamily="34" charset="-120"/>
                <a:cs typeface="Arial" panose="020B0604020202020204" pitchFamily="34" charset="0"/>
              </a:rPr>
              <a:t>BSC</a:t>
            </a:r>
            <a:r>
              <a:rPr lang="zh-TW" altLang="en-US" sz="3200" b="1" u="none" dirty="0">
                <a:solidFill>
                  <a:srgbClr val="000000"/>
                </a:solidFill>
                <a:latin typeface="微軟正黑體" panose="020B0604030504040204" pitchFamily="34" charset="-120"/>
                <a:ea typeface="微軟正黑體" panose="020B0604030504040204" pitchFamily="34" charset="-120"/>
                <a:cs typeface="Arial" panose="020B0604020202020204" pitchFamily="34" charset="0"/>
              </a:rPr>
              <a:t>關鍵績效指標檢視</a:t>
            </a:r>
          </a:p>
        </p:txBody>
      </p:sp>
      <p:sp>
        <p:nvSpPr>
          <p:cNvPr id="4100" name="Rectangle 10"/>
          <p:cNvSpPr>
            <a:spLocks noChangeArrowheads="1"/>
          </p:cNvSpPr>
          <p:nvPr/>
        </p:nvSpPr>
        <p:spPr bwMode="auto">
          <a:xfrm>
            <a:off x="1187450" y="4510088"/>
            <a:ext cx="6840538"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pPr algn="ctr" eaLnBrk="0" hangingPunct="0">
              <a:spcBef>
                <a:spcPct val="20000"/>
              </a:spcBef>
            </a:pPr>
            <a:r>
              <a:rPr lang="zh-TW" altLang="en-US" u="none" dirty="0">
                <a:solidFill>
                  <a:srgbClr val="000000"/>
                </a:solidFill>
                <a:latin typeface="微軟正黑體" panose="020B0604030504040204" pitchFamily="34" charset="-120"/>
                <a:ea typeface="微軟正黑體" panose="020B0604030504040204" pitchFamily="34" charset="-120"/>
                <a:cs typeface="Arial" panose="020B0604020202020204" pitchFamily="34" charset="0"/>
              </a:rPr>
              <a:t>林國彬 副資訊長</a:t>
            </a:r>
          </a:p>
          <a:p>
            <a:pPr algn="ctr" eaLnBrk="0" hangingPunct="0">
              <a:spcBef>
                <a:spcPct val="20000"/>
              </a:spcBef>
            </a:pPr>
            <a:r>
              <a:rPr lang="en-US" altLang="zh-TW" u="none" dirty="0">
                <a:solidFill>
                  <a:srgbClr val="000000"/>
                </a:solidFill>
                <a:latin typeface="微軟正黑體" panose="020B0604030504040204" pitchFamily="34" charset="-120"/>
                <a:ea typeface="微軟正黑體" panose="020B0604030504040204" pitchFamily="34" charset="-120"/>
                <a:cs typeface="Arial" panose="020B0604020202020204" pitchFamily="34" charset="0"/>
              </a:rPr>
              <a:t>108</a:t>
            </a:r>
            <a:r>
              <a:rPr lang="zh-TW" altLang="en-US" u="none" dirty="0" smtClean="0">
                <a:solidFill>
                  <a:srgbClr val="000000"/>
                </a:solidFill>
                <a:latin typeface="微軟正黑體" panose="020B0604030504040204" pitchFamily="34" charset="-120"/>
                <a:ea typeface="微軟正黑體" panose="020B0604030504040204" pitchFamily="34" charset="-120"/>
                <a:cs typeface="Arial" panose="020B0604020202020204" pitchFamily="34" charset="0"/>
              </a:rPr>
              <a:t>年</a:t>
            </a:r>
            <a:r>
              <a:rPr lang="en-US" altLang="zh-TW" u="none" dirty="0" smtClean="0">
                <a:solidFill>
                  <a:srgbClr val="000000"/>
                </a:solidFill>
                <a:latin typeface="微軟正黑體" panose="020B0604030504040204" pitchFamily="34" charset="-120"/>
                <a:ea typeface="微軟正黑體" panose="020B0604030504040204" pitchFamily="34" charset="-120"/>
                <a:cs typeface="Arial" panose="020B0604020202020204" pitchFamily="34" charset="0"/>
              </a:rPr>
              <a:t>12</a:t>
            </a:r>
            <a:r>
              <a:rPr lang="zh-TW" altLang="en-US" u="none" dirty="0" smtClean="0">
                <a:solidFill>
                  <a:srgbClr val="000000"/>
                </a:solidFill>
                <a:latin typeface="微軟正黑體" panose="020B0604030504040204" pitchFamily="34" charset="-120"/>
                <a:ea typeface="微軟正黑體" panose="020B0604030504040204" pitchFamily="34" charset="-120"/>
                <a:cs typeface="Arial" panose="020B0604020202020204" pitchFamily="34" charset="0"/>
              </a:rPr>
              <a:t>月</a:t>
            </a:r>
            <a:r>
              <a:rPr lang="zh-TW" altLang="en-US" u="none" dirty="0">
                <a:solidFill>
                  <a:srgbClr val="000000"/>
                </a:solidFill>
                <a:latin typeface="微軟正黑體" panose="020B0604030504040204" pitchFamily="34" charset="-120"/>
                <a:ea typeface="微軟正黑體" panose="020B0604030504040204" pitchFamily="34" charset="-120"/>
                <a:cs typeface="Arial" panose="020B0604020202020204" pitchFamily="34" charset="0"/>
              </a:rPr>
              <a:t>　</a:t>
            </a:r>
          </a:p>
        </p:txBody>
      </p:sp>
      <p:sp>
        <p:nvSpPr>
          <p:cNvPr id="4101"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r>
              <a:rPr lang="zh-TW" altLang="en-US" sz="900" u="none" smtClean="0">
                <a:solidFill>
                  <a:srgbClr val="000000"/>
                </a:solidFill>
                <a:latin typeface="微軟正黑體" panose="020B0604030504040204" pitchFamily="34" charset="-120"/>
                <a:ea typeface="微軟正黑體" panose="020B0604030504040204" pitchFamily="34" charset="-120"/>
              </a:rPr>
              <a:t>機密等級：密            日期：</a:t>
            </a:r>
            <a:r>
              <a:rPr lang="en-US" altLang="zh-TW" sz="900" u="none" smtClean="0">
                <a:solidFill>
                  <a:srgbClr val="000000"/>
                </a:solidFill>
                <a:latin typeface="微軟正黑體" panose="020B0604030504040204" pitchFamily="34" charset="-120"/>
                <a:ea typeface="微軟正黑體" panose="020B0604030504040204" pitchFamily="34" charset="-120"/>
              </a:rPr>
              <a:t>2019/12/18</a:t>
            </a:r>
            <a:endParaRPr lang="zh-TW" altLang="en-US" sz="900" u="none" dirty="0" smtClean="0">
              <a:solidFill>
                <a:srgbClr val="00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33187410"/>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1"/>
          <p:cNvSpPr>
            <a:spLocks noGrp="1"/>
          </p:cNvSpPr>
          <p:nvPr>
            <p:ph type="title"/>
          </p:nvPr>
        </p:nvSpPr>
        <p:spPr/>
        <p:txBody>
          <a:bodyPr/>
          <a:lstStyle/>
          <a:p>
            <a:r>
              <a:rPr lang="zh-TW" altLang="en-US" smtClean="0"/>
              <a:t>執行時程</a:t>
            </a:r>
          </a:p>
        </p:txBody>
      </p:sp>
      <p:sp>
        <p:nvSpPr>
          <p:cNvPr id="6147" name="文字方塊 3"/>
          <p:cNvSpPr txBox="1">
            <a:spLocks noChangeArrowheads="1"/>
          </p:cNvSpPr>
          <p:nvPr/>
        </p:nvSpPr>
        <p:spPr bwMode="auto">
          <a:xfrm>
            <a:off x="3995738" y="1508597"/>
            <a:ext cx="4824412" cy="194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rgbClr val="FF0000"/>
              </a:buClr>
              <a:buSzPct val="70000"/>
              <a:buFont typeface="Wingdings" pitchFamily="2" charset="2"/>
              <a:buChar char="n"/>
              <a:defRPr kumimoji="1" sz="3000">
                <a:solidFill>
                  <a:schemeClr val="tx1"/>
                </a:solidFill>
                <a:latin typeface="Trebuchet MS" pitchFamily="34" charset="0"/>
                <a:ea typeface="微軟正黑體" pitchFamily="34" charset="-120"/>
              </a:defRPr>
            </a:lvl1pPr>
            <a:lvl2pPr marL="742950" indent="-285750" eaLnBrk="0" hangingPunct="0">
              <a:spcBef>
                <a:spcPct val="20000"/>
              </a:spcBef>
              <a:buClr>
                <a:srgbClr val="FF99CC"/>
              </a:buClr>
              <a:buSzPct val="70000"/>
              <a:buFont typeface="Wingdings" pitchFamily="2" charset="2"/>
              <a:buChar char="n"/>
              <a:defRPr kumimoji="1" sz="2600">
                <a:solidFill>
                  <a:schemeClr val="tx1"/>
                </a:solidFill>
                <a:latin typeface="Trebuchet MS" pitchFamily="34" charset="0"/>
                <a:ea typeface="微軟正黑體" pitchFamily="34" charset="-120"/>
              </a:defRPr>
            </a:lvl2pPr>
            <a:lvl3pPr marL="1143000" indent="-228600" eaLnBrk="0" hangingPunct="0">
              <a:spcBef>
                <a:spcPct val="20000"/>
              </a:spcBef>
              <a:buChar char="•"/>
              <a:defRPr kumimoji="1" sz="2400">
                <a:solidFill>
                  <a:schemeClr val="tx1"/>
                </a:solidFill>
                <a:latin typeface="Trebuchet MS" pitchFamily="34" charset="0"/>
                <a:ea typeface="微軟正黑體" pitchFamily="34" charset="-120"/>
              </a:defRPr>
            </a:lvl3pPr>
            <a:lvl4pPr marL="1600200" indent="-228600" eaLnBrk="0" hangingPunct="0">
              <a:spcBef>
                <a:spcPct val="20000"/>
              </a:spcBef>
              <a:buChar char="–"/>
              <a:defRPr kumimoji="1" sz="2000">
                <a:solidFill>
                  <a:schemeClr val="tx1"/>
                </a:solidFill>
                <a:latin typeface="Trebuchet MS" pitchFamily="34" charset="0"/>
                <a:ea typeface="微軟正黑體" pitchFamily="34" charset="-120"/>
              </a:defRPr>
            </a:lvl4pPr>
            <a:lvl5pPr marL="2057400" indent="-228600" eaLnBrk="0" hangingPunct="0">
              <a:spcBef>
                <a:spcPct val="20000"/>
              </a:spcBef>
              <a:buChar char="»"/>
              <a:defRPr kumimoji="1" sz="2000">
                <a:solidFill>
                  <a:schemeClr val="tx1"/>
                </a:solidFill>
                <a:latin typeface="Trebuchet MS" pitchFamily="34" charset="0"/>
                <a:ea typeface="微軟正黑體" pitchFamily="34" charset="-120"/>
              </a:defRPr>
            </a:lvl5pPr>
            <a:lvl6pPr marL="25146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6pPr>
            <a:lvl7pPr marL="29718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7pPr>
            <a:lvl8pPr marL="34290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8pPr>
            <a:lvl9pPr marL="38862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9pPr>
          </a:lstStyle>
          <a:p>
            <a:pPr eaLnBrk="1" hangingPunct="1">
              <a:spcBef>
                <a:spcPct val="0"/>
              </a:spcBef>
              <a:buClr>
                <a:srgbClr val="C00000"/>
              </a:buClr>
              <a:buSzTx/>
            </a:pPr>
            <a:r>
              <a:rPr lang="zh-TW" altLang="en-US" sz="2000" u="none" smtClean="0">
                <a:solidFill>
                  <a:srgbClr val="000000"/>
                </a:solidFill>
                <a:latin typeface="微軟正黑體" pitchFamily="34" charset="-120"/>
                <a:ea typeface="Arial Unicode MS" pitchFamily="34" charset="-120"/>
                <a:cs typeface="Arial Unicode MS" pitchFamily="34" charset="-120"/>
              </a:rPr>
              <a:t>問題一：其它串接系統的進度無法於</a:t>
            </a:r>
            <a:r>
              <a:rPr lang="en-US" altLang="zh-TW" sz="2000" u="none" smtClean="0">
                <a:solidFill>
                  <a:srgbClr val="000000"/>
                </a:solidFill>
                <a:latin typeface="微軟正黑體" pitchFamily="34" charset="-120"/>
                <a:ea typeface="Arial Unicode MS" pitchFamily="34" charset="-120"/>
                <a:cs typeface="Arial Unicode MS" pitchFamily="34" charset="-120"/>
              </a:rPr>
              <a:t>9</a:t>
            </a:r>
            <a:r>
              <a:rPr lang="zh-TW" altLang="en-US" sz="2000" u="none" smtClean="0">
                <a:solidFill>
                  <a:srgbClr val="000000"/>
                </a:solidFill>
                <a:latin typeface="微軟正黑體" pitchFamily="34" charset="-120"/>
                <a:ea typeface="Arial Unicode MS" pitchFamily="34" charset="-120"/>
                <a:cs typeface="Arial Unicode MS" pitchFamily="34" charset="-120"/>
              </a:rPr>
              <a:t>月開始進行</a:t>
            </a:r>
            <a:r>
              <a:rPr lang="en-US" altLang="zh-TW" sz="2000" u="none" smtClean="0">
                <a:solidFill>
                  <a:srgbClr val="000000"/>
                </a:solidFill>
                <a:latin typeface="微軟正黑體" pitchFamily="34" charset="-120"/>
                <a:ea typeface="Arial Unicode MS" pitchFamily="34" charset="-120"/>
                <a:cs typeface="Arial Unicode MS" pitchFamily="34" charset="-120"/>
              </a:rPr>
              <a:t>UAT</a:t>
            </a:r>
            <a:r>
              <a:rPr lang="zh-TW" altLang="en-US" sz="2000" u="none" smtClean="0">
                <a:solidFill>
                  <a:srgbClr val="000000"/>
                </a:solidFill>
                <a:latin typeface="微軟正黑體" pitchFamily="34" charset="-120"/>
                <a:ea typeface="Arial Unicode MS" pitchFamily="34" charset="-120"/>
                <a:cs typeface="Arial Unicode MS" pitchFamily="34" charset="-120"/>
              </a:rPr>
              <a:t>測試。</a:t>
            </a:r>
            <a:endParaRPr lang="en-US" altLang="zh-TW" sz="2000" u="none" smtClean="0">
              <a:solidFill>
                <a:srgbClr val="000000"/>
              </a:solidFill>
              <a:latin typeface="微軟正黑體" pitchFamily="34" charset="-120"/>
              <a:ea typeface="Arial Unicode MS" pitchFamily="34" charset="-120"/>
              <a:cs typeface="Arial Unicode MS" pitchFamily="34" charset="-120"/>
            </a:endParaRPr>
          </a:p>
          <a:p>
            <a:pPr eaLnBrk="1" hangingPunct="1">
              <a:spcBef>
                <a:spcPct val="0"/>
              </a:spcBef>
              <a:buClr>
                <a:srgbClr val="C00000"/>
              </a:buClr>
              <a:buSzTx/>
            </a:pPr>
            <a:endParaRPr lang="en-US" altLang="zh-TW" sz="2000" u="none" smtClean="0">
              <a:solidFill>
                <a:srgbClr val="000000"/>
              </a:solidFill>
              <a:latin typeface="微軟正黑體" pitchFamily="34" charset="-120"/>
              <a:ea typeface="Arial Unicode MS" pitchFamily="34" charset="-120"/>
              <a:cs typeface="Arial Unicode MS" pitchFamily="34" charset="-120"/>
            </a:endParaRPr>
          </a:p>
          <a:p>
            <a:pPr eaLnBrk="1" hangingPunct="1">
              <a:spcBef>
                <a:spcPct val="0"/>
              </a:spcBef>
              <a:buClr>
                <a:srgbClr val="C00000"/>
              </a:buClr>
              <a:buSzTx/>
            </a:pPr>
            <a:r>
              <a:rPr lang="zh-TW" altLang="en-US" sz="2000" u="none" smtClean="0">
                <a:solidFill>
                  <a:srgbClr val="000000"/>
                </a:solidFill>
                <a:latin typeface="微軟正黑體" pitchFamily="34" charset="-120"/>
                <a:ea typeface="Arial Unicode MS" pitchFamily="34" charset="-120"/>
                <a:cs typeface="Arial Unicode MS" pitchFamily="34" charset="-120"/>
              </a:rPr>
              <a:t>問題二：風險評級試算規劃的作業時間過短，無法於時程內完成二次試算。</a:t>
            </a:r>
            <a:endParaRPr lang="en-US" altLang="zh-TW" sz="2000" u="none" smtClean="0">
              <a:solidFill>
                <a:srgbClr val="000000"/>
              </a:solidFill>
              <a:latin typeface="微軟正黑體" pitchFamily="34" charset="-120"/>
              <a:ea typeface="Arial Unicode MS" pitchFamily="34" charset="-120"/>
              <a:cs typeface="Arial Unicode MS" pitchFamily="34" charset="-120"/>
            </a:endParaRPr>
          </a:p>
          <a:p>
            <a:pPr eaLnBrk="1" hangingPunct="1">
              <a:spcBef>
                <a:spcPct val="0"/>
              </a:spcBef>
              <a:buClr>
                <a:srgbClr val="C00000"/>
              </a:buClr>
              <a:buSzTx/>
            </a:pPr>
            <a:endParaRPr lang="en-US" altLang="zh-TW" sz="2000" u="none" smtClean="0">
              <a:solidFill>
                <a:srgbClr val="000000"/>
              </a:solidFill>
              <a:latin typeface="微軟正黑體" pitchFamily="34" charset="-120"/>
              <a:ea typeface="Arial Unicode MS" pitchFamily="34" charset="-120"/>
              <a:cs typeface="Arial Unicode MS" pitchFamily="34" charset="-120"/>
            </a:endParaRPr>
          </a:p>
        </p:txBody>
      </p:sp>
      <p:pic>
        <p:nvPicPr>
          <p:cNvPr id="61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91" y="1486244"/>
            <a:ext cx="3209925" cy="4392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4900549"/>
      </p:ext>
    </p:extLst>
  </p:cSld>
  <p:clrMapOvr>
    <a:masterClrMapping/>
  </p:clrMapOvr>
  <p:transition>
    <p:split orient="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標題 1"/>
          <p:cNvSpPr>
            <a:spLocks noGrp="1"/>
          </p:cNvSpPr>
          <p:nvPr>
            <p:ph type="title"/>
          </p:nvPr>
        </p:nvSpPr>
        <p:spPr/>
        <p:txBody>
          <a:bodyPr/>
          <a:lstStyle/>
          <a:p>
            <a:r>
              <a:rPr lang="zh-TW" altLang="en-US" smtClean="0"/>
              <a:t>執行時程</a:t>
            </a:r>
          </a:p>
        </p:txBody>
      </p:sp>
      <p:sp>
        <p:nvSpPr>
          <p:cNvPr id="4" name="文字方塊 3"/>
          <p:cNvSpPr txBox="1"/>
          <p:nvPr/>
        </p:nvSpPr>
        <p:spPr>
          <a:xfrm>
            <a:off x="4932365" y="1803818"/>
            <a:ext cx="4270375" cy="3479018"/>
          </a:xfrm>
          <a:prstGeom prst="rect">
            <a:avLst/>
          </a:prstGeom>
          <a:noFill/>
        </p:spPr>
        <p:txBody>
          <a:bodyPr>
            <a:spAutoFit/>
          </a:bodyPr>
          <a:lstStyle/>
          <a:p>
            <a:pPr>
              <a:buClr>
                <a:srgbClr val="C00000"/>
              </a:buClr>
              <a:defRPr/>
            </a:pPr>
            <a:r>
              <a:rPr lang="zh-TW" altLang="en-US" sz="2000" u="none" dirty="0">
                <a:solidFill>
                  <a:srgbClr val="000000"/>
                </a:solidFill>
                <a:latin typeface="微軟正黑體" panose="020B0604030504040204" pitchFamily="34" charset="-120"/>
                <a:ea typeface="微軟正黑體" panose="020B0604030504040204" pitchFamily="34" charset="-120"/>
                <a:cs typeface="Arial Unicode MS" pitchFamily="34" charset="-120"/>
              </a:rPr>
              <a:t>問題一：其它串接系統的進度無法於</a:t>
            </a:r>
            <a:r>
              <a:rPr lang="en-US" altLang="zh-TW" sz="2000" u="none" dirty="0">
                <a:solidFill>
                  <a:srgbClr val="000000"/>
                </a:solidFill>
                <a:latin typeface="微軟正黑體" panose="020B0604030504040204" pitchFamily="34" charset="-120"/>
                <a:ea typeface="微軟正黑體" panose="020B0604030504040204" pitchFamily="34" charset="-120"/>
                <a:cs typeface="Arial Unicode MS" pitchFamily="34" charset="-120"/>
              </a:rPr>
              <a:t>9</a:t>
            </a:r>
            <a:r>
              <a:rPr lang="zh-TW" altLang="en-US" sz="2000" u="none" dirty="0">
                <a:solidFill>
                  <a:srgbClr val="000000"/>
                </a:solidFill>
                <a:latin typeface="微軟正黑體" panose="020B0604030504040204" pitchFamily="34" charset="-120"/>
                <a:ea typeface="微軟正黑體" panose="020B0604030504040204" pitchFamily="34" charset="-120"/>
                <a:cs typeface="Arial Unicode MS" pitchFamily="34" charset="-120"/>
              </a:rPr>
              <a:t>月開始進行</a:t>
            </a:r>
            <a:r>
              <a:rPr lang="en-US" altLang="zh-TW" sz="2000" u="none" dirty="0">
                <a:solidFill>
                  <a:srgbClr val="000000"/>
                </a:solidFill>
                <a:latin typeface="微軟正黑體" panose="020B0604030504040204" pitchFamily="34" charset="-120"/>
                <a:ea typeface="微軟正黑體" panose="020B0604030504040204" pitchFamily="34" charset="-120"/>
                <a:cs typeface="Arial Unicode MS" pitchFamily="34" charset="-120"/>
              </a:rPr>
              <a:t>UAT</a:t>
            </a:r>
            <a:r>
              <a:rPr lang="zh-TW" altLang="en-US" sz="2000" u="none" dirty="0">
                <a:solidFill>
                  <a:srgbClr val="000000"/>
                </a:solidFill>
                <a:latin typeface="微軟正黑體" panose="020B0604030504040204" pitchFamily="34" charset="-120"/>
                <a:ea typeface="微軟正黑體" panose="020B0604030504040204" pitchFamily="34" charset="-120"/>
                <a:cs typeface="Arial Unicode MS" pitchFamily="34" charset="-120"/>
              </a:rPr>
              <a:t>測試。</a:t>
            </a:r>
            <a:endParaRPr lang="en-US" altLang="zh-TW" sz="2000" u="none" dirty="0">
              <a:solidFill>
                <a:srgbClr val="000000"/>
              </a:solidFill>
              <a:latin typeface="微軟正黑體" panose="020B0604030504040204" pitchFamily="34" charset="-120"/>
              <a:ea typeface="微軟正黑體" panose="020B0604030504040204" pitchFamily="34" charset="-120"/>
              <a:cs typeface="Arial Unicode MS" pitchFamily="34" charset="-120"/>
            </a:endParaRPr>
          </a:p>
          <a:p>
            <a:pPr>
              <a:buClr>
                <a:srgbClr val="C00000"/>
              </a:buClr>
              <a:defRPr/>
            </a:pPr>
            <a:endParaRPr lang="en-US" altLang="zh-TW" sz="2000" u="none" dirty="0">
              <a:solidFill>
                <a:srgbClr val="000000"/>
              </a:solidFill>
              <a:latin typeface="微軟正黑體" panose="020B0604030504040204" pitchFamily="34" charset="-120"/>
              <a:ea typeface="微軟正黑體" panose="020B0604030504040204" pitchFamily="34" charset="-120"/>
              <a:cs typeface="Arial Unicode MS" pitchFamily="34" charset="-120"/>
            </a:endParaRPr>
          </a:p>
          <a:p>
            <a:pPr>
              <a:buClr>
                <a:srgbClr val="C00000"/>
              </a:buClr>
              <a:defRPr/>
            </a:pPr>
            <a:r>
              <a:rPr lang="zh-TW" altLang="en-US" sz="2000" u="none" dirty="0">
                <a:solidFill>
                  <a:srgbClr val="000000"/>
                </a:solidFill>
                <a:latin typeface="微軟正黑體" panose="020B0604030504040204" pitchFamily="34" charset="-120"/>
                <a:ea typeface="微軟正黑體" panose="020B0604030504040204" pitchFamily="34" charset="-120"/>
                <a:cs typeface="Arial Unicode MS" pitchFamily="34" charset="-120"/>
              </a:rPr>
              <a:t>於</a:t>
            </a:r>
            <a:r>
              <a:rPr lang="en-US" altLang="zh-TW" sz="2000" u="none" dirty="0">
                <a:solidFill>
                  <a:srgbClr val="000000"/>
                </a:solidFill>
                <a:latin typeface="微軟正黑體" panose="020B0604030504040204" pitchFamily="34" charset="-120"/>
                <a:ea typeface="微軟正黑體" panose="020B0604030504040204" pitchFamily="34" charset="-120"/>
                <a:cs typeface="Arial Unicode MS" pitchFamily="34" charset="-120"/>
              </a:rPr>
              <a:t>9</a:t>
            </a:r>
            <a:r>
              <a:rPr lang="zh-TW" altLang="en-US" sz="2000" u="none" dirty="0">
                <a:solidFill>
                  <a:srgbClr val="000000"/>
                </a:solidFill>
                <a:latin typeface="微軟正黑體" panose="020B0604030504040204" pitchFamily="34" charset="-120"/>
                <a:ea typeface="微軟正黑體" panose="020B0604030504040204" pitchFamily="34" charset="-120"/>
                <a:cs typeface="Arial Unicode MS" pitchFamily="34" charset="-120"/>
              </a:rPr>
              <a:t>月初召開高階監理會議，制定專案後續調整方向及進度監控方式</a:t>
            </a:r>
            <a:endParaRPr lang="en-US" altLang="zh-TW" sz="2000" u="none" dirty="0">
              <a:solidFill>
                <a:srgbClr val="000000"/>
              </a:solidFill>
              <a:latin typeface="微軟正黑體" panose="020B0604030504040204" pitchFamily="34" charset="-120"/>
              <a:ea typeface="微軟正黑體" panose="020B0604030504040204" pitchFamily="34" charset="-120"/>
              <a:cs typeface="Arial Unicode MS" pitchFamily="34" charset="-120"/>
            </a:endParaRPr>
          </a:p>
          <a:p>
            <a:pPr marL="342900" indent="-342900">
              <a:buClr>
                <a:srgbClr val="C00000"/>
              </a:buClr>
              <a:buFont typeface="Wingdings" panose="05000000000000000000" pitchFamily="2" charset="2"/>
              <a:buChar char="u"/>
              <a:defRPr/>
            </a:pPr>
            <a:r>
              <a:rPr lang="zh-TW" altLang="en-US" sz="1800" u="none" dirty="0">
                <a:solidFill>
                  <a:srgbClr val="000000"/>
                </a:solidFill>
                <a:latin typeface="微軟正黑體" panose="020B0604030504040204" pitchFamily="34" charset="-120"/>
                <a:ea typeface="微軟正黑體" panose="020B0604030504040204" pitchFamily="34" charset="-120"/>
                <a:cs typeface="Arial Unicode MS" pitchFamily="34" charset="-120"/>
              </a:rPr>
              <a:t>由各線、各系統自行訂出</a:t>
            </a:r>
            <a:r>
              <a:rPr lang="en-US" altLang="zh-TW" sz="1800" u="none" dirty="0">
                <a:solidFill>
                  <a:srgbClr val="000000"/>
                </a:solidFill>
                <a:latin typeface="微軟正黑體" panose="020B0604030504040204" pitchFamily="34" charset="-120"/>
                <a:ea typeface="微軟正黑體" panose="020B0604030504040204" pitchFamily="34" charset="-120"/>
                <a:cs typeface="Arial Unicode MS" pitchFamily="34" charset="-120"/>
              </a:rPr>
              <a:t>SIT</a:t>
            </a:r>
            <a:r>
              <a:rPr lang="zh-TW" altLang="en-US" sz="1800" u="none" dirty="0">
                <a:solidFill>
                  <a:srgbClr val="000000"/>
                </a:solidFill>
                <a:latin typeface="微軟正黑體" panose="020B0604030504040204" pitchFamily="34" charset="-120"/>
                <a:ea typeface="微軟正黑體" panose="020B0604030504040204" pitchFamily="34" charset="-120"/>
                <a:cs typeface="Arial Unicode MS" pitchFamily="34" charset="-120"/>
              </a:rPr>
              <a:t>及</a:t>
            </a:r>
            <a:r>
              <a:rPr lang="en-US" altLang="zh-TW" sz="1800" u="none" dirty="0">
                <a:solidFill>
                  <a:srgbClr val="000000"/>
                </a:solidFill>
                <a:latin typeface="微軟正黑體" panose="020B0604030504040204" pitchFamily="34" charset="-120"/>
                <a:ea typeface="微軟正黑體" panose="020B0604030504040204" pitchFamily="34" charset="-120"/>
                <a:cs typeface="Arial Unicode MS" pitchFamily="34" charset="-120"/>
              </a:rPr>
              <a:t>UAT</a:t>
            </a:r>
            <a:r>
              <a:rPr lang="zh-TW" altLang="en-US" sz="1800" u="none" dirty="0">
                <a:solidFill>
                  <a:srgbClr val="000000"/>
                </a:solidFill>
                <a:latin typeface="微軟正黑體" panose="020B0604030504040204" pitchFamily="34" charset="-120"/>
                <a:ea typeface="微軟正黑體" panose="020B0604030504040204" pitchFamily="34" charset="-120"/>
                <a:cs typeface="Arial Unicode MS" pitchFamily="34" charset="-120"/>
              </a:rPr>
              <a:t>的時間，防洗課協助向行政單位說明，時程以公文會簽各部部長定案。</a:t>
            </a:r>
            <a:endParaRPr lang="en-US" altLang="zh-TW" sz="1800" u="none" dirty="0">
              <a:solidFill>
                <a:srgbClr val="000000"/>
              </a:solidFill>
              <a:latin typeface="微軟正黑體" panose="020B0604030504040204" pitchFamily="34" charset="-120"/>
              <a:ea typeface="微軟正黑體" panose="020B0604030504040204" pitchFamily="34" charset="-120"/>
              <a:cs typeface="Arial Unicode MS" pitchFamily="34" charset="-120"/>
            </a:endParaRPr>
          </a:p>
          <a:p>
            <a:pPr marL="342900" indent="-342900">
              <a:buClr>
                <a:srgbClr val="C00000"/>
              </a:buClr>
              <a:buFont typeface="Wingdings" panose="05000000000000000000" pitchFamily="2" charset="2"/>
              <a:buChar char="u"/>
              <a:defRPr/>
            </a:pPr>
            <a:r>
              <a:rPr lang="zh-TW" altLang="en-US" sz="1800" u="none" dirty="0">
                <a:solidFill>
                  <a:srgbClr val="000000"/>
                </a:solidFill>
                <a:latin typeface="微軟正黑體" panose="020B0604030504040204" pitchFamily="34" charset="-120"/>
                <a:ea typeface="微軟正黑體" panose="020B0604030504040204" pitchFamily="34" charset="-120"/>
                <a:cs typeface="Arial Unicode MS" pitchFamily="34" charset="-120"/>
              </a:rPr>
              <a:t>每週例會追踪各線、各系統進度</a:t>
            </a:r>
            <a:endParaRPr lang="en-US" altLang="zh-TW" sz="1800" u="none" dirty="0">
              <a:solidFill>
                <a:srgbClr val="000000"/>
              </a:solidFill>
              <a:latin typeface="微軟正黑體" panose="020B0604030504040204" pitchFamily="34" charset="-120"/>
              <a:ea typeface="微軟正黑體" panose="020B0604030504040204" pitchFamily="34" charset="-120"/>
              <a:cs typeface="Arial Unicode MS" pitchFamily="34" charset="-120"/>
            </a:endParaRPr>
          </a:p>
          <a:p>
            <a:pPr marL="800100" lvl="1" indent="-342900">
              <a:buClr>
                <a:srgbClr val="C00000"/>
              </a:buClr>
              <a:buFont typeface="Wingdings" panose="05000000000000000000" pitchFamily="2" charset="2"/>
              <a:buChar char="u"/>
              <a:defRPr/>
            </a:pPr>
            <a:r>
              <a:rPr lang="zh-TW" altLang="en-US" sz="1600" u="none" dirty="0">
                <a:solidFill>
                  <a:srgbClr val="000000"/>
                </a:solidFill>
                <a:latin typeface="微軟正黑體" panose="020B0604030504040204" pitchFamily="34" charset="-120"/>
                <a:ea typeface="微軟正黑體" panose="020B0604030504040204" pitchFamily="34" charset="-120"/>
                <a:cs typeface="Arial Unicode MS" pitchFamily="34" charset="-120"/>
              </a:rPr>
              <a:t>和逸負責追踪核心系統進度</a:t>
            </a:r>
            <a:endParaRPr lang="en-US" altLang="zh-TW" sz="1600" u="none" dirty="0">
              <a:solidFill>
                <a:srgbClr val="000000"/>
              </a:solidFill>
              <a:latin typeface="微軟正黑體" panose="020B0604030504040204" pitchFamily="34" charset="-120"/>
              <a:ea typeface="微軟正黑體" panose="020B0604030504040204" pitchFamily="34" charset="-120"/>
              <a:cs typeface="Arial Unicode MS" pitchFamily="34" charset="-120"/>
            </a:endParaRPr>
          </a:p>
          <a:p>
            <a:pPr marL="800100" lvl="1" indent="-342900">
              <a:buClr>
                <a:srgbClr val="C00000"/>
              </a:buClr>
              <a:buFont typeface="Wingdings" panose="05000000000000000000" pitchFamily="2" charset="2"/>
              <a:buChar char="u"/>
              <a:defRPr/>
            </a:pPr>
            <a:r>
              <a:rPr lang="zh-TW" altLang="en-US" sz="1600" u="none" dirty="0">
                <a:solidFill>
                  <a:srgbClr val="000000"/>
                </a:solidFill>
                <a:latin typeface="微軟正黑體" panose="020B0604030504040204" pitchFamily="34" charset="-120"/>
                <a:ea typeface="微軟正黑體" panose="020B0604030504040204" pitchFamily="34" charset="-120"/>
                <a:cs typeface="Arial Unicode MS" pitchFamily="34" charset="-120"/>
              </a:rPr>
              <a:t>琡媄負責追踪非核心系統進度</a:t>
            </a:r>
            <a:endParaRPr lang="en-US" altLang="zh-TW" sz="1600" u="none" dirty="0">
              <a:solidFill>
                <a:srgbClr val="000000"/>
              </a:solidFill>
              <a:latin typeface="微軟正黑體" panose="020B0604030504040204" pitchFamily="34" charset="-120"/>
              <a:ea typeface="微軟正黑體" panose="020B0604030504040204" pitchFamily="34" charset="-120"/>
              <a:cs typeface="Arial Unicode MS" pitchFamily="34" charset="-120"/>
            </a:endParaRPr>
          </a:p>
          <a:p>
            <a:pPr marL="800100" lvl="1" indent="-342900">
              <a:buClr>
                <a:srgbClr val="C00000"/>
              </a:buClr>
              <a:buFont typeface="Wingdings" panose="05000000000000000000" pitchFamily="2" charset="2"/>
              <a:buChar char="u"/>
              <a:defRPr/>
            </a:pPr>
            <a:r>
              <a:rPr lang="zh-TW" altLang="en-US" sz="1600" u="none" dirty="0">
                <a:solidFill>
                  <a:srgbClr val="000000"/>
                </a:solidFill>
                <a:latin typeface="微軟正黑體" panose="020B0604030504040204" pitchFamily="34" charset="-120"/>
                <a:ea typeface="微軟正黑體" panose="020B0604030504040204" pitchFamily="34" charset="-120"/>
                <a:cs typeface="Arial Unicode MS" pitchFamily="34" charset="-120"/>
              </a:rPr>
              <a:t>騏彰負責督促使用者測試進度</a:t>
            </a:r>
          </a:p>
        </p:txBody>
      </p:sp>
      <p:pic>
        <p:nvPicPr>
          <p:cNvPr id="71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6" y="1351276"/>
            <a:ext cx="4403725" cy="307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4498429"/>
            <a:ext cx="4413250" cy="2361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4606268"/>
      </p:ext>
    </p:extLst>
  </p:cSld>
  <p:clrMapOvr>
    <a:masterClrMapping/>
  </p:clrMapOvr>
  <p:transition>
    <p:split orient="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標題 1"/>
          <p:cNvSpPr>
            <a:spLocks noGrp="1"/>
          </p:cNvSpPr>
          <p:nvPr>
            <p:ph type="title"/>
          </p:nvPr>
        </p:nvSpPr>
        <p:spPr/>
        <p:txBody>
          <a:bodyPr/>
          <a:lstStyle/>
          <a:p>
            <a:r>
              <a:rPr lang="zh-TW" altLang="en-US" smtClean="0"/>
              <a:t>執行時程</a:t>
            </a:r>
          </a:p>
        </p:txBody>
      </p:sp>
      <p:pic>
        <p:nvPicPr>
          <p:cNvPr id="81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413202"/>
            <a:ext cx="5272088" cy="2808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107953" y="4271486"/>
            <a:ext cx="8785225" cy="2432613"/>
          </a:xfrm>
          <a:prstGeom prst="rect">
            <a:avLst/>
          </a:prstGeom>
          <a:noFill/>
        </p:spPr>
        <p:txBody>
          <a:bodyPr>
            <a:spAutoFit/>
          </a:bodyPr>
          <a:lstStyle/>
          <a:p>
            <a:pPr>
              <a:buClr>
                <a:srgbClr val="C00000"/>
              </a:buClr>
              <a:defRPr/>
            </a:pPr>
            <a:r>
              <a:rPr lang="zh-TW" altLang="en-US" sz="2000" u="none" dirty="0">
                <a:solidFill>
                  <a:srgbClr val="000000"/>
                </a:solidFill>
                <a:latin typeface="微軟正黑體" panose="020B0604030504040204" pitchFamily="34" charset="-120"/>
                <a:ea typeface="微軟正黑體" panose="020B0604030504040204" pitchFamily="34" charset="-120"/>
                <a:cs typeface="Arial Unicode MS" pitchFamily="34" charset="-120"/>
              </a:rPr>
              <a:t>問題二：風險評級試算規劃的作業時間過短，無法於時程內完成二次試算。</a:t>
            </a:r>
            <a:endParaRPr lang="en-US" altLang="zh-TW" sz="2000" u="none" dirty="0">
              <a:solidFill>
                <a:srgbClr val="000000"/>
              </a:solidFill>
              <a:latin typeface="微軟正黑體" panose="020B0604030504040204" pitchFamily="34" charset="-120"/>
              <a:ea typeface="微軟正黑體" panose="020B0604030504040204" pitchFamily="34" charset="-120"/>
              <a:cs typeface="Arial Unicode MS" pitchFamily="34" charset="-120"/>
            </a:endParaRPr>
          </a:p>
          <a:p>
            <a:pPr>
              <a:buClr>
                <a:srgbClr val="C00000"/>
              </a:buClr>
              <a:defRPr/>
            </a:pPr>
            <a:endParaRPr lang="en-US" altLang="zh-TW" sz="2000" u="none" dirty="0">
              <a:solidFill>
                <a:srgbClr val="000000"/>
              </a:solidFill>
              <a:latin typeface="微軟正黑體" panose="020B0604030504040204" pitchFamily="34" charset="-120"/>
              <a:ea typeface="微軟正黑體" panose="020B0604030504040204" pitchFamily="34" charset="-120"/>
              <a:cs typeface="Arial Unicode MS" pitchFamily="34" charset="-120"/>
            </a:endParaRPr>
          </a:p>
          <a:p>
            <a:pPr marL="342900" indent="-342900">
              <a:buClr>
                <a:srgbClr val="C00000"/>
              </a:buClr>
              <a:buFont typeface="Wingdings" panose="05000000000000000000" pitchFamily="2" charset="2"/>
              <a:buChar char="n"/>
              <a:defRPr/>
            </a:pPr>
            <a:r>
              <a:rPr lang="zh-TW" altLang="en-US" sz="2000" u="none" dirty="0">
                <a:solidFill>
                  <a:srgbClr val="000000"/>
                </a:solidFill>
                <a:latin typeface="微軟正黑體" panose="020B0604030504040204" pitchFamily="34" charset="-120"/>
                <a:ea typeface="微軟正黑體" panose="020B0604030504040204" pitchFamily="34" charset="-120"/>
                <a:cs typeface="Arial Unicode MS" pitchFamily="34" charset="-120"/>
              </a:rPr>
              <a:t>依現狀規劃新的工作時程，並調整專案監控頻率，成員一卡關能馬上處理</a:t>
            </a:r>
            <a:endParaRPr lang="en-US" altLang="zh-TW" sz="2000" u="none" dirty="0">
              <a:solidFill>
                <a:srgbClr val="000000"/>
              </a:solidFill>
              <a:latin typeface="微軟正黑體" panose="020B0604030504040204" pitchFamily="34" charset="-120"/>
              <a:ea typeface="微軟正黑體" panose="020B0604030504040204" pitchFamily="34" charset="-120"/>
              <a:cs typeface="Arial Unicode MS" pitchFamily="34" charset="-120"/>
            </a:endParaRPr>
          </a:p>
          <a:p>
            <a:pPr marL="800100" lvl="1" indent="-342900">
              <a:buClr>
                <a:srgbClr val="C00000"/>
              </a:buClr>
              <a:buFont typeface="Wingdings" panose="05000000000000000000" pitchFamily="2" charset="2"/>
              <a:buChar char="n"/>
              <a:defRPr/>
            </a:pPr>
            <a:r>
              <a:rPr lang="zh-TW" altLang="en-US" sz="1800" u="none" dirty="0">
                <a:solidFill>
                  <a:srgbClr val="000000"/>
                </a:solidFill>
                <a:latin typeface="微軟正黑體" panose="020B0604030504040204" pitchFamily="34" charset="-120"/>
                <a:ea typeface="微軟正黑體" panose="020B0604030504040204" pitchFamily="34" charset="-120"/>
                <a:cs typeface="Arial Unicode MS" pitchFamily="34" charset="-120"/>
              </a:rPr>
              <a:t>重新規劃試算作業所需時程，將工作項目盡可能切分至最細</a:t>
            </a:r>
            <a:endParaRPr lang="en-US" altLang="zh-TW" sz="1800" u="none" dirty="0">
              <a:solidFill>
                <a:srgbClr val="000000"/>
              </a:solidFill>
              <a:latin typeface="微軟正黑體" panose="020B0604030504040204" pitchFamily="34" charset="-120"/>
              <a:ea typeface="微軟正黑體" panose="020B0604030504040204" pitchFamily="34" charset="-120"/>
              <a:cs typeface="Arial Unicode MS" pitchFamily="34" charset="-120"/>
            </a:endParaRPr>
          </a:p>
          <a:p>
            <a:pPr marL="800100" lvl="1" indent="-342900">
              <a:buClr>
                <a:srgbClr val="C00000"/>
              </a:buClr>
              <a:buFont typeface="Wingdings" panose="05000000000000000000" pitchFamily="2" charset="2"/>
              <a:buChar char="n"/>
              <a:defRPr/>
            </a:pPr>
            <a:r>
              <a:rPr lang="zh-TW" altLang="en-US" sz="1800" u="none" dirty="0">
                <a:solidFill>
                  <a:srgbClr val="000000"/>
                </a:solidFill>
                <a:latin typeface="微軟正黑體" panose="020B0604030504040204" pitchFamily="34" charset="-120"/>
                <a:ea typeface="微軟正黑體" panose="020B0604030504040204" pitchFamily="34" charset="-120"/>
                <a:cs typeface="Arial Unicode MS" pitchFamily="34" charset="-120"/>
              </a:rPr>
              <a:t>每天</a:t>
            </a:r>
            <a:r>
              <a:rPr lang="en-US" altLang="zh-TW" sz="1800" u="none" dirty="0">
                <a:solidFill>
                  <a:srgbClr val="000000"/>
                </a:solidFill>
                <a:latin typeface="微軟正黑體" panose="020B0604030504040204" pitchFamily="34" charset="-120"/>
                <a:ea typeface="微軟正黑體" panose="020B0604030504040204" pitchFamily="34" charset="-120"/>
                <a:cs typeface="Arial Unicode MS" pitchFamily="34" charset="-120"/>
              </a:rPr>
              <a:t>30</a:t>
            </a:r>
            <a:r>
              <a:rPr lang="zh-TW" altLang="en-US" sz="1800" u="none" dirty="0">
                <a:solidFill>
                  <a:srgbClr val="000000"/>
                </a:solidFill>
                <a:latin typeface="微軟正黑體" panose="020B0604030504040204" pitchFamily="34" charset="-120"/>
                <a:ea typeface="微軟正黑體" panose="020B0604030504040204" pitchFamily="34" charset="-120"/>
                <a:cs typeface="Arial Unicode MS" pitchFamily="34" charset="-120"/>
              </a:rPr>
              <a:t>分鐘進度檢視，與專案成員聚焦今日工作重點及排除成員問題</a:t>
            </a:r>
            <a:endParaRPr lang="en-US" altLang="zh-TW" sz="1800" u="none" dirty="0">
              <a:solidFill>
                <a:srgbClr val="000000"/>
              </a:solidFill>
              <a:latin typeface="微軟正黑體" panose="020B0604030504040204" pitchFamily="34" charset="-120"/>
              <a:ea typeface="微軟正黑體" panose="020B0604030504040204" pitchFamily="34" charset="-120"/>
              <a:cs typeface="Arial Unicode MS" pitchFamily="34" charset="-120"/>
            </a:endParaRPr>
          </a:p>
          <a:p>
            <a:pPr marL="342900" indent="-342900">
              <a:buClr>
                <a:srgbClr val="C00000"/>
              </a:buClr>
              <a:buFont typeface="Wingdings" panose="05000000000000000000" pitchFamily="2" charset="2"/>
              <a:buChar char="n"/>
              <a:defRPr/>
            </a:pPr>
            <a:r>
              <a:rPr lang="zh-TW" altLang="en-US" sz="2000" u="none" dirty="0">
                <a:solidFill>
                  <a:srgbClr val="000000"/>
                </a:solidFill>
                <a:latin typeface="微軟正黑體" panose="020B0604030504040204" pitchFamily="34" charset="-120"/>
                <a:ea typeface="微軟正黑體" panose="020B0604030504040204" pitchFamily="34" charset="-120"/>
                <a:cs typeface="Arial Unicode MS" pitchFamily="34" charset="-120"/>
              </a:rPr>
              <a:t>與各部門窗口保持良好互動，溝通順暢</a:t>
            </a:r>
            <a:endParaRPr lang="en-US" altLang="zh-TW" sz="2000" u="none" dirty="0">
              <a:solidFill>
                <a:srgbClr val="000000"/>
              </a:solidFill>
              <a:latin typeface="微軟正黑體" panose="020B0604030504040204" pitchFamily="34" charset="-120"/>
              <a:ea typeface="微軟正黑體" panose="020B0604030504040204" pitchFamily="34" charset="-120"/>
              <a:cs typeface="Arial Unicode MS" pitchFamily="34" charset="-120"/>
            </a:endParaRPr>
          </a:p>
          <a:p>
            <a:pPr marL="800100" lvl="1" indent="-342900">
              <a:buClr>
                <a:srgbClr val="C00000"/>
              </a:buClr>
              <a:buFont typeface="Wingdings" panose="05000000000000000000" pitchFamily="2" charset="2"/>
              <a:buChar char="n"/>
              <a:defRPr/>
            </a:pPr>
            <a:r>
              <a:rPr lang="zh-TW" altLang="en-US" sz="1800" u="none" dirty="0">
                <a:solidFill>
                  <a:srgbClr val="000000"/>
                </a:solidFill>
                <a:latin typeface="微軟正黑體" panose="020B0604030504040204" pitchFamily="34" charset="-120"/>
                <a:ea typeface="微軟正黑體" panose="020B0604030504040204" pitchFamily="34" charset="-120"/>
                <a:cs typeface="Arial Unicode MS" pitchFamily="34" charset="-120"/>
              </a:rPr>
              <a:t>防洗課騏彰經理、壽資部和逸經理、資系部俊淇經理皆給予專案最大的幫助，使專案在遇到問題時，能很快達成解決方案的共識並落實處理。</a:t>
            </a:r>
          </a:p>
        </p:txBody>
      </p:sp>
      <p:pic>
        <p:nvPicPr>
          <p:cNvPr id="819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1322694"/>
            <a:ext cx="3473450" cy="2989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2915088"/>
      </p:ext>
    </p:extLst>
  </p:cSld>
  <p:clrMapOvr>
    <a:masterClrMapping/>
  </p:clrMapOvr>
  <p:transition>
    <p:split orient="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標題 1"/>
          <p:cNvSpPr>
            <a:spLocks noGrp="1"/>
          </p:cNvSpPr>
          <p:nvPr>
            <p:ph type="title"/>
          </p:nvPr>
        </p:nvSpPr>
        <p:spPr/>
        <p:txBody>
          <a:bodyPr/>
          <a:lstStyle/>
          <a:p>
            <a:r>
              <a:rPr lang="zh-TW" altLang="en-US" smtClean="0"/>
              <a:t>遭遇的問題</a:t>
            </a:r>
          </a:p>
        </p:txBody>
      </p:sp>
      <p:sp>
        <p:nvSpPr>
          <p:cNvPr id="9219" name="文字方塊 6"/>
          <p:cNvSpPr txBox="1">
            <a:spLocks noChangeArrowheads="1"/>
          </p:cNvSpPr>
          <p:nvPr/>
        </p:nvSpPr>
        <p:spPr bwMode="auto">
          <a:xfrm>
            <a:off x="107953" y="1341871"/>
            <a:ext cx="8785225" cy="1014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FF0000"/>
              </a:buClr>
              <a:buSzPct val="70000"/>
              <a:buFont typeface="Wingdings" pitchFamily="2" charset="2"/>
              <a:buChar char="n"/>
              <a:defRPr kumimoji="1" sz="3000">
                <a:solidFill>
                  <a:schemeClr val="tx1"/>
                </a:solidFill>
                <a:latin typeface="Trebuchet MS" pitchFamily="34" charset="0"/>
                <a:ea typeface="微軟正黑體" pitchFamily="34" charset="-120"/>
              </a:defRPr>
            </a:lvl1pPr>
            <a:lvl2pPr eaLnBrk="0" hangingPunct="0">
              <a:spcBef>
                <a:spcPct val="20000"/>
              </a:spcBef>
              <a:buClr>
                <a:srgbClr val="FF99CC"/>
              </a:buClr>
              <a:buSzPct val="70000"/>
              <a:buFont typeface="Wingdings" pitchFamily="2" charset="2"/>
              <a:buChar char="n"/>
              <a:defRPr kumimoji="1" sz="2600">
                <a:solidFill>
                  <a:schemeClr val="tx1"/>
                </a:solidFill>
                <a:latin typeface="Trebuchet MS" pitchFamily="34" charset="0"/>
                <a:ea typeface="微軟正黑體" pitchFamily="34" charset="-120"/>
              </a:defRPr>
            </a:lvl2pPr>
            <a:lvl3pPr marL="1143000" indent="-228600" eaLnBrk="0" hangingPunct="0">
              <a:spcBef>
                <a:spcPct val="20000"/>
              </a:spcBef>
              <a:buChar char="•"/>
              <a:defRPr kumimoji="1" sz="2400">
                <a:solidFill>
                  <a:schemeClr val="tx1"/>
                </a:solidFill>
                <a:latin typeface="Trebuchet MS" pitchFamily="34" charset="0"/>
                <a:ea typeface="微軟正黑體" pitchFamily="34" charset="-120"/>
              </a:defRPr>
            </a:lvl3pPr>
            <a:lvl4pPr marL="1600200" indent="-228600" eaLnBrk="0" hangingPunct="0">
              <a:spcBef>
                <a:spcPct val="20000"/>
              </a:spcBef>
              <a:buChar char="–"/>
              <a:defRPr kumimoji="1" sz="2000">
                <a:solidFill>
                  <a:schemeClr val="tx1"/>
                </a:solidFill>
                <a:latin typeface="Trebuchet MS" pitchFamily="34" charset="0"/>
                <a:ea typeface="微軟正黑體" pitchFamily="34" charset="-120"/>
              </a:defRPr>
            </a:lvl4pPr>
            <a:lvl5pPr marL="2057400" indent="-228600" eaLnBrk="0" hangingPunct="0">
              <a:spcBef>
                <a:spcPct val="20000"/>
              </a:spcBef>
              <a:buChar char="»"/>
              <a:defRPr kumimoji="1" sz="2000">
                <a:solidFill>
                  <a:schemeClr val="tx1"/>
                </a:solidFill>
                <a:latin typeface="Trebuchet MS" pitchFamily="34" charset="0"/>
                <a:ea typeface="微軟正黑體" pitchFamily="34" charset="-120"/>
              </a:defRPr>
            </a:lvl5pPr>
            <a:lvl6pPr marL="25146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6pPr>
            <a:lvl7pPr marL="29718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7pPr>
            <a:lvl8pPr marL="34290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8pPr>
            <a:lvl9pPr marL="38862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9pPr>
          </a:lstStyle>
          <a:p>
            <a:pPr eaLnBrk="1" hangingPunct="1">
              <a:spcBef>
                <a:spcPct val="0"/>
              </a:spcBef>
              <a:buSzTx/>
            </a:pPr>
            <a:r>
              <a:rPr lang="zh-TW" altLang="en-US" sz="2400" u="none" smtClean="0">
                <a:solidFill>
                  <a:srgbClr val="000000"/>
                </a:solidFill>
                <a:latin typeface="微軟正黑體" pitchFamily="34" charset="-120"/>
                <a:ea typeface="Arial Unicode MS" pitchFamily="34" charset="-120"/>
                <a:cs typeface="Arial Unicode MS" pitchFamily="34" charset="-120"/>
              </a:rPr>
              <a:t>試算效能不佳</a:t>
            </a:r>
            <a:endParaRPr lang="en-US" altLang="zh-TW" sz="2400" u="none" smtClean="0">
              <a:solidFill>
                <a:srgbClr val="000000"/>
              </a:solidFill>
              <a:latin typeface="微軟正黑體" pitchFamily="34" charset="-120"/>
              <a:ea typeface="Arial Unicode MS" pitchFamily="34" charset="-120"/>
              <a:cs typeface="Arial Unicode MS" pitchFamily="34" charset="-120"/>
            </a:endParaRPr>
          </a:p>
          <a:p>
            <a:pPr lvl="1" eaLnBrk="1" hangingPunct="1">
              <a:spcBef>
                <a:spcPct val="0"/>
              </a:spcBef>
              <a:buClr>
                <a:srgbClr val="C00000"/>
              </a:buClr>
              <a:buSzTx/>
            </a:pPr>
            <a:r>
              <a:rPr lang="zh-TW" altLang="en-US" sz="1800" u="none" smtClean="0">
                <a:solidFill>
                  <a:srgbClr val="000000"/>
                </a:solidFill>
                <a:latin typeface="微軟正黑體" pitchFamily="34" charset="-120"/>
                <a:ea typeface="Arial Unicode MS" pitchFamily="34" charset="-120"/>
                <a:cs typeface="Arial Unicode MS" pitchFamily="34" charset="-120"/>
              </a:rPr>
              <a:t>第一、二次的評級試算花費太多時間，故在第三次試算時，資料庫管理課</a:t>
            </a:r>
            <a:r>
              <a:rPr lang="en-US" altLang="zh-TW" sz="1800" u="none" smtClean="0">
                <a:solidFill>
                  <a:srgbClr val="000000"/>
                </a:solidFill>
                <a:latin typeface="微軟正黑體" pitchFamily="34" charset="-120"/>
                <a:ea typeface="Arial Unicode MS" pitchFamily="34" charset="-120"/>
                <a:cs typeface="Arial Unicode MS" pitchFamily="34" charset="-120"/>
              </a:rPr>
              <a:t>(</a:t>
            </a:r>
            <a:r>
              <a:rPr lang="zh-TW" altLang="en-US" sz="1800" u="none" smtClean="0">
                <a:solidFill>
                  <a:srgbClr val="000000"/>
                </a:solidFill>
                <a:latin typeface="微軟正黑體" pitchFamily="34" charset="-120"/>
                <a:ea typeface="Arial Unicode MS" pitchFamily="34" charset="-120"/>
                <a:cs typeface="Arial Unicode MS" pitchFamily="34" charset="-120"/>
              </a:rPr>
              <a:t>俊淇、淑華、政、智騰</a:t>
            </a:r>
            <a:r>
              <a:rPr lang="en-US" altLang="zh-TW" sz="1800" u="none" smtClean="0">
                <a:solidFill>
                  <a:srgbClr val="000000"/>
                </a:solidFill>
                <a:latin typeface="微軟正黑體" pitchFamily="34" charset="-120"/>
                <a:ea typeface="Arial Unicode MS" pitchFamily="34" charset="-120"/>
                <a:cs typeface="Arial Unicode MS" pitchFamily="34" charset="-120"/>
              </a:rPr>
              <a:t>)</a:t>
            </a:r>
            <a:r>
              <a:rPr lang="zh-TW" altLang="en-US" sz="1800" u="none" smtClean="0">
                <a:solidFill>
                  <a:srgbClr val="000000"/>
                </a:solidFill>
                <a:latin typeface="微軟正黑體" pitchFamily="34" charset="-120"/>
                <a:ea typeface="Arial Unicode MS" pitchFamily="34" charset="-120"/>
                <a:cs typeface="Arial Unicode MS" pitchFamily="34" charset="-120"/>
              </a:rPr>
              <a:t>一同協助進行語法調校，整體執行效能有大幅度提升。</a:t>
            </a:r>
            <a:endParaRPr lang="en-US" altLang="zh-TW" sz="1800" u="none" smtClean="0">
              <a:solidFill>
                <a:srgbClr val="000000"/>
              </a:solidFill>
              <a:latin typeface="微軟正黑體" pitchFamily="34" charset="-120"/>
              <a:ea typeface="Arial Unicode MS" pitchFamily="34" charset="-120"/>
              <a:cs typeface="Arial Unicode MS" pitchFamily="34" charset="-120"/>
            </a:endParaRPr>
          </a:p>
        </p:txBody>
      </p:sp>
      <p:pic>
        <p:nvPicPr>
          <p:cNvPr id="922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7" y="2492952"/>
            <a:ext cx="8180387" cy="4106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9782817"/>
      </p:ext>
    </p:extLst>
  </p:cSld>
  <p:clrMapOvr>
    <a:masterClrMapping/>
  </p:clrMapOvr>
  <p:transition>
    <p:split orient="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標題 1"/>
          <p:cNvSpPr>
            <a:spLocks noGrp="1"/>
          </p:cNvSpPr>
          <p:nvPr>
            <p:ph type="title"/>
          </p:nvPr>
        </p:nvSpPr>
        <p:spPr/>
        <p:txBody>
          <a:bodyPr/>
          <a:lstStyle/>
          <a:p>
            <a:r>
              <a:rPr lang="zh-TW" altLang="en-US" smtClean="0"/>
              <a:t>上線流程</a:t>
            </a: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620857"/>
            <a:ext cx="6615112" cy="6167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7422866"/>
      </p:ext>
    </p:extLst>
  </p:cSld>
  <p:clrMapOvr>
    <a:masterClrMapping/>
  </p:clrMapOvr>
  <p:transition>
    <p:split orient="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標題 1"/>
          <p:cNvSpPr>
            <a:spLocks noGrp="1"/>
          </p:cNvSpPr>
          <p:nvPr>
            <p:ph type="title"/>
          </p:nvPr>
        </p:nvSpPr>
        <p:spPr/>
        <p:txBody>
          <a:bodyPr/>
          <a:lstStyle/>
          <a:p>
            <a:r>
              <a:rPr lang="zh-TW" altLang="en-US" smtClean="0"/>
              <a:t>新風險評級 歷次試算結果</a:t>
            </a:r>
          </a:p>
        </p:txBody>
      </p:sp>
      <p:pic>
        <p:nvPicPr>
          <p:cNvPr id="112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41" y="1918267"/>
            <a:ext cx="9005887" cy="359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68" name="文字方塊 5"/>
          <p:cNvSpPr txBox="1">
            <a:spLocks noChangeArrowheads="1"/>
          </p:cNvSpPr>
          <p:nvPr/>
        </p:nvSpPr>
        <p:spPr bwMode="auto">
          <a:xfrm>
            <a:off x="5468938" y="1580051"/>
            <a:ext cx="1827212" cy="33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00"/>
              </a:buClr>
              <a:buSzPct val="70000"/>
              <a:buFont typeface="Wingdings" pitchFamily="2" charset="2"/>
              <a:buChar char="n"/>
              <a:defRPr kumimoji="1" sz="3000">
                <a:solidFill>
                  <a:schemeClr val="tx1"/>
                </a:solidFill>
                <a:latin typeface="Trebuchet MS" pitchFamily="34" charset="0"/>
                <a:ea typeface="微軟正黑體" pitchFamily="34" charset="-120"/>
              </a:defRPr>
            </a:lvl1pPr>
            <a:lvl2pPr marL="742950" indent="-285750" eaLnBrk="0" hangingPunct="0">
              <a:spcBef>
                <a:spcPct val="20000"/>
              </a:spcBef>
              <a:buClr>
                <a:srgbClr val="FF99CC"/>
              </a:buClr>
              <a:buSzPct val="70000"/>
              <a:buFont typeface="Wingdings" pitchFamily="2" charset="2"/>
              <a:buChar char="n"/>
              <a:defRPr kumimoji="1" sz="2600">
                <a:solidFill>
                  <a:schemeClr val="tx1"/>
                </a:solidFill>
                <a:latin typeface="Trebuchet MS" pitchFamily="34" charset="0"/>
                <a:ea typeface="微軟正黑體" pitchFamily="34" charset="-120"/>
              </a:defRPr>
            </a:lvl2pPr>
            <a:lvl3pPr marL="1143000" indent="-228600" eaLnBrk="0" hangingPunct="0">
              <a:spcBef>
                <a:spcPct val="20000"/>
              </a:spcBef>
              <a:buChar char="•"/>
              <a:defRPr kumimoji="1" sz="2400">
                <a:solidFill>
                  <a:schemeClr val="tx1"/>
                </a:solidFill>
                <a:latin typeface="Trebuchet MS" pitchFamily="34" charset="0"/>
                <a:ea typeface="微軟正黑體" pitchFamily="34" charset="-120"/>
              </a:defRPr>
            </a:lvl3pPr>
            <a:lvl4pPr marL="1600200" indent="-228600" eaLnBrk="0" hangingPunct="0">
              <a:spcBef>
                <a:spcPct val="20000"/>
              </a:spcBef>
              <a:buChar char="–"/>
              <a:defRPr kumimoji="1" sz="2000">
                <a:solidFill>
                  <a:schemeClr val="tx1"/>
                </a:solidFill>
                <a:latin typeface="Trebuchet MS" pitchFamily="34" charset="0"/>
                <a:ea typeface="微軟正黑體" pitchFamily="34" charset="-120"/>
              </a:defRPr>
            </a:lvl4pPr>
            <a:lvl5pPr marL="2057400" indent="-228600" eaLnBrk="0" hangingPunct="0">
              <a:spcBef>
                <a:spcPct val="20000"/>
              </a:spcBef>
              <a:buChar char="»"/>
              <a:defRPr kumimoji="1" sz="2000">
                <a:solidFill>
                  <a:schemeClr val="tx1"/>
                </a:solidFill>
                <a:latin typeface="Trebuchet MS" pitchFamily="34" charset="0"/>
                <a:ea typeface="微軟正黑體" pitchFamily="34" charset="-120"/>
              </a:defRPr>
            </a:lvl5pPr>
            <a:lvl6pPr marL="25146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6pPr>
            <a:lvl7pPr marL="29718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7pPr>
            <a:lvl8pPr marL="34290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8pPr>
            <a:lvl9pPr marL="38862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9pPr>
          </a:lstStyle>
          <a:p>
            <a:pPr eaLnBrk="1" hangingPunct="1">
              <a:spcBef>
                <a:spcPct val="0"/>
              </a:spcBef>
              <a:buClrTx/>
              <a:buSzTx/>
              <a:buFontTx/>
              <a:buNone/>
            </a:pPr>
            <a:r>
              <a:rPr lang="zh-TW" altLang="en-US" sz="1600" u="none" smtClean="0">
                <a:solidFill>
                  <a:srgbClr val="000000"/>
                </a:solidFill>
                <a:latin typeface="微軟正黑體" pitchFamily="34" charset="-120"/>
                <a:ea typeface="Arial Unicode MS" pitchFamily="34" charset="-120"/>
                <a:cs typeface="Arial Unicode MS" pitchFamily="34" charset="-120"/>
              </a:rPr>
              <a:t>調整風險因子分數</a:t>
            </a:r>
          </a:p>
        </p:txBody>
      </p:sp>
      <p:sp>
        <p:nvSpPr>
          <p:cNvPr id="11269" name="文字方塊 6"/>
          <p:cNvSpPr txBox="1">
            <a:spLocks noChangeArrowheads="1"/>
          </p:cNvSpPr>
          <p:nvPr/>
        </p:nvSpPr>
        <p:spPr bwMode="auto">
          <a:xfrm>
            <a:off x="3381397" y="6002140"/>
            <a:ext cx="1825625" cy="338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00"/>
              </a:buClr>
              <a:buSzPct val="70000"/>
              <a:buFont typeface="Wingdings" pitchFamily="2" charset="2"/>
              <a:buChar char="n"/>
              <a:defRPr kumimoji="1" sz="3000">
                <a:solidFill>
                  <a:schemeClr val="tx1"/>
                </a:solidFill>
                <a:latin typeface="Trebuchet MS" pitchFamily="34" charset="0"/>
                <a:ea typeface="微軟正黑體" pitchFamily="34" charset="-120"/>
              </a:defRPr>
            </a:lvl1pPr>
            <a:lvl2pPr marL="742950" indent="-285750" eaLnBrk="0" hangingPunct="0">
              <a:spcBef>
                <a:spcPct val="20000"/>
              </a:spcBef>
              <a:buClr>
                <a:srgbClr val="FF99CC"/>
              </a:buClr>
              <a:buSzPct val="70000"/>
              <a:buFont typeface="Wingdings" pitchFamily="2" charset="2"/>
              <a:buChar char="n"/>
              <a:defRPr kumimoji="1" sz="2600">
                <a:solidFill>
                  <a:schemeClr val="tx1"/>
                </a:solidFill>
                <a:latin typeface="Trebuchet MS" pitchFamily="34" charset="0"/>
                <a:ea typeface="微軟正黑體" pitchFamily="34" charset="-120"/>
              </a:defRPr>
            </a:lvl2pPr>
            <a:lvl3pPr marL="1143000" indent="-228600" eaLnBrk="0" hangingPunct="0">
              <a:spcBef>
                <a:spcPct val="20000"/>
              </a:spcBef>
              <a:buChar char="•"/>
              <a:defRPr kumimoji="1" sz="2400">
                <a:solidFill>
                  <a:schemeClr val="tx1"/>
                </a:solidFill>
                <a:latin typeface="Trebuchet MS" pitchFamily="34" charset="0"/>
                <a:ea typeface="微軟正黑體" pitchFamily="34" charset="-120"/>
              </a:defRPr>
            </a:lvl3pPr>
            <a:lvl4pPr marL="1600200" indent="-228600" eaLnBrk="0" hangingPunct="0">
              <a:spcBef>
                <a:spcPct val="20000"/>
              </a:spcBef>
              <a:buChar char="–"/>
              <a:defRPr kumimoji="1" sz="2000">
                <a:solidFill>
                  <a:schemeClr val="tx1"/>
                </a:solidFill>
                <a:latin typeface="Trebuchet MS" pitchFamily="34" charset="0"/>
                <a:ea typeface="微軟正黑體" pitchFamily="34" charset="-120"/>
              </a:defRPr>
            </a:lvl4pPr>
            <a:lvl5pPr marL="2057400" indent="-228600" eaLnBrk="0" hangingPunct="0">
              <a:spcBef>
                <a:spcPct val="20000"/>
              </a:spcBef>
              <a:buChar char="»"/>
              <a:defRPr kumimoji="1" sz="2000">
                <a:solidFill>
                  <a:schemeClr val="tx1"/>
                </a:solidFill>
                <a:latin typeface="Trebuchet MS" pitchFamily="34" charset="0"/>
                <a:ea typeface="微軟正黑體" pitchFamily="34" charset="-120"/>
              </a:defRPr>
            </a:lvl5pPr>
            <a:lvl6pPr marL="25146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6pPr>
            <a:lvl7pPr marL="29718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7pPr>
            <a:lvl8pPr marL="34290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8pPr>
            <a:lvl9pPr marL="38862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9pPr>
          </a:lstStyle>
          <a:p>
            <a:pPr eaLnBrk="1" hangingPunct="1">
              <a:spcBef>
                <a:spcPct val="0"/>
              </a:spcBef>
              <a:buClrTx/>
              <a:buSzTx/>
              <a:buFontTx/>
              <a:buNone/>
            </a:pPr>
            <a:r>
              <a:rPr lang="zh-TW" altLang="en-US" sz="1600" u="none" smtClean="0">
                <a:solidFill>
                  <a:srgbClr val="000000"/>
                </a:solidFill>
                <a:latin typeface="微軟正黑體" pitchFamily="34" charset="-120"/>
                <a:ea typeface="Arial Unicode MS" pitchFamily="34" charset="-120"/>
                <a:cs typeface="Arial Unicode MS" pitchFamily="34" charset="-120"/>
              </a:rPr>
              <a:t>調整風險級距分數</a:t>
            </a:r>
          </a:p>
        </p:txBody>
      </p:sp>
      <p:cxnSp>
        <p:nvCxnSpPr>
          <p:cNvPr id="11270" name="直線接點 7"/>
          <p:cNvCxnSpPr>
            <a:cxnSpLocks noChangeShapeType="1"/>
          </p:cNvCxnSpPr>
          <p:nvPr/>
        </p:nvCxnSpPr>
        <p:spPr bwMode="auto">
          <a:xfrm>
            <a:off x="3668714" y="5517963"/>
            <a:ext cx="433387" cy="484299"/>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1" name="直線接點 8"/>
          <p:cNvCxnSpPr>
            <a:cxnSpLocks noChangeShapeType="1"/>
          </p:cNvCxnSpPr>
          <p:nvPr/>
        </p:nvCxnSpPr>
        <p:spPr bwMode="auto">
          <a:xfrm flipH="1">
            <a:off x="4460875" y="5517963"/>
            <a:ext cx="433388" cy="484299"/>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2" name="肘形接點 9"/>
          <p:cNvCxnSpPr>
            <a:cxnSpLocks noChangeShapeType="1"/>
          </p:cNvCxnSpPr>
          <p:nvPr/>
        </p:nvCxnSpPr>
        <p:spPr bwMode="auto">
          <a:xfrm rot="5400000">
            <a:off x="5938025" y="1953896"/>
            <a:ext cx="287405" cy="215900"/>
          </a:xfrm>
          <a:prstGeom prst="bentConnector3">
            <a:avLst>
              <a:gd name="adj1" fmla="val 50000"/>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66634866"/>
      </p:ext>
    </p:extLst>
  </p:cSld>
  <p:clrMapOvr>
    <a:masterClrMapping/>
  </p:clrMapOvr>
  <p:transition>
    <p:split orient="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標題 1"/>
          <p:cNvSpPr>
            <a:spLocks noGrp="1"/>
          </p:cNvSpPr>
          <p:nvPr>
            <p:ph type="title"/>
          </p:nvPr>
        </p:nvSpPr>
        <p:spPr/>
        <p:txBody>
          <a:bodyPr/>
          <a:lstStyle/>
          <a:p>
            <a:r>
              <a:rPr lang="zh-TW" altLang="en-US" smtClean="0"/>
              <a:t>待處理問題</a:t>
            </a:r>
          </a:p>
        </p:txBody>
      </p:sp>
      <p:sp>
        <p:nvSpPr>
          <p:cNvPr id="12291" name="文字方塊 6"/>
          <p:cNvSpPr txBox="1">
            <a:spLocks noChangeArrowheads="1"/>
          </p:cNvSpPr>
          <p:nvPr/>
        </p:nvSpPr>
        <p:spPr bwMode="auto">
          <a:xfrm>
            <a:off x="120653" y="1484657"/>
            <a:ext cx="8785225" cy="3971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spcBef>
                <a:spcPct val="20000"/>
              </a:spcBef>
              <a:buClr>
                <a:srgbClr val="FF0000"/>
              </a:buClr>
              <a:buSzPct val="70000"/>
              <a:buFont typeface="Wingdings" pitchFamily="2" charset="2"/>
              <a:buChar char="n"/>
              <a:defRPr kumimoji="1" sz="3000">
                <a:solidFill>
                  <a:schemeClr val="tx1"/>
                </a:solidFill>
                <a:latin typeface="Trebuchet MS" pitchFamily="34" charset="0"/>
                <a:ea typeface="微軟正黑體" pitchFamily="34" charset="-120"/>
              </a:defRPr>
            </a:lvl1pPr>
            <a:lvl2pPr marL="742950" indent="-285750" eaLnBrk="0" hangingPunct="0">
              <a:spcBef>
                <a:spcPct val="20000"/>
              </a:spcBef>
              <a:buClr>
                <a:srgbClr val="FF99CC"/>
              </a:buClr>
              <a:buSzPct val="70000"/>
              <a:buFont typeface="Wingdings" pitchFamily="2" charset="2"/>
              <a:buChar char="n"/>
              <a:defRPr kumimoji="1" sz="2600">
                <a:solidFill>
                  <a:schemeClr val="tx1"/>
                </a:solidFill>
                <a:latin typeface="Trebuchet MS" pitchFamily="34" charset="0"/>
                <a:ea typeface="微軟正黑體" pitchFamily="34" charset="-120"/>
              </a:defRPr>
            </a:lvl2pPr>
            <a:lvl3pPr marL="1143000" indent="-228600" eaLnBrk="0" hangingPunct="0">
              <a:spcBef>
                <a:spcPct val="20000"/>
              </a:spcBef>
              <a:buChar char="•"/>
              <a:defRPr kumimoji="1" sz="2400">
                <a:solidFill>
                  <a:schemeClr val="tx1"/>
                </a:solidFill>
                <a:latin typeface="Trebuchet MS" pitchFamily="34" charset="0"/>
                <a:ea typeface="微軟正黑體" pitchFamily="34" charset="-120"/>
              </a:defRPr>
            </a:lvl3pPr>
            <a:lvl4pPr marL="1600200" indent="-228600" eaLnBrk="0" hangingPunct="0">
              <a:spcBef>
                <a:spcPct val="20000"/>
              </a:spcBef>
              <a:buChar char="–"/>
              <a:defRPr kumimoji="1" sz="2000">
                <a:solidFill>
                  <a:schemeClr val="tx1"/>
                </a:solidFill>
                <a:latin typeface="Trebuchet MS" pitchFamily="34" charset="0"/>
                <a:ea typeface="微軟正黑體" pitchFamily="34" charset="-120"/>
              </a:defRPr>
            </a:lvl4pPr>
            <a:lvl5pPr marL="2057400" indent="-228600" eaLnBrk="0" hangingPunct="0">
              <a:spcBef>
                <a:spcPct val="20000"/>
              </a:spcBef>
              <a:buChar char="»"/>
              <a:defRPr kumimoji="1" sz="2000">
                <a:solidFill>
                  <a:schemeClr val="tx1"/>
                </a:solidFill>
                <a:latin typeface="Trebuchet MS" pitchFamily="34" charset="0"/>
                <a:ea typeface="微軟正黑體" pitchFamily="34" charset="-120"/>
              </a:defRPr>
            </a:lvl5pPr>
            <a:lvl6pPr marL="25146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6pPr>
            <a:lvl7pPr marL="29718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7pPr>
            <a:lvl8pPr marL="34290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8pPr>
            <a:lvl9pPr marL="3886200" indent="-228600" eaLnBrk="0" fontAlgn="base" hangingPunct="0">
              <a:spcBef>
                <a:spcPct val="20000"/>
              </a:spcBef>
              <a:spcAft>
                <a:spcPct val="0"/>
              </a:spcAft>
              <a:buChar char="»"/>
              <a:defRPr kumimoji="1" sz="2000">
                <a:solidFill>
                  <a:schemeClr val="tx1"/>
                </a:solidFill>
                <a:latin typeface="Trebuchet MS" pitchFamily="34" charset="0"/>
                <a:ea typeface="微軟正黑體" pitchFamily="34" charset="-120"/>
              </a:defRPr>
            </a:lvl9pPr>
          </a:lstStyle>
          <a:p>
            <a:pPr eaLnBrk="1" hangingPunct="1">
              <a:spcBef>
                <a:spcPct val="0"/>
              </a:spcBef>
              <a:buClr>
                <a:srgbClr val="C00000"/>
              </a:buClr>
              <a:buSzTx/>
            </a:pPr>
            <a:r>
              <a:rPr lang="zh-TW" altLang="en-US" sz="1800" u="none" smtClean="0">
                <a:solidFill>
                  <a:srgbClr val="000000"/>
                </a:solidFill>
                <a:latin typeface="微軟正黑體" pitchFamily="34" charset="-120"/>
                <a:ea typeface="Arial Unicode MS" pitchFamily="34" charset="-120"/>
                <a:cs typeface="Arial Unicode MS" pitchFamily="34" charset="-120"/>
              </a:rPr>
              <a:t>既有客戶身份別資料錯誤，導致評級計算結果錯誤</a:t>
            </a:r>
            <a:r>
              <a:rPr lang="en-US" altLang="zh-TW" sz="1800" u="none" smtClean="0">
                <a:solidFill>
                  <a:srgbClr val="000000"/>
                </a:solidFill>
                <a:latin typeface="微軟正黑體" pitchFamily="34" charset="-120"/>
                <a:ea typeface="Arial Unicode MS" pitchFamily="34" charset="-120"/>
                <a:cs typeface="Arial Unicode MS" pitchFamily="34" charset="-120"/>
              </a:rPr>
              <a:t>(</a:t>
            </a:r>
            <a:r>
              <a:rPr lang="zh-TW" altLang="en-US" sz="1800" u="none" smtClean="0">
                <a:solidFill>
                  <a:srgbClr val="000000"/>
                </a:solidFill>
                <a:latin typeface="微軟正黑體" pitchFamily="34" charset="-120"/>
                <a:ea typeface="Arial Unicode MS" pitchFamily="34" charset="-120"/>
                <a:cs typeface="Arial Unicode MS" pitchFamily="34" charset="-120"/>
              </a:rPr>
              <a:t>約</a:t>
            </a:r>
            <a:r>
              <a:rPr lang="en-US" altLang="zh-TW" sz="1800" u="none" smtClean="0">
                <a:solidFill>
                  <a:srgbClr val="000000"/>
                </a:solidFill>
                <a:latin typeface="微軟正黑體" pitchFamily="34" charset="-120"/>
                <a:ea typeface="Arial Unicode MS" pitchFamily="34" charset="-120"/>
                <a:cs typeface="Arial Unicode MS" pitchFamily="34" charset="-120"/>
              </a:rPr>
              <a:t>6800</a:t>
            </a:r>
            <a:r>
              <a:rPr lang="zh-TW" altLang="en-US" sz="1800" u="none" smtClean="0">
                <a:solidFill>
                  <a:srgbClr val="000000"/>
                </a:solidFill>
                <a:latin typeface="微軟正黑體" pitchFamily="34" charset="-120"/>
                <a:ea typeface="Arial Unicode MS" pitchFamily="34" charset="-120"/>
                <a:cs typeface="Arial Unicode MS" pitchFamily="34" charset="-120"/>
              </a:rPr>
              <a:t>筆</a:t>
            </a:r>
            <a:r>
              <a:rPr lang="en-US" altLang="zh-TW" sz="1800" u="none" smtClean="0">
                <a:solidFill>
                  <a:srgbClr val="000000"/>
                </a:solidFill>
                <a:latin typeface="微軟正黑體" pitchFamily="34" charset="-120"/>
                <a:ea typeface="Arial Unicode MS" pitchFamily="34" charset="-120"/>
                <a:cs typeface="Arial Unicode MS" pitchFamily="34" charset="-120"/>
              </a:rPr>
              <a:t>)</a:t>
            </a:r>
          </a:p>
          <a:p>
            <a:pPr lvl="1" eaLnBrk="1" hangingPunct="1">
              <a:spcBef>
                <a:spcPct val="0"/>
              </a:spcBef>
              <a:buClr>
                <a:srgbClr val="C00000"/>
              </a:buClr>
              <a:buSzTx/>
            </a:pPr>
            <a:r>
              <a:rPr lang="zh-TW" altLang="en-US" sz="1800" u="none" smtClean="0">
                <a:solidFill>
                  <a:srgbClr val="000000"/>
                </a:solidFill>
                <a:latin typeface="微軟正黑體" pitchFamily="34" charset="-120"/>
                <a:ea typeface="Arial Unicode MS" pitchFamily="34" charset="-120"/>
                <a:cs typeface="Arial Unicode MS" pitchFamily="34" charset="-120"/>
              </a:rPr>
              <a:t>另安排時間重轉資料，重新進行評級計算</a:t>
            </a:r>
            <a:endParaRPr lang="en-US" altLang="zh-TW" sz="1800" u="none" smtClean="0">
              <a:solidFill>
                <a:srgbClr val="000000"/>
              </a:solidFill>
              <a:latin typeface="微軟正黑體" pitchFamily="34" charset="-120"/>
              <a:ea typeface="Arial Unicode MS" pitchFamily="34" charset="-120"/>
              <a:cs typeface="Arial Unicode MS" pitchFamily="34" charset="-120"/>
            </a:endParaRPr>
          </a:p>
          <a:p>
            <a:pPr lvl="1" eaLnBrk="1" hangingPunct="1">
              <a:spcBef>
                <a:spcPct val="0"/>
              </a:spcBef>
              <a:buClr>
                <a:srgbClr val="C00000"/>
              </a:buClr>
              <a:buSzTx/>
            </a:pPr>
            <a:endParaRPr lang="en-US" altLang="zh-TW" sz="1800" u="none" smtClean="0">
              <a:solidFill>
                <a:srgbClr val="000000"/>
              </a:solidFill>
              <a:latin typeface="微軟正黑體" pitchFamily="34" charset="-120"/>
              <a:ea typeface="Arial Unicode MS" pitchFamily="34" charset="-120"/>
              <a:cs typeface="Arial Unicode MS" pitchFamily="34" charset="-120"/>
            </a:endParaRPr>
          </a:p>
          <a:p>
            <a:pPr eaLnBrk="1" hangingPunct="1">
              <a:spcBef>
                <a:spcPct val="0"/>
              </a:spcBef>
              <a:buClr>
                <a:srgbClr val="C00000"/>
              </a:buClr>
              <a:buSzTx/>
            </a:pPr>
            <a:r>
              <a:rPr lang="zh-TW" altLang="en-US" sz="1800" u="none" smtClean="0">
                <a:solidFill>
                  <a:srgbClr val="000000"/>
                </a:solidFill>
                <a:latin typeface="微軟正黑體" pitchFamily="34" charset="-120"/>
                <a:ea typeface="Arial Unicode MS" pitchFamily="34" charset="-120"/>
                <a:cs typeface="Arial Unicode MS" pitchFamily="34" charset="-120"/>
              </a:rPr>
              <a:t>理賠件因無要保人資訊而未能成功產生評級</a:t>
            </a:r>
            <a:endParaRPr lang="en-US" altLang="zh-TW" sz="1800" u="none" smtClean="0">
              <a:solidFill>
                <a:srgbClr val="000000"/>
              </a:solidFill>
              <a:latin typeface="微軟正黑體" pitchFamily="34" charset="-120"/>
              <a:ea typeface="Arial Unicode MS" pitchFamily="34" charset="-120"/>
              <a:cs typeface="Arial Unicode MS" pitchFamily="34" charset="-120"/>
            </a:endParaRPr>
          </a:p>
          <a:p>
            <a:pPr lvl="1" eaLnBrk="1" hangingPunct="1">
              <a:spcBef>
                <a:spcPct val="0"/>
              </a:spcBef>
              <a:buClr>
                <a:srgbClr val="C00000"/>
              </a:buClr>
              <a:buSzTx/>
            </a:pPr>
            <a:r>
              <a:rPr lang="zh-TW" altLang="en-US" sz="1800" u="none" smtClean="0">
                <a:solidFill>
                  <a:srgbClr val="000000"/>
                </a:solidFill>
                <a:latin typeface="微軟正黑體" pitchFamily="34" charset="-120"/>
                <a:ea typeface="Arial Unicode MS" pitchFamily="34" charset="-120"/>
                <a:cs typeface="Arial Unicode MS" pitchFamily="34" charset="-120"/>
              </a:rPr>
              <a:t>短期作法：行政人員另外補鍵要保人資料拋入</a:t>
            </a:r>
            <a:r>
              <a:rPr lang="en-US" altLang="zh-TW" sz="1800" u="none" smtClean="0">
                <a:solidFill>
                  <a:srgbClr val="000000"/>
                </a:solidFill>
                <a:latin typeface="微軟正黑體" pitchFamily="34" charset="-120"/>
                <a:ea typeface="Arial Unicode MS" pitchFamily="34" charset="-120"/>
                <a:cs typeface="Arial Unicode MS" pitchFamily="34" charset="-120"/>
              </a:rPr>
              <a:t>AML</a:t>
            </a:r>
            <a:r>
              <a:rPr lang="zh-TW" altLang="en-US" sz="1800" u="none" smtClean="0">
                <a:solidFill>
                  <a:srgbClr val="000000"/>
                </a:solidFill>
                <a:latin typeface="微軟正黑體" pitchFamily="34" charset="-120"/>
                <a:ea typeface="Arial Unicode MS" pitchFamily="34" charset="-120"/>
                <a:cs typeface="Arial Unicode MS" pitchFamily="34" charset="-120"/>
              </a:rPr>
              <a:t>系統</a:t>
            </a:r>
            <a:endParaRPr lang="en-US" altLang="zh-TW" sz="1800" u="none" smtClean="0">
              <a:solidFill>
                <a:srgbClr val="000000"/>
              </a:solidFill>
              <a:latin typeface="微軟正黑體" pitchFamily="34" charset="-120"/>
              <a:ea typeface="Arial Unicode MS" pitchFamily="34" charset="-120"/>
              <a:cs typeface="Arial Unicode MS" pitchFamily="34" charset="-120"/>
            </a:endParaRPr>
          </a:p>
          <a:p>
            <a:pPr lvl="1" eaLnBrk="1" hangingPunct="1">
              <a:spcBef>
                <a:spcPct val="0"/>
              </a:spcBef>
              <a:buClr>
                <a:srgbClr val="C00000"/>
              </a:buClr>
              <a:buSzTx/>
            </a:pPr>
            <a:r>
              <a:rPr lang="zh-TW" altLang="en-US" sz="1800" u="none" smtClean="0">
                <a:solidFill>
                  <a:srgbClr val="000000"/>
                </a:solidFill>
                <a:latin typeface="微軟正黑體" pitchFamily="34" charset="-120"/>
                <a:ea typeface="Arial Unicode MS" pitchFamily="34" charset="-120"/>
                <a:cs typeface="Arial Unicode MS" pitchFamily="34" charset="-120"/>
              </a:rPr>
              <a:t>改善方式：針對近二年到期的無效保單，於</a:t>
            </a:r>
            <a:r>
              <a:rPr lang="en-US" altLang="zh-TW" sz="1800" u="none" smtClean="0">
                <a:solidFill>
                  <a:srgbClr val="000000"/>
                </a:solidFill>
                <a:latin typeface="微軟正黑體" pitchFamily="34" charset="-120"/>
                <a:ea typeface="Arial Unicode MS" pitchFamily="34" charset="-120"/>
                <a:cs typeface="Arial Unicode MS" pitchFamily="34" charset="-120"/>
              </a:rPr>
              <a:t>AML</a:t>
            </a:r>
            <a:r>
              <a:rPr lang="zh-TW" altLang="en-US" sz="1800" u="none" smtClean="0">
                <a:solidFill>
                  <a:srgbClr val="000000"/>
                </a:solidFill>
                <a:latin typeface="微軟正黑體" pitchFamily="34" charset="-120"/>
                <a:ea typeface="Arial Unicode MS" pitchFamily="34" charset="-120"/>
                <a:cs typeface="Arial Unicode MS" pitchFamily="34" charset="-120"/>
              </a:rPr>
              <a:t>系統中進行資料轉檔。</a:t>
            </a:r>
            <a:endParaRPr lang="en-US" altLang="zh-TW" sz="1800" u="none" smtClean="0">
              <a:solidFill>
                <a:srgbClr val="000000"/>
              </a:solidFill>
              <a:latin typeface="微軟正黑體" pitchFamily="34" charset="-120"/>
              <a:ea typeface="Arial Unicode MS" pitchFamily="34" charset="-120"/>
              <a:cs typeface="Arial Unicode MS" pitchFamily="34" charset="-120"/>
            </a:endParaRPr>
          </a:p>
          <a:p>
            <a:pPr lvl="1" eaLnBrk="1" hangingPunct="1">
              <a:spcBef>
                <a:spcPct val="0"/>
              </a:spcBef>
              <a:buClr>
                <a:srgbClr val="C00000"/>
              </a:buClr>
              <a:buSzTx/>
            </a:pPr>
            <a:endParaRPr lang="en-US" altLang="zh-TW" sz="1800" u="none" smtClean="0">
              <a:solidFill>
                <a:srgbClr val="000000"/>
              </a:solidFill>
              <a:latin typeface="微軟正黑體" pitchFamily="34" charset="-120"/>
              <a:ea typeface="Arial Unicode MS" pitchFamily="34" charset="-120"/>
              <a:cs typeface="Arial Unicode MS" pitchFamily="34" charset="-120"/>
            </a:endParaRPr>
          </a:p>
          <a:p>
            <a:pPr eaLnBrk="1" hangingPunct="1">
              <a:spcBef>
                <a:spcPct val="0"/>
              </a:spcBef>
              <a:buClr>
                <a:srgbClr val="C00000"/>
              </a:buClr>
              <a:buSzTx/>
            </a:pPr>
            <a:r>
              <a:rPr lang="zh-TW" altLang="en-US" sz="1800" u="none" smtClean="0">
                <a:solidFill>
                  <a:srgbClr val="000000"/>
                </a:solidFill>
                <a:latin typeface="微軟正黑體" pitchFamily="34" charset="-120"/>
                <a:ea typeface="Arial Unicode MS" pitchFamily="34" charset="-120"/>
                <a:cs typeface="Arial Unicode MS" pitchFamily="34" charset="-120"/>
              </a:rPr>
              <a:t>批次案件執行過久，產生</a:t>
            </a:r>
            <a:r>
              <a:rPr lang="en-US" altLang="zh-TW" sz="1800" u="none" smtClean="0">
                <a:solidFill>
                  <a:srgbClr val="000000"/>
                </a:solidFill>
                <a:latin typeface="微軟正黑體" pitchFamily="34" charset="-120"/>
                <a:ea typeface="Arial Unicode MS" pitchFamily="34" charset="-120"/>
                <a:cs typeface="Arial Unicode MS" pitchFamily="34" charset="-120"/>
              </a:rPr>
              <a:t>Table Lock</a:t>
            </a:r>
            <a:r>
              <a:rPr lang="zh-TW" altLang="en-US" sz="1800" u="none" smtClean="0">
                <a:solidFill>
                  <a:srgbClr val="000000"/>
                </a:solidFill>
                <a:latin typeface="微軟正黑體" pitchFamily="34" charset="-120"/>
                <a:ea typeface="Arial Unicode MS" pitchFamily="34" charset="-120"/>
                <a:cs typeface="Arial Unicode MS" pitchFamily="34" charset="-120"/>
              </a:rPr>
              <a:t>問題，且評級無法順利產出</a:t>
            </a:r>
            <a:endParaRPr lang="en-US" altLang="zh-TW" sz="1800" u="none" smtClean="0">
              <a:solidFill>
                <a:srgbClr val="000000"/>
              </a:solidFill>
              <a:latin typeface="微軟正黑體" pitchFamily="34" charset="-120"/>
              <a:ea typeface="Arial Unicode MS" pitchFamily="34" charset="-120"/>
              <a:cs typeface="Arial Unicode MS" pitchFamily="34" charset="-120"/>
            </a:endParaRPr>
          </a:p>
          <a:p>
            <a:pPr lvl="1" eaLnBrk="1" hangingPunct="1">
              <a:spcBef>
                <a:spcPct val="0"/>
              </a:spcBef>
              <a:buClr>
                <a:srgbClr val="C00000"/>
              </a:buClr>
              <a:buSzTx/>
            </a:pPr>
            <a:r>
              <a:rPr lang="zh-TW" altLang="en-US" sz="1800" u="none" smtClean="0">
                <a:solidFill>
                  <a:srgbClr val="000000"/>
                </a:solidFill>
                <a:latin typeface="微軟正黑體" pitchFamily="34" charset="-120"/>
                <a:ea typeface="Arial Unicode MS" pitchFamily="34" charset="-120"/>
                <a:cs typeface="Arial Unicode MS" pitchFamily="34" charset="-120"/>
              </a:rPr>
              <a:t>資料庫管理課與慶德一同查找</a:t>
            </a:r>
            <a:r>
              <a:rPr lang="en-US" altLang="zh-TW" sz="1800" u="none" smtClean="0">
                <a:solidFill>
                  <a:srgbClr val="000000"/>
                </a:solidFill>
                <a:latin typeface="微軟正黑體" pitchFamily="34" charset="-120"/>
                <a:ea typeface="Arial Unicode MS" pitchFamily="34" charset="-120"/>
                <a:cs typeface="Arial Unicode MS" pitchFamily="34" charset="-120"/>
              </a:rPr>
              <a:t>Table</a:t>
            </a:r>
            <a:r>
              <a:rPr lang="zh-TW" altLang="en-US" sz="1800" u="none" smtClean="0">
                <a:solidFill>
                  <a:srgbClr val="000000"/>
                </a:solidFill>
                <a:latin typeface="微軟正黑體" pitchFamily="34" charset="-120"/>
                <a:ea typeface="Arial Unicode MS" pitchFamily="34" charset="-120"/>
                <a:cs typeface="Arial Unicode MS" pitchFamily="34" charset="-120"/>
              </a:rPr>
              <a:t> </a:t>
            </a:r>
            <a:r>
              <a:rPr lang="en-US" altLang="zh-TW" sz="1800" u="none" smtClean="0">
                <a:solidFill>
                  <a:srgbClr val="000000"/>
                </a:solidFill>
                <a:latin typeface="微軟正黑體" pitchFamily="34" charset="-120"/>
                <a:ea typeface="Arial Unicode MS" pitchFamily="34" charset="-120"/>
                <a:cs typeface="Arial Unicode MS" pitchFamily="34" charset="-120"/>
              </a:rPr>
              <a:t>Lock</a:t>
            </a:r>
            <a:r>
              <a:rPr lang="zh-TW" altLang="en-US" sz="1800" u="none" smtClean="0">
                <a:solidFill>
                  <a:srgbClr val="000000"/>
                </a:solidFill>
                <a:latin typeface="微軟正黑體" pitchFamily="34" charset="-120"/>
                <a:ea typeface="Arial Unicode MS" pitchFamily="34" charset="-120"/>
                <a:cs typeface="Arial Unicode MS" pitchFamily="34" charset="-120"/>
              </a:rPr>
              <a:t>的原因，已解決批次執行過久的問題，目前處理評級無法產出的問題。未排除狀況前，批次案件皆會透過人工執行方式產出評級。</a:t>
            </a:r>
            <a:endParaRPr lang="en-US" altLang="zh-TW" sz="1800" u="none" smtClean="0">
              <a:solidFill>
                <a:srgbClr val="000000"/>
              </a:solidFill>
              <a:latin typeface="微軟正黑體" pitchFamily="34" charset="-120"/>
              <a:ea typeface="Arial Unicode MS" pitchFamily="34" charset="-120"/>
              <a:cs typeface="Arial Unicode MS" pitchFamily="34" charset="-120"/>
            </a:endParaRPr>
          </a:p>
          <a:p>
            <a:pPr lvl="1" eaLnBrk="1" hangingPunct="1">
              <a:spcBef>
                <a:spcPct val="0"/>
              </a:spcBef>
              <a:buClr>
                <a:srgbClr val="C00000"/>
              </a:buClr>
              <a:buSzTx/>
            </a:pPr>
            <a:endParaRPr lang="en-US" altLang="zh-TW" sz="1800" u="none" smtClean="0">
              <a:solidFill>
                <a:srgbClr val="000000"/>
              </a:solidFill>
              <a:latin typeface="微軟正黑體" pitchFamily="34" charset="-120"/>
              <a:ea typeface="Arial Unicode MS" pitchFamily="34" charset="-120"/>
              <a:cs typeface="Arial Unicode MS" pitchFamily="34" charset="-120"/>
            </a:endParaRPr>
          </a:p>
          <a:p>
            <a:pPr eaLnBrk="1" hangingPunct="1">
              <a:spcBef>
                <a:spcPct val="0"/>
              </a:spcBef>
              <a:buClr>
                <a:srgbClr val="C00000"/>
              </a:buClr>
              <a:buSzTx/>
            </a:pPr>
            <a:r>
              <a:rPr lang="zh-TW" altLang="en-US" sz="1800" u="none" smtClean="0">
                <a:solidFill>
                  <a:srgbClr val="000000"/>
                </a:solidFill>
                <a:latin typeface="微軟正黑體" pitchFamily="34" charset="-120"/>
                <a:ea typeface="Arial Unicode MS" pitchFamily="34" charset="-120"/>
                <a:cs typeface="Arial Unicode MS" pitchFamily="34" charset="-120"/>
              </a:rPr>
              <a:t>核心部份即時檢核案件會發生等不到評級回應的問題</a:t>
            </a:r>
            <a:endParaRPr lang="en-US" altLang="zh-TW" sz="1800" u="none" smtClean="0">
              <a:solidFill>
                <a:srgbClr val="000000"/>
              </a:solidFill>
              <a:latin typeface="微軟正黑體" pitchFamily="34" charset="-120"/>
              <a:ea typeface="Arial Unicode MS" pitchFamily="34" charset="-120"/>
              <a:cs typeface="Arial Unicode MS" pitchFamily="34" charset="-120"/>
            </a:endParaRPr>
          </a:p>
          <a:p>
            <a:pPr lvl="1" eaLnBrk="1" hangingPunct="1">
              <a:spcBef>
                <a:spcPct val="0"/>
              </a:spcBef>
              <a:buClr>
                <a:srgbClr val="C00000"/>
              </a:buClr>
              <a:buSzTx/>
            </a:pPr>
            <a:r>
              <a:rPr lang="zh-TW" altLang="en-US" sz="1800" u="none" smtClean="0">
                <a:solidFill>
                  <a:srgbClr val="000000"/>
                </a:solidFill>
                <a:latin typeface="微軟正黑體" pitchFamily="34" charset="-120"/>
                <a:ea typeface="Arial Unicode MS" pitchFamily="34" charset="-120"/>
                <a:cs typeface="Arial Unicode MS" pitchFamily="34" charset="-120"/>
              </a:rPr>
              <a:t>問題確認中。</a:t>
            </a:r>
            <a:endParaRPr lang="en-US" altLang="zh-TW" sz="1800" u="none" smtClean="0">
              <a:solidFill>
                <a:srgbClr val="000000"/>
              </a:solidFill>
              <a:latin typeface="微軟正黑體" pitchFamily="34" charset="-120"/>
              <a:ea typeface="Arial Unicode MS" pitchFamily="34" charset="-120"/>
              <a:cs typeface="Arial Unicode MS" pitchFamily="34" charset="-120"/>
            </a:endParaRPr>
          </a:p>
        </p:txBody>
      </p:sp>
    </p:spTree>
    <p:extLst>
      <p:ext uri="{BB962C8B-B14F-4D97-AF65-F5344CB8AC3E}">
        <p14:creationId xmlns:p14="http://schemas.microsoft.com/office/powerpoint/2010/main" val="2775300628"/>
      </p:ext>
    </p:extLst>
  </p:cSld>
  <p:clrMapOvr>
    <a:masterClrMapping/>
  </p:clrMapOvr>
  <p:transition>
    <p:split orient="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a:xfrm>
            <a:off x="0" y="2643800"/>
            <a:ext cx="9144000" cy="1071810"/>
          </a:xfrm>
        </p:spPr>
        <p:txBody>
          <a:bodyPr/>
          <a:lstStyle/>
          <a:p>
            <a:pPr algn="ctr" eaLnBrk="1" hangingPunct="1"/>
            <a:r>
              <a:rPr lang="en-US" altLang="zh-TW" sz="4800" smtClean="0"/>
              <a:t>END</a:t>
            </a:r>
          </a:p>
        </p:txBody>
      </p:sp>
    </p:spTree>
    <p:extLst>
      <p:ext uri="{BB962C8B-B14F-4D97-AF65-F5344CB8AC3E}">
        <p14:creationId xmlns:p14="http://schemas.microsoft.com/office/powerpoint/2010/main" val="1245939892"/>
      </p:ext>
    </p:extLst>
  </p:cSld>
  <p:clrMapOvr>
    <a:masterClrMapping/>
  </p:clrMapOvr>
  <p:transition>
    <p:split orient="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Text Box 6"/>
          <p:cNvSpPr txBox="1">
            <a:spLocks noChangeArrowheads="1"/>
          </p:cNvSpPr>
          <p:nvPr/>
        </p:nvSpPr>
        <p:spPr bwMode="auto">
          <a:xfrm>
            <a:off x="1547825" y="3143654"/>
            <a:ext cx="60483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u="sng">
                <a:solidFill>
                  <a:schemeClr val="tx1"/>
                </a:solidFill>
                <a:latin typeface="Times New Roman" pitchFamily="18" charset="0"/>
                <a:ea typeface="PMingLiU" pitchFamily="18" charset="-120"/>
              </a:defRPr>
            </a:lvl1pPr>
            <a:lvl2pPr marL="742950" indent="-285750" eaLnBrk="0" hangingPunct="0">
              <a:defRPr kumimoji="1" sz="2400" u="sng">
                <a:solidFill>
                  <a:schemeClr val="tx1"/>
                </a:solidFill>
                <a:latin typeface="Times New Roman" pitchFamily="18" charset="0"/>
                <a:ea typeface="PMingLiU" pitchFamily="18" charset="-120"/>
              </a:defRPr>
            </a:lvl2pPr>
            <a:lvl3pPr marL="1143000" indent="-228600" eaLnBrk="0" hangingPunct="0">
              <a:defRPr kumimoji="1" sz="2400" u="sng">
                <a:solidFill>
                  <a:schemeClr val="tx1"/>
                </a:solidFill>
                <a:latin typeface="Times New Roman" pitchFamily="18" charset="0"/>
                <a:ea typeface="PMingLiU" pitchFamily="18" charset="-120"/>
              </a:defRPr>
            </a:lvl3pPr>
            <a:lvl4pPr marL="1600200" indent="-228600" eaLnBrk="0" hangingPunct="0">
              <a:defRPr kumimoji="1" sz="2400" u="sng">
                <a:solidFill>
                  <a:schemeClr val="tx1"/>
                </a:solidFill>
                <a:latin typeface="Times New Roman" pitchFamily="18" charset="0"/>
                <a:ea typeface="PMingLiU" pitchFamily="18" charset="-120"/>
              </a:defRPr>
            </a:lvl4pPr>
            <a:lvl5pPr marL="2057400" indent="-228600" eaLnBrk="0" hangingPunct="0">
              <a:defRPr kumimoji="1" sz="2400" u="sng">
                <a:solidFill>
                  <a:schemeClr val="tx1"/>
                </a:solidFill>
                <a:latin typeface="Times New Roman" pitchFamily="18" charset="0"/>
                <a:ea typeface="PMingLiU" pitchFamily="18"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PMingLiU" pitchFamily="18"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PMingLiU" pitchFamily="18"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PMingLiU" pitchFamily="18"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PMingLiU" pitchFamily="18" charset="-120"/>
              </a:defRPr>
            </a:lvl9pPr>
          </a:lstStyle>
          <a:p>
            <a:pPr algn="ctr" eaLnBrk="1" hangingPunct="1">
              <a:spcBef>
                <a:spcPct val="30000"/>
              </a:spcBef>
              <a:defRPr/>
            </a:pPr>
            <a:r>
              <a:rPr lang="zh-TW" altLang="en-US" sz="4800" u="none" dirty="0" smtClean="0">
                <a:solidFill>
                  <a:prstClr val="black">
                    <a:lumMod val="50000"/>
                    <a:lumOff val="50000"/>
                  </a:prstClr>
                </a:solidFill>
                <a:latin typeface="微軟正黑體" pitchFamily="34" charset="-120"/>
                <a:ea typeface="微軟正黑體" pitchFamily="34" charset="-120"/>
              </a:rPr>
              <a:t>報告完畢，謝謝指教</a:t>
            </a:r>
          </a:p>
        </p:txBody>
      </p:sp>
      <p:sp>
        <p:nvSpPr>
          <p:cNvPr id="2" name="頁尾版面配置區 1"/>
          <p:cNvSpPr>
            <a:spLocks noGrp="1"/>
          </p:cNvSpPr>
          <p:nvPr>
            <p:ph type="ftr" sz="quarter" idx="10"/>
          </p:nvPr>
        </p:nvSpPr>
        <p:spPr/>
        <p:txBody>
          <a:bodyPr/>
          <a:lstStyle/>
          <a:p>
            <a:pPr>
              <a:defRPr/>
            </a:pPr>
            <a:r>
              <a:rPr lang="zh-TW" altLang="en-US" smtClean="0">
                <a:solidFill>
                  <a:prstClr val="black"/>
                </a:solidFill>
              </a:rPr>
              <a:t>機密等級：密            日期：</a:t>
            </a:r>
            <a:r>
              <a:rPr lang="en-US" altLang="zh-TW" smtClean="0">
                <a:solidFill>
                  <a:prstClr val="black"/>
                </a:solidFill>
              </a:rPr>
              <a:t>2019/12/18</a:t>
            </a:r>
            <a:endParaRPr lang="zh-TW" altLang="en-US">
              <a:solidFill>
                <a:prstClr val="black"/>
              </a:solidFill>
            </a:endParaRPr>
          </a:p>
        </p:txBody>
      </p:sp>
    </p:spTree>
    <p:extLst>
      <p:ext uri="{BB962C8B-B14F-4D97-AF65-F5344CB8AC3E}">
        <p14:creationId xmlns:p14="http://schemas.microsoft.com/office/powerpoint/2010/main" val="1557404720"/>
      </p:ext>
    </p:extLst>
  </p:cSld>
  <p:clrMapOvr>
    <a:masterClrMapping/>
  </p:clrMapOvr>
  <p:transition>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3318" name="Text Box 20"/>
          <p:cNvSpPr txBox="1">
            <a:spLocks noChangeArrowheads="1"/>
          </p:cNvSpPr>
          <p:nvPr/>
        </p:nvSpPr>
        <p:spPr bwMode="auto">
          <a:xfrm>
            <a:off x="694858" y="2584778"/>
            <a:ext cx="7775575" cy="1015898"/>
          </a:xfrm>
          <a:prstGeom prst="rect">
            <a:avLst/>
          </a:prstGeom>
          <a:noFill/>
          <a:ln>
            <a:noFill/>
          </a:ln>
          <a:effectLst/>
          <a:extLst/>
        </p:spPr>
        <p:txBody>
          <a:bodyPr>
            <a:spAutoFit/>
          </a:bodyPr>
          <a:lstStyle>
            <a:lvl1pPr eaLnBrk="0" hangingPunct="0">
              <a:defRPr kumimoji="1" sz="2400" u="sng">
                <a:solidFill>
                  <a:schemeClr val="tx1"/>
                </a:solidFill>
                <a:latin typeface="Times New Roman" pitchFamily="18" charset="0"/>
                <a:ea typeface="新細明體" pitchFamily="18" charset="-120"/>
              </a:defRPr>
            </a:lvl1pPr>
            <a:lvl2pPr marL="742950" indent="-285750" eaLnBrk="0" hangingPunct="0">
              <a:defRPr kumimoji="1" sz="2400" u="sng">
                <a:solidFill>
                  <a:schemeClr val="tx1"/>
                </a:solidFill>
                <a:latin typeface="Times New Roman" pitchFamily="18" charset="0"/>
                <a:ea typeface="新細明體" pitchFamily="18" charset="-120"/>
              </a:defRPr>
            </a:lvl2pPr>
            <a:lvl3pPr marL="1143000" indent="-228600" eaLnBrk="0" hangingPunct="0">
              <a:defRPr kumimoji="1" sz="2400" u="sng">
                <a:solidFill>
                  <a:schemeClr val="tx1"/>
                </a:solidFill>
                <a:latin typeface="Times New Roman" pitchFamily="18" charset="0"/>
                <a:ea typeface="新細明體" pitchFamily="18" charset="-120"/>
              </a:defRPr>
            </a:lvl3pPr>
            <a:lvl4pPr marL="1600200" indent="-228600" eaLnBrk="0" hangingPunct="0">
              <a:defRPr kumimoji="1" sz="2400" u="sng">
                <a:solidFill>
                  <a:schemeClr val="tx1"/>
                </a:solidFill>
                <a:latin typeface="Times New Roman" pitchFamily="18" charset="0"/>
                <a:ea typeface="新細明體" pitchFamily="18" charset="-120"/>
              </a:defRPr>
            </a:lvl4pPr>
            <a:lvl5pPr marL="2057400" indent="-228600" eaLnBrk="0" hangingPunct="0">
              <a:defRPr kumimoji="1" sz="2400" u="sng">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9pPr>
          </a:lstStyle>
          <a:p>
            <a:pPr algn="ctr">
              <a:lnSpc>
                <a:spcPct val="150000"/>
              </a:lnSpc>
              <a:defRPr/>
            </a:pPr>
            <a:r>
              <a:rPr lang="en-US" altLang="zh-TW" sz="4000" b="1" u="none" spc="300" dirty="0" smtClean="0">
                <a:solidFill>
                  <a:prstClr val="black">
                    <a:lumMod val="85000"/>
                    <a:lumOff val="15000"/>
                  </a:prstClr>
                </a:solidFill>
                <a:latin typeface="微軟正黑體" panose="020B0604030504040204" pitchFamily="34" charset="-120"/>
                <a:ea typeface="微軟正黑體" panose="020B0604030504040204" pitchFamily="34" charset="-120"/>
              </a:rPr>
              <a:t>IFRS17</a:t>
            </a:r>
            <a:r>
              <a:rPr lang="zh-TW" altLang="en-US" sz="4000" b="1" u="none" spc="300" dirty="0" smtClean="0">
                <a:solidFill>
                  <a:prstClr val="black">
                    <a:lumMod val="85000"/>
                    <a:lumOff val="15000"/>
                  </a:prstClr>
                </a:solidFill>
                <a:latin typeface="微軟正黑體" panose="020B0604030504040204" pitchFamily="34" charset="-120"/>
                <a:ea typeface="微軟正黑體" panose="020B0604030504040204" pitchFamily="34" charset="-120"/>
              </a:rPr>
              <a:t>影響摘要</a:t>
            </a:r>
            <a:endParaRPr lang="en-US" altLang="zh-TW" sz="4000" b="1" u="none" spc="300" dirty="0">
              <a:solidFill>
                <a:prstClr val="black">
                  <a:lumMod val="85000"/>
                  <a:lumOff val="15000"/>
                </a:prstClr>
              </a:solidFill>
              <a:latin typeface="微軟正黑體" panose="020B0604030504040204" pitchFamily="34" charset="-120"/>
              <a:ea typeface="微軟正黑體" panose="020B0604030504040204" pitchFamily="34" charset="-120"/>
            </a:endParaRPr>
          </a:p>
        </p:txBody>
      </p:sp>
      <p:sp>
        <p:nvSpPr>
          <p:cNvPr id="6" name="文字方塊 5"/>
          <p:cNvSpPr txBox="1"/>
          <p:nvPr/>
        </p:nvSpPr>
        <p:spPr>
          <a:xfrm>
            <a:off x="3312820" y="4996548"/>
            <a:ext cx="2502609" cy="1169822"/>
          </a:xfrm>
          <a:prstGeom prst="rect">
            <a:avLst/>
          </a:prstGeom>
          <a:noFill/>
        </p:spPr>
        <p:txBody>
          <a:bodyPr wrap="none">
            <a:spAutoFit/>
          </a:bodyPr>
          <a:lstStyle/>
          <a:p>
            <a:pPr algn="ctr">
              <a:spcAft>
                <a:spcPts val="600"/>
              </a:spcAft>
              <a:defRPr/>
            </a:pPr>
            <a:r>
              <a:rPr lang="zh-TW" altLang="en-US" sz="2000" b="1" u="none" dirty="0" smtClean="0">
                <a:solidFill>
                  <a:prstClr val="black"/>
                </a:solidFill>
                <a:latin typeface="微軟正黑體" pitchFamily="34" charset="-120"/>
                <a:ea typeface="微軟正黑體" pitchFamily="34" charset="-120"/>
                <a:cs typeface="微軟正黑體"/>
              </a:rPr>
              <a:t>精算企劃課 </a:t>
            </a:r>
            <a:r>
              <a:rPr lang="en-US" altLang="zh-TW" sz="2000" b="1" u="none" dirty="0" smtClean="0">
                <a:solidFill>
                  <a:prstClr val="black"/>
                </a:solidFill>
                <a:latin typeface="微軟正黑體" pitchFamily="34" charset="-120"/>
                <a:ea typeface="微軟正黑體" pitchFamily="34" charset="-120"/>
                <a:cs typeface="微軟正黑體"/>
              </a:rPr>
              <a:t>– </a:t>
            </a:r>
            <a:r>
              <a:rPr lang="zh-TW" altLang="en-US" sz="2000" b="1" u="none" dirty="0" smtClean="0">
                <a:solidFill>
                  <a:prstClr val="black"/>
                </a:solidFill>
                <a:latin typeface="微軟正黑體" pitchFamily="34" charset="-120"/>
                <a:ea typeface="微軟正黑體" pitchFamily="34" charset="-120"/>
                <a:cs typeface="微軟正黑體"/>
              </a:rPr>
              <a:t>施再聰</a:t>
            </a:r>
            <a:endParaRPr lang="en-US" altLang="zh-TW" sz="2000" b="1" u="none" dirty="0" smtClean="0">
              <a:solidFill>
                <a:prstClr val="black"/>
              </a:solidFill>
              <a:latin typeface="微軟正黑體" pitchFamily="34" charset="-120"/>
              <a:ea typeface="微軟正黑體" pitchFamily="34" charset="-120"/>
              <a:cs typeface="微軟正黑體"/>
            </a:endParaRPr>
          </a:p>
          <a:p>
            <a:pPr algn="ctr">
              <a:spcAft>
                <a:spcPts val="600"/>
              </a:spcAft>
              <a:defRPr/>
            </a:pPr>
            <a:r>
              <a:rPr lang="en-US" altLang="zh-TW" sz="2000" b="1" u="none" dirty="0" smtClean="0">
                <a:solidFill>
                  <a:prstClr val="black"/>
                </a:solidFill>
                <a:latin typeface="微軟正黑體" pitchFamily="34" charset="-120"/>
                <a:ea typeface="微軟正黑體" pitchFamily="34" charset="-120"/>
                <a:cs typeface="微軟正黑體"/>
              </a:rPr>
              <a:t>108.12</a:t>
            </a:r>
            <a:endParaRPr lang="zh-TW" altLang="en-US" sz="2000" b="1" u="none" dirty="0">
              <a:solidFill>
                <a:prstClr val="black"/>
              </a:solidFill>
              <a:latin typeface="微軟正黑體" pitchFamily="34" charset="-120"/>
              <a:ea typeface="微軟正黑體" pitchFamily="34" charset="-120"/>
              <a:cs typeface="微軟正黑體"/>
            </a:endParaRPr>
          </a:p>
          <a:p>
            <a:pPr algn="ctr">
              <a:spcAft>
                <a:spcPts val="600"/>
              </a:spcAft>
              <a:defRPr/>
            </a:pPr>
            <a:r>
              <a:rPr lang="zh-TW" altLang="en-US" sz="2000" b="1" u="none" dirty="0">
                <a:solidFill>
                  <a:prstClr val="black"/>
                </a:solidFill>
                <a:latin typeface="微軟正黑體" pitchFamily="34" charset="-120"/>
                <a:ea typeface="微軟正黑體" pitchFamily="34" charset="-120"/>
                <a:cs typeface="微軟正黑體"/>
              </a:rPr>
              <a:t>機密等級</a:t>
            </a:r>
            <a:r>
              <a:rPr lang="zh-TW" altLang="en-US" sz="2000" b="1" u="none" dirty="0" smtClean="0">
                <a:solidFill>
                  <a:prstClr val="black"/>
                </a:solidFill>
                <a:latin typeface="微軟正黑體" pitchFamily="34" charset="-120"/>
                <a:ea typeface="微軟正黑體" pitchFamily="34" charset="-120"/>
                <a:cs typeface="微軟正黑體"/>
              </a:rPr>
              <a:t>：機密</a:t>
            </a:r>
            <a:endParaRPr lang="zh-TW" altLang="en-US" sz="2000" b="1" u="none" dirty="0">
              <a:solidFill>
                <a:prstClr val="black"/>
              </a:solidFill>
              <a:latin typeface="微軟正黑體" pitchFamily="34" charset="-120"/>
              <a:ea typeface="微軟正黑體" pitchFamily="34" charset="-120"/>
              <a:cs typeface="微軟正黑體"/>
            </a:endParaRPr>
          </a:p>
        </p:txBody>
      </p:sp>
    </p:spTree>
    <p:extLst>
      <p:ext uri="{BB962C8B-B14F-4D97-AF65-F5344CB8AC3E}">
        <p14:creationId xmlns:p14="http://schemas.microsoft.com/office/powerpoint/2010/main" val="246743972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79713" y="155526"/>
            <a:ext cx="7272808" cy="537964"/>
          </a:xfrm>
        </p:spPr>
        <p:txBody>
          <a:bodyPr/>
          <a:lstStyle/>
          <a:p>
            <a:r>
              <a:rPr lang="zh-TW" altLang="en-US" dirty="0">
                <a:solidFill>
                  <a:schemeClr val="tx1"/>
                </a:solidFill>
              </a:rPr>
              <a:t>資訊重大專案</a:t>
            </a:r>
            <a:r>
              <a:rPr lang="en-US" altLang="zh-TW" dirty="0">
                <a:solidFill>
                  <a:schemeClr val="tx1"/>
                </a:solidFill>
              </a:rPr>
              <a:t>-</a:t>
            </a:r>
            <a:r>
              <a:rPr lang="zh-TW" altLang="en-US" sz="2400" dirty="0" smtClean="0">
                <a:solidFill>
                  <a:srgbClr val="000000"/>
                </a:solidFill>
              </a:rPr>
              <a:t>專案如期啟動率</a:t>
            </a:r>
            <a:r>
              <a:rPr lang="en-US" altLang="zh-TW" sz="2400" dirty="0" smtClean="0">
                <a:solidFill>
                  <a:srgbClr val="000000"/>
                </a:solidFill>
              </a:rPr>
              <a:t>&amp;</a:t>
            </a:r>
            <a:r>
              <a:rPr lang="zh-TW" altLang="en-US" sz="2400" dirty="0" smtClean="0">
                <a:solidFill>
                  <a:srgbClr val="000000"/>
                </a:solidFill>
              </a:rPr>
              <a:t>計畫如期完成率</a:t>
            </a:r>
            <a:endParaRPr lang="zh-TW" altLang="en-US" sz="2400" dirty="0"/>
          </a:p>
        </p:txBody>
      </p:sp>
      <p:graphicFrame>
        <p:nvGraphicFramePr>
          <p:cNvPr id="6" name="內容版面配置區 5"/>
          <p:cNvGraphicFramePr>
            <a:graphicFrameLocks noGrp="1"/>
          </p:cNvGraphicFramePr>
          <p:nvPr>
            <p:ph sz="quarter" idx="10"/>
            <p:extLst>
              <p:ext uri="{D42A27DB-BD31-4B8C-83A1-F6EECF244321}">
                <p14:modId xmlns:p14="http://schemas.microsoft.com/office/powerpoint/2010/main" val="2956004412"/>
              </p:ext>
            </p:extLst>
          </p:nvPr>
        </p:nvGraphicFramePr>
        <p:xfrm>
          <a:off x="71652" y="3357786"/>
          <a:ext cx="8964844" cy="3275042"/>
        </p:xfrm>
        <a:graphic>
          <a:graphicData uri="http://schemas.openxmlformats.org/drawingml/2006/table">
            <a:tbl>
              <a:tblPr/>
              <a:tblGrid>
                <a:gridCol w="2304257">
                  <a:extLst>
                    <a:ext uri="{9D8B030D-6E8A-4147-A177-3AD203B41FA5}">
                      <a16:colId xmlns:a16="http://schemas.microsoft.com/office/drawing/2014/main" val="20000"/>
                    </a:ext>
                  </a:extLst>
                </a:gridCol>
                <a:gridCol w="575992">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gridCol w="972108">
                  <a:extLst>
                    <a:ext uri="{9D8B030D-6E8A-4147-A177-3AD203B41FA5}">
                      <a16:colId xmlns:a16="http://schemas.microsoft.com/office/drawing/2014/main" val="20003"/>
                    </a:ext>
                  </a:extLst>
                </a:gridCol>
                <a:gridCol w="972108">
                  <a:extLst>
                    <a:ext uri="{9D8B030D-6E8A-4147-A177-3AD203B41FA5}">
                      <a16:colId xmlns:a16="http://schemas.microsoft.com/office/drawing/2014/main" val="20004"/>
                    </a:ext>
                  </a:extLst>
                </a:gridCol>
                <a:gridCol w="573531">
                  <a:extLst>
                    <a:ext uri="{9D8B030D-6E8A-4147-A177-3AD203B41FA5}">
                      <a16:colId xmlns:a16="http://schemas.microsoft.com/office/drawing/2014/main" val="20005"/>
                    </a:ext>
                  </a:extLst>
                </a:gridCol>
                <a:gridCol w="937007">
                  <a:extLst>
                    <a:ext uri="{9D8B030D-6E8A-4147-A177-3AD203B41FA5}">
                      <a16:colId xmlns:a16="http://schemas.microsoft.com/office/drawing/2014/main" val="20006"/>
                    </a:ext>
                  </a:extLst>
                </a:gridCol>
                <a:gridCol w="937007">
                  <a:extLst>
                    <a:ext uri="{9D8B030D-6E8A-4147-A177-3AD203B41FA5}">
                      <a16:colId xmlns:a16="http://schemas.microsoft.com/office/drawing/2014/main" val="20007"/>
                    </a:ext>
                  </a:extLst>
                </a:gridCol>
                <a:gridCol w="756730">
                  <a:extLst>
                    <a:ext uri="{9D8B030D-6E8A-4147-A177-3AD203B41FA5}">
                      <a16:colId xmlns:a16="http://schemas.microsoft.com/office/drawing/2014/main" val="20008"/>
                    </a:ext>
                  </a:extLst>
                </a:gridCol>
              </a:tblGrid>
              <a:tr h="249569">
                <a:tc rowSpan="2">
                  <a:txBody>
                    <a:bodyPr/>
                    <a:lstStyle/>
                    <a:p>
                      <a:pPr algn="ctr" fontAlgn="ctr"/>
                      <a:r>
                        <a:rPr lang="zh-TW" altLang="en-US" sz="1400" b="0" i="0" u="none" strike="noStrike" dirty="0">
                          <a:solidFill>
                            <a:srgbClr val="FFFFFF"/>
                          </a:solidFill>
                          <a:effectLst/>
                          <a:latin typeface="微軟正黑體" panose="020B0604030504040204" pitchFamily="34" charset="-120"/>
                          <a:ea typeface="微軟正黑體" panose="020B0604030504040204" pitchFamily="34" charset="-120"/>
                        </a:rPr>
                        <a:t>專案名稱</a:t>
                      </a:r>
                    </a:p>
                  </a:txBody>
                  <a:tcPr marL="5672" marR="5672" marT="5672"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66092"/>
                    </a:solidFill>
                  </a:tcPr>
                </a:tc>
                <a:tc rowSpan="2">
                  <a:txBody>
                    <a:bodyPr/>
                    <a:lstStyle/>
                    <a:p>
                      <a:pPr algn="ctr" fontAlgn="ctr"/>
                      <a:r>
                        <a:rPr lang="zh-TW" altLang="en-US" sz="1400" b="0" i="0" u="none" strike="noStrike" dirty="0" smtClean="0">
                          <a:solidFill>
                            <a:srgbClr val="FFFFFF"/>
                          </a:solidFill>
                          <a:effectLst/>
                          <a:latin typeface="微軟正黑體" panose="020B0604030504040204" pitchFamily="34" charset="-120"/>
                          <a:ea typeface="微軟正黑體" panose="020B0604030504040204" pitchFamily="34" charset="-120"/>
                        </a:rPr>
                        <a:t>資訊</a:t>
                      </a:r>
                      <a:endParaRPr lang="en-US" altLang="zh-TW" sz="1400" b="0" i="0" u="none" strike="noStrike" dirty="0" smtClean="0">
                        <a:solidFill>
                          <a:srgbClr val="FFFFFF"/>
                        </a:solidFill>
                        <a:effectLst/>
                        <a:latin typeface="微軟正黑體" panose="020B0604030504040204" pitchFamily="34" charset="-120"/>
                        <a:ea typeface="微軟正黑體" panose="020B0604030504040204" pitchFamily="34" charset="-120"/>
                      </a:endParaRPr>
                    </a:p>
                    <a:p>
                      <a:pPr algn="ctr" fontAlgn="ctr"/>
                      <a:r>
                        <a:rPr lang="zh-TW" altLang="en-US" sz="1400" b="0" i="0" u="none" strike="noStrike" dirty="0" smtClean="0">
                          <a:solidFill>
                            <a:srgbClr val="FFFFFF"/>
                          </a:solidFill>
                          <a:effectLst/>
                          <a:latin typeface="微軟正黑體" panose="020B0604030504040204" pitchFamily="34" charset="-120"/>
                          <a:ea typeface="微軟正黑體" panose="020B0604030504040204" pitchFamily="34" charset="-120"/>
                        </a:rPr>
                        <a:t>單位</a:t>
                      </a:r>
                      <a:endParaRPr lang="zh-TW" altLang="en-US" sz="1400" b="0" i="0" u="none" strike="noStrike" dirty="0">
                        <a:solidFill>
                          <a:srgbClr val="FFFFFF"/>
                        </a:solidFill>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66092"/>
                    </a:solidFill>
                  </a:tcPr>
                </a:tc>
                <a:tc rowSpan="2">
                  <a:txBody>
                    <a:bodyPr/>
                    <a:lstStyle/>
                    <a:p>
                      <a:pPr algn="ctr" fontAlgn="ctr"/>
                      <a:r>
                        <a:rPr lang="zh-TW" altLang="en-US" sz="1400" b="0" i="0" u="none" strike="noStrike" dirty="0">
                          <a:solidFill>
                            <a:srgbClr val="FFFFFF"/>
                          </a:solidFill>
                          <a:effectLst/>
                          <a:latin typeface="微軟正黑體" panose="020B0604030504040204" pitchFamily="34" charset="-120"/>
                          <a:ea typeface="微軟正黑體" panose="020B0604030504040204" pitchFamily="34" charset="-120"/>
                        </a:rPr>
                        <a:t>負責人</a:t>
                      </a:r>
                    </a:p>
                  </a:txBody>
                  <a:tcPr marL="5672" marR="5672" marT="5672"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66092"/>
                    </a:solidFill>
                  </a:tcPr>
                </a:tc>
                <a:tc gridSpan="3">
                  <a:txBody>
                    <a:bodyPr/>
                    <a:lstStyle/>
                    <a:p>
                      <a:pPr algn="ctr"/>
                      <a:r>
                        <a:rPr lang="zh-TW" altLang="en-US" sz="1600" dirty="0" smtClean="0">
                          <a:solidFill>
                            <a:schemeClr val="bg1"/>
                          </a:solidFill>
                          <a:latin typeface="微軟正黑體" panose="020B0604030504040204" pitchFamily="34" charset="-120"/>
                          <a:ea typeface="微軟正黑體" panose="020B0604030504040204" pitchFamily="34" charset="-120"/>
                        </a:rPr>
                        <a:t>專案如期啟動率</a:t>
                      </a:r>
                      <a:endParaRPr lang="zh-TW" altLang="en-US" sz="1600" dirty="0">
                        <a:solidFill>
                          <a:schemeClr val="bg1"/>
                        </a:solidFill>
                        <a:latin typeface="微軟正黑體" panose="020B0604030504040204" pitchFamily="34" charset="-120"/>
                        <a:ea typeface="微軟正黑體" panose="020B0604030504040204" pitchFamily="34" charset="-120"/>
                      </a:endParaRPr>
                    </a:p>
                  </a:txBody>
                  <a:tcPr marL="5672" marR="5672" marT="567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9646"/>
                    </a:solidFill>
                  </a:tcPr>
                </a:tc>
                <a:tc hMerge="1">
                  <a:txBody>
                    <a:bodyPr/>
                    <a:lstStyle/>
                    <a:p>
                      <a:endParaRPr lang="zh-TW" altLang="en-US" dirty="0"/>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9646"/>
                    </a:solidFill>
                  </a:tcPr>
                </a:tc>
                <a:tc hMerge="1">
                  <a:txBody>
                    <a:bodyPr/>
                    <a:lstStyle/>
                    <a:p>
                      <a:endParaRPr lang="zh-TW" altLang="en-US" dirty="0"/>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9646"/>
                    </a:solidFill>
                  </a:tcPr>
                </a:tc>
                <a:tc gridSpan="3">
                  <a:txBody>
                    <a:bodyPr/>
                    <a:lstStyle/>
                    <a:p>
                      <a:pPr algn="ctr"/>
                      <a:r>
                        <a:rPr lang="zh-TW" altLang="en-US" sz="1600" dirty="0" smtClean="0">
                          <a:solidFill>
                            <a:schemeClr val="bg1"/>
                          </a:solidFill>
                          <a:latin typeface="微軟正黑體" panose="020B0604030504040204" pitchFamily="34" charset="-120"/>
                          <a:ea typeface="微軟正黑體" panose="020B0604030504040204" pitchFamily="34" charset="-120"/>
                        </a:rPr>
                        <a:t>計畫如期完成率</a:t>
                      </a:r>
                      <a:endParaRPr lang="zh-TW" altLang="en-US" sz="1600" dirty="0">
                        <a:solidFill>
                          <a:schemeClr val="bg1"/>
                        </a:solidFill>
                        <a:latin typeface="微軟正黑體" panose="020B0604030504040204" pitchFamily="34" charset="-120"/>
                        <a:ea typeface="微軟正黑體" panose="020B0604030504040204" pitchFamily="34" charset="-120"/>
                      </a:endParaRPr>
                    </a:p>
                  </a:txBody>
                  <a:tcPr marL="5672" marR="5672" marT="567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hMerge="1">
                  <a:txBody>
                    <a:bodyPr/>
                    <a:lstStyle/>
                    <a:p>
                      <a:endParaRPr lang="zh-TW" altLang="en-US" dirty="0"/>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9646"/>
                    </a:solidFill>
                  </a:tcPr>
                </a:tc>
                <a:tc hMerge="1">
                  <a:txBody>
                    <a:bodyPr/>
                    <a:lstStyle/>
                    <a:p>
                      <a:endParaRPr lang="zh-TW" altLang="en-US" dirty="0"/>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9646"/>
                    </a:solidFill>
                  </a:tcPr>
                </a:tc>
                <a:extLst>
                  <a:ext uri="{0D108BD9-81ED-4DB2-BD59-A6C34878D82A}">
                    <a16:rowId xmlns:a16="http://schemas.microsoft.com/office/drawing/2014/main" val="10000"/>
                  </a:ext>
                </a:extLst>
              </a:tr>
              <a:tr h="432491">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fontAlgn="ctr"/>
                      <a:r>
                        <a:rPr lang="zh-TW" altLang="en-US" sz="1400" b="0" i="0" u="none" strike="noStrike" dirty="0" smtClean="0">
                          <a:solidFill>
                            <a:srgbClr val="FFFFFF"/>
                          </a:solidFill>
                          <a:effectLst/>
                          <a:latin typeface="微軟正黑體" panose="020B0604030504040204" pitchFamily="34" charset="-120"/>
                          <a:ea typeface="微軟正黑體" panose="020B0604030504040204" pitchFamily="34" charset="-120"/>
                        </a:rPr>
                        <a:t>專案申請</a:t>
                      </a:r>
                      <a:r>
                        <a:rPr lang="zh-TW" altLang="en-US" sz="1400" b="0" i="0" u="none" strike="noStrike" dirty="0">
                          <a:solidFill>
                            <a:srgbClr val="FFFFFF"/>
                          </a:solidFill>
                          <a:effectLst/>
                          <a:latin typeface="微軟正黑體" panose="020B0604030504040204" pitchFamily="34" charset="-120"/>
                          <a:ea typeface="微軟正黑體" panose="020B0604030504040204" pitchFamily="34" charset="-120"/>
                        </a:rPr>
                        <a:t>單</a:t>
                      </a:r>
                      <a:br>
                        <a:rPr lang="zh-TW" altLang="en-US" sz="1400" b="0" i="0" u="none" strike="noStrike" dirty="0">
                          <a:solidFill>
                            <a:srgbClr val="FFFFFF"/>
                          </a:solidFill>
                          <a:effectLst/>
                          <a:latin typeface="微軟正黑體" panose="020B0604030504040204" pitchFamily="34" charset="-120"/>
                          <a:ea typeface="微軟正黑體" panose="020B0604030504040204" pitchFamily="34" charset="-120"/>
                        </a:rPr>
                      </a:br>
                      <a:r>
                        <a:rPr lang="zh-TW" altLang="en-US" sz="1400" b="0" i="0" u="none" strike="noStrike" dirty="0" smtClean="0">
                          <a:solidFill>
                            <a:srgbClr val="FFFFFF"/>
                          </a:solidFill>
                          <a:effectLst/>
                          <a:latin typeface="微軟正黑體" panose="020B0604030504040204" pitchFamily="34" charset="-120"/>
                          <a:ea typeface="微軟正黑體" panose="020B0604030504040204" pitchFamily="34" charset="-120"/>
                        </a:rPr>
                        <a:t>預計完成日</a:t>
                      </a:r>
                      <a:endParaRPr lang="en-US" altLang="zh-TW" sz="1400" b="0" i="0" u="none" strike="noStrike" dirty="0">
                        <a:solidFill>
                          <a:srgbClr val="FFFFFF"/>
                        </a:solidFill>
                        <a:effectLst/>
                        <a:latin typeface="微軟正黑體" panose="020B0604030504040204" pitchFamily="34" charset="-120"/>
                        <a:ea typeface="微軟正黑體" panose="020B0604030504040204" pitchFamily="34" charset="-120"/>
                      </a:endParaRPr>
                    </a:p>
                  </a:txBody>
                  <a:tcPr marL="5672" marR="5672" marT="5672"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9646"/>
                    </a:solidFill>
                  </a:tcPr>
                </a:tc>
                <a:tc>
                  <a:txBody>
                    <a:bodyPr/>
                    <a:lstStyle/>
                    <a:p>
                      <a:pPr algn="ctr" fontAlgn="ctr"/>
                      <a:r>
                        <a:rPr lang="zh-TW" altLang="en-US" sz="1400" b="0" i="0" u="none" strike="noStrike" dirty="0" smtClean="0">
                          <a:solidFill>
                            <a:srgbClr val="FFFFFF"/>
                          </a:solidFill>
                          <a:effectLst/>
                          <a:latin typeface="微軟正黑體" panose="020B0604030504040204" pitchFamily="34" charset="-120"/>
                          <a:ea typeface="微軟正黑體" panose="020B0604030504040204" pitchFamily="34" charset="-120"/>
                        </a:rPr>
                        <a:t>專案申請</a:t>
                      </a:r>
                      <a:r>
                        <a:rPr lang="zh-TW" altLang="en-US" sz="1400" b="0" i="0" u="none" strike="noStrike" dirty="0">
                          <a:solidFill>
                            <a:srgbClr val="FFFFFF"/>
                          </a:solidFill>
                          <a:effectLst/>
                          <a:latin typeface="微軟正黑體" panose="020B0604030504040204" pitchFamily="34" charset="-120"/>
                          <a:ea typeface="微軟正黑體" panose="020B0604030504040204" pitchFamily="34" charset="-120"/>
                        </a:rPr>
                        <a:t>單</a:t>
                      </a:r>
                      <a:br>
                        <a:rPr lang="zh-TW" altLang="en-US" sz="1400" b="0" i="0" u="none" strike="noStrike" dirty="0">
                          <a:solidFill>
                            <a:srgbClr val="FFFFFF"/>
                          </a:solidFill>
                          <a:effectLst/>
                          <a:latin typeface="微軟正黑體" panose="020B0604030504040204" pitchFamily="34" charset="-120"/>
                          <a:ea typeface="微軟正黑體" panose="020B0604030504040204" pitchFamily="34" charset="-120"/>
                        </a:rPr>
                      </a:br>
                      <a:r>
                        <a:rPr lang="zh-TW" altLang="en-US" sz="1400" b="0" i="0" u="none" strike="noStrike" dirty="0" smtClean="0">
                          <a:solidFill>
                            <a:srgbClr val="FFFFFF"/>
                          </a:solidFill>
                          <a:effectLst/>
                          <a:latin typeface="微軟正黑體" panose="020B0604030504040204" pitchFamily="34" charset="-120"/>
                          <a:ea typeface="微軟正黑體" panose="020B0604030504040204" pitchFamily="34" charset="-120"/>
                        </a:rPr>
                        <a:t>實際完成</a:t>
                      </a:r>
                      <a:r>
                        <a:rPr lang="zh-TW" altLang="en-US" sz="1400" b="0" i="0" u="none" strike="noStrike" dirty="0">
                          <a:solidFill>
                            <a:srgbClr val="FFFFFF"/>
                          </a:solidFill>
                          <a:effectLst/>
                          <a:latin typeface="微軟正黑體" panose="020B0604030504040204" pitchFamily="34" charset="-120"/>
                          <a:ea typeface="微軟正黑體" panose="020B0604030504040204" pitchFamily="34" charset="-120"/>
                        </a:rPr>
                        <a:t>日</a:t>
                      </a:r>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9646"/>
                    </a:solidFill>
                  </a:tcPr>
                </a:tc>
                <a:tc>
                  <a:txBody>
                    <a:bodyPr/>
                    <a:lstStyle/>
                    <a:p>
                      <a:pPr algn="ctr" fontAlgn="ctr"/>
                      <a:r>
                        <a:rPr lang="zh-TW" altLang="en-US" sz="1400" b="0" i="0" u="none" strike="noStrike" dirty="0" smtClean="0">
                          <a:solidFill>
                            <a:srgbClr val="FFFF00"/>
                          </a:solidFill>
                          <a:effectLst/>
                          <a:latin typeface="微軟正黑體" panose="020B0604030504040204" pitchFamily="34" charset="-120"/>
                          <a:ea typeface="微軟正黑體" panose="020B0604030504040204" pitchFamily="34" charset="-120"/>
                        </a:rPr>
                        <a:t>如期</a:t>
                      </a:r>
                      <a:endParaRPr lang="en-US" altLang="zh-TW" sz="1400" b="0" i="0" u="none" strike="noStrike" dirty="0" smtClean="0">
                        <a:solidFill>
                          <a:srgbClr val="FFFF00"/>
                        </a:solidFill>
                        <a:effectLst/>
                        <a:latin typeface="微軟正黑體" panose="020B0604030504040204" pitchFamily="34" charset="-120"/>
                        <a:ea typeface="微軟正黑體" panose="020B0604030504040204" pitchFamily="34" charset="-120"/>
                      </a:endParaRPr>
                    </a:p>
                    <a:p>
                      <a:pPr algn="ctr" fontAlgn="ctr"/>
                      <a:r>
                        <a:rPr lang="zh-TW" altLang="en-US" sz="1400" b="0" i="0" u="none" strike="noStrike" dirty="0" smtClean="0">
                          <a:solidFill>
                            <a:srgbClr val="FFFF00"/>
                          </a:solidFill>
                          <a:effectLst/>
                          <a:latin typeface="微軟正黑體" panose="020B0604030504040204" pitchFamily="34" charset="-120"/>
                          <a:ea typeface="微軟正黑體" panose="020B0604030504040204" pitchFamily="34" charset="-120"/>
                        </a:rPr>
                        <a:t>啟動率</a:t>
                      </a:r>
                      <a:endParaRPr lang="zh-TW" altLang="en-US" sz="1400" b="0" i="0" u="none" strike="noStrike" dirty="0">
                        <a:solidFill>
                          <a:srgbClr val="FFFF00"/>
                        </a:solidFill>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9646"/>
                    </a:solidFill>
                  </a:tcPr>
                </a:tc>
                <a:tc>
                  <a:txBody>
                    <a:bodyPr/>
                    <a:lstStyle/>
                    <a:p>
                      <a:pPr algn="ctr" fontAlgn="ctr"/>
                      <a:r>
                        <a:rPr lang="zh-TW" altLang="en-US" sz="1400" b="0" i="0" u="none" strike="noStrike" dirty="0" smtClean="0">
                          <a:solidFill>
                            <a:srgbClr val="FFFFFF"/>
                          </a:solidFill>
                          <a:effectLst/>
                          <a:latin typeface="微軟正黑體" panose="020B0604030504040204" pitchFamily="34" charset="-120"/>
                          <a:ea typeface="微軟正黑體" panose="020B0604030504040204" pitchFamily="34" charset="-120"/>
                        </a:rPr>
                        <a:t>執行計畫</a:t>
                      </a:r>
                      <a:endParaRPr lang="en-US" altLang="zh-TW" sz="1400" b="0" i="0" u="none" strike="noStrike" dirty="0" smtClean="0">
                        <a:solidFill>
                          <a:srgbClr val="FFFFFF"/>
                        </a:solidFill>
                        <a:effectLst/>
                        <a:latin typeface="微軟正黑體" panose="020B0604030504040204" pitchFamily="34" charset="-120"/>
                        <a:ea typeface="微軟正黑體" panose="020B0604030504040204" pitchFamily="34" charset="-120"/>
                      </a:endParaRPr>
                    </a:p>
                    <a:p>
                      <a:pPr algn="ctr" fontAlgn="ctr"/>
                      <a:r>
                        <a:rPr lang="zh-TW" altLang="en-US" sz="1400" b="0" i="0" u="none" strike="noStrike" dirty="0" smtClean="0">
                          <a:solidFill>
                            <a:srgbClr val="FFFFFF"/>
                          </a:solidFill>
                          <a:effectLst/>
                          <a:latin typeface="微軟正黑體" panose="020B0604030504040204" pitchFamily="34" charset="-120"/>
                          <a:ea typeface="微軟正黑體" panose="020B0604030504040204" pitchFamily="34" charset="-120"/>
                        </a:rPr>
                        <a:t>預計完成日</a:t>
                      </a:r>
                      <a:endParaRPr lang="zh-TW" altLang="en-US" sz="1400" b="0" i="0" u="none" strike="noStrike" dirty="0">
                        <a:solidFill>
                          <a:srgbClr val="FFFFFF"/>
                        </a:solidFill>
                        <a:effectLst/>
                        <a:latin typeface="微軟正黑體" panose="020B0604030504040204" pitchFamily="34" charset="-120"/>
                        <a:ea typeface="微軟正黑體" panose="020B0604030504040204" pitchFamily="34" charset="-120"/>
                      </a:endParaRPr>
                    </a:p>
                  </a:txBody>
                  <a:tcPr marL="5672" marR="5672" marT="5672"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30A0"/>
                    </a:solidFill>
                  </a:tcPr>
                </a:tc>
                <a:tc>
                  <a:txBody>
                    <a:bodyPr/>
                    <a:lstStyle/>
                    <a:p>
                      <a:pPr algn="ctr" fontAlgn="ctr"/>
                      <a:r>
                        <a:rPr lang="zh-TW" altLang="en-US" sz="1400" b="0" i="0" u="none" strike="noStrike" dirty="0" smtClean="0">
                          <a:solidFill>
                            <a:srgbClr val="FFFFFF"/>
                          </a:solidFill>
                          <a:effectLst/>
                          <a:latin typeface="微軟正黑體" panose="020B0604030504040204" pitchFamily="34" charset="-120"/>
                          <a:ea typeface="微軟正黑體" panose="020B0604030504040204" pitchFamily="34" charset="-120"/>
                        </a:rPr>
                        <a:t>執行計畫</a:t>
                      </a:r>
                      <a:endParaRPr lang="en-US" altLang="zh-TW" sz="1400" b="0" i="0" u="none" strike="noStrike" dirty="0" smtClean="0">
                        <a:solidFill>
                          <a:srgbClr val="FFFFFF"/>
                        </a:solidFill>
                        <a:effectLst/>
                        <a:latin typeface="微軟正黑體" panose="020B0604030504040204" pitchFamily="34" charset="-120"/>
                        <a:ea typeface="微軟正黑體" panose="020B0604030504040204" pitchFamily="34" charset="-120"/>
                      </a:endParaRPr>
                    </a:p>
                    <a:p>
                      <a:pPr algn="ctr" fontAlgn="ctr"/>
                      <a:r>
                        <a:rPr lang="zh-TW" altLang="en-US" sz="1400" b="0" i="0" u="none" strike="noStrike" dirty="0" smtClean="0">
                          <a:solidFill>
                            <a:srgbClr val="FFFFFF"/>
                          </a:solidFill>
                          <a:effectLst/>
                          <a:latin typeface="微軟正黑體" panose="020B0604030504040204" pitchFamily="34" charset="-120"/>
                          <a:ea typeface="微軟正黑體" panose="020B0604030504040204" pitchFamily="34" charset="-120"/>
                        </a:rPr>
                        <a:t>實際完成日</a:t>
                      </a:r>
                      <a:endParaRPr lang="zh-TW" altLang="en-US" sz="1400" b="0" i="0" u="none" strike="noStrike" dirty="0">
                        <a:solidFill>
                          <a:srgbClr val="FFFFFF"/>
                        </a:solidFill>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30A0"/>
                    </a:solidFill>
                  </a:tcPr>
                </a:tc>
                <a:tc>
                  <a:txBody>
                    <a:bodyPr/>
                    <a:lstStyle/>
                    <a:p>
                      <a:pPr algn="ctr" fontAlgn="ctr"/>
                      <a:r>
                        <a:rPr lang="zh-TW" altLang="en-US" sz="1400" b="0" i="0" u="none" strike="noStrike" dirty="0" smtClean="0">
                          <a:solidFill>
                            <a:srgbClr val="FFFF00"/>
                          </a:solidFill>
                          <a:effectLst/>
                          <a:latin typeface="微軟正黑體" panose="020B0604030504040204" pitchFamily="34" charset="-120"/>
                          <a:ea typeface="微軟正黑體" panose="020B0604030504040204" pitchFamily="34" charset="-120"/>
                        </a:rPr>
                        <a:t>計畫如期</a:t>
                      </a:r>
                      <a:endParaRPr lang="en-US" altLang="zh-TW" sz="1400" b="0" i="0" u="none" strike="noStrike" dirty="0" smtClean="0">
                        <a:solidFill>
                          <a:srgbClr val="FFFF00"/>
                        </a:solidFill>
                        <a:effectLst/>
                        <a:latin typeface="微軟正黑體" panose="020B0604030504040204" pitchFamily="34" charset="-120"/>
                        <a:ea typeface="微軟正黑體" panose="020B0604030504040204" pitchFamily="34" charset="-120"/>
                      </a:endParaRPr>
                    </a:p>
                    <a:p>
                      <a:pPr algn="ctr" fontAlgn="ctr"/>
                      <a:r>
                        <a:rPr lang="zh-TW" altLang="en-US" sz="1400" b="0" i="0" u="none" strike="noStrike" dirty="0" smtClean="0">
                          <a:solidFill>
                            <a:srgbClr val="FFFF00"/>
                          </a:solidFill>
                          <a:effectLst/>
                          <a:latin typeface="微軟正黑體" panose="020B0604030504040204" pitchFamily="34" charset="-120"/>
                          <a:ea typeface="微軟正黑體" panose="020B0604030504040204" pitchFamily="34" charset="-120"/>
                        </a:rPr>
                        <a:t>完成率</a:t>
                      </a:r>
                      <a:endParaRPr lang="zh-TW" altLang="en-US" sz="1400" b="0" i="0" u="none" strike="noStrike" dirty="0">
                        <a:solidFill>
                          <a:srgbClr val="FFFF00"/>
                        </a:solidFill>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30A0"/>
                    </a:solidFill>
                  </a:tcPr>
                </a:tc>
                <a:extLst>
                  <a:ext uri="{0D108BD9-81ED-4DB2-BD59-A6C34878D82A}">
                    <a16:rowId xmlns:a16="http://schemas.microsoft.com/office/drawing/2014/main" val="10001"/>
                  </a:ext>
                </a:extLst>
              </a:tr>
              <a:tr h="288000">
                <a:tc>
                  <a:txBody>
                    <a:bodyPr/>
                    <a:lstStyle/>
                    <a:p>
                      <a:pPr algn="l" rtl="0" fontAlgn="ct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核心系統再造</a:t>
                      </a:r>
                    </a:p>
                  </a:txBody>
                  <a:tcPr marL="5672" marR="5672" marT="5672"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400" b="0" i="0" u="none" strike="noStrike" dirty="0" smtClean="0">
                          <a:effectLst/>
                          <a:latin typeface="微軟正黑體" panose="020B0604030504040204" pitchFamily="34" charset="-120"/>
                          <a:ea typeface="微軟正黑體" panose="020B0604030504040204" pitchFamily="34" charset="-120"/>
                        </a:rPr>
                        <a:t>壽資部</a:t>
                      </a:r>
                      <a:endParaRPr lang="zh-TW" altLang="en-US" sz="1400" b="0" i="0" u="none" strike="noStrike" dirty="0">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400" b="0" i="0" u="none" strike="noStrike" dirty="0" smtClean="0">
                          <a:effectLst/>
                          <a:latin typeface="微軟正黑體" panose="020B0604030504040204" pitchFamily="34" charset="-120"/>
                          <a:ea typeface="微軟正黑體" panose="020B0604030504040204" pitchFamily="34" charset="-120"/>
                        </a:rPr>
                        <a:t>吳芳琴經理</a:t>
                      </a:r>
                      <a:endParaRPr lang="zh-TW" altLang="en-US" sz="1400" b="0" i="0" u="none" strike="noStrike" dirty="0">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400" b="0" i="0" u="none" strike="noStrike" dirty="0">
                          <a:effectLst/>
                          <a:latin typeface="微軟正黑體" panose="020B0604030504040204" pitchFamily="34" charset="-120"/>
                          <a:ea typeface="微軟正黑體" panose="020B0604030504040204" pitchFamily="34" charset="-120"/>
                        </a:rPr>
                        <a:t>已完成</a:t>
                      </a:r>
                    </a:p>
                  </a:txBody>
                  <a:tcPr marL="5672" marR="5672" marT="5672"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400" b="0" i="0" u="none" strike="noStrike" dirty="0">
                          <a:effectLst/>
                          <a:latin typeface="微軟正黑體" panose="020B0604030504040204" pitchFamily="34" charset="-120"/>
                          <a:ea typeface="微軟正黑體" panose="020B0604030504040204" pitchFamily="34" charset="-120"/>
                        </a:rPr>
                        <a:t>已完成</a:t>
                      </a:r>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0" i="0" u="none" strike="noStrike" dirty="0" smtClean="0">
                          <a:effectLst/>
                          <a:latin typeface="微軟正黑體" panose="020B0604030504040204" pitchFamily="34" charset="-120"/>
                          <a:ea typeface="微軟正黑體" panose="020B0604030504040204" pitchFamily="34" charset="-120"/>
                        </a:rPr>
                        <a:t>-</a:t>
                      </a:r>
                      <a:endParaRPr lang="zh-TW" altLang="en-US" sz="1400" b="0" i="0" u="none" strike="noStrike" dirty="0">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400" b="0" i="0" u="none" strike="noStrike" dirty="0">
                          <a:effectLst/>
                          <a:latin typeface="微軟正黑體" panose="020B0604030504040204" pitchFamily="34" charset="-120"/>
                          <a:ea typeface="微軟正黑體" panose="020B0604030504040204" pitchFamily="34" charset="-120"/>
                        </a:rPr>
                        <a:t>已完成</a:t>
                      </a:r>
                    </a:p>
                  </a:txBody>
                  <a:tcPr marL="5672" marR="5672" marT="5672"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400" b="0" i="0" u="none" strike="noStrike" dirty="0">
                          <a:effectLst/>
                          <a:latin typeface="微軟正黑體" panose="020B0604030504040204" pitchFamily="34" charset="-120"/>
                          <a:ea typeface="微軟正黑體" panose="020B0604030504040204" pitchFamily="34" charset="-120"/>
                        </a:rPr>
                        <a:t>已完成</a:t>
                      </a:r>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0" i="0" u="none" strike="noStrike" dirty="0" smtClean="0">
                          <a:effectLst/>
                          <a:latin typeface="微軟正黑體" panose="020B0604030504040204" pitchFamily="34" charset="-120"/>
                          <a:ea typeface="微軟正黑體" panose="020B0604030504040204" pitchFamily="34" charset="-120"/>
                        </a:rPr>
                        <a:t>-</a:t>
                      </a:r>
                      <a:endParaRPr lang="zh-TW" altLang="en-US" sz="1400" b="0" i="0" u="none" strike="noStrike" dirty="0">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8000">
                <a:tc>
                  <a:txBody>
                    <a:bodyPr/>
                    <a:lstStyle/>
                    <a:p>
                      <a:pPr algn="l" rtl="0" fontAlgn="ct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新契約流程</a:t>
                      </a:r>
                      <a:r>
                        <a:rPr lang="zh-TW" altLang="en-US" sz="1400" b="0" i="0" u="none" strike="noStrike" dirty="0" smtClean="0">
                          <a:solidFill>
                            <a:srgbClr val="000000"/>
                          </a:solidFill>
                          <a:effectLst/>
                          <a:latin typeface="微軟正黑體" panose="020B0604030504040204" pitchFamily="34" charset="-120"/>
                          <a:ea typeface="微軟正黑體" panose="020B0604030504040204" pitchFamily="34" charset="-120"/>
                        </a:rPr>
                        <a:t>管理</a:t>
                      </a:r>
                      <a:r>
                        <a:rPr lang="en-US" altLang="zh-TW" sz="1400" b="0" i="0" u="none" strike="noStrike" dirty="0" smtClean="0">
                          <a:solidFill>
                            <a:srgbClr val="000000"/>
                          </a:solidFill>
                          <a:effectLst/>
                          <a:latin typeface="微軟正黑體" panose="020B0604030504040204" pitchFamily="34" charset="-120"/>
                          <a:ea typeface="微軟正黑體" panose="020B0604030504040204" pitchFamily="34" charset="-120"/>
                        </a:rPr>
                        <a:t>BPM</a:t>
                      </a:r>
                      <a:r>
                        <a:rPr lang="zh-TW" altLang="en-US" sz="1400" b="0" i="0" u="none" strike="noStrike" dirty="0" smtClean="0">
                          <a:solidFill>
                            <a:srgbClr val="000000"/>
                          </a:solidFill>
                          <a:effectLst/>
                          <a:latin typeface="微軟正黑體" panose="020B0604030504040204" pitchFamily="34" charset="-120"/>
                          <a:ea typeface="微軟正黑體" panose="020B0604030504040204" pitchFamily="34" charset="-120"/>
                        </a:rPr>
                        <a:t>專案</a:t>
                      </a:r>
                      <a:endPar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5672" marR="5672" marT="5672"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TW" altLang="en-US" sz="1400" b="0" i="0" u="none" strike="noStrike" dirty="0" smtClean="0">
                          <a:effectLst/>
                          <a:latin typeface="微軟正黑體" panose="020B0604030504040204" pitchFamily="34" charset="-120"/>
                          <a:ea typeface="微軟正黑體" panose="020B0604030504040204" pitchFamily="34" charset="-120"/>
                        </a:rPr>
                        <a:t>壽資部</a:t>
                      </a:r>
                      <a:endParaRPr lang="zh-TW" altLang="en-US" sz="1400" b="0" i="0" u="none" strike="noStrike" dirty="0">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TW" altLang="en-US" sz="1400" b="0" i="0" u="none" strike="noStrike" dirty="0" smtClean="0">
                          <a:effectLst/>
                          <a:latin typeface="微軟正黑體" panose="020B0604030504040204" pitchFamily="34" charset="-120"/>
                          <a:ea typeface="微軟正黑體" panose="020B0604030504040204" pitchFamily="34" charset="-120"/>
                        </a:rPr>
                        <a:t>田佳儒經理</a:t>
                      </a:r>
                      <a:endParaRPr lang="zh-TW" altLang="en-US" sz="1400" b="0" i="0" u="none" strike="noStrike" dirty="0">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TW" altLang="en-US" sz="1400" b="0" i="0" u="none" strike="noStrike" dirty="0">
                          <a:effectLst/>
                          <a:latin typeface="微軟正黑體" panose="020B0604030504040204" pitchFamily="34" charset="-120"/>
                          <a:ea typeface="微軟正黑體" panose="020B0604030504040204" pitchFamily="34" charset="-120"/>
                        </a:rPr>
                        <a:t>已完成</a:t>
                      </a:r>
                    </a:p>
                  </a:txBody>
                  <a:tcPr marL="5672" marR="5672" marT="5672"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TW" altLang="en-US" sz="1400" b="0" i="0" u="none" strike="noStrike" dirty="0">
                          <a:effectLst/>
                          <a:latin typeface="微軟正黑體" panose="020B0604030504040204" pitchFamily="34" charset="-120"/>
                          <a:ea typeface="微軟正黑體" panose="020B0604030504040204" pitchFamily="34" charset="-120"/>
                        </a:rPr>
                        <a:t>已完成</a:t>
                      </a:r>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zh-TW" sz="1400" b="0" i="0" u="none" strike="noStrike" dirty="0" smtClean="0">
                          <a:effectLst/>
                          <a:latin typeface="微軟正黑體" panose="020B0604030504040204" pitchFamily="34" charset="-120"/>
                          <a:ea typeface="微軟正黑體" panose="020B0604030504040204" pitchFamily="34" charset="-120"/>
                        </a:rPr>
                        <a:t>-</a:t>
                      </a:r>
                      <a:endParaRPr lang="zh-TW" altLang="en-US" sz="1400" b="0" i="0" u="none" strike="noStrike" dirty="0">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TW" altLang="en-US" sz="1400" b="0" i="0" u="none" strike="noStrike" dirty="0">
                          <a:effectLst/>
                          <a:latin typeface="微軟正黑體" panose="020B0604030504040204" pitchFamily="34" charset="-120"/>
                          <a:ea typeface="微軟正黑體" panose="020B0604030504040204" pitchFamily="34" charset="-120"/>
                        </a:rPr>
                        <a:t>已完成</a:t>
                      </a:r>
                    </a:p>
                  </a:txBody>
                  <a:tcPr marL="5672" marR="5672" marT="5672"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TW" altLang="en-US" sz="1400" b="0" i="0" u="none" strike="noStrike" dirty="0">
                          <a:effectLst/>
                          <a:latin typeface="微軟正黑體" panose="020B0604030504040204" pitchFamily="34" charset="-120"/>
                          <a:ea typeface="微軟正黑體" panose="020B0604030504040204" pitchFamily="34" charset="-120"/>
                        </a:rPr>
                        <a:t>已完成</a:t>
                      </a:r>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zh-TW" sz="1400" b="0" i="0" u="none" strike="noStrike" dirty="0" smtClean="0">
                          <a:effectLst/>
                          <a:latin typeface="微軟正黑體" panose="020B0604030504040204" pitchFamily="34" charset="-120"/>
                          <a:ea typeface="微軟正黑體" panose="020B0604030504040204" pitchFamily="34" charset="-120"/>
                        </a:rPr>
                        <a:t>-</a:t>
                      </a:r>
                      <a:endParaRPr lang="zh-TW" altLang="en-US" sz="1400" b="0" i="0" u="none" strike="noStrike" dirty="0">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88000">
                <a:tc>
                  <a:txBody>
                    <a:bodyPr/>
                    <a:lstStyle/>
                    <a:p>
                      <a:pPr algn="l" rtl="0" fontAlgn="ct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理賠流程</a:t>
                      </a:r>
                      <a:r>
                        <a:rPr lang="zh-TW" altLang="en-US" sz="1400" b="0" i="0" u="none" strike="noStrike" dirty="0" smtClean="0">
                          <a:solidFill>
                            <a:srgbClr val="000000"/>
                          </a:solidFill>
                          <a:effectLst/>
                          <a:latin typeface="微軟正黑體" panose="020B0604030504040204" pitchFamily="34" charset="-120"/>
                          <a:ea typeface="微軟正黑體" panose="020B0604030504040204" pitchFamily="34" charset="-120"/>
                        </a:rPr>
                        <a:t>管理</a:t>
                      </a:r>
                      <a:r>
                        <a:rPr lang="en-US" altLang="zh-TW" sz="1400" b="0" i="0" u="none" strike="noStrike" dirty="0" smtClean="0">
                          <a:solidFill>
                            <a:srgbClr val="000000"/>
                          </a:solidFill>
                          <a:effectLst/>
                          <a:latin typeface="微軟正黑體" panose="020B0604030504040204" pitchFamily="34" charset="-120"/>
                          <a:ea typeface="微軟正黑體" panose="020B0604030504040204" pitchFamily="34" charset="-120"/>
                        </a:rPr>
                        <a:t>BPM</a:t>
                      </a:r>
                      <a:r>
                        <a:rPr lang="zh-TW" altLang="en-US" sz="1400" b="0" i="0" u="none" strike="noStrike" dirty="0" smtClean="0">
                          <a:solidFill>
                            <a:srgbClr val="000000"/>
                          </a:solidFill>
                          <a:effectLst/>
                          <a:latin typeface="微軟正黑體" panose="020B0604030504040204" pitchFamily="34" charset="-120"/>
                          <a:ea typeface="微軟正黑體" panose="020B0604030504040204" pitchFamily="34" charset="-120"/>
                        </a:rPr>
                        <a:t>專案</a:t>
                      </a:r>
                      <a:endPar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5672" marR="5672" marT="5672"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TW" altLang="en-US" sz="1400" b="0" i="0" u="none" strike="noStrike" dirty="0" smtClean="0">
                          <a:effectLst/>
                          <a:latin typeface="微軟正黑體" panose="020B0604030504040204" pitchFamily="34" charset="-120"/>
                          <a:ea typeface="微軟正黑體" panose="020B0604030504040204" pitchFamily="34" charset="-120"/>
                        </a:rPr>
                        <a:t>壽資部</a:t>
                      </a:r>
                      <a:endParaRPr lang="zh-TW" altLang="en-US" sz="1400" b="0" i="0" u="none" strike="noStrike" dirty="0">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TW" altLang="en-US" sz="1400" b="0" i="0" u="none" strike="noStrike" dirty="0" smtClean="0">
                          <a:effectLst/>
                          <a:latin typeface="微軟正黑體" panose="020B0604030504040204" pitchFamily="34" charset="-120"/>
                          <a:ea typeface="微軟正黑體" panose="020B0604030504040204" pitchFamily="34" charset="-120"/>
                        </a:rPr>
                        <a:t>田佳儒經理</a:t>
                      </a:r>
                      <a:endParaRPr lang="zh-TW" altLang="en-US" sz="1400" b="0" i="0" u="none" strike="noStrike" dirty="0">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zh-TW" sz="1400" b="0" i="0" u="none" strike="noStrike" dirty="0">
                          <a:effectLst/>
                          <a:latin typeface="微軟正黑體" panose="020B0604030504040204" pitchFamily="34" charset="-120"/>
                          <a:ea typeface="微軟正黑體" panose="020B0604030504040204" pitchFamily="34" charset="-120"/>
                        </a:rPr>
                        <a:t>2019/3</a:t>
                      </a:r>
                    </a:p>
                  </a:txBody>
                  <a:tcPr marL="5672" marR="5672" marT="5672"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zh-TW" sz="1400" b="0" i="0" u="none" strike="noStrike" dirty="0">
                          <a:effectLst/>
                          <a:latin typeface="微軟正黑體" panose="020B0604030504040204" pitchFamily="34" charset="-120"/>
                          <a:ea typeface="微軟正黑體" panose="020B0604030504040204" pitchFamily="34" charset="-120"/>
                        </a:rPr>
                        <a:t>2019/3</a:t>
                      </a:r>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zh-TW" sz="1400" b="0" i="0" u="none" strike="noStrike" dirty="0" smtClean="0">
                          <a:effectLst/>
                          <a:latin typeface="微軟正黑體" panose="020B0604030504040204" pitchFamily="34" charset="-120"/>
                          <a:ea typeface="微軟正黑體" panose="020B0604030504040204" pitchFamily="34" charset="-120"/>
                        </a:rPr>
                        <a:t>100%</a:t>
                      </a:r>
                      <a:endParaRPr lang="en-US" altLang="zh-TW" sz="1400" b="0" i="0" u="none" strike="noStrike" dirty="0">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zh-TW" sz="1400" b="0" i="0" u="none" strike="noStrike" dirty="0">
                          <a:effectLst/>
                          <a:latin typeface="微軟正黑體" panose="020B0604030504040204" pitchFamily="34" charset="-120"/>
                          <a:ea typeface="微軟正黑體" panose="020B0604030504040204" pitchFamily="34" charset="-120"/>
                        </a:rPr>
                        <a:t>2019/7</a:t>
                      </a:r>
                    </a:p>
                  </a:txBody>
                  <a:tcPr marL="5672" marR="5672" marT="5672"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a:r>
                        <a:rPr lang="zh-TW" altLang="en-US" sz="1400" b="0" i="0" u="none" strike="noStrike" kern="1200" dirty="0" smtClean="0">
                          <a:solidFill>
                            <a:schemeClr val="tx1"/>
                          </a:solidFill>
                          <a:effectLst/>
                          <a:latin typeface="微軟正黑體" panose="020B0604030504040204" pitchFamily="34" charset="-120"/>
                          <a:ea typeface="微軟正黑體" panose="020B0604030504040204" pitchFamily="34" charset="-120"/>
                          <a:cs typeface="+mn-cs"/>
                        </a:rPr>
                        <a:t>未完成</a:t>
                      </a:r>
                      <a:endParaRPr lang="zh-TW" altLang="en-US"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a:r>
                        <a:rPr lang="en-US" altLang="zh-TW" sz="1400" b="0" i="0" u="none" strike="noStrike" kern="1200" dirty="0" smtClean="0">
                          <a:solidFill>
                            <a:srgbClr val="FF0000"/>
                          </a:solidFill>
                          <a:effectLst/>
                          <a:latin typeface="微軟正黑體" panose="020B0604030504040204" pitchFamily="34" charset="-120"/>
                          <a:ea typeface="微軟正黑體" panose="020B0604030504040204" pitchFamily="34" charset="-120"/>
                          <a:cs typeface="+mn-cs"/>
                        </a:rPr>
                        <a:t>0%</a:t>
                      </a:r>
                      <a:endParaRPr lang="zh-TW" altLang="en-US" sz="1400" b="0" i="0" u="none" strike="noStrike" kern="1200" dirty="0">
                        <a:solidFill>
                          <a:srgbClr val="FF0000"/>
                        </a:solidFill>
                        <a:effectLst/>
                        <a:latin typeface="微軟正黑體" panose="020B0604030504040204" pitchFamily="34" charset="-120"/>
                        <a:ea typeface="微軟正黑體" panose="020B0604030504040204" pitchFamily="34" charset="-120"/>
                        <a:cs typeface="+mn-cs"/>
                      </a:endParaRPr>
                    </a:p>
                  </a:txBody>
                  <a:tcPr marL="5672" marR="5672" marT="5672"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88000">
                <a:tc>
                  <a:txBody>
                    <a:bodyPr/>
                    <a:lstStyle/>
                    <a:p>
                      <a:pPr algn="l" rtl="0" fontAlgn="ctr"/>
                      <a:r>
                        <a:rPr lang="zh-TW" altLang="en-US" sz="1300" b="0" i="0" u="none" strike="noStrike" dirty="0">
                          <a:solidFill>
                            <a:srgbClr val="000000"/>
                          </a:solidFill>
                          <a:effectLst/>
                          <a:latin typeface="微軟正黑體" panose="020B0604030504040204" pitchFamily="34" charset="-120"/>
                          <a:ea typeface="微軟正黑體" panose="020B0604030504040204" pitchFamily="34" charset="-120"/>
                        </a:rPr>
                        <a:t>業務員風險分析平台建置</a:t>
                      </a:r>
                      <a:r>
                        <a:rPr lang="zh-TW" altLang="en-US" sz="1300" b="0" i="0" u="none" strike="noStrike" dirty="0" smtClean="0">
                          <a:solidFill>
                            <a:srgbClr val="000000"/>
                          </a:solidFill>
                          <a:effectLst/>
                          <a:latin typeface="微軟正黑體" panose="020B0604030504040204" pitchFamily="34" charset="-120"/>
                          <a:ea typeface="微軟正黑體" panose="020B0604030504040204" pitchFamily="34" charset="-120"/>
                        </a:rPr>
                        <a:t>專案</a:t>
                      </a:r>
                      <a:endParaRPr lang="zh-TW" altLang="en-US"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5672" marR="5672" marT="5672"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TW" altLang="en-US" sz="1400" b="0" i="0" u="none" strike="noStrike" dirty="0" smtClean="0">
                          <a:effectLst/>
                          <a:latin typeface="微軟正黑體" panose="020B0604030504040204" pitchFamily="34" charset="-120"/>
                          <a:ea typeface="微軟正黑體" panose="020B0604030504040204" pitchFamily="34" charset="-120"/>
                        </a:rPr>
                        <a:t>數資部</a:t>
                      </a:r>
                      <a:endParaRPr lang="zh-TW" altLang="en-US" sz="1400" b="0" i="0" u="none" strike="noStrike" dirty="0">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TW" altLang="en-US" sz="1400" b="0" i="0" u="none" strike="noStrike" dirty="0">
                          <a:effectLst/>
                          <a:latin typeface="微軟正黑體" panose="020B0604030504040204" pitchFamily="34" charset="-120"/>
                          <a:ea typeface="微軟正黑體" panose="020B0604030504040204" pitchFamily="34" charset="-120"/>
                        </a:rPr>
                        <a:t>林倖如</a:t>
                      </a:r>
                    </a:p>
                  </a:txBody>
                  <a:tcPr marL="5672" marR="5672" marT="5672"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zh-TW" sz="1400" b="0" i="0" u="none" strike="noStrike" dirty="0">
                          <a:effectLst/>
                          <a:latin typeface="微軟正黑體" panose="020B0604030504040204" pitchFamily="34" charset="-120"/>
                          <a:ea typeface="微軟正黑體" panose="020B0604030504040204" pitchFamily="34" charset="-120"/>
                        </a:rPr>
                        <a:t>2019/5</a:t>
                      </a:r>
                    </a:p>
                  </a:txBody>
                  <a:tcPr marL="5672" marR="5672" marT="5672"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zh-TW" sz="1400" b="0" i="0" u="none" strike="noStrike" dirty="0" smtClean="0">
                          <a:effectLst/>
                          <a:latin typeface="微軟正黑體" panose="020B0604030504040204" pitchFamily="34" charset="-120"/>
                          <a:ea typeface="微軟正黑體" panose="020B0604030504040204" pitchFamily="34" charset="-120"/>
                        </a:rPr>
                        <a:t>2019/5</a:t>
                      </a:r>
                      <a:r>
                        <a:rPr lang="zh-TW" altLang="en-US" sz="1400" b="0" i="0" u="none" strike="noStrike" dirty="0">
                          <a:effectLst/>
                          <a:latin typeface="微軟正黑體" panose="020B0604030504040204" pitchFamily="34" charset="-120"/>
                          <a:ea typeface="微軟正黑體" panose="020B0604030504040204" pitchFamily="34" charset="-120"/>
                        </a:rPr>
                        <a:t>　</a:t>
                      </a:r>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zh-TW" sz="1400" b="0" i="0" u="none" strike="noStrike" dirty="0" smtClean="0">
                          <a:effectLst/>
                          <a:latin typeface="微軟正黑體" panose="020B0604030504040204" pitchFamily="34" charset="-120"/>
                          <a:ea typeface="微軟正黑體" panose="020B0604030504040204" pitchFamily="34" charset="-120"/>
                        </a:rPr>
                        <a:t>100%</a:t>
                      </a:r>
                      <a:endParaRPr lang="zh-TW" altLang="en-US" sz="1400" b="0" i="0" u="none" strike="noStrike" dirty="0">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zh-TW" sz="1400" b="0" i="0" u="none" strike="noStrike" dirty="0" smtClean="0">
                          <a:effectLst/>
                          <a:latin typeface="微軟正黑體" panose="020B0604030504040204" pitchFamily="34" charset="-120"/>
                          <a:ea typeface="微軟正黑體" panose="020B0604030504040204" pitchFamily="34" charset="-120"/>
                        </a:rPr>
                        <a:t>2019/8</a:t>
                      </a:r>
                      <a:r>
                        <a:rPr lang="zh-TW" altLang="en-US" sz="1400" b="0" i="0" u="none" strike="noStrike" dirty="0">
                          <a:effectLst/>
                          <a:latin typeface="微軟正黑體" panose="020B0604030504040204" pitchFamily="34" charset="-120"/>
                          <a:ea typeface="微軟正黑體" panose="020B0604030504040204" pitchFamily="34" charset="-120"/>
                        </a:rPr>
                        <a:t>　</a:t>
                      </a:r>
                    </a:p>
                  </a:txBody>
                  <a:tcPr marL="5672" marR="5672" marT="5672"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zh-TW" sz="1400" b="0" i="0" u="none" strike="noStrike" dirty="0" smtClean="0">
                          <a:effectLst/>
                          <a:latin typeface="微軟正黑體" panose="020B0604030504040204" pitchFamily="34" charset="-120"/>
                          <a:ea typeface="微軟正黑體" panose="020B0604030504040204" pitchFamily="34" charset="-120"/>
                        </a:rPr>
                        <a:t>2019/07</a:t>
                      </a:r>
                      <a:r>
                        <a:rPr lang="zh-TW" altLang="en-US" sz="1400" b="0" i="0" u="none" strike="noStrike" dirty="0">
                          <a:effectLst/>
                          <a:latin typeface="微軟正黑體" panose="020B0604030504040204" pitchFamily="34" charset="-120"/>
                          <a:ea typeface="微軟正黑體" panose="020B0604030504040204" pitchFamily="34" charset="-120"/>
                        </a:rPr>
                        <a:t>　</a:t>
                      </a:r>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zh-TW" sz="1400" b="0" i="0" u="none" strike="noStrike" dirty="0" smtClean="0">
                          <a:effectLst/>
                          <a:latin typeface="微軟正黑體" panose="020B0604030504040204" pitchFamily="34" charset="-120"/>
                          <a:ea typeface="微軟正黑體" panose="020B0604030504040204" pitchFamily="34" charset="-120"/>
                        </a:rPr>
                        <a:t>100%</a:t>
                      </a:r>
                      <a:endParaRPr lang="zh-TW" altLang="en-US" sz="1400" b="0" i="0" u="none" strike="noStrike" dirty="0">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88000">
                <a:tc>
                  <a:txBody>
                    <a:bodyPr/>
                    <a:lstStyle/>
                    <a:p>
                      <a:pPr algn="l" rtl="0" fontAlgn="ctr"/>
                      <a:r>
                        <a:rPr lang="zh-TW" altLang="en-US" sz="1400" b="0" i="0" u="none" strike="noStrike" dirty="0" smtClean="0">
                          <a:solidFill>
                            <a:srgbClr val="000000"/>
                          </a:solidFill>
                          <a:effectLst/>
                          <a:latin typeface="微軟正黑體" panose="020B0604030504040204" pitchFamily="34" charset="-120"/>
                          <a:ea typeface="微軟正黑體" panose="020B0604030504040204" pitchFamily="34" charset="-120"/>
                        </a:rPr>
                        <a:t>身分辨識</a:t>
                      </a:r>
                      <a:endPar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5672" marR="5672" marT="5672"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0000"/>
                          </a:solidFill>
                          <a:effectLst/>
                          <a:uLnTx/>
                          <a:uFillTx/>
                          <a:latin typeface="微軟正黑體" panose="020B0604030504040204" pitchFamily="34" charset="-120"/>
                          <a:ea typeface="微軟正黑體" panose="020B0604030504040204" pitchFamily="34" charset="-120"/>
                          <a:cs typeface="+mn-cs"/>
                        </a:rPr>
                        <a:t>數資部</a:t>
                      </a:r>
                      <a:endParaRPr kumimoji="0" lang="zh-TW" altLang="en-US" sz="14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400" b="0" i="0" u="none" strike="noStrike" dirty="0" smtClean="0">
                          <a:effectLst/>
                          <a:latin typeface="微軟正黑體" panose="020B0604030504040204" pitchFamily="34" charset="-120"/>
                          <a:ea typeface="微軟正黑體" panose="020B0604030504040204" pitchFamily="34" charset="-120"/>
                        </a:rPr>
                        <a:t>謝麗美經理</a:t>
                      </a:r>
                    </a:p>
                  </a:txBody>
                  <a:tcPr marL="5672" marR="5672" marT="5672"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zh-TW" sz="1400" b="0" i="0" u="none" strike="noStrike" dirty="0" smtClean="0">
                          <a:effectLst/>
                          <a:latin typeface="微軟正黑體" panose="020B0604030504040204" pitchFamily="34" charset="-120"/>
                          <a:ea typeface="微軟正黑體" panose="020B0604030504040204" pitchFamily="34" charset="-120"/>
                        </a:rPr>
                        <a:t>2019/6</a:t>
                      </a:r>
                      <a:endParaRPr lang="en-US" altLang="zh-TW" sz="1400" b="0" i="0" u="none" strike="noStrike" dirty="0">
                        <a:effectLst/>
                        <a:latin typeface="微軟正黑體" panose="020B0604030504040204" pitchFamily="34" charset="-120"/>
                        <a:ea typeface="微軟正黑體" panose="020B0604030504040204" pitchFamily="34" charset="-120"/>
                      </a:endParaRPr>
                    </a:p>
                  </a:txBody>
                  <a:tcPr marL="5672" marR="5672" marT="5672"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zh-TW" sz="1400" b="0" i="0" u="none" strike="noStrike" dirty="0" smtClean="0">
                          <a:effectLst/>
                          <a:latin typeface="微軟正黑體" panose="020B0604030504040204" pitchFamily="34" charset="-120"/>
                          <a:ea typeface="微軟正黑體" panose="020B0604030504040204" pitchFamily="34" charset="-120"/>
                        </a:rPr>
                        <a:t>2019/7</a:t>
                      </a:r>
                      <a:r>
                        <a:rPr lang="zh-TW" altLang="en-US" sz="1400" b="0" i="0" u="none" strike="noStrike" dirty="0">
                          <a:effectLst/>
                          <a:latin typeface="微軟正黑體" panose="020B0604030504040204" pitchFamily="34" charset="-120"/>
                          <a:ea typeface="微軟正黑體" panose="020B0604030504040204" pitchFamily="34" charset="-120"/>
                        </a:rPr>
                        <a:t>　</a:t>
                      </a:r>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zh-TW" sz="1400" b="0" i="0" u="none" strike="noStrike" dirty="0" smtClean="0">
                          <a:solidFill>
                            <a:srgbClr val="FF0000"/>
                          </a:solidFill>
                          <a:effectLst/>
                          <a:latin typeface="微軟正黑體" panose="020B0604030504040204" pitchFamily="34" charset="-120"/>
                          <a:ea typeface="微軟正黑體" panose="020B0604030504040204" pitchFamily="34" charset="-120"/>
                        </a:rPr>
                        <a:t>0%</a:t>
                      </a:r>
                      <a:endParaRPr lang="zh-TW" altLang="en-US" sz="1400" b="0" i="0" u="none" strike="noStrike" dirty="0">
                        <a:solidFill>
                          <a:srgbClr val="FF0000"/>
                        </a:solidFill>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zh-TW" altLang="en-US"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　</a:t>
                      </a:r>
                      <a:r>
                        <a:rPr lang="en-US" altLang="zh-TW" sz="1400" b="0" i="0" u="none" strike="noStrike" kern="1200" dirty="0" smtClean="0">
                          <a:solidFill>
                            <a:schemeClr val="tx1"/>
                          </a:solidFill>
                          <a:effectLst/>
                          <a:latin typeface="微軟正黑體" panose="020B0604030504040204" pitchFamily="34" charset="-120"/>
                          <a:ea typeface="微軟正黑體" panose="020B0604030504040204" pitchFamily="34" charset="-120"/>
                          <a:cs typeface="+mn-cs"/>
                        </a:rPr>
                        <a:t>2019/10</a:t>
                      </a:r>
                      <a:endParaRPr lang="zh-TW" altLang="en-US"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5672" marR="5672" marT="5672"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TW" altLang="en-US" sz="1200" b="0" i="0" u="none" strike="noStrike" dirty="0">
                          <a:solidFill>
                            <a:srgbClr val="FF0000"/>
                          </a:solidFill>
                          <a:effectLst/>
                          <a:latin typeface="微軟正黑體" panose="020B0604030504040204" pitchFamily="34" charset="-120"/>
                          <a:ea typeface="微軟正黑體" panose="020B0604030504040204" pitchFamily="34" charset="-120"/>
                        </a:rPr>
                        <a:t>決議暫緩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400" b="0" i="0" u="none" strike="noStrike" dirty="0" smtClean="0">
                          <a:effectLst/>
                          <a:latin typeface="微軟正黑體" panose="020B0604030504040204" pitchFamily="34" charset="-120"/>
                          <a:ea typeface="微軟正黑體" panose="020B0604030504040204" pitchFamily="34" charset="-120"/>
                        </a:rPr>
                        <a:t>-</a:t>
                      </a:r>
                      <a:endParaRPr lang="zh-TW" altLang="en-US" sz="1400" b="0" i="0" u="none" strike="noStrike" dirty="0" smtClean="0">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432491">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TW" altLang="en-US" sz="1400" b="0" i="0" u="none" strike="noStrike" dirty="0" smtClean="0">
                          <a:solidFill>
                            <a:srgbClr val="000000"/>
                          </a:solidFill>
                          <a:effectLst/>
                          <a:latin typeface="微軟正黑體" panose="020B0604030504040204" pitchFamily="34" charset="-120"/>
                          <a:ea typeface="微軟正黑體" panose="020B0604030504040204" pitchFamily="34" charset="-120"/>
                        </a:rPr>
                        <a:t>智能語音及對話商務服務</a:t>
                      </a:r>
                      <a:r>
                        <a:rPr lang="en-US" altLang="zh-TW" sz="1400" b="0" i="0" u="none" strike="noStrike" dirty="0" err="1" smtClean="0">
                          <a:solidFill>
                            <a:srgbClr val="000000"/>
                          </a:solidFill>
                          <a:effectLst/>
                          <a:latin typeface="微軟正黑體" panose="020B0604030504040204" pitchFamily="34" charset="-120"/>
                          <a:ea typeface="微軟正黑體" panose="020B0604030504040204" pitchFamily="34" charset="-120"/>
                        </a:rPr>
                        <a:t>ChatBot</a:t>
                      </a:r>
                      <a:endParaRPr lang="en-US" altLang="zh-TW" sz="1400" b="0" i="0" u="none" strike="noStrike" dirty="0" smtClean="0">
                        <a:solidFill>
                          <a:srgbClr val="000000"/>
                        </a:solidFill>
                        <a:effectLst/>
                        <a:latin typeface="微軟正黑體" panose="020B0604030504040204" pitchFamily="34" charset="-120"/>
                        <a:ea typeface="微軟正黑體" panose="020B0604030504040204" pitchFamily="34" charset="-120"/>
                      </a:endParaRPr>
                    </a:p>
                  </a:txBody>
                  <a:tcPr marL="5672" marR="5672" marT="5672"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0000"/>
                          </a:solidFill>
                          <a:effectLst/>
                          <a:uLnTx/>
                          <a:uFillTx/>
                          <a:latin typeface="微軟正黑體" panose="020B0604030504040204" pitchFamily="34" charset="-120"/>
                          <a:ea typeface="微軟正黑體" panose="020B0604030504040204" pitchFamily="34" charset="-120"/>
                          <a:cs typeface="+mn-cs"/>
                        </a:rPr>
                        <a:t>數資部</a:t>
                      </a:r>
                      <a:endParaRPr kumimoji="0" lang="zh-TW" altLang="en-US" sz="14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TW" altLang="en-US" sz="1400" b="0" i="0" u="none" strike="noStrike" dirty="0" smtClean="0">
                          <a:effectLst/>
                          <a:latin typeface="微軟正黑體" panose="020B0604030504040204" pitchFamily="34" charset="-120"/>
                          <a:ea typeface="微軟正黑體" panose="020B0604030504040204" pitchFamily="34" charset="-120"/>
                        </a:rPr>
                        <a:t>彭鉅元</a:t>
                      </a:r>
                      <a:endParaRPr lang="zh-TW" altLang="en-US" sz="1400" b="0" i="0" u="none" strike="noStrike" dirty="0">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zh-TW" sz="1400" b="0" i="0" u="none" strike="noStrike" dirty="0" smtClean="0">
                          <a:effectLst/>
                          <a:latin typeface="微軟正黑體" panose="020B0604030504040204" pitchFamily="34" charset="-120"/>
                          <a:ea typeface="微軟正黑體" panose="020B0604030504040204" pitchFamily="34" charset="-120"/>
                        </a:rPr>
                        <a:t>2019/6</a:t>
                      </a:r>
                      <a:endParaRPr lang="en-US" altLang="zh-TW" sz="1400" b="0" i="0" u="none" strike="noStrike" dirty="0">
                        <a:effectLst/>
                        <a:latin typeface="微軟正黑體" panose="020B0604030504040204" pitchFamily="34" charset="-120"/>
                        <a:ea typeface="微軟正黑體" panose="020B0604030504040204" pitchFamily="34" charset="-120"/>
                      </a:endParaRPr>
                    </a:p>
                  </a:txBody>
                  <a:tcPr marL="5672" marR="5672" marT="5672"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zh-TW" sz="1400" b="0" i="0" u="none" strike="noStrike" dirty="0" smtClean="0">
                          <a:effectLst/>
                          <a:latin typeface="微軟正黑體" panose="020B0604030504040204" pitchFamily="34" charset="-120"/>
                          <a:ea typeface="微軟正黑體" panose="020B0604030504040204" pitchFamily="34" charset="-120"/>
                        </a:rPr>
                        <a:t>2019/7</a:t>
                      </a:r>
                      <a:r>
                        <a:rPr lang="zh-TW" altLang="en-US" sz="1400" b="0" i="0" u="none" strike="noStrike" dirty="0">
                          <a:effectLst/>
                          <a:latin typeface="微軟正黑體" panose="020B0604030504040204" pitchFamily="34" charset="-120"/>
                          <a:ea typeface="微軟正黑體" panose="020B0604030504040204" pitchFamily="34" charset="-120"/>
                        </a:rPr>
                        <a:t>　</a:t>
                      </a:r>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zh-TW" sz="1400" b="0" i="0" u="none" strike="noStrike" dirty="0" smtClean="0">
                          <a:solidFill>
                            <a:srgbClr val="FF0000"/>
                          </a:solidFill>
                          <a:effectLst/>
                          <a:latin typeface="微軟正黑體" panose="020B0604030504040204" pitchFamily="34" charset="-120"/>
                          <a:ea typeface="微軟正黑體" panose="020B0604030504040204" pitchFamily="34" charset="-120"/>
                        </a:rPr>
                        <a:t>0%</a:t>
                      </a:r>
                      <a:endParaRPr lang="zh-TW" altLang="en-US" sz="1400" b="0" i="0" u="none" strike="noStrike" dirty="0">
                        <a:solidFill>
                          <a:srgbClr val="FF0000"/>
                        </a:solidFill>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zh-TW" altLang="en-US"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　</a:t>
                      </a:r>
                      <a:r>
                        <a:rPr lang="en-US" altLang="zh-TW" sz="1400" b="0" i="0" u="none" strike="noStrike" kern="1200" dirty="0" smtClean="0">
                          <a:solidFill>
                            <a:schemeClr val="tx1"/>
                          </a:solidFill>
                          <a:effectLst/>
                          <a:latin typeface="微軟正黑體" panose="020B0604030504040204" pitchFamily="34" charset="-120"/>
                          <a:ea typeface="微軟正黑體" panose="020B0604030504040204" pitchFamily="34" charset="-120"/>
                          <a:cs typeface="+mn-cs"/>
                        </a:rPr>
                        <a:t>2019/10</a:t>
                      </a:r>
                      <a:endParaRPr lang="zh-TW" altLang="en-US"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5672" marR="5672" marT="5672"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zh-TW" sz="1400" b="0" i="0" u="none" strike="noStrike" dirty="0" smtClean="0">
                          <a:effectLst/>
                          <a:latin typeface="微軟正黑體" panose="020B0604030504040204" pitchFamily="34" charset="-120"/>
                          <a:ea typeface="微軟正黑體" panose="020B0604030504040204" pitchFamily="34" charset="-120"/>
                        </a:rPr>
                        <a:t>100%</a:t>
                      </a:r>
                      <a:endParaRPr lang="zh-TW" altLang="en-US" sz="1400" b="0" i="0" u="none" strike="noStrike" dirty="0">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7"/>
                  </a:ext>
                </a:extLst>
              </a:tr>
              <a:tr h="432491">
                <a:tc>
                  <a:txBody>
                    <a:bodyPr/>
                    <a:lstStyle/>
                    <a:p>
                      <a:pPr algn="l" rtl="0" fontAlgn="ct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業務員二代輔銷</a:t>
                      </a:r>
                      <a:r>
                        <a:rPr lang="zh-TW" altLang="en-US" sz="1400" b="0" i="0" u="none" strike="noStrike" dirty="0" smtClean="0">
                          <a:solidFill>
                            <a:srgbClr val="000000"/>
                          </a:solidFill>
                          <a:effectLst/>
                          <a:latin typeface="微軟正黑體" panose="020B0604030504040204" pitchFamily="34" charset="-120"/>
                          <a:ea typeface="微軟正黑體" panose="020B0604030504040204" pitchFamily="34" charset="-120"/>
                        </a:rPr>
                        <a:t>工具</a:t>
                      </a:r>
                      <a:endParaRPr lang="en-US" altLang="zh-TW" sz="1400" b="0" i="0" u="none" strike="noStrike" dirty="0" smtClean="0">
                        <a:solidFill>
                          <a:srgbClr val="000000"/>
                        </a:solidFill>
                        <a:effectLst/>
                        <a:latin typeface="微軟正黑體" panose="020B0604030504040204" pitchFamily="34" charset="-120"/>
                        <a:ea typeface="微軟正黑體" panose="020B0604030504040204" pitchFamily="34" charset="-120"/>
                      </a:endParaRPr>
                    </a:p>
                    <a:p>
                      <a:pPr algn="l" rtl="0" fontAlgn="ctr"/>
                      <a:r>
                        <a:rPr lang="en-US" altLang="zh-TW" sz="1400" b="0" i="0" u="none" strike="noStrike" dirty="0" smtClean="0">
                          <a:solidFill>
                            <a:srgbClr val="000000"/>
                          </a:solidFill>
                          <a:effectLst/>
                          <a:latin typeface="微軟正黑體" panose="020B0604030504040204" pitchFamily="34" charset="-120"/>
                          <a:ea typeface="微軟正黑體" panose="020B0604030504040204" pitchFamily="34" charset="-120"/>
                        </a:rPr>
                        <a:t>(</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客戶經營儀表版</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5672" marR="5672" marT="5672"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0000"/>
                          </a:solidFill>
                          <a:effectLst/>
                          <a:uLnTx/>
                          <a:uFillTx/>
                          <a:latin typeface="微軟正黑體" panose="020B0604030504040204" pitchFamily="34" charset="-120"/>
                          <a:ea typeface="微軟正黑體" panose="020B0604030504040204" pitchFamily="34" charset="-120"/>
                          <a:cs typeface="+mn-cs"/>
                        </a:rPr>
                        <a:t>數資部</a:t>
                      </a:r>
                      <a:endParaRPr kumimoji="0" lang="zh-TW" altLang="en-US" sz="14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TW" altLang="en-US" sz="1400" b="0" i="0" u="none" strike="noStrike" dirty="0">
                          <a:effectLst/>
                          <a:latin typeface="微軟正黑體" panose="020B0604030504040204" pitchFamily="34" charset="-120"/>
                          <a:ea typeface="微軟正黑體" panose="020B0604030504040204" pitchFamily="34" charset="-120"/>
                        </a:rPr>
                        <a:t>錡玟</a:t>
                      </a:r>
                      <a:r>
                        <a:rPr lang="zh-TW" altLang="en-US" sz="1400" b="0" i="0" u="none" strike="noStrike" dirty="0" smtClean="0">
                          <a:effectLst/>
                          <a:latin typeface="微軟正黑體" panose="020B0604030504040204" pitchFamily="34" charset="-120"/>
                          <a:ea typeface="微軟正黑體" panose="020B0604030504040204" pitchFamily="34" charset="-120"/>
                        </a:rPr>
                        <a:t>亨經理</a:t>
                      </a:r>
                      <a:endParaRPr lang="zh-TW" altLang="en-US" sz="1400" b="0" i="0" u="none" strike="noStrike" dirty="0">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TW" altLang="en-US" sz="1400" b="0" i="0" u="none" strike="noStrike" dirty="0">
                          <a:effectLst/>
                          <a:latin typeface="微軟正黑體" panose="020B0604030504040204" pitchFamily="34" charset="-120"/>
                          <a:ea typeface="微軟正黑體" panose="020B0604030504040204" pitchFamily="34" charset="-120"/>
                        </a:rPr>
                        <a:t>已完成</a:t>
                      </a:r>
                    </a:p>
                  </a:txBody>
                  <a:tcPr marL="5672" marR="5672" marT="5672"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TW" altLang="en-US" sz="1400" b="0" i="0" u="none" strike="noStrike" dirty="0">
                          <a:effectLst/>
                          <a:latin typeface="微軟正黑體" panose="020B0604030504040204" pitchFamily="34" charset="-120"/>
                          <a:ea typeface="微軟正黑體" panose="020B0604030504040204" pitchFamily="34" charset="-120"/>
                        </a:rPr>
                        <a:t>已完成</a:t>
                      </a:r>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zh-TW" sz="1400" b="0" i="0" u="none" strike="noStrike" dirty="0" smtClean="0">
                          <a:effectLst/>
                          <a:latin typeface="微軟正黑體" panose="020B0604030504040204" pitchFamily="34" charset="-120"/>
                          <a:ea typeface="微軟正黑體" panose="020B0604030504040204" pitchFamily="34" charset="-120"/>
                        </a:rPr>
                        <a:t>-</a:t>
                      </a:r>
                      <a:endParaRPr lang="zh-TW" altLang="en-US" sz="1400" b="0" i="0" u="none" strike="noStrike" dirty="0">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TW" altLang="en-US" sz="1400" b="0" i="0" u="none" strike="noStrike" dirty="0">
                          <a:effectLst/>
                          <a:latin typeface="微軟正黑體" panose="020B0604030504040204" pitchFamily="34" charset="-120"/>
                          <a:ea typeface="微軟正黑體" panose="020B0604030504040204" pitchFamily="34" charset="-120"/>
                        </a:rPr>
                        <a:t>已完成</a:t>
                      </a:r>
                    </a:p>
                  </a:txBody>
                  <a:tcPr marL="5672" marR="5672" marT="5672"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TW" altLang="en-US" sz="1400" b="0" i="0" u="none" strike="noStrike" dirty="0">
                          <a:effectLst/>
                          <a:latin typeface="微軟正黑體" panose="020B0604030504040204" pitchFamily="34" charset="-120"/>
                          <a:ea typeface="微軟正黑體" panose="020B0604030504040204" pitchFamily="34" charset="-120"/>
                        </a:rPr>
                        <a:t>已完成</a:t>
                      </a:r>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zh-TW" sz="1400" b="0" i="0" u="none" strike="noStrike" dirty="0" smtClean="0">
                          <a:effectLst/>
                          <a:latin typeface="微軟正黑體" panose="020B0604030504040204" pitchFamily="34" charset="-120"/>
                          <a:ea typeface="微軟正黑體" panose="020B0604030504040204" pitchFamily="34" charset="-120"/>
                        </a:rPr>
                        <a:t>-</a:t>
                      </a:r>
                      <a:endParaRPr lang="zh-TW" altLang="en-US" sz="1400" b="0" i="0" u="none" strike="noStrike" dirty="0">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88000">
                <a:tc>
                  <a:txBody>
                    <a:bodyPr/>
                    <a:lstStyle/>
                    <a:p>
                      <a:pPr algn="l" rtl="0" fontAlgn="ctr"/>
                      <a:r>
                        <a:rPr lang="zh-TW" altLang="en-US" sz="1400" b="0" i="0" u="none" strike="noStrike" dirty="0" smtClean="0">
                          <a:solidFill>
                            <a:srgbClr val="000000"/>
                          </a:solidFill>
                          <a:effectLst/>
                          <a:latin typeface="微軟正黑體" panose="020B0604030504040204" pitchFamily="34" charset="-120"/>
                          <a:ea typeface="微軟正黑體" panose="020B0604030504040204" pitchFamily="34" charset="-120"/>
                        </a:rPr>
                        <a:t>新總帳</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系統</a:t>
                      </a:r>
                    </a:p>
                  </a:txBody>
                  <a:tcPr marL="5672" marR="5672" marT="5672"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fontAlgn="ctr"/>
                      <a:r>
                        <a:rPr lang="zh-TW" altLang="en-US" sz="1400" b="0" i="0" u="none" strike="noStrike" dirty="0" smtClean="0">
                          <a:effectLst/>
                          <a:latin typeface="微軟正黑體" panose="020B0604030504040204" pitchFamily="34" charset="-120"/>
                          <a:ea typeface="微軟正黑體" panose="020B0604030504040204" pitchFamily="34" charset="-120"/>
                        </a:rPr>
                        <a:t>投訊部</a:t>
                      </a:r>
                      <a:endParaRPr lang="zh-TW" altLang="en-US" sz="1400" b="0" i="0" u="none" strike="noStrike" dirty="0">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fontAlgn="ctr"/>
                      <a:r>
                        <a:rPr lang="zh-TW" altLang="en-US" sz="1400" b="0" i="0" u="none" strike="noStrike" dirty="0" smtClean="0">
                          <a:effectLst/>
                          <a:latin typeface="微軟正黑體" panose="020B0604030504040204" pitchFamily="34" charset="-120"/>
                          <a:ea typeface="微軟正黑體" panose="020B0604030504040204" pitchFamily="34" charset="-120"/>
                        </a:rPr>
                        <a:t>柯文齡經理</a:t>
                      </a:r>
                      <a:endParaRPr lang="zh-TW" altLang="en-US" sz="1400" b="0" i="0" u="none" strike="noStrike" dirty="0">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400" b="0" i="0" u="none" strike="noStrike" dirty="0" smtClean="0">
                          <a:effectLst/>
                          <a:latin typeface="微軟正黑體" panose="020B0604030504040204" pitchFamily="34" charset="-120"/>
                          <a:ea typeface="微軟正黑體" panose="020B0604030504040204" pitchFamily="34" charset="-120"/>
                        </a:rPr>
                        <a:t>2019/12</a:t>
                      </a:r>
                      <a:endParaRPr lang="en-US" altLang="zh-TW" sz="1400" b="0" i="0" u="none" strike="noStrike" dirty="0">
                        <a:effectLst/>
                        <a:latin typeface="微軟正黑體" panose="020B0604030504040204" pitchFamily="34" charset="-120"/>
                        <a:ea typeface="微軟正黑體" panose="020B0604030504040204" pitchFamily="34" charset="-120"/>
                      </a:endParaRPr>
                    </a:p>
                  </a:txBody>
                  <a:tcPr marL="5672" marR="5672" marT="5672"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fontAlgn="ctr"/>
                      <a:r>
                        <a:rPr lang="zh-TW" altLang="en-US" sz="1400" b="0" i="0" u="none" strike="noStrike" dirty="0">
                          <a:effectLst/>
                          <a:latin typeface="微軟正黑體" panose="020B0604030504040204" pitchFamily="34" charset="-120"/>
                          <a:ea typeface="微軟正黑體" panose="020B0604030504040204" pitchFamily="34" charset="-120"/>
                        </a:rPr>
                        <a:t>　</a:t>
                      </a:r>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fontAlgn="ctr"/>
                      <a:endParaRPr lang="zh-TW" altLang="en-US" sz="1400" b="0" i="0" u="none" strike="noStrike" dirty="0">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fontAlgn="ctr"/>
                      <a:r>
                        <a:rPr lang="en-US" altLang="zh-TW" sz="1400" b="0" i="0" u="none" strike="noStrike" dirty="0" smtClean="0">
                          <a:effectLst/>
                          <a:latin typeface="微軟正黑體" panose="020B0604030504040204" pitchFamily="34" charset="-120"/>
                          <a:ea typeface="微軟正黑體" panose="020B0604030504040204" pitchFamily="34" charset="-120"/>
                        </a:rPr>
                        <a:t>-</a:t>
                      </a:r>
                      <a:r>
                        <a:rPr lang="zh-TW" altLang="en-US" sz="1400" b="0" i="0" u="none" strike="noStrike" dirty="0">
                          <a:effectLst/>
                          <a:latin typeface="微軟正黑體" panose="020B0604030504040204" pitchFamily="34" charset="-120"/>
                          <a:ea typeface="微軟正黑體" panose="020B0604030504040204" pitchFamily="34" charset="-120"/>
                        </a:rPr>
                        <a:t>　</a:t>
                      </a:r>
                    </a:p>
                  </a:txBody>
                  <a:tcPr marL="5672" marR="5672" marT="5672"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400" b="0" i="0" u="none" strike="noStrike" dirty="0" smtClean="0">
                          <a:effectLst/>
                          <a:latin typeface="微軟正黑體" panose="020B0604030504040204" pitchFamily="34" charset="-120"/>
                          <a:ea typeface="微軟正黑體" panose="020B0604030504040204" pitchFamily="34" charset="-120"/>
                        </a:rPr>
                        <a:t>-</a:t>
                      </a:r>
                      <a:endParaRPr lang="zh-TW" altLang="en-US" sz="1400" b="0" i="0" u="none" strike="noStrike" dirty="0">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400" b="0" i="0" u="none" strike="noStrike" dirty="0" smtClean="0">
                          <a:effectLst/>
                          <a:latin typeface="微軟正黑體" panose="020B0604030504040204" pitchFamily="34" charset="-120"/>
                          <a:ea typeface="微軟正黑體" panose="020B0604030504040204" pitchFamily="34" charset="-120"/>
                        </a:rPr>
                        <a:t>-</a:t>
                      </a:r>
                      <a:endParaRPr lang="zh-TW" altLang="en-US" sz="1400" b="0" i="0" u="none" strike="noStrike" dirty="0">
                        <a:effectLst/>
                        <a:latin typeface="微軟正黑體" panose="020B0604030504040204" pitchFamily="34" charset="-120"/>
                        <a:ea typeface="微軟正黑體" panose="020B0604030504040204" pitchFamily="34" charset="-120"/>
                      </a:endParaRPr>
                    </a:p>
                  </a:txBody>
                  <a:tcPr marL="5672" marR="5672" marT="5672"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5" name="頁尾版面配置區 3"/>
          <p:cNvSpPr>
            <a:spLocks noGrp="1"/>
          </p:cNvSpPr>
          <p:nvPr>
            <p:ph type="ftr" sz="quarter" idx="11"/>
          </p:nvPr>
        </p:nvSpPr>
        <p:spPr bwMode="auto">
          <a:xfrm>
            <a:off x="250825" y="6599238"/>
            <a:ext cx="6783388" cy="287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r>
              <a:rPr lang="zh-TW" altLang="en-US" sz="900" u="none" smtClean="0">
                <a:solidFill>
                  <a:srgbClr val="000000"/>
                </a:solidFill>
                <a:latin typeface="微軟正黑體" panose="020B0604030504040204" pitchFamily="34" charset="-120"/>
                <a:ea typeface="微軟正黑體" panose="020B0604030504040204" pitchFamily="34" charset="-120"/>
              </a:rPr>
              <a:t>機密等級：密            日期：</a:t>
            </a:r>
            <a:r>
              <a:rPr lang="en-US" altLang="zh-TW" sz="900" u="none" smtClean="0">
                <a:solidFill>
                  <a:srgbClr val="000000"/>
                </a:solidFill>
                <a:latin typeface="微軟正黑體" panose="020B0604030504040204" pitchFamily="34" charset="-120"/>
                <a:ea typeface="微軟正黑體" panose="020B0604030504040204" pitchFamily="34" charset="-120"/>
              </a:rPr>
              <a:t>2019/12/18</a:t>
            </a:r>
            <a:endParaRPr lang="zh-TW" altLang="en-US" sz="900" u="none" dirty="0" smtClean="0">
              <a:solidFill>
                <a:srgbClr val="000000"/>
              </a:solidFill>
              <a:latin typeface="微軟正黑體" panose="020B0604030504040204" pitchFamily="34" charset="-120"/>
              <a:ea typeface="微軟正黑體" panose="020B0604030504040204" pitchFamily="34" charset="-120"/>
            </a:endParaRPr>
          </a:p>
        </p:txBody>
      </p:sp>
      <p:graphicFrame>
        <p:nvGraphicFramePr>
          <p:cNvPr id="8" name="Group 87"/>
          <p:cNvGraphicFramePr>
            <a:graphicFrameLocks noGrp="1"/>
          </p:cNvGraphicFramePr>
          <p:nvPr>
            <p:extLst>
              <p:ext uri="{D42A27DB-BD31-4B8C-83A1-F6EECF244321}">
                <p14:modId xmlns:p14="http://schemas.microsoft.com/office/powerpoint/2010/main" val="2800748695"/>
              </p:ext>
            </p:extLst>
          </p:nvPr>
        </p:nvGraphicFramePr>
        <p:xfrm>
          <a:off x="71652" y="621647"/>
          <a:ext cx="8964844" cy="2691363"/>
        </p:xfrm>
        <a:graphic>
          <a:graphicData uri="http://schemas.openxmlformats.org/drawingml/2006/table">
            <a:tbl>
              <a:tblPr/>
              <a:tblGrid>
                <a:gridCol w="441008">
                  <a:extLst>
                    <a:ext uri="{9D8B030D-6E8A-4147-A177-3AD203B41FA5}">
                      <a16:colId xmlns:a16="http://schemas.microsoft.com/office/drawing/2014/main" val="20000"/>
                    </a:ext>
                  </a:extLst>
                </a:gridCol>
                <a:gridCol w="2130926">
                  <a:extLst>
                    <a:ext uri="{9D8B030D-6E8A-4147-A177-3AD203B41FA5}">
                      <a16:colId xmlns:a16="http://schemas.microsoft.com/office/drawing/2014/main" val="20001"/>
                    </a:ext>
                  </a:extLst>
                </a:gridCol>
                <a:gridCol w="1065485">
                  <a:extLst>
                    <a:ext uri="{9D8B030D-6E8A-4147-A177-3AD203B41FA5}">
                      <a16:colId xmlns:a16="http://schemas.microsoft.com/office/drawing/2014/main" val="20002"/>
                    </a:ext>
                  </a:extLst>
                </a:gridCol>
                <a:gridCol w="1065485">
                  <a:extLst>
                    <a:ext uri="{9D8B030D-6E8A-4147-A177-3AD203B41FA5}">
                      <a16:colId xmlns:a16="http://schemas.microsoft.com/office/drawing/2014/main" val="20003"/>
                    </a:ext>
                  </a:extLst>
                </a:gridCol>
                <a:gridCol w="1065485">
                  <a:extLst>
                    <a:ext uri="{9D8B030D-6E8A-4147-A177-3AD203B41FA5}">
                      <a16:colId xmlns:a16="http://schemas.microsoft.com/office/drawing/2014/main" val="20004"/>
                    </a:ext>
                  </a:extLst>
                </a:gridCol>
                <a:gridCol w="1065485">
                  <a:extLst>
                    <a:ext uri="{9D8B030D-6E8A-4147-A177-3AD203B41FA5}">
                      <a16:colId xmlns:a16="http://schemas.microsoft.com/office/drawing/2014/main" val="20005"/>
                    </a:ext>
                  </a:extLst>
                </a:gridCol>
                <a:gridCol w="1065485">
                  <a:extLst>
                    <a:ext uri="{9D8B030D-6E8A-4147-A177-3AD203B41FA5}">
                      <a16:colId xmlns:a16="http://schemas.microsoft.com/office/drawing/2014/main" val="20006"/>
                    </a:ext>
                  </a:extLst>
                </a:gridCol>
                <a:gridCol w="1065485">
                  <a:extLst>
                    <a:ext uri="{9D8B030D-6E8A-4147-A177-3AD203B41FA5}">
                      <a16:colId xmlns:a16="http://schemas.microsoft.com/office/drawing/2014/main" val="20007"/>
                    </a:ext>
                  </a:extLst>
                </a:gridCol>
              </a:tblGrid>
              <a:tr h="335344">
                <a:tc rowSpan="2" gridSpan="2">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關鍵績效指標</a:t>
                      </a:r>
                    </a:p>
                  </a:txBody>
                  <a:tcPr marL="91442" marR="91442" marT="45724" marB="4572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endParaRPr>
                    </a:p>
                  </a:txBody>
                  <a:tcPr marL="91442" marR="91442" marT="45719" marB="45719"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107</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年</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1-11</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月</a:t>
                      </a:r>
                    </a:p>
                  </a:txBody>
                  <a:tcPr marL="91442" marR="91442"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4">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108</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年</a:t>
                      </a: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1-11</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月</a:t>
                      </a:r>
                    </a:p>
                  </a:txBody>
                  <a:tcPr marL="91442" marR="91442"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tc>
                <a:tc hMerge="1">
                  <a:txBody>
                    <a:bodyPr/>
                    <a:lstStyle/>
                    <a:p>
                      <a:endParaRPr lang="zh-TW" altLang="en-US"/>
                    </a:p>
                  </a:txBody>
                  <a:tcPr/>
                </a:tc>
                <a:tc hMerge="1">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endParaRPr>
                    </a:p>
                  </a:txBody>
                  <a:tcPr marL="91442" marR="91442" marT="45719" marB="4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108</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年度</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責任額</a:t>
                      </a:r>
                    </a:p>
                  </a:txBody>
                  <a:tcPr marL="91442" marR="91442"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8019">
                <a:tc gridSpan="2" vMerge="1">
                  <a:txBody>
                    <a:bodyPr/>
                    <a:lstStyle/>
                    <a:p>
                      <a:endParaRPr lang="zh-TW" altLang="en-US"/>
                    </a:p>
                  </a:txBody>
                  <a:tcPr/>
                </a:tc>
                <a:tc hMerge="1" vMerge="1">
                  <a:txBody>
                    <a:bodyPr/>
                    <a:lstStyle/>
                    <a:p>
                      <a:endParaRPr lang="zh-TW" altLang="en-US"/>
                    </a:p>
                  </a:txBody>
                  <a:tcPr/>
                </a:tc>
                <a:tc vMerge="1">
                  <a:txBody>
                    <a:bodyPr/>
                    <a:lstStyle/>
                    <a:p>
                      <a:endParaRPr lang="zh-TW" altLang="en-US"/>
                    </a:p>
                  </a:txBody>
                  <a:tcPr/>
                </a:tc>
                <a:tc>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實際值</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a:t>
                      </a:r>
                    </a:p>
                  </a:txBody>
                  <a:tcPr marL="91442" marR="91442"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責任額</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(2)</a:t>
                      </a:r>
                    </a:p>
                  </a:txBody>
                  <a:tcPr marL="91442" marR="91442"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達成率</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(1)/(2)</a:t>
                      </a:r>
                    </a:p>
                  </a:txBody>
                  <a:tcPr marL="91442" marR="91442"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綜合</a:t>
                      </a:r>
                      <a:endParaRPr kumimoji="1" lang="en-US" altLang="zh-TW" sz="1600" b="1" i="0" u="none" strike="noStrike" cap="none" normalizeH="0" baseline="0" dirty="0" smtClean="0">
                        <a:ln>
                          <a:noFill/>
                        </a:ln>
                        <a:solidFill>
                          <a:schemeClr val="tx1"/>
                        </a:solidFill>
                        <a:effectLst/>
                        <a:latin typeface="微軟正黑體" pitchFamily="34" charset="-12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達成率</a:t>
                      </a:r>
                    </a:p>
                  </a:txBody>
                  <a:tcPr marL="91442" marR="91442"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extLst>
                  <a:ext uri="{0D108BD9-81ED-4DB2-BD59-A6C34878D82A}">
                    <a16:rowId xmlns:a16="http://schemas.microsoft.com/office/drawing/2014/main" val="10001"/>
                  </a:ext>
                </a:extLst>
              </a:tr>
              <a:tr h="360000">
                <a:tc rowSpan="6">
                  <a:txBody>
                    <a:bodyPr/>
                    <a:lstStyle/>
                    <a:p>
                      <a:pPr algn="ctr" rtl="0" fontAlgn="ct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資</a:t>
                      </a:r>
                      <a:endPar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endParaRPr>
                    </a:p>
                    <a:p>
                      <a:pPr algn="ctr" rtl="0" fontAlgn="ct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訊</a:t>
                      </a:r>
                      <a:endPar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endParaRPr>
                    </a:p>
                    <a:p>
                      <a:pPr algn="ctr" rtl="0" fontAlgn="ct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重</a:t>
                      </a:r>
                      <a:endPar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endParaRPr>
                    </a:p>
                    <a:p>
                      <a:pPr algn="ctr" rtl="0" fontAlgn="ct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大</a:t>
                      </a:r>
                      <a:endPar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endParaRPr>
                    </a:p>
                    <a:p>
                      <a:pPr algn="ctr" rtl="0" fontAlgn="ct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專</a:t>
                      </a:r>
                      <a:endPar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endParaRPr>
                    </a:p>
                    <a:p>
                      <a:pPr algn="ctr" rtl="0" fontAlgn="ct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案</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l" rtl="0" fontAlgn="ct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專案如期</a:t>
                      </a: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啟動率</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rowSpan="6">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100.1%</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50.00%</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100%</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50.0%</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6">
                  <a:txBody>
                    <a:bodyPr/>
                    <a:lstStyle/>
                    <a:p>
                      <a:pPr algn="ctr" rtl="0" fontAlgn="ctr"/>
                      <a:r>
                        <a:rPr lang="en-US" altLang="zh-TW" sz="1600" b="1" i="0" u="none" strike="noStrike" dirty="0" smtClean="0">
                          <a:solidFill>
                            <a:srgbClr val="000000"/>
                          </a:solidFill>
                          <a:effectLst/>
                          <a:latin typeface="微軟正黑體" panose="020B0604030504040204" pitchFamily="34" charset="-120"/>
                          <a:ea typeface="微軟正黑體" panose="020B0604030504040204" pitchFamily="34" charset="-120"/>
                        </a:rPr>
                        <a:t>96.7%</a:t>
                      </a:r>
                      <a:endPar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6">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100%</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6000">
                <a:tc vMerge="1">
                  <a:txBody>
                    <a:bodyPr/>
                    <a:lstStyle/>
                    <a:p>
                      <a:endParaRPr lang="zh-TW"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比重</a:t>
                      </a: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:10%)</a:t>
                      </a:r>
                    </a:p>
                  </a:txBody>
                  <a:tcPr marL="9525" marR="9525" marT="952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000">
                <a:tc vMerge="1">
                  <a:txBody>
                    <a:bodyPr/>
                    <a:lstStyle/>
                    <a:p>
                      <a:endParaRPr lang="zh-TW" altLang="en-US"/>
                    </a:p>
                  </a:txBody>
                  <a:tcPr/>
                </a:tc>
                <a:tc>
                  <a:txBody>
                    <a:bodyPr/>
                    <a:lstStyle/>
                    <a:p>
                      <a:pPr algn="l" rtl="0" fontAlgn="ct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專案計劃如期完成率</a:t>
                      </a:r>
                    </a:p>
                  </a:txBody>
                  <a:tcPr marL="9525" marR="9525" marT="952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vMerge="1">
                  <a:txBody>
                    <a:bodyPr/>
                    <a:lstStyle/>
                    <a:p>
                      <a:endParaRPr lang="zh-TW" altLang="en-US"/>
                    </a:p>
                  </a:txBody>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66.67%</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100%</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66.7%</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04"/>
                  </a:ext>
                </a:extLst>
              </a:tr>
              <a:tr h="216000">
                <a:tc vMerge="1">
                  <a:txBody>
                    <a:bodyPr/>
                    <a:lstStyle/>
                    <a:p>
                      <a:endParaRPr lang="zh-TW"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比重</a:t>
                      </a: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a:t>
                      </a:r>
                    </a:p>
                  </a:txBody>
                  <a:tcPr marL="9525" marR="9525" marT="952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000">
                <a:tc vMerge="1">
                  <a:txBody>
                    <a:bodyPr/>
                    <a:lstStyle/>
                    <a:p>
                      <a:endParaRPr lang="zh-TW" altLang="en-US"/>
                    </a:p>
                  </a:txBody>
                  <a:tcPr/>
                </a:tc>
                <a:tc>
                  <a:txBody>
                    <a:bodyPr/>
                    <a:lstStyle/>
                    <a:p>
                      <a:pPr algn="l" rtl="0" fontAlgn="ct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專案里程碑完成率</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vMerge="1">
                  <a:txBody>
                    <a:bodyPr/>
                    <a:lstStyle/>
                    <a:p>
                      <a:endParaRPr lang="zh-TW" altLang="en-US"/>
                    </a:p>
                  </a:txBody>
                  <a:tcPr/>
                </a:tc>
                <a:tc rowSpan="2">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111.94%</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100%</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111.9%</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06"/>
                  </a:ext>
                </a:extLst>
              </a:tr>
              <a:tr h="216000">
                <a:tc vMerge="1">
                  <a:txBody>
                    <a:bodyPr/>
                    <a:lstStyle/>
                    <a:p>
                      <a:endParaRPr lang="zh-TW"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比重</a:t>
                      </a: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:70</a:t>
                      </a: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4" name="矩形 3"/>
          <p:cNvSpPr/>
          <p:nvPr/>
        </p:nvSpPr>
        <p:spPr bwMode="auto">
          <a:xfrm>
            <a:off x="467544" y="1557586"/>
            <a:ext cx="6480720" cy="1224136"/>
          </a:xfrm>
          <a:prstGeom prst="rect">
            <a:avLst/>
          </a:prstGeom>
          <a:noFill/>
          <a:ln w="2857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TW" altLang="en-US" smtClean="0">
              <a:solidFill>
                <a:srgbClr val="000000"/>
              </a:solidFill>
            </a:endParaRPr>
          </a:p>
        </p:txBody>
      </p:sp>
    </p:spTree>
    <p:extLst>
      <p:ext uri="{BB962C8B-B14F-4D97-AF65-F5344CB8AC3E}">
        <p14:creationId xmlns:p14="http://schemas.microsoft.com/office/powerpoint/2010/main" val="16153537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1"/>
          <p:cNvSpPr/>
          <p:nvPr/>
        </p:nvSpPr>
        <p:spPr>
          <a:xfrm>
            <a:off x="0" y="3"/>
            <a:ext cx="3203848" cy="6858000"/>
          </a:xfrm>
          <a:prstGeom prst="rect">
            <a:avLst/>
          </a:prstGeom>
          <a:solidFill>
            <a:srgbClr val="C00000"/>
          </a:solidFill>
          <a:ln w="12700" cap="flat" cmpd="sng" algn="ctr">
            <a:noFill/>
            <a:prstDash val="solid"/>
            <a:miter lim="800000"/>
          </a:ln>
          <a:effectLst/>
        </p:spPr>
        <p:txBody>
          <a:bodyPr rtlCol="0" anchor="ctr"/>
          <a:lstStyle/>
          <a:p>
            <a:pPr algn="ctr" fontAlgn="auto">
              <a:spcBef>
                <a:spcPts val="0"/>
              </a:spcBef>
              <a:spcAft>
                <a:spcPts val="0"/>
              </a:spcAft>
              <a:defRPr/>
            </a:pPr>
            <a:endParaRPr kumimoji="0" lang="en-US" sz="1400" b="1" u="none" kern="0">
              <a:solidFill>
                <a:sysClr val="window" lastClr="FFFFFF"/>
              </a:solidFill>
              <a:latin typeface="微軟正黑體" pitchFamily="34" charset="-120"/>
              <a:ea typeface="微軟正黑體" pitchFamily="34" charset="-120"/>
            </a:endParaRPr>
          </a:p>
        </p:txBody>
      </p:sp>
      <p:sp>
        <p:nvSpPr>
          <p:cNvPr id="56" name="Text Placeholder 3"/>
          <p:cNvSpPr txBox="1">
            <a:spLocks/>
          </p:cNvSpPr>
          <p:nvPr/>
        </p:nvSpPr>
        <p:spPr>
          <a:xfrm>
            <a:off x="107504" y="621594"/>
            <a:ext cx="2957512" cy="73883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fontAlgn="auto">
              <a:spcBef>
                <a:spcPct val="20000"/>
              </a:spcBef>
              <a:spcAft>
                <a:spcPts val="0"/>
              </a:spcAft>
              <a:defRPr/>
            </a:pPr>
            <a:r>
              <a:rPr kumimoji="0" lang="en-US" sz="4800" b="1" u="none" kern="0" dirty="0">
                <a:solidFill>
                  <a:sysClr val="window" lastClr="FFFFFF"/>
                </a:solidFill>
                <a:latin typeface="微軟正黑體" pitchFamily="34" charset="-120"/>
                <a:ea typeface="微軟正黑體" pitchFamily="34" charset="-120"/>
              </a:rPr>
              <a:t>AGENDA</a:t>
            </a:r>
          </a:p>
        </p:txBody>
      </p:sp>
      <p:pic>
        <p:nvPicPr>
          <p:cNvPr id="1030" name="Picture 6" descr="C:\Users\ba2550.SKL\Desktop\Trainning\報告的人.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8087" b="16905"/>
          <a:stretch/>
        </p:blipFill>
        <p:spPr bwMode="auto">
          <a:xfrm>
            <a:off x="6300209" y="730210"/>
            <a:ext cx="2075449" cy="140317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群組 1"/>
          <p:cNvGrpSpPr/>
          <p:nvPr/>
        </p:nvGrpSpPr>
        <p:grpSpPr>
          <a:xfrm>
            <a:off x="1656184" y="2737662"/>
            <a:ext cx="5580112" cy="2060729"/>
            <a:chOff x="1656184" y="2088828"/>
            <a:chExt cx="5580112" cy="2060252"/>
          </a:xfrm>
        </p:grpSpPr>
        <p:sp>
          <p:nvSpPr>
            <p:cNvPr id="51" name="文字方塊 50"/>
            <p:cNvSpPr txBox="1"/>
            <p:nvPr/>
          </p:nvSpPr>
          <p:spPr>
            <a:xfrm>
              <a:off x="1691680" y="2088828"/>
              <a:ext cx="5544616" cy="523220"/>
            </a:xfrm>
            <a:prstGeom prst="rect">
              <a:avLst/>
            </a:prstGeom>
            <a:noFill/>
          </p:spPr>
          <p:txBody>
            <a:bodyPr wrap="square" rtlCol="0">
              <a:spAutoFit/>
            </a:bodyPr>
            <a:lstStyle/>
            <a:p>
              <a:r>
                <a:rPr lang="en-US" altLang="zh-TW" sz="2800" b="1" i="1" u="none" dirty="0">
                  <a:solidFill>
                    <a:prstClr val="white"/>
                  </a:solidFill>
                  <a:latin typeface="微軟正黑體" pitchFamily="34" charset="-120"/>
                  <a:ea typeface="微軟正黑體" pitchFamily="34" charset="-120"/>
                </a:rPr>
                <a:t>Topic 1.</a:t>
              </a:r>
              <a:r>
                <a:rPr lang="en-US" altLang="zh-TW" sz="2800" b="1" u="none" dirty="0">
                  <a:solidFill>
                    <a:prstClr val="white"/>
                  </a:solidFill>
                  <a:latin typeface="微軟正黑體" pitchFamily="34" charset="-120"/>
                  <a:ea typeface="微軟正黑體" pitchFamily="34" charset="-120"/>
                </a:rPr>
                <a:t> </a:t>
              </a:r>
              <a:r>
                <a:rPr lang="zh-TW" altLang="en-US" sz="2800" b="1" u="none" dirty="0">
                  <a:solidFill>
                    <a:prstClr val="white"/>
                  </a:solidFill>
                  <a:latin typeface="微軟正黑體" pitchFamily="34" charset="-120"/>
                  <a:ea typeface="微軟正黑體" pitchFamily="34" charset="-120"/>
                </a:rPr>
                <a:t>  </a:t>
              </a:r>
              <a:r>
                <a:rPr lang="zh-TW" altLang="en-US" sz="2800" b="1" u="none" dirty="0" smtClean="0">
                  <a:solidFill>
                    <a:srgbClr val="C00000"/>
                  </a:solidFill>
                  <a:latin typeface="微軟正黑體" pitchFamily="34" charset="-120"/>
                  <a:ea typeface="微軟正黑體" pitchFamily="34" charset="-120"/>
                </a:rPr>
                <a:t>壽險業的大魔王</a:t>
              </a:r>
              <a:r>
                <a:rPr lang="en-US" altLang="zh-TW" sz="2800" b="1" u="none" dirty="0" smtClean="0">
                  <a:solidFill>
                    <a:srgbClr val="C00000"/>
                  </a:solidFill>
                  <a:latin typeface="微軟正黑體" pitchFamily="34" charset="-120"/>
                  <a:ea typeface="微軟正黑體" pitchFamily="34" charset="-120"/>
                </a:rPr>
                <a:t>!?</a:t>
              </a:r>
              <a:endParaRPr lang="zh-TW" altLang="en-US" sz="2800" b="1" u="none" dirty="0">
                <a:solidFill>
                  <a:srgbClr val="C00000"/>
                </a:solidFill>
                <a:latin typeface="微軟正黑體" pitchFamily="34" charset="-120"/>
                <a:ea typeface="微軟正黑體" pitchFamily="34" charset="-120"/>
              </a:endParaRPr>
            </a:p>
          </p:txBody>
        </p:sp>
        <p:sp>
          <p:nvSpPr>
            <p:cNvPr id="27" name="文字方塊 26"/>
            <p:cNvSpPr txBox="1"/>
            <p:nvPr/>
          </p:nvSpPr>
          <p:spPr>
            <a:xfrm>
              <a:off x="1656184" y="2852936"/>
              <a:ext cx="5076056" cy="523220"/>
            </a:xfrm>
            <a:prstGeom prst="rect">
              <a:avLst/>
            </a:prstGeom>
            <a:noFill/>
          </p:spPr>
          <p:txBody>
            <a:bodyPr wrap="square" rtlCol="0">
              <a:spAutoFit/>
            </a:bodyPr>
            <a:lstStyle/>
            <a:p>
              <a:r>
                <a:rPr lang="en-US" altLang="zh-TW" sz="2800" b="1" i="1" u="none" dirty="0">
                  <a:solidFill>
                    <a:prstClr val="white"/>
                  </a:solidFill>
                  <a:latin typeface="微軟正黑體" pitchFamily="34" charset="-120"/>
                  <a:ea typeface="微軟正黑體" pitchFamily="34" charset="-120"/>
                </a:rPr>
                <a:t>Topic 2.</a:t>
              </a:r>
              <a:r>
                <a:rPr lang="en-US" altLang="zh-TW" sz="2800" b="1" u="none" dirty="0">
                  <a:solidFill>
                    <a:prstClr val="white"/>
                  </a:solidFill>
                  <a:latin typeface="微軟正黑體" pitchFamily="34" charset="-120"/>
                  <a:ea typeface="微軟正黑體" pitchFamily="34" charset="-120"/>
                </a:rPr>
                <a:t> </a:t>
              </a:r>
              <a:r>
                <a:rPr lang="zh-TW" altLang="en-US" sz="2800" b="1" u="none" dirty="0">
                  <a:solidFill>
                    <a:prstClr val="white"/>
                  </a:solidFill>
                  <a:latin typeface="微軟正黑體" pitchFamily="34" charset="-120"/>
                  <a:ea typeface="微軟正黑體" pitchFamily="34" charset="-120"/>
                </a:rPr>
                <a:t>  </a:t>
              </a:r>
              <a:r>
                <a:rPr lang="en-US" altLang="zh-TW" sz="2800" b="1" u="none" dirty="0" smtClean="0">
                  <a:solidFill>
                    <a:srgbClr val="C00000"/>
                  </a:solidFill>
                  <a:latin typeface="微軟正黑體" pitchFamily="34" charset="-120"/>
                  <a:ea typeface="微軟正黑體" pitchFamily="34" charset="-120"/>
                </a:rPr>
                <a:t>IFRS17</a:t>
              </a:r>
              <a:r>
                <a:rPr lang="zh-TW" altLang="en-US" sz="2800" b="1" u="none" dirty="0" smtClean="0">
                  <a:solidFill>
                    <a:srgbClr val="C00000"/>
                  </a:solidFill>
                  <a:latin typeface="微軟正黑體" pitchFamily="34" charset="-120"/>
                  <a:ea typeface="微軟正黑體" pitchFamily="34" charset="-120"/>
                </a:rPr>
                <a:t>與現行之差異</a:t>
              </a:r>
              <a:endParaRPr lang="zh-TW" altLang="en-US" sz="2800" b="1" u="none" strike="sngStrike" dirty="0">
                <a:solidFill>
                  <a:srgbClr val="C00000"/>
                </a:solidFill>
                <a:latin typeface="微軟正黑體" pitchFamily="34" charset="-120"/>
                <a:ea typeface="微軟正黑體" pitchFamily="34" charset="-120"/>
              </a:endParaRPr>
            </a:p>
          </p:txBody>
        </p:sp>
        <p:sp>
          <p:nvSpPr>
            <p:cNvPr id="13" name="文字方塊 12"/>
            <p:cNvSpPr txBox="1"/>
            <p:nvPr/>
          </p:nvSpPr>
          <p:spPr>
            <a:xfrm>
              <a:off x="1656184" y="3625860"/>
              <a:ext cx="5076056" cy="523220"/>
            </a:xfrm>
            <a:prstGeom prst="rect">
              <a:avLst/>
            </a:prstGeom>
            <a:noFill/>
          </p:spPr>
          <p:txBody>
            <a:bodyPr wrap="square" rtlCol="0">
              <a:spAutoFit/>
            </a:bodyPr>
            <a:lstStyle/>
            <a:p>
              <a:r>
                <a:rPr lang="en-US" altLang="zh-TW" sz="2800" b="1" i="1" u="none" dirty="0">
                  <a:solidFill>
                    <a:prstClr val="white"/>
                  </a:solidFill>
                  <a:latin typeface="微軟正黑體" pitchFamily="34" charset="-120"/>
                  <a:ea typeface="微軟正黑體" pitchFamily="34" charset="-120"/>
                </a:rPr>
                <a:t>Topic 3.</a:t>
              </a:r>
              <a:r>
                <a:rPr lang="en-US" altLang="zh-TW" sz="2800" b="1" u="none" dirty="0">
                  <a:solidFill>
                    <a:prstClr val="white"/>
                  </a:solidFill>
                  <a:latin typeface="微軟正黑體" pitchFamily="34" charset="-120"/>
                  <a:ea typeface="微軟正黑體" pitchFamily="34" charset="-120"/>
                </a:rPr>
                <a:t> </a:t>
              </a:r>
              <a:r>
                <a:rPr lang="zh-TW" altLang="en-US" sz="2800" b="1" u="none" dirty="0">
                  <a:solidFill>
                    <a:prstClr val="white"/>
                  </a:solidFill>
                  <a:latin typeface="微軟正黑體" pitchFamily="34" charset="-120"/>
                  <a:ea typeface="微軟正黑體" pitchFamily="34" charset="-120"/>
                </a:rPr>
                <a:t>  </a:t>
              </a:r>
              <a:r>
                <a:rPr lang="zh-TW" altLang="en-US" sz="2800" b="1" u="none" dirty="0">
                  <a:solidFill>
                    <a:srgbClr val="C00000"/>
                  </a:solidFill>
                  <a:latin typeface="微軟正黑體" pitchFamily="34" charset="-120"/>
                  <a:ea typeface="微軟正黑體" pitchFamily="34" charset="-120"/>
                </a:rPr>
                <a:t>主管機關要求時程</a:t>
              </a:r>
              <a:endParaRPr lang="zh-TW" altLang="en-US" sz="2800" b="1" u="none" strike="sngStrike" dirty="0">
                <a:solidFill>
                  <a:srgbClr val="C00000"/>
                </a:solidFill>
                <a:latin typeface="微軟正黑體" pitchFamily="34" charset="-120"/>
                <a:ea typeface="微軟正黑體" pitchFamily="34" charset="-120"/>
              </a:endParaRPr>
            </a:p>
          </p:txBody>
        </p:sp>
      </p:grpSp>
      <p:sp>
        <p:nvSpPr>
          <p:cNvPr id="9" name="文字方塊 8"/>
          <p:cNvSpPr txBox="1"/>
          <p:nvPr/>
        </p:nvSpPr>
        <p:spPr>
          <a:xfrm>
            <a:off x="1619672" y="4995168"/>
            <a:ext cx="5076056" cy="523341"/>
          </a:xfrm>
          <a:prstGeom prst="rect">
            <a:avLst/>
          </a:prstGeom>
          <a:noFill/>
        </p:spPr>
        <p:txBody>
          <a:bodyPr wrap="square" rtlCol="0">
            <a:spAutoFit/>
          </a:bodyPr>
          <a:lstStyle/>
          <a:p>
            <a:r>
              <a:rPr lang="en-US" altLang="zh-TW" sz="2800" b="1" i="1" u="none" dirty="0">
                <a:solidFill>
                  <a:prstClr val="white"/>
                </a:solidFill>
                <a:latin typeface="微軟正黑體" pitchFamily="34" charset="-120"/>
                <a:ea typeface="微軟正黑體" pitchFamily="34" charset="-120"/>
              </a:rPr>
              <a:t>Topic </a:t>
            </a:r>
            <a:r>
              <a:rPr lang="en-US" altLang="zh-TW" sz="2800" b="1" i="1" u="none" dirty="0" smtClean="0">
                <a:solidFill>
                  <a:prstClr val="white"/>
                </a:solidFill>
                <a:latin typeface="微軟正黑體" pitchFamily="34" charset="-120"/>
                <a:ea typeface="微軟正黑體" pitchFamily="34" charset="-120"/>
              </a:rPr>
              <a:t>4.</a:t>
            </a:r>
            <a:r>
              <a:rPr lang="en-US" altLang="zh-TW" sz="2800" b="1" u="none" dirty="0" smtClean="0">
                <a:solidFill>
                  <a:prstClr val="white"/>
                </a:solidFill>
                <a:latin typeface="微軟正黑體" pitchFamily="34" charset="-120"/>
                <a:ea typeface="微軟正黑體" pitchFamily="34" charset="-120"/>
              </a:rPr>
              <a:t> </a:t>
            </a:r>
            <a:r>
              <a:rPr lang="zh-TW" altLang="en-US" sz="2800" b="1" u="none" dirty="0" smtClean="0">
                <a:solidFill>
                  <a:prstClr val="white"/>
                </a:solidFill>
                <a:latin typeface="微軟正黑體" pitchFamily="34" charset="-120"/>
                <a:ea typeface="微軟正黑體" pitchFamily="34" charset="-120"/>
              </a:rPr>
              <a:t>  </a:t>
            </a:r>
            <a:r>
              <a:rPr lang="zh-TW" altLang="en-US" sz="2800" b="1" u="none" dirty="0">
                <a:solidFill>
                  <a:srgbClr val="C00000"/>
                </a:solidFill>
                <a:latin typeface="微軟正黑體" pitchFamily="34" charset="-120"/>
                <a:ea typeface="微軟正黑體" pitchFamily="34" charset="-120"/>
              </a:rPr>
              <a:t>系統面的調整</a:t>
            </a:r>
            <a:endParaRPr lang="zh-TW" altLang="en-US" sz="2800" b="1" u="none" strike="sngStrike" dirty="0">
              <a:solidFill>
                <a:srgbClr val="C00000"/>
              </a:solidFill>
              <a:latin typeface="微軟正黑體" pitchFamily="34" charset="-120"/>
              <a:ea typeface="微軟正黑體" pitchFamily="34" charset="-120"/>
            </a:endParaRPr>
          </a:p>
        </p:txBody>
      </p:sp>
    </p:spTree>
    <p:extLst>
      <p:ext uri="{BB962C8B-B14F-4D97-AF65-F5344CB8AC3E}">
        <p14:creationId xmlns:p14="http://schemas.microsoft.com/office/powerpoint/2010/main" val="31805694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1"/>
          <p:cNvSpPr/>
          <p:nvPr/>
        </p:nvSpPr>
        <p:spPr>
          <a:xfrm>
            <a:off x="0" y="3"/>
            <a:ext cx="3203848" cy="6858000"/>
          </a:xfrm>
          <a:prstGeom prst="rect">
            <a:avLst/>
          </a:prstGeom>
          <a:solidFill>
            <a:srgbClr val="C00000"/>
          </a:solidFill>
          <a:ln w="12700" cap="flat" cmpd="sng" algn="ctr">
            <a:noFill/>
            <a:prstDash val="solid"/>
            <a:miter lim="800000"/>
          </a:ln>
          <a:effectLst/>
        </p:spPr>
        <p:txBody>
          <a:bodyPr rtlCol="0" anchor="ctr"/>
          <a:lstStyle/>
          <a:p>
            <a:pPr algn="ctr" fontAlgn="auto">
              <a:spcBef>
                <a:spcPts val="0"/>
              </a:spcBef>
              <a:spcAft>
                <a:spcPts val="0"/>
              </a:spcAft>
              <a:defRPr/>
            </a:pPr>
            <a:endParaRPr kumimoji="0" lang="en-US" sz="1400" b="1" u="none" kern="0">
              <a:solidFill>
                <a:sysClr val="window" lastClr="FFFFFF"/>
              </a:solidFill>
              <a:latin typeface="微軟正黑體" pitchFamily="34" charset="-120"/>
              <a:ea typeface="微軟正黑體" pitchFamily="34" charset="-120"/>
            </a:endParaRPr>
          </a:p>
        </p:txBody>
      </p:sp>
      <p:sp>
        <p:nvSpPr>
          <p:cNvPr id="56" name="Text Placeholder 3"/>
          <p:cNvSpPr txBox="1">
            <a:spLocks/>
          </p:cNvSpPr>
          <p:nvPr/>
        </p:nvSpPr>
        <p:spPr>
          <a:xfrm>
            <a:off x="107504" y="765545"/>
            <a:ext cx="2957512" cy="73883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fontAlgn="auto">
              <a:spcBef>
                <a:spcPct val="20000"/>
              </a:spcBef>
              <a:spcAft>
                <a:spcPts val="0"/>
              </a:spcAft>
              <a:defRPr/>
            </a:pPr>
            <a:r>
              <a:rPr kumimoji="0" lang="en-US" altLang="zh-TW" sz="4800" b="1" i="1" u="none" kern="0" dirty="0" smtClean="0">
                <a:solidFill>
                  <a:sysClr val="window" lastClr="FFFFFF"/>
                </a:solidFill>
                <a:latin typeface="微軟正黑體" pitchFamily="34" charset="-120"/>
                <a:ea typeface="微軟正黑體" pitchFamily="34" charset="-120"/>
              </a:rPr>
              <a:t>Topic 1.</a:t>
            </a:r>
            <a:endParaRPr kumimoji="0" lang="en-US" sz="4800" b="1" i="1" u="none" kern="0" dirty="0">
              <a:solidFill>
                <a:sysClr val="window" lastClr="FFFFFF"/>
              </a:solidFill>
              <a:latin typeface="微軟正黑體" pitchFamily="34" charset="-120"/>
              <a:ea typeface="微軟正黑體" pitchFamily="34" charset="-120"/>
            </a:endParaRPr>
          </a:p>
        </p:txBody>
      </p:sp>
      <p:sp>
        <p:nvSpPr>
          <p:cNvPr id="51" name="文字方塊 50"/>
          <p:cNvSpPr txBox="1"/>
          <p:nvPr/>
        </p:nvSpPr>
        <p:spPr>
          <a:xfrm>
            <a:off x="3779912" y="1878930"/>
            <a:ext cx="5328592" cy="831189"/>
          </a:xfrm>
          <a:prstGeom prst="rect">
            <a:avLst/>
          </a:prstGeom>
          <a:noFill/>
        </p:spPr>
        <p:txBody>
          <a:bodyPr wrap="square" rtlCol="0">
            <a:spAutoFit/>
          </a:bodyPr>
          <a:lstStyle/>
          <a:p>
            <a:r>
              <a:rPr lang="zh-TW" altLang="en-US" sz="4800" b="1" u="none" dirty="0" smtClean="0">
                <a:solidFill>
                  <a:srgbClr val="C00000"/>
                </a:solidFill>
                <a:latin typeface="微軟正黑體" pitchFamily="34" charset="-120"/>
                <a:ea typeface="微軟正黑體" pitchFamily="34" charset="-120"/>
              </a:rPr>
              <a:t>壽險業的大魔王</a:t>
            </a:r>
            <a:r>
              <a:rPr lang="en-US" altLang="zh-TW" sz="4800" b="1" u="none" dirty="0" smtClean="0">
                <a:solidFill>
                  <a:srgbClr val="C00000"/>
                </a:solidFill>
                <a:latin typeface="微軟正黑體" pitchFamily="34" charset="-120"/>
                <a:ea typeface="微軟正黑體" pitchFamily="34" charset="-120"/>
              </a:rPr>
              <a:t>!?</a:t>
            </a:r>
            <a:endParaRPr lang="zh-TW" altLang="en-US" sz="4800" b="1" u="none" dirty="0">
              <a:solidFill>
                <a:srgbClr val="C00000"/>
              </a:solidFill>
              <a:latin typeface="微軟正黑體" pitchFamily="34" charset="-120"/>
              <a:ea typeface="微軟正黑體" pitchFamily="34" charset="-120"/>
            </a:endParaRPr>
          </a:p>
        </p:txBody>
      </p:sp>
      <p:grpSp>
        <p:nvGrpSpPr>
          <p:cNvPr id="2" name="群組 1"/>
          <p:cNvGrpSpPr/>
          <p:nvPr/>
        </p:nvGrpSpPr>
        <p:grpSpPr>
          <a:xfrm>
            <a:off x="3923928" y="3205643"/>
            <a:ext cx="4176464" cy="1214356"/>
            <a:chOff x="3347864" y="3205532"/>
            <a:chExt cx="4176464" cy="1214355"/>
          </a:xfrm>
        </p:grpSpPr>
        <p:sp>
          <p:nvSpPr>
            <p:cNvPr id="63" name="Rectangle 76"/>
            <p:cNvSpPr/>
            <p:nvPr/>
          </p:nvSpPr>
          <p:spPr>
            <a:xfrm>
              <a:off x="3347864" y="3205532"/>
              <a:ext cx="4176464" cy="1214355"/>
            </a:xfrm>
            <a:prstGeom prst="rect">
              <a:avLst/>
            </a:prstGeom>
            <a:noFill/>
            <a:ln w="12700" cap="flat" cmpd="sng" algn="ctr">
              <a:noFill/>
              <a:prstDash val="solid"/>
              <a:miter lim="800000"/>
            </a:ln>
            <a:effectLst/>
          </p:spPr>
          <p:txBody>
            <a:bodyPr lIns="0" rtlCol="0" anchor="t"/>
            <a:lstStyle/>
            <a:p>
              <a:pPr fontAlgn="auto">
                <a:spcBef>
                  <a:spcPts val="600"/>
                </a:spcBef>
                <a:spcAft>
                  <a:spcPts val="300"/>
                </a:spcAft>
                <a:defRPr/>
              </a:pPr>
              <a:r>
                <a:rPr kumimoji="0" lang="en-US" altLang="zh-TW" sz="2800" b="1" u="none" kern="0" dirty="0">
                  <a:solidFill>
                    <a:srgbClr val="C00000"/>
                  </a:solidFill>
                  <a:latin typeface="微軟正黑體" pitchFamily="34" charset="-120"/>
                  <a:ea typeface="微軟正黑體" pitchFamily="34" charset="-120"/>
                  <a:cs typeface="微軟正黑體 Light" pitchFamily="34" charset="-120"/>
                </a:rPr>
                <a:t>01</a:t>
              </a:r>
              <a:r>
                <a:rPr kumimoji="0" lang="zh-TW" altLang="en-US" sz="2800" b="1" u="none" kern="0" dirty="0">
                  <a:solidFill>
                    <a:srgbClr val="C00000"/>
                  </a:solidFill>
                  <a:latin typeface="微軟正黑體" pitchFamily="34" charset="-120"/>
                  <a:ea typeface="微軟正黑體" pitchFamily="34" charset="-120"/>
                  <a:cs typeface="微軟正黑體 Light" pitchFamily="34" charset="-120"/>
                </a:rPr>
                <a:t>   </a:t>
              </a:r>
              <a:r>
                <a:rPr kumimoji="0" lang="zh-TW" altLang="en-US" sz="2800" b="1" u="none" kern="0" dirty="0">
                  <a:solidFill>
                    <a:prstClr val="black"/>
                  </a:solidFill>
                  <a:latin typeface="微軟正黑體" pitchFamily="34" charset="-120"/>
                  <a:ea typeface="微軟正黑體" pitchFamily="34" charset="-120"/>
                  <a:cs typeface="微軟正黑體 Light" pitchFamily="34" charset="-120"/>
                </a:rPr>
                <a:t>對壽險業的重大影響</a:t>
              </a:r>
              <a:endParaRPr kumimoji="0" lang="en-US" altLang="zh-TW" sz="2800" b="1" u="none" kern="0" dirty="0">
                <a:solidFill>
                  <a:prstClr val="black"/>
                </a:solidFill>
                <a:latin typeface="微軟正黑體" pitchFamily="34" charset="-120"/>
                <a:ea typeface="微軟正黑體" pitchFamily="34" charset="-120"/>
                <a:cs typeface="微軟正黑體 Light" pitchFamily="34" charset="-120"/>
              </a:endParaRPr>
            </a:p>
            <a:p>
              <a:pPr fontAlgn="auto">
                <a:spcBef>
                  <a:spcPts val="600"/>
                </a:spcBef>
                <a:spcAft>
                  <a:spcPts val="300"/>
                </a:spcAft>
                <a:defRPr/>
              </a:pPr>
              <a:r>
                <a:rPr kumimoji="0" lang="en-US" altLang="zh-TW" sz="2800" b="1" u="none" kern="0" dirty="0" smtClean="0">
                  <a:solidFill>
                    <a:srgbClr val="C00000"/>
                  </a:solidFill>
                  <a:latin typeface="微軟正黑體" pitchFamily="34" charset="-120"/>
                  <a:ea typeface="微軟正黑體" pitchFamily="34" charset="-120"/>
                  <a:cs typeface="微軟正黑體 Light" pitchFamily="34" charset="-120"/>
                </a:rPr>
                <a:t>02</a:t>
              </a:r>
              <a:r>
                <a:rPr kumimoji="0" lang="zh-TW" altLang="en-US" sz="2800" b="1" u="none" kern="0" dirty="0" smtClean="0">
                  <a:solidFill>
                    <a:srgbClr val="C00000"/>
                  </a:solidFill>
                  <a:latin typeface="微軟正黑體" pitchFamily="34" charset="-120"/>
                  <a:ea typeface="微軟正黑體" pitchFamily="34" charset="-120"/>
                  <a:cs typeface="微軟正黑體 Light" pitchFamily="34" charset="-120"/>
                </a:rPr>
                <a:t>   </a:t>
              </a:r>
              <a:r>
                <a:rPr kumimoji="0" lang="zh-TW" altLang="en-US" sz="2800" b="1" u="none" kern="0" dirty="0" smtClean="0">
                  <a:solidFill>
                    <a:prstClr val="black"/>
                  </a:solidFill>
                  <a:latin typeface="微軟正黑體" pitchFamily="34" charset="-120"/>
                  <a:ea typeface="微軟正黑體" pitchFamily="34" charset="-120"/>
                  <a:cs typeface="微軟正黑體 Light" pitchFamily="34" charset="-120"/>
                </a:rPr>
                <a:t>金</a:t>
              </a:r>
              <a:r>
                <a:rPr kumimoji="0" lang="zh-TW" altLang="en-US" sz="2800" b="1" u="none" kern="0" dirty="0">
                  <a:solidFill>
                    <a:prstClr val="black"/>
                  </a:solidFill>
                  <a:latin typeface="微軟正黑體" pitchFamily="34" charset="-120"/>
                  <a:ea typeface="微軟正黑體" pitchFamily="34" charset="-120"/>
                  <a:cs typeface="微軟正黑體 Light" pitchFamily="34" charset="-120"/>
                </a:rPr>
                <a:t>管會的政策</a:t>
              </a:r>
              <a:r>
                <a:rPr kumimoji="0" lang="zh-TW" altLang="en-US" sz="2800" b="1" u="none" kern="0" dirty="0" smtClean="0">
                  <a:solidFill>
                    <a:prstClr val="black"/>
                  </a:solidFill>
                  <a:latin typeface="微軟正黑體" pitchFamily="34" charset="-120"/>
                  <a:ea typeface="微軟正黑體" pitchFamily="34" charset="-120"/>
                  <a:cs typeface="微軟正黑體 Light" pitchFamily="34" charset="-120"/>
                </a:rPr>
                <a:t>協助</a:t>
              </a:r>
              <a:endParaRPr kumimoji="0" lang="en-US" altLang="zh-TW" sz="2800" b="1" u="none" kern="0" dirty="0" smtClean="0">
                <a:solidFill>
                  <a:prstClr val="black"/>
                </a:solidFill>
                <a:latin typeface="微軟正黑體" pitchFamily="34" charset="-120"/>
                <a:ea typeface="微軟正黑體" pitchFamily="34" charset="-120"/>
                <a:cs typeface="微軟正黑體 Light" pitchFamily="34" charset="-120"/>
              </a:endParaRPr>
            </a:p>
            <a:p>
              <a:pPr fontAlgn="auto">
                <a:spcBef>
                  <a:spcPts val="600"/>
                </a:spcBef>
                <a:spcAft>
                  <a:spcPts val="300"/>
                </a:spcAft>
                <a:defRPr/>
              </a:pPr>
              <a:endParaRPr kumimoji="0" lang="en-US" altLang="zh-TW" sz="2800" b="1" u="none" kern="0" dirty="0">
                <a:solidFill>
                  <a:prstClr val="black"/>
                </a:solidFill>
                <a:latin typeface="微軟正黑體" pitchFamily="34" charset="-120"/>
                <a:ea typeface="微軟正黑體" pitchFamily="34" charset="-120"/>
                <a:cs typeface="微軟正黑體 Light" pitchFamily="34" charset="-120"/>
              </a:endParaRPr>
            </a:p>
            <a:p>
              <a:pPr fontAlgn="auto">
                <a:spcBef>
                  <a:spcPts val="600"/>
                </a:spcBef>
                <a:spcAft>
                  <a:spcPts val="300"/>
                </a:spcAft>
                <a:defRPr/>
              </a:pPr>
              <a:endParaRPr kumimoji="0" lang="zh-TW" altLang="en-US" sz="2800" b="1" u="none" kern="0" dirty="0">
                <a:solidFill>
                  <a:srgbClr val="4B2C50">
                    <a:lumMod val="75000"/>
                  </a:srgbClr>
                </a:solidFill>
                <a:latin typeface="微軟正黑體" pitchFamily="34" charset="-120"/>
                <a:ea typeface="微軟正黑體" pitchFamily="34" charset="-120"/>
                <a:cs typeface="微軟正黑體 Light" pitchFamily="34" charset="-120"/>
              </a:endParaRPr>
            </a:p>
          </p:txBody>
        </p:sp>
        <p:cxnSp>
          <p:nvCxnSpPr>
            <p:cNvPr id="64" name="Straight Connector 9"/>
            <p:cNvCxnSpPr/>
            <p:nvPr/>
          </p:nvCxnSpPr>
          <p:spPr>
            <a:xfrm>
              <a:off x="3348464" y="3709031"/>
              <a:ext cx="3599800" cy="0"/>
            </a:xfrm>
            <a:prstGeom prst="line">
              <a:avLst/>
            </a:prstGeom>
            <a:noFill/>
            <a:ln w="19050" cap="flat" cmpd="sng" algn="ctr">
              <a:solidFill>
                <a:sysClr val="window" lastClr="FFFFFF">
                  <a:lumMod val="65000"/>
                </a:sysClr>
              </a:solidFill>
              <a:prstDash val="sysDot"/>
              <a:miter lim="800000"/>
            </a:ln>
            <a:effectLst/>
          </p:spPr>
        </p:cxnSp>
        <p:cxnSp>
          <p:nvCxnSpPr>
            <p:cNvPr id="65" name="Straight Connector 9"/>
            <p:cNvCxnSpPr/>
            <p:nvPr/>
          </p:nvCxnSpPr>
          <p:spPr>
            <a:xfrm>
              <a:off x="3348464" y="4263072"/>
              <a:ext cx="3599800" cy="0"/>
            </a:xfrm>
            <a:prstGeom prst="line">
              <a:avLst/>
            </a:prstGeom>
            <a:noFill/>
            <a:ln w="19050" cap="flat" cmpd="sng" algn="ctr">
              <a:solidFill>
                <a:sysClr val="window" lastClr="FFFFFF">
                  <a:lumMod val="65000"/>
                </a:sysClr>
              </a:solidFill>
              <a:prstDash val="sysDot"/>
              <a:miter lim="800000"/>
            </a:ln>
            <a:effectLst/>
          </p:spPr>
        </p:cxnSp>
      </p:grpSp>
    </p:spTree>
    <p:extLst>
      <p:ext uri="{BB962C8B-B14F-4D97-AF65-F5344CB8AC3E}">
        <p14:creationId xmlns:p14="http://schemas.microsoft.com/office/powerpoint/2010/main" val="1474524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0180" y="1725958"/>
            <a:ext cx="2830660" cy="1296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95231" y="3993794"/>
            <a:ext cx="5047626" cy="26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標題 1"/>
          <p:cNvSpPr txBox="1">
            <a:spLocks/>
          </p:cNvSpPr>
          <p:nvPr/>
        </p:nvSpPr>
        <p:spPr>
          <a:xfrm>
            <a:off x="2081260" y="117673"/>
            <a:ext cx="6955236" cy="53816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a:lstStyle>
          <a:p>
            <a:r>
              <a:rPr lang="en-US" altLang="zh-TW" sz="3600" b="1" u="none" dirty="0" smtClean="0">
                <a:solidFill>
                  <a:prstClr val="black">
                    <a:lumMod val="75000"/>
                    <a:lumOff val="25000"/>
                  </a:prstClr>
                </a:solidFill>
              </a:rPr>
              <a:t>IFRS17 </a:t>
            </a:r>
            <a:r>
              <a:rPr lang="zh-TW" altLang="en-US" sz="3600" b="1" u="none" dirty="0" smtClean="0">
                <a:solidFill>
                  <a:prstClr val="black">
                    <a:lumMod val="75000"/>
                    <a:lumOff val="25000"/>
                  </a:prstClr>
                </a:solidFill>
              </a:rPr>
              <a:t>大魔王來了</a:t>
            </a:r>
            <a:r>
              <a:rPr lang="en-US" altLang="zh-TW" sz="3600" b="1" u="none" dirty="0" smtClean="0">
                <a:solidFill>
                  <a:prstClr val="black">
                    <a:lumMod val="75000"/>
                    <a:lumOff val="25000"/>
                  </a:prstClr>
                </a:solidFill>
              </a:rPr>
              <a:t>?!?</a:t>
            </a:r>
            <a:endParaRPr lang="zh-TW" altLang="en-US" sz="3600" b="1" u="none" dirty="0">
              <a:solidFill>
                <a:prstClr val="black">
                  <a:lumMod val="75000"/>
                  <a:lumOff val="25000"/>
                </a:prstClr>
              </a:solidFill>
            </a:endParaRPr>
          </a:p>
        </p:txBody>
      </p:sp>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638107">
            <a:off x="588931" y="1850307"/>
            <a:ext cx="5334338" cy="3347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272349">
            <a:off x="1483880" y="4200126"/>
            <a:ext cx="6311327" cy="895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文字方塊 16"/>
          <p:cNvSpPr txBox="1"/>
          <p:nvPr/>
        </p:nvSpPr>
        <p:spPr>
          <a:xfrm>
            <a:off x="179512" y="765509"/>
            <a:ext cx="8501116" cy="498713"/>
          </a:xfrm>
          <a:prstGeom prst="rect">
            <a:avLst/>
          </a:prstGeom>
          <a:noFill/>
        </p:spPr>
        <p:txBody>
          <a:bodyPr wrap="square">
            <a:spAutoFit/>
          </a:bodyPr>
          <a:lstStyle/>
          <a:p>
            <a:pPr algn="just">
              <a:lnSpc>
                <a:spcPct val="110000"/>
              </a:lnSpc>
              <a:spcBef>
                <a:spcPts val="600"/>
              </a:spcBef>
              <a:buClr>
                <a:srgbClr val="C00000"/>
              </a:buClr>
              <a:defRPr/>
            </a:pPr>
            <a:r>
              <a:rPr lang="en-US" altLang="zh-TW" b="1" u="none" dirty="0">
                <a:solidFill>
                  <a:srgbClr val="C00000"/>
                </a:solidFill>
                <a:latin typeface="微軟正黑體" pitchFamily="34" charset="-120"/>
                <a:ea typeface="微軟正黑體" pitchFamily="34" charset="-120"/>
              </a:rPr>
              <a:t>2017</a:t>
            </a:r>
            <a:r>
              <a:rPr lang="zh-TW" altLang="en-US" b="1" u="none" dirty="0">
                <a:solidFill>
                  <a:srgbClr val="C00000"/>
                </a:solidFill>
                <a:latin typeface="微軟正黑體" pitchFamily="34" charset="-120"/>
                <a:ea typeface="微軟正黑體" pitchFamily="34" charset="-120"/>
              </a:rPr>
              <a:t>年公佈</a:t>
            </a:r>
            <a:r>
              <a:rPr lang="en-US" altLang="zh-TW" b="1" u="none" dirty="0">
                <a:solidFill>
                  <a:srgbClr val="C00000"/>
                </a:solidFill>
                <a:latin typeface="微軟正黑體" pitchFamily="34" charset="-120"/>
                <a:ea typeface="微軟正黑體" pitchFamily="34" charset="-120"/>
              </a:rPr>
              <a:t>IFRS17</a:t>
            </a:r>
            <a:r>
              <a:rPr lang="zh-TW" altLang="en-US" b="1" u="none" dirty="0">
                <a:solidFill>
                  <a:srgbClr val="C00000"/>
                </a:solidFill>
                <a:latin typeface="微軟正黑體" pitchFamily="34" charset="-120"/>
                <a:ea typeface="微軟正黑體" pitchFamily="34" charset="-120"/>
              </a:rPr>
              <a:t>及實施時程</a:t>
            </a:r>
            <a:r>
              <a:rPr lang="en-US" altLang="zh-TW" b="1" u="none" dirty="0">
                <a:solidFill>
                  <a:srgbClr val="C00000"/>
                </a:solidFill>
                <a:latin typeface="微軟正黑體" pitchFamily="34" charset="-120"/>
                <a:ea typeface="微軟正黑體" pitchFamily="34" charset="-120"/>
              </a:rPr>
              <a:t>….</a:t>
            </a:r>
          </a:p>
        </p:txBody>
      </p:sp>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116104">
            <a:off x="2869716" y="5107383"/>
            <a:ext cx="5975989" cy="820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2532" y="4582300"/>
            <a:ext cx="4147652" cy="382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0" name="群組 89"/>
          <p:cNvGrpSpPr/>
          <p:nvPr/>
        </p:nvGrpSpPr>
        <p:grpSpPr>
          <a:xfrm>
            <a:off x="5099329" y="858112"/>
            <a:ext cx="1985116" cy="1018004"/>
            <a:chOff x="4017375" y="5626119"/>
            <a:chExt cx="2184340" cy="1018004"/>
          </a:xfrm>
        </p:grpSpPr>
        <p:sp>
          <p:nvSpPr>
            <p:cNvPr id="93" name="文字方塊 92"/>
            <p:cNvSpPr txBox="1"/>
            <p:nvPr/>
          </p:nvSpPr>
          <p:spPr>
            <a:xfrm>
              <a:off x="4087194" y="5640160"/>
              <a:ext cx="1098932" cy="461772"/>
            </a:xfrm>
            <a:prstGeom prst="rect">
              <a:avLst/>
            </a:prstGeom>
            <a:noFill/>
          </p:spPr>
          <p:txBody>
            <a:bodyPr wrap="square" rtlCol="0">
              <a:spAutoFit/>
            </a:bodyPr>
            <a:lstStyle/>
            <a:p>
              <a:pPr algn="ctr"/>
              <a:r>
                <a:rPr lang="zh-TW" altLang="en-US" sz="1200" b="1" u="none" dirty="0">
                  <a:solidFill>
                    <a:srgbClr val="1F497D"/>
                  </a:solidFill>
                  <a:latin typeface="微軟正黑體" pitchFamily="34" charset="-120"/>
                  <a:ea typeface="微軟正黑體" pitchFamily="34" charset="-120"/>
                </a:rPr>
                <a:t>國際轉換日</a:t>
              </a:r>
              <a:endParaRPr lang="en-US" altLang="zh-TW" sz="1200" b="1" u="none" dirty="0">
                <a:solidFill>
                  <a:srgbClr val="1F497D"/>
                </a:solidFill>
                <a:latin typeface="微軟正黑體" pitchFamily="34" charset="-120"/>
                <a:ea typeface="微軟正黑體" pitchFamily="34" charset="-120"/>
              </a:endParaRPr>
            </a:p>
            <a:p>
              <a:pPr algn="ctr"/>
              <a:r>
                <a:rPr lang="en-US" altLang="zh-TW" sz="1200" b="1" u="none" dirty="0">
                  <a:solidFill>
                    <a:srgbClr val="1F497D"/>
                  </a:solidFill>
                  <a:latin typeface="微軟正黑體" pitchFamily="34" charset="-120"/>
                  <a:ea typeface="微軟正黑體" pitchFamily="34" charset="-120"/>
                </a:rPr>
                <a:t>2021/1/1</a:t>
              </a:r>
            </a:p>
          </p:txBody>
        </p:sp>
        <p:sp>
          <p:nvSpPr>
            <p:cNvPr id="94" name="文字方塊 93"/>
            <p:cNvSpPr txBox="1"/>
            <p:nvPr/>
          </p:nvSpPr>
          <p:spPr>
            <a:xfrm>
              <a:off x="5006145" y="5638829"/>
              <a:ext cx="1195570" cy="646481"/>
            </a:xfrm>
            <a:prstGeom prst="rect">
              <a:avLst/>
            </a:prstGeom>
            <a:noFill/>
          </p:spPr>
          <p:txBody>
            <a:bodyPr wrap="square" rtlCol="0">
              <a:spAutoFit/>
            </a:bodyPr>
            <a:lstStyle/>
            <a:p>
              <a:pPr algn="ctr"/>
              <a:r>
                <a:rPr lang="zh-TW" altLang="en-US" sz="1200" b="1" u="none" dirty="0">
                  <a:solidFill>
                    <a:srgbClr val="C00000"/>
                  </a:solidFill>
                  <a:latin typeface="微軟正黑體" pitchFamily="34" charset="-120"/>
                  <a:ea typeface="微軟正黑體" pitchFamily="34" charset="-120"/>
                </a:rPr>
                <a:t>國際</a:t>
              </a:r>
              <a:r>
                <a:rPr lang="en-US" altLang="zh-TW" sz="1200" b="1" u="none" dirty="0">
                  <a:solidFill>
                    <a:srgbClr val="C00000"/>
                  </a:solidFill>
                  <a:latin typeface="微軟正黑體" pitchFamily="34" charset="-120"/>
                  <a:ea typeface="微軟正黑體" pitchFamily="34" charset="-120"/>
                </a:rPr>
                <a:t>IFRS17</a:t>
              </a:r>
            </a:p>
            <a:p>
              <a:pPr algn="ctr"/>
              <a:r>
                <a:rPr lang="zh-TW" altLang="en-US" sz="1200" b="1" u="none" dirty="0">
                  <a:solidFill>
                    <a:srgbClr val="C00000"/>
                  </a:solidFill>
                  <a:latin typeface="微軟正黑體" pitchFamily="34" charset="-120"/>
                  <a:ea typeface="微軟正黑體" pitchFamily="34" charset="-120"/>
                </a:rPr>
                <a:t>準則接軌日</a:t>
              </a:r>
              <a:endParaRPr lang="en-US" altLang="zh-TW" sz="1200" b="1" u="none" dirty="0">
                <a:solidFill>
                  <a:srgbClr val="C00000"/>
                </a:solidFill>
                <a:latin typeface="微軟正黑體" pitchFamily="34" charset="-120"/>
                <a:ea typeface="微軟正黑體" pitchFamily="34" charset="-120"/>
              </a:endParaRPr>
            </a:p>
            <a:p>
              <a:pPr algn="ctr"/>
              <a:r>
                <a:rPr lang="en-US" altLang="zh-TW" sz="1200" b="1" u="none" dirty="0">
                  <a:solidFill>
                    <a:srgbClr val="C00000"/>
                  </a:solidFill>
                  <a:latin typeface="微軟正黑體" pitchFamily="34" charset="-120"/>
                  <a:ea typeface="微軟正黑體" pitchFamily="34" charset="-120"/>
                </a:rPr>
                <a:t>2022/1/1</a:t>
              </a:r>
            </a:p>
          </p:txBody>
        </p:sp>
        <p:sp>
          <p:nvSpPr>
            <p:cNvPr id="95" name="圓角矩形 94"/>
            <p:cNvSpPr/>
            <p:nvPr/>
          </p:nvSpPr>
          <p:spPr bwMode="auto">
            <a:xfrm>
              <a:off x="4048694" y="5626119"/>
              <a:ext cx="2120208" cy="976518"/>
            </a:xfrm>
            <a:prstGeom prst="roundRect">
              <a:avLst/>
            </a:prstGeom>
            <a:noFill/>
            <a:ln w="19050" cap="flat" cmpd="sng" algn="ctr">
              <a:solidFill>
                <a:schemeClr val="accent6"/>
              </a:solidFill>
              <a:prstDash val="sysDot"/>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TW" altLang="en-US" sz="1200" b="1" u="none" dirty="0">
                <a:solidFill>
                  <a:prstClr val="black"/>
                </a:solidFill>
                <a:latin typeface="微軟正黑體" pitchFamily="34" charset="-120"/>
                <a:ea typeface="微軟正黑體" pitchFamily="34" charset="-120"/>
              </a:endParaRPr>
            </a:p>
          </p:txBody>
        </p:sp>
        <p:sp>
          <p:nvSpPr>
            <p:cNvPr id="96" name="圓角化同側角落矩形 95"/>
            <p:cNvSpPr/>
            <p:nvPr/>
          </p:nvSpPr>
          <p:spPr bwMode="auto">
            <a:xfrm rot="10800000">
              <a:off x="4049614" y="6336273"/>
              <a:ext cx="2125274" cy="266361"/>
            </a:xfrm>
            <a:prstGeom prst="round2SameRect">
              <a:avLst>
                <a:gd name="adj1" fmla="val 33251"/>
                <a:gd name="adj2" fmla="val 0"/>
              </a:avLst>
            </a:prstGeom>
            <a:solidFill>
              <a:schemeClr val="accent6">
                <a:lumMod val="20000"/>
                <a:lumOff val="80000"/>
              </a:schemeClr>
            </a:solidFill>
            <a:ln w="19050" cap="flat" cmpd="sng" algn="ctr">
              <a:solidFill>
                <a:schemeClr val="accent6"/>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b="1" u="none" dirty="0">
                <a:solidFill>
                  <a:prstClr val="black"/>
                </a:solidFill>
                <a:latin typeface="微軟正黑體" pitchFamily="34" charset="-120"/>
                <a:ea typeface="微軟正黑體" pitchFamily="34" charset="-120"/>
              </a:endParaRPr>
            </a:p>
          </p:txBody>
        </p:sp>
        <p:sp>
          <p:nvSpPr>
            <p:cNvPr id="97" name="文字方塊 96"/>
            <p:cNvSpPr txBox="1"/>
            <p:nvPr/>
          </p:nvSpPr>
          <p:spPr>
            <a:xfrm>
              <a:off x="4216077" y="6336275"/>
              <a:ext cx="1940099" cy="307848"/>
            </a:xfrm>
            <a:prstGeom prst="rect">
              <a:avLst/>
            </a:prstGeom>
            <a:noFill/>
          </p:spPr>
          <p:txBody>
            <a:bodyPr wrap="square" rtlCol="0">
              <a:spAutoFit/>
            </a:bodyPr>
            <a:lstStyle/>
            <a:p>
              <a:pPr algn="ctr"/>
              <a:r>
                <a:rPr lang="zh-TW" altLang="en-US" sz="1400" b="1" u="none" dirty="0">
                  <a:solidFill>
                    <a:prstClr val="black"/>
                  </a:solidFill>
                  <a:latin typeface="微軟正黑體" pitchFamily="34" charset="-120"/>
                  <a:ea typeface="微軟正黑體" pitchFamily="34" charset="-120"/>
                </a:rPr>
                <a:t>國際</a:t>
              </a:r>
              <a:r>
                <a:rPr lang="zh-TW" altLang="en-US" sz="1400" b="1" u="none" dirty="0">
                  <a:solidFill>
                    <a:srgbClr val="000099"/>
                  </a:solidFill>
                  <a:latin typeface="微軟正黑體" pitchFamily="34" charset="-120"/>
                  <a:ea typeface="微軟正黑體" pitchFamily="34" charset="-120"/>
                </a:rPr>
                <a:t>預計修訂</a:t>
              </a:r>
              <a:r>
                <a:rPr lang="zh-TW" altLang="en-US" sz="1400" b="1" u="none" dirty="0">
                  <a:solidFill>
                    <a:prstClr val="black"/>
                  </a:solidFill>
                  <a:latin typeface="微軟正黑體" pitchFamily="34" charset="-120"/>
                  <a:ea typeface="微軟正黑體" pitchFamily="34" charset="-120"/>
                </a:rPr>
                <a:t>時程</a:t>
              </a:r>
            </a:p>
          </p:txBody>
        </p:sp>
        <p:pic>
          <p:nvPicPr>
            <p:cNvPr id="98" name="圖片 97"/>
            <p:cNvPicPr>
              <a:picLocks noChangeAspect="1"/>
            </p:cNvPicPr>
            <p:nvPr/>
          </p:nvPicPr>
          <p:blipFill>
            <a:blip r:embed="rId10" cstate="print">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017375" y="6093393"/>
              <a:ext cx="522159" cy="504753"/>
            </a:xfrm>
            <a:prstGeom prst="rect">
              <a:avLst/>
            </a:prstGeom>
          </p:spPr>
        </p:pic>
      </p:grpSp>
      <p:grpSp>
        <p:nvGrpSpPr>
          <p:cNvPr id="99" name="群組 98"/>
          <p:cNvGrpSpPr/>
          <p:nvPr/>
        </p:nvGrpSpPr>
        <p:grpSpPr>
          <a:xfrm>
            <a:off x="7109076" y="871103"/>
            <a:ext cx="1956653" cy="1018004"/>
            <a:chOff x="4048694" y="5626119"/>
            <a:chExt cx="2153021" cy="1018004"/>
          </a:xfrm>
        </p:grpSpPr>
        <p:sp>
          <p:nvSpPr>
            <p:cNvPr id="102" name="文字方塊 101"/>
            <p:cNvSpPr txBox="1"/>
            <p:nvPr/>
          </p:nvSpPr>
          <p:spPr>
            <a:xfrm>
              <a:off x="4087194" y="5640160"/>
              <a:ext cx="1098932" cy="461772"/>
            </a:xfrm>
            <a:prstGeom prst="rect">
              <a:avLst/>
            </a:prstGeom>
            <a:noFill/>
          </p:spPr>
          <p:txBody>
            <a:bodyPr wrap="square" rtlCol="0">
              <a:spAutoFit/>
            </a:bodyPr>
            <a:lstStyle/>
            <a:p>
              <a:pPr algn="ctr"/>
              <a:r>
                <a:rPr lang="zh-TW" altLang="en-US" sz="1200" b="1" u="none" dirty="0">
                  <a:solidFill>
                    <a:srgbClr val="1F497D"/>
                  </a:solidFill>
                  <a:latin typeface="微軟正黑體" pitchFamily="34" charset="-120"/>
                  <a:ea typeface="微軟正黑體" pitchFamily="34" charset="-120"/>
                </a:rPr>
                <a:t>台灣轉換日</a:t>
              </a:r>
              <a:endParaRPr lang="en-US" altLang="zh-TW" sz="1200" b="1" u="none" dirty="0">
                <a:solidFill>
                  <a:srgbClr val="1F497D"/>
                </a:solidFill>
                <a:latin typeface="微軟正黑體" pitchFamily="34" charset="-120"/>
                <a:ea typeface="微軟正黑體" pitchFamily="34" charset="-120"/>
              </a:endParaRPr>
            </a:p>
            <a:p>
              <a:pPr algn="ctr"/>
              <a:r>
                <a:rPr lang="en-US" altLang="zh-TW" sz="1200" b="1" u="none" dirty="0">
                  <a:solidFill>
                    <a:srgbClr val="1F497D"/>
                  </a:solidFill>
                  <a:latin typeface="微軟正黑體" pitchFamily="34" charset="-120"/>
                  <a:ea typeface="微軟正黑體" pitchFamily="34" charset="-120"/>
                </a:rPr>
                <a:t>2024/1/1</a:t>
              </a:r>
            </a:p>
          </p:txBody>
        </p:sp>
        <p:sp>
          <p:nvSpPr>
            <p:cNvPr id="103" name="文字方塊 102"/>
            <p:cNvSpPr txBox="1"/>
            <p:nvPr/>
          </p:nvSpPr>
          <p:spPr>
            <a:xfrm>
              <a:off x="5006145" y="5638829"/>
              <a:ext cx="1195570" cy="646481"/>
            </a:xfrm>
            <a:prstGeom prst="rect">
              <a:avLst/>
            </a:prstGeom>
            <a:noFill/>
          </p:spPr>
          <p:txBody>
            <a:bodyPr wrap="square" rtlCol="0">
              <a:spAutoFit/>
            </a:bodyPr>
            <a:lstStyle/>
            <a:p>
              <a:pPr algn="ctr"/>
              <a:r>
                <a:rPr lang="zh-TW" altLang="en-US" sz="1200" b="1" u="none" dirty="0">
                  <a:solidFill>
                    <a:srgbClr val="C00000"/>
                  </a:solidFill>
                  <a:latin typeface="微軟正黑體" pitchFamily="34" charset="-120"/>
                  <a:ea typeface="微軟正黑體" pitchFamily="34" charset="-120"/>
                </a:rPr>
                <a:t>台灣</a:t>
              </a:r>
              <a:r>
                <a:rPr lang="en-US" altLang="zh-TW" sz="1200" b="1" u="none" dirty="0">
                  <a:solidFill>
                    <a:srgbClr val="C00000"/>
                  </a:solidFill>
                  <a:latin typeface="微軟正黑體" pitchFamily="34" charset="-120"/>
                  <a:ea typeface="微軟正黑體" pitchFamily="34" charset="-120"/>
                </a:rPr>
                <a:t>IFRS17</a:t>
              </a:r>
            </a:p>
            <a:p>
              <a:pPr algn="ctr"/>
              <a:r>
                <a:rPr lang="zh-TW" altLang="en-US" sz="1200" b="1" u="none" dirty="0">
                  <a:solidFill>
                    <a:srgbClr val="C00000"/>
                  </a:solidFill>
                  <a:latin typeface="微軟正黑體" pitchFamily="34" charset="-120"/>
                  <a:ea typeface="微軟正黑體" pitchFamily="34" charset="-120"/>
                </a:rPr>
                <a:t>準則接軌日</a:t>
              </a:r>
              <a:endParaRPr lang="en-US" altLang="zh-TW" sz="1200" b="1" u="none" dirty="0">
                <a:solidFill>
                  <a:srgbClr val="C00000"/>
                </a:solidFill>
                <a:latin typeface="微軟正黑體" pitchFamily="34" charset="-120"/>
                <a:ea typeface="微軟正黑體" pitchFamily="34" charset="-120"/>
              </a:endParaRPr>
            </a:p>
            <a:p>
              <a:pPr algn="ctr"/>
              <a:r>
                <a:rPr lang="en-US" altLang="zh-TW" sz="1200" b="1" u="none" dirty="0">
                  <a:solidFill>
                    <a:srgbClr val="C00000"/>
                  </a:solidFill>
                  <a:latin typeface="微軟正黑體" pitchFamily="34" charset="-120"/>
                  <a:ea typeface="微軟正黑體" pitchFamily="34" charset="-120"/>
                </a:rPr>
                <a:t>2025/1/1</a:t>
              </a:r>
            </a:p>
          </p:txBody>
        </p:sp>
        <p:sp>
          <p:nvSpPr>
            <p:cNvPr id="104" name="圓角矩形 103"/>
            <p:cNvSpPr/>
            <p:nvPr/>
          </p:nvSpPr>
          <p:spPr bwMode="auto">
            <a:xfrm>
              <a:off x="4048694" y="5626119"/>
              <a:ext cx="2120208" cy="976518"/>
            </a:xfrm>
            <a:prstGeom prst="roundRect">
              <a:avLst/>
            </a:prstGeom>
            <a:noFill/>
            <a:ln w="19050" cap="flat" cmpd="sng" algn="ctr">
              <a:solidFill>
                <a:schemeClr val="accent6"/>
              </a:solidFill>
              <a:prstDash val="sysDot"/>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TW" altLang="en-US" sz="1200" b="1" u="none" dirty="0">
                <a:solidFill>
                  <a:prstClr val="black"/>
                </a:solidFill>
                <a:latin typeface="微軟正黑體" pitchFamily="34" charset="-120"/>
                <a:ea typeface="微軟正黑體" pitchFamily="34" charset="-120"/>
              </a:endParaRPr>
            </a:p>
          </p:txBody>
        </p:sp>
        <p:sp>
          <p:nvSpPr>
            <p:cNvPr id="105" name="圓角化同側角落矩形 104"/>
            <p:cNvSpPr/>
            <p:nvPr/>
          </p:nvSpPr>
          <p:spPr bwMode="auto">
            <a:xfrm rot="10800000">
              <a:off x="4049614" y="6336273"/>
              <a:ext cx="2125274" cy="266361"/>
            </a:xfrm>
            <a:prstGeom prst="round2SameRect">
              <a:avLst>
                <a:gd name="adj1" fmla="val 33251"/>
                <a:gd name="adj2" fmla="val 0"/>
              </a:avLst>
            </a:prstGeom>
            <a:solidFill>
              <a:schemeClr val="accent6">
                <a:lumMod val="20000"/>
                <a:lumOff val="80000"/>
              </a:schemeClr>
            </a:solidFill>
            <a:ln w="19050" cap="flat" cmpd="sng" algn="ctr">
              <a:solidFill>
                <a:schemeClr val="accent6"/>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b="1" u="none" dirty="0">
                <a:solidFill>
                  <a:prstClr val="black"/>
                </a:solidFill>
                <a:latin typeface="微軟正黑體" pitchFamily="34" charset="-120"/>
                <a:ea typeface="微軟正黑體" pitchFamily="34" charset="-120"/>
              </a:endParaRPr>
            </a:p>
          </p:txBody>
        </p:sp>
        <p:sp>
          <p:nvSpPr>
            <p:cNvPr id="106" name="文字方塊 105"/>
            <p:cNvSpPr txBox="1"/>
            <p:nvPr/>
          </p:nvSpPr>
          <p:spPr>
            <a:xfrm>
              <a:off x="4216077" y="6336275"/>
              <a:ext cx="1940099" cy="307848"/>
            </a:xfrm>
            <a:prstGeom prst="rect">
              <a:avLst/>
            </a:prstGeom>
            <a:noFill/>
          </p:spPr>
          <p:txBody>
            <a:bodyPr wrap="square" rtlCol="0">
              <a:spAutoFit/>
            </a:bodyPr>
            <a:lstStyle/>
            <a:p>
              <a:pPr algn="ctr"/>
              <a:r>
                <a:rPr lang="zh-TW" altLang="en-US" sz="1400" b="1" u="none" dirty="0">
                  <a:solidFill>
                    <a:prstClr val="black"/>
                  </a:solidFill>
                  <a:latin typeface="微軟正黑體" pitchFamily="34" charset="-120"/>
                  <a:ea typeface="微軟正黑體" pitchFamily="34" charset="-120"/>
                </a:rPr>
                <a:t>台灣</a:t>
              </a:r>
              <a:r>
                <a:rPr lang="zh-TW" altLang="en-US" sz="1400" b="1" u="none" dirty="0">
                  <a:solidFill>
                    <a:srgbClr val="000099"/>
                  </a:solidFill>
                  <a:latin typeface="微軟正黑體" pitchFamily="34" charset="-120"/>
                  <a:ea typeface="微軟正黑體" pitchFamily="34" charset="-120"/>
                </a:rPr>
                <a:t>預計修訂</a:t>
              </a:r>
              <a:r>
                <a:rPr lang="zh-TW" altLang="en-US" sz="1400" b="1" u="none" dirty="0">
                  <a:solidFill>
                    <a:prstClr val="black"/>
                  </a:solidFill>
                  <a:latin typeface="微軟正黑體" pitchFamily="34" charset="-120"/>
                  <a:ea typeface="微軟正黑體" pitchFamily="34" charset="-120"/>
                </a:rPr>
                <a:t>時程</a:t>
              </a:r>
            </a:p>
          </p:txBody>
        </p:sp>
      </p:grpSp>
      <p:pic>
        <p:nvPicPr>
          <p:cNvPr id="107" name="圖片 106"/>
          <p:cNvPicPr>
            <a:picLocks noChangeAspect="1"/>
          </p:cNvPicPr>
          <p:nvPr/>
        </p:nvPicPr>
        <p:blipFill rotWithShape="1">
          <a:blip r:embed="rId12" cstate="print">
            <a:extLst>
              <a:ext uri="{BEBA8EAE-BF5A-486C-A8C5-ECC9F3942E4B}">
                <a14:imgProps xmlns:a14="http://schemas.microsoft.com/office/drawing/2010/main">
                  <a14:imgLayer r:embed="rId13">
                    <a14:imgEffect>
                      <a14:backgroundRemoval t="13125" b="92625" l="24888" r="80360"/>
                    </a14:imgEffect>
                  </a14:imgLayer>
                </a14:imgProps>
              </a:ext>
              <a:ext uri="{28A0092B-C50C-407E-A947-70E740481C1C}">
                <a14:useLocalDpi xmlns:a14="http://schemas.microsoft.com/office/drawing/2010/main" val="0"/>
              </a:ext>
            </a:extLst>
          </a:blip>
          <a:srcRect l="23340" t="11954" r="17943" b="7249"/>
          <a:stretch/>
        </p:blipFill>
        <p:spPr>
          <a:xfrm>
            <a:off x="7144390" y="1386869"/>
            <a:ext cx="233564" cy="424161"/>
          </a:xfrm>
          <a:prstGeom prst="rect">
            <a:avLst/>
          </a:prstGeom>
        </p:spPr>
      </p:pic>
    </p:spTree>
    <p:extLst>
      <p:ext uri="{BB962C8B-B14F-4D97-AF65-F5344CB8AC3E}">
        <p14:creationId xmlns:p14="http://schemas.microsoft.com/office/powerpoint/2010/main" val="23203418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p:cNvSpPr>
            <a:spLocks noGrp="1"/>
          </p:cNvSpPr>
          <p:nvPr>
            <p:ph type="ftr" sz="quarter" idx="10"/>
          </p:nvPr>
        </p:nvSpPr>
        <p:spPr/>
        <p:txBody>
          <a:bodyPr/>
          <a:lstStyle/>
          <a:p>
            <a:pPr>
              <a:defRPr/>
            </a:pPr>
            <a:r>
              <a:rPr lang="zh-TW" altLang="en-US" dirty="0" smtClean="0">
                <a:solidFill>
                  <a:prstClr val="black"/>
                </a:solidFill>
              </a:rPr>
              <a:t>機密等級：密</a:t>
            </a:r>
            <a:r>
              <a:rPr lang="en-US" altLang="zh-TW" dirty="0" smtClean="0">
                <a:solidFill>
                  <a:prstClr val="black"/>
                </a:solidFill>
              </a:rPr>
              <a:t>          </a:t>
            </a:r>
            <a:r>
              <a:rPr lang="zh-TW" altLang="en-US" dirty="0" smtClean="0">
                <a:solidFill>
                  <a:prstClr val="black"/>
                </a:solidFill>
              </a:rPr>
              <a:t>日期：</a:t>
            </a:r>
            <a:r>
              <a:rPr lang="en-US" altLang="zh-TW" dirty="0" smtClean="0">
                <a:solidFill>
                  <a:prstClr val="black"/>
                </a:solidFill>
              </a:rPr>
              <a:t>108/2</a:t>
            </a:r>
            <a:endParaRPr lang="zh-TW" altLang="en-US" dirty="0">
              <a:solidFill>
                <a:prstClr val="black"/>
              </a:solidFill>
            </a:endParaRPr>
          </a:p>
        </p:txBody>
      </p:sp>
      <p:sp>
        <p:nvSpPr>
          <p:cNvPr id="6" name="標題 1"/>
          <p:cNvSpPr>
            <a:spLocks noGrp="1"/>
          </p:cNvSpPr>
          <p:nvPr>
            <p:ph type="title"/>
          </p:nvPr>
        </p:nvSpPr>
        <p:spPr>
          <a:xfrm>
            <a:off x="1547813" y="139767"/>
            <a:ext cx="6985000" cy="7918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TW" altLang="en-US" dirty="0">
                <a:solidFill>
                  <a:prstClr val="black"/>
                </a:solidFill>
              </a:rPr>
              <a:t/>
            </a:r>
            <a:br>
              <a:rPr lang="zh-TW" altLang="en-US" dirty="0">
                <a:solidFill>
                  <a:prstClr val="black"/>
                </a:solidFill>
              </a:rPr>
            </a:br>
            <a:endParaRPr lang="zh-TW" altLang="en-US" b="1" dirty="0" smtClean="0">
              <a:solidFill>
                <a:schemeClr val="tx1"/>
              </a:solidFill>
            </a:endParaRPr>
          </a:p>
        </p:txBody>
      </p:sp>
      <p:graphicFrame>
        <p:nvGraphicFramePr>
          <p:cNvPr id="9" name="表格 8"/>
          <p:cNvGraphicFramePr>
            <a:graphicFrameLocks noGrp="1"/>
          </p:cNvGraphicFramePr>
          <p:nvPr>
            <p:extLst>
              <p:ext uri="{D42A27DB-BD31-4B8C-83A1-F6EECF244321}">
                <p14:modId xmlns:p14="http://schemas.microsoft.com/office/powerpoint/2010/main" val="3833109734"/>
              </p:ext>
            </p:extLst>
          </p:nvPr>
        </p:nvGraphicFramePr>
        <p:xfrm>
          <a:off x="251520" y="1469281"/>
          <a:ext cx="5616624" cy="5057658"/>
        </p:xfrm>
        <a:graphic>
          <a:graphicData uri="http://schemas.openxmlformats.org/drawingml/2006/table">
            <a:tbl>
              <a:tblPr firstRow="1" bandRow="1"/>
              <a:tblGrid>
                <a:gridCol w="5616624">
                  <a:extLst>
                    <a:ext uri="{9D8B030D-6E8A-4147-A177-3AD203B41FA5}">
                      <a16:colId xmlns:a16="http://schemas.microsoft.com/office/drawing/2014/main" val="20000"/>
                    </a:ext>
                  </a:extLst>
                </a:gridCol>
              </a:tblGrid>
              <a:tr h="496875">
                <a:tc>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TW" altLang="en-US" sz="2000" b="1" i="0" u="none" strike="noStrike" cap="none" normalizeH="0" baseline="0" dirty="0" smtClean="0">
                          <a:ln>
                            <a:noFill/>
                          </a:ln>
                          <a:solidFill>
                            <a:schemeClr val="bg1"/>
                          </a:solidFill>
                          <a:effectLst/>
                          <a:latin typeface="微軟正黑體" pitchFamily="34" charset="-120"/>
                          <a:ea typeface="微軟正黑體" pitchFamily="34" charset="-120"/>
                        </a:rPr>
                        <a:t>什麼是</a:t>
                      </a:r>
                      <a:r>
                        <a:rPr kumimoji="1" lang="en-US" altLang="zh-TW" sz="2000" b="1" i="0" u="none" strike="noStrike" cap="none" normalizeH="0" baseline="0" dirty="0" smtClean="0">
                          <a:ln>
                            <a:noFill/>
                          </a:ln>
                          <a:solidFill>
                            <a:schemeClr val="bg1"/>
                          </a:solidFill>
                          <a:effectLst/>
                          <a:latin typeface="微軟正黑體" pitchFamily="34" charset="-120"/>
                          <a:ea typeface="微軟正黑體" pitchFamily="34" charset="-120"/>
                        </a:rPr>
                        <a:t>IFRS17</a:t>
                      </a:r>
                    </a:p>
                  </a:txBody>
                  <a:tcPr marL="143969" marR="143969" marT="96002" marB="96002" anchor="ctr">
                    <a:lnL w="12700" cmpd="sng">
                      <a:solidFill>
                        <a:srgbClr val="846648"/>
                      </a:solidFill>
                    </a:lnL>
                    <a:lnR w="12700" cmpd="sng">
                      <a:solidFill>
                        <a:srgbClr val="846648"/>
                      </a:solidFill>
                    </a:lnR>
                    <a:lnT w="12700" cmpd="sng">
                      <a:solidFill>
                        <a:srgbClr val="846648"/>
                      </a:solidFill>
                    </a:lnT>
                    <a:lnB w="12700" cmpd="sng">
                      <a:solidFill>
                        <a:srgbClr val="846648"/>
                      </a:solidFill>
                    </a:lnB>
                    <a:lnTlToBr w="12700" cmpd="sng">
                      <a:noFill/>
                      <a:prstDash val="solid"/>
                    </a:lnTlToBr>
                    <a:lnBlToTr w="12700" cmpd="sng">
                      <a:noFill/>
                      <a:prstDash val="solid"/>
                    </a:lnBlToTr>
                    <a:solidFill>
                      <a:srgbClr val="846648"/>
                    </a:solidFill>
                  </a:tcPr>
                </a:tc>
                <a:extLst>
                  <a:ext uri="{0D108BD9-81ED-4DB2-BD59-A6C34878D82A}">
                    <a16:rowId xmlns:a16="http://schemas.microsoft.com/office/drawing/2014/main" val="10000"/>
                  </a:ext>
                </a:extLst>
              </a:tr>
              <a:tr h="1113380">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TW" sz="1800" b="1" u="none" strike="noStrike" cap="none" normalizeH="0" baseline="0" dirty="0" smtClean="0">
                          <a:ln>
                            <a:noFill/>
                          </a:ln>
                          <a:effectLst/>
                          <a:latin typeface="微軟正黑體" pitchFamily="34" charset="-120"/>
                          <a:ea typeface="微軟正黑體" pitchFamily="34" charset="-120"/>
                        </a:rPr>
                        <a:t>IFRS17 </a:t>
                      </a:r>
                      <a:r>
                        <a:rPr kumimoji="1" lang="zh-TW" altLang="en-US" sz="1800" b="1" u="none" strike="noStrike" cap="none" normalizeH="0" baseline="0" dirty="0" smtClean="0">
                          <a:ln>
                            <a:noFill/>
                          </a:ln>
                          <a:effectLst/>
                          <a:latin typeface="微軟正黑體" pitchFamily="34" charset="-120"/>
                          <a:ea typeface="微軟正黑體" pitchFamily="34" charset="-120"/>
                        </a:rPr>
                        <a:t>為</a:t>
                      </a:r>
                      <a:r>
                        <a:rPr kumimoji="1" lang="en-US" altLang="zh-TW" sz="1800" b="1" u="none" strike="noStrike" cap="none" normalizeH="0" baseline="0" dirty="0" smtClean="0">
                          <a:ln>
                            <a:noFill/>
                          </a:ln>
                          <a:effectLst/>
                          <a:latin typeface="微軟正黑體" pitchFamily="34" charset="-120"/>
                          <a:ea typeface="微軟正黑體" pitchFamily="34" charset="-120"/>
                        </a:rPr>
                        <a:t>IASB-</a:t>
                      </a:r>
                      <a:r>
                        <a:rPr kumimoji="1" lang="zh-TW" altLang="en-US" sz="1800" b="1" u="none" strike="noStrike" cap="none" normalizeH="0" baseline="0" dirty="0" smtClean="0">
                          <a:ln>
                            <a:noFill/>
                          </a:ln>
                          <a:effectLst/>
                          <a:latin typeface="微軟正黑體" pitchFamily="34" charset="-120"/>
                          <a:ea typeface="微軟正黑體" pitchFamily="34" charset="-120"/>
                        </a:rPr>
                        <a:t>國際會計準則理事會所頒布的針對</a:t>
                      </a:r>
                      <a:r>
                        <a:rPr kumimoji="1" lang="en-US" altLang="zh-TW" sz="1800" b="1" u="none" strike="noStrike" cap="none" normalizeH="0" baseline="0" dirty="0" smtClean="0">
                          <a:ln>
                            <a:noFill/>
                          </a:ln>
                          <a:effectLst/>
                          <a:latin typeface="微軟正黑體" pitchFamily="34" charset="-120"/>
                          <a:ea typeface="微軟正黑體" pitchFamily="34" charset="-120"/>
                        </a:rPr>
                        <a:t>"</a:t>
                      </a:r>
                      <a:r>
                        <a:rPr kumimoji="1" lang="zh-TW" altLang="en-US" sz="2000" b="1" u="none" strike="noStrike" cap="none" normalizeH="0" baseline="0" dirty="0" smtClean="0">
                          <a:ln>
                            <a:noFill/>
                          </a:ln>
                          <a:solidFill>
                            <a:srgbClr val="FF0000"/>
                          </a:solidFill>
                          <a:effectLst/>
                          <a:latin typeface="微軟正黑體" pitchFamily="34" charset="-120"/>
                          <a:ea typeface="微軟正黑體" pitchFamily="34" charset="-120"/>
                        </a:rPr>
                        <a:t>保險負債的會計合約準則</a:t>
                      </a:r>
                      <a:r>
                        <a:rPr kumimoji="1" lang="en-US" altLang="zh-TW" sz="1800" b="1" u="none" strike="noStrike" cap="none" normalizeH="0" baseline="0" dirty="0" smtClean="0">
                          <a:ln>
                            <a:noFill/>
                          </a:ln>
                          <a:effectLst/>
                          <a:latin typeface="微軟正黑體" pitchFamily="34" charset="-120"/>
                          <a:ea typeface="微軟正黑體" pitchFamily="34" charset="-120"/>
                        </a:rPr>
                        <a:t>"	</a:t>
                      </a:r>
                    </a:p>
                    <a:p>
                      <a:pPr marL="0" marR="0" indent="0" algn="l" defTabSz="914400" rtl="0" eaLnBrk="1" fontAlgn="base" latinLnBrk="0" hangingPunct="1">
                        <a:lnSpc>
                          <a:spcPct val="100000"/>
                        </a:lnSpc>
                        <a:spcBef>
                          <a:spcPct val="0"/>
                        </a:spcBef>
                        <a:spcAft>
                          <a:spcPct val="0"/>
                        </a:spcAft>
                        <a:buClrTx/>
                        <a:buSzTx/>
                        <a:buFontTx/>
                        <a:buNone/>
                        <a:tabLst/>
                      </a:pPr>
                      <a:r>
                        <a:rPr kumimoji="1" lang="en-US" altLang="zh-TW" sz="1800" b="1" u="none" strike="noStrike" cap="none" normalizeH="0" baseline="0" dirty="0" smtClean="0">
                          <a:ln>
                            <a:noFill/>
                          </a:ln>
                          <a:effectLst/>
                          <a:latin typeface="微軟正黑體" pitchFamily="34" charset="-120"/>
                          <a:ea typeface="微軟正黑體" pitchFamily="34" charset="-120"/>
                        </a:rPr>
                        <a:t>(</a:t>
                      </a:r>
                      <a:r>
                        <a:rPr kumimoji="1" lang="zh-TW" altLang="en-US" sz="1800" b="1" u="none" strike="noStrike" cap="none" normalizeH="0" baseline="0" dirty="0" smtClean="0">
                          <a:ln>
                            <a:noFill/>
                          </a:ln>
                          <a:effectLst/>
                          <a:latin typeface="微軟正黑體" pitchFamily="34" charset="-120"/>
                          <a:ea typeface="微軟正黑體" pitchFamily="34" charset="-120"/>
                        </a:rPr>
                        <a:t>目前公司用的保險負債會計準則為 </a:t>
                      </a:r>
                      <a:r>
                        <a:rPr kumimoji="1" lang="en-US" altLang="zh-TW" sz="1800" b="1" u="none" strike="noStrike" cap="none" normalizeH="0" baseline="0" dirty="0" smtClean="0">
                          <a:ln>
                            <a:noFill/>
                          </a:ln>
                          <a:effectLst/>
                          <a:latin typeface="微軟正黑體" pitchFamily="34" charset="-120"/>
                          <a:ea typeface="微軟正黑體" pitchFamily="34" charset="-120"/>
                        </a:rPr>
                        <a:t>IFRS4)</a:t>
                      </a:r>
                      <a:endParaRPr kumimoji="1" lang="en-US" altLang="zh-TW" sz="1800" b="1" i="0" u="none" strike="noStrike" cap="none" normalizeH="0" baseline="0" dirty="0" smtClean="0">
                        <a:ln>
                          <a:noFill/>
                        </a:ln>
                        <a:solidFill>
                          <a:schemeClr val="accent2"/>
                        </a:solidFill>
                        <a:effectLst/>
                        <a:latin typeface="微軟正黑體" pitchFamily="34" charset="-120"/>
                        <a:ea typeface="微軟正黑體" pitchFamily="34" charset="-120"/>
                      </a:endParaRPr>
                    </a:p>
                  </a:txBody>
                  <a:tcPr marL="143969" marR="143969" marT="96002" marB="96002">
                    <a:lnL w="12700" cmpd="sng">
                      <a:solidFill>
                        <a:srgbClr val="846648"/>
                      </a:solidFill>
                    </a:lnL>
                    <a:lnR w="12700" cmpd="sng">
                      <a:solidFill>
                        <a:srgbClr val="846648"/>
                      </a:solidFill>
                    </a:lnR>
                    <a:lnT w="12700" cmpd="sng">
                      <a:solidFill>
                        <a:srgbClr val="846648"/>
                      </a:solidFill>
                    </a:lnT>
                    <a:lnB w="12700" cmpd="sng">
                      <a:solidFill>
                        <a:srgbClr val="846648"/>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496875">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marL="0" indent="0" algn="ctr">
                        <a:spcBef>
                          <a:spcPts val="600"/>
                        </a:spcBef>
                        <a:spcAft>
                          <a:spcPts val="600"/>
                        </a:spcAft>
                      </a:pPr>
                      <a:r>
                        <a:rPr lang="zh-TW" altLang="en-US" sz="2000" b="1" u="none" kern="100" dirty="0" smtClean="0">
                          <a:solidFill>
                            <a:schemeClr val="accent4">
                              <a:lumMod val="50000"/>
                            </a:schemeClr>
                          </a:solidFill>
                          <a:latin typeface="微軟正黑體" pitchFamily="34" charset="-120"/>
                          <a:ea typeface="微軟正黑體" pitchFamily="34" charset="-120"/>
                        </a:rPr>
                        <a:t>發展原由</a:t>
                      </a:r>
                      <a:endParaRPr lang="en-US" altLang="zh-TW" sz="2000" b="1" u="none" kern="100" dirty="0" smtClean="0">
                        <a:solidFill>
                          <a:schemeClr val="accent4">
                            <a:lumMod val="50000"/>
                          </a:schemeClr>
                        </a:solidFill>
                        <a:latin typeface="微軟正黑體" pitchFamily="34" charset="-120"/>
                        <a:ea typeface="微軟正黑體" pitchFamily="34" charset="-120"/>
                        <a:cs typeface="Courier New"/>
                      </a:endParaRPr>
                    </a:p>
                  </a:txBody>
                  <a:tcPr marL="143969" marR="143969" marT="96002" marB="96002">
                    <a:lnL w="12700" cmpd="sng">
                      <a:solidFill>
                        <a:srgbClr val="846648"/>
                      </a:solidFill>
                    </a:lnL>
                    <a:lnR w="12700" cmpd="sng">
                      <a:solidFill>
                        <a:srgbClr val="846648"/>
                      </a:solidFill>
                    </a:lnR>
                    <a:lnT w="12700" cmpd="sng">
                      <a:solidFill>
                        <a:srgbClr val="846648"/>
                      </a:solidFill>
                    </a:lnT>
                    <a:lnB w="12700" cap="flat" cmpd="sng" algn="ctr">
                      <a:solidFill>
                        <a:srgbClr val="846648">
                          <a:lumMod val="40000"/>
                          <a:lumOff val="60000"/>
                        </a:srgbClr>
                      </a:solidFill>
                      <a:prstDash val="solid"/>
                      <a:round/>
                      <a:headEnd type="none" w="med" len="med"/>
                      <a:tailEnd type="none" w="med" len="med"/>
                    </a:lnB>
                    <a:lnTlToBr w="12700" cmpd="sng">
                      <a:noFill/>
                      <a:prstDash val="solid"/>
                    </a:lnTlToBr>
                    <a:lnBlToTr w="12700" cmpd="sng">
                      <a:noFill/>
                      <a:prstDash val="solid"/>
                    </a:lnBlToTr>
                    <a:solidFill>
                      <a:srgbClr val="846648">
                        <a:lumMod val="40000"/>
                        <a:lumOff val="60000"/>
                      </a:srgbClr>
                    </a:solidFill>
                  </a:tcPr>
                </a:tc>
                <a:extLst>
                  <a:ext uri="{0D108BD9-81ED-4DB2-BD59-A6C34878D82A}">
                    <a16:rowId xmlns:a16="http://schemas.microsoft.com/office/drawing/2014/main" val="10002"/>
                  </a:ext>
                </a:extLst>
              </a:tr>
              <a:tr h="2950528">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marL="171450" indent="-171450">
                        <a:spcBef>
                          <a:spcPts val="0"/>
                        </a:spcBef>
                        <a:spcAft>
                          <a:spcPts val="600"/>
                        </a:spcAft>
                        <a:buFontTx/>
                        <a:buChar char="-"/>
                        <a:tabLst/>
                      </a:pPr>
                      <a:r>
                        <a:rPr lang="en-US" altLang="zh-TW" sz="1800" b="1" u="none" kern="100" dirty="0" smtClean="0">
                          <a:solidFill>
                            <a:schemeClr val="tx1"/>
                          </a:solidFill>
                          <a:latin typeface="微軟正黑體" pitchFamily="34" charset="-120"/>
                          <a:ea typeface="微軟正黑體" pitchFamily="34" charset="-120"/>
                          <a:cs typeface="Courier New"/>
                        </a:rPr>
                        <a:t>2017/5/18</a:t>
                      </a:r>
                      <a:r>
                        <a:rPr lang="en-US" altLang="zh-TW" sz="1800" b="1" u="none" kern="100" baseline="0" dirty="0" smtClean="0">
                          <a:solidFill>
                            <a:schemeClr val="tx1"/>
                          </a:solidFill>
                          <a:latin typeface="微軟正黑體" pitchFamily="34" charset="-120"/>
                          <a:ea typeface="微軟正黑體" pitchFamily="34" charset="-120"/>
                          <a:cs typeface="Courier New"/>
                        </a:rPr>
                        <a:t> </a:t>
                      </a:r>
                      <a:r>
                        <a:rPr lang="zh-TW" altLang="en-US" sz="1800" b="1" u="none" kern="100" baseline="0" dirty="0" smtClean="0">
                          <a:solidFill>
                            <a:schemeClr val="tx1"/>
                          </a:solidFill>
                          <a:latin typeface="微軟正黑體" pitchFamily="34" charset="-120"/>
                          <a:ea typeface="微軟正黑體" pitchFamily="34" charset="-120"/>
                          <a:cs typeface="Courier New"/>
                        </a:rPr>
                        <a:t>頒布初版本</a:t>
                      </a:r>
                      <a:r>
                        <a:rPr lang="en-US" altLang="zh-TW" sz="1800" b="1" u="none" kern="100" baseline="0" dirty="0" smtClean="0">
                          <a:solidFill>
                            <a:schemeClr val="tx1"/>
                          </a:solidFill>
                          <a:latin typeface="微軟正黑體" pitchFamily="34" charset="-120"/>
                          <a:ea typeface="微軟正黑體" pitchFamily="34" charset="-120"/>
                          <a:cs typeface="Courier New"/>
                        </a:rPr>
                        <a:t>IFRS17</a:t>
                      </a:r>
                      <a:r>
                        <a:rPr lang="zh-TW" altLang="en-US" sz="1800" b="1" u="none" kern="100" baseline="0" dirty="0" smtClean="0">
                          <a:solidFill>
                            <a:schemeClr val="tx1"/>
                          </a:solidFill>
                          <a:latin typeface="微軟正黑體" pitchFamily="34" charset="-120"/>
                          <a:ea typeface="微軟正黑體" pitchFamily="34" charset="-120"/>
                          <a:cs typeface="Courier New"/>
                        </a:rPr>
                        <a:t>準則，主要目標如下</a:t>
                      </a:r>
                      <a:endParaRPr lang="en-US" altLang="zh-TW" sz="1800" b="1" u="none" kern="100" dirty="0" smtClean="0">
                        <a:solidFill>
                          <a:schemeClr val="tx1"/>
                        </a:solidFill>
                        <a:latin typeface="微軟正黑體" pitchFamily="34" charset="-120"/>
                        <a:ea typeface="微軟正黑體" pitchFamily="34" charset="-120"/>
                        <a:cs typeface="Courier New"/>
                      </a:endParaRPr>
                    </a:p>
                    <a:p>
                      <a:pPr marL="171450" indent="-171450">
                        <a:spcBef>
                          <a:spcPts val="0"/>
                        </a:spcBef>
                        <a:spcAft>
                          <a:spcPts val="600"/>
                        </a:spcAft>
                        <a:buFontTx/>
                        <a:buChar char="-"/>
                        <a:tabLst/>
                      </a:pPr>
                      <a:r>
                        <a:rPr lang="zh-TW" altLang="en-US" sz="1800" b="1" u="none" kern="100" dirty="0" smtClean="0">
                          <a:solidFill>
                            <a:srgbClr val="C00000"/>
                          </a:solidFill>
                          <a:latin typeface="微軟正黑體" pitchFamily="34" charset="-120"/>
                          <a:ea typeface="微軟正黑體" pitchFamily="34" charset="-120"/>
                          <a:cs typeface="Courier New"/>
                        </a:rPr>
                        <a:t>設定全球標準化的保險會計準則</a:t>
                      </a:r>
                      <a:endParaRPr lang="en-US" altLang="zh-TW" sz="1800" b="1" u="none" kern="100" dirty="0" smtClean="0">
                        <a:solidFill>
                          <a:srgbClr val="C00000"/>
                        </a:solidFill>
                        <a:latin typeface="微軟正黑體" pitchFamily="34" charset="-120"/>
                        <a:ea typeface="微軟正黑體" pitchFamily="34" charset="-120"/>
                        <a:cs typeface="Courier New"/>
                      </a:endParaRPr>
                    </a:p>
                    <a:p>
                      <a:pPr marL="171450" indent="-171450">
                        <a:spcBef>
                          <a:spcPts val="0"/>
                        </a:spcBef>
                        <a:spcAft>
                          <a:spcPts val="600"/>
                        </a:spcAft>
                        <a:buFontTx/>
                        <a:buChar char="-"/>
                        <a:tabLst/>
                      </a:pPr>
                      <a:r>
                        <a:rPr lang="zh-TW" altLang="en-US" sz="1800" b="1" u="none" kern="100" dirty="0" smtClean="0">
                          <a:solidFill>
                            <a:schemeClr val="tx1"/>
                          </a:solidFill>
                          <a:latin typeface="微軟正黑體" pitchFamily="34" charset="-120"/>
                          <a:ea typeface="微軟正黑體" pitchFamily="34" charset="-120"/>
                          <a:cs typeface="Courier New"/>
                        </a:rPr>
                        <a:t>確保</a:t>
                      </a:r>
                      <a:r>
                        <a:rPr lang="zh-TW" altLang="en-US" sz="1800" b="1" u="none" kern="100" dirty="0" smtClean="0">
                          <a:solidFill>
                            <a:srgbClr val="C00000"/>
                          </a:solidFill>
                          <a:latin typeface="微軟正黑體" pitchFamily="34" charset="-120"/>
                          <a:ea typeface="微軟正黑體" pitchFamily="34" charset="-120"/>
                          <a:cs typeface="Courier New"/>
                        </a:rPr>
                        <a:t>財報使用者能夠更加合理的比較公司</a:t>
                      </a:r>
                      <a:endParaRPr lang="en-US" altLang="zh-TW" sz="1800" b="1" u="none" kern="100" dirty="0" smtClean="0">
                        <a:solidFill>
                          <a:srgbClr val="C00000"/>
                        </a:solidFill>
                        <a:latin typeface="微軟正黑體" pitchFamily="34" charset="-120"/>
                        <a:ea typeface="微軟正黑體" pitchFamily="34" charset="-120"/>
                        <a:cs typeface="Courier New"/>
                      </a:endParaRPr>
                    </a:p>
                    <a:p>
                      <a:pPr marL="171450" indent="-171450">
                        <a:spcBef>
                          <a:spcPts val="0"/>
                        </a:spcBef>
                        <a:spcAft>
                          <a:spcPts val="600"/>
                        </a:spcAft>
                        <a:buFontTx/>
                        <a:buChar char="-"/>
                        <a:tabLst/>
                      </a:pPr>
                      <a:r>
                        <a:rPr lang="zh-TW" altLang="en-US" sz="1800" b="1" u="none" kern="100" dirty="0" smtClean="0">
                          <a:solidFill>
                            <a:schemeClr val="tx1"/>
                          </a:solidFill>
                          <a:latin typeface="微軟正黑體" pitchFamily="34" charset="-120"/>
                          <a:ea typeface="微軟正黑體" pitchFamily="34" charset="-120"/>
                          <a:cs typeface="Courier New"/>
                        </a:rPr>
                        <a:t>了解其過去經營情況及目前的財務狀況</a:t>
                      </a:r>
                      <a:endParaRPr lang="en-US" altLang="zh-TW" sz="1800" b="1" u="none" kern="100" dirty="0" smtClean="0">
                        <a:solidFill>
                          <a:schemeClr val="tx1"/>
                        </a:solidFill>
                        <a:latin typeface="微軟正黑體" pitchFamily="34" charset="-120"/>
                        <a:ea typeface="微軟正黑體" pitchFamily="34" charset="-120"/>
                        <a:cs typeface="Courier New"/>
                      </a:endParaRPr>
                    </a:p>
                    <a:p>
                      <a:pPr marL="171450" indent="-171450">
                        <a:spcBef>
                          <a:spcPts val="0"/>
                        </a:spcBef>
                        <a:spcAft>
                          <a:spcPts val="600"/>
                        </a:spcAft>
                        <a:buFontTx/>
                        <a:buChar char="-"/>
                        <a:tabLst/>
                      </a:pPr>
                      <a:r>
                        <a:rPr lang="zh-TW" altLang="en-US" sz="1800" b="1" u="none" kern="100" dirty="0" smtClean="0">
                          <a:solidFill>
                            <a:schemeClr val="tx1"/>
                          </a:solidFill>
                          <a:latin typeface="微軟正黑體" pitchFamily="34" charset="-120"/>
                          <a:ea typeface="微軟正黑體" pitchFamily="34" charset="-120"/>
                          <a:cs typeface="Courier New"/>
                        </a:rPr>
                        <a:t>現有的會計制度無法提供財報使用者所需之資訊</a:t>
                      </a:r>
                      <a:endParaRPr lang="en-US" altLang="zh-TW" sz="1800" b="1" u="none" kern="100" dirty="0" smtClean="0">
                        <a:solidFill>
                          <a:schemeClr val="tx1"/>
                        </a:solidFill>
                        <a:latin typeface="微軟正黑體" pitchFamily="34" charset="-120"/>
                        <a:ea typeface="微軟正黑體" pitchFamily="34" charset="-120"/>
                        <a:cs typeface="Courier New"/>
                      </a:endParaRPr>
                    </a:p>
                    <a:p>
                      <a:pPr marL="171450" indent="-171450">
                        <a:spcBef>
                          <a:spcPts val="0"/>
                        </a:spcBef>
                        <a:spcAft>
                          <a:spcPts val="600"/>
                        </a:spcAft>
                        <a:buFontTx/>
                        <a:buChar char="-"/>
                        <a:tabLst/>
                      </a:pPr>
                      <a:r>
                        <a:rPr lang="zh-TW" altLang="en-US" sz="1800" b="1" u="none" kern="100" dirty="0" smtClean="0">
                          <a:solidFill>
                            <a:schemeClr val="tx1"/>
                          </a:solidFill>
                          <a:latin typeface="微軟正黑體" pitchFamily="34" charset="-120"/>
                          <a:ea typeface="微軟正黑體" pitchFamily="34" charset="-120"/>
                          <a:cs typeface="Courier New"/>
                        </a:rPr>
                        <a:t>缺乏可靠及</a:t>
                      </a:r>
                      <a:r>
                        <a:rPr lang="zh-TW" altLang="en-US" sz="1800" b="1" u="none" kern="100" dirty="0" smtClean="0">
                          <a:solidFill>
                            <a:srgbClr val="C00000"/>
                          </a:solidFill>
                          <a:latin typeface="微軟正黑體" pitchFamily="34" charset="-120"/>
                          <a:ea typeface="微軟正黑體" pitchFamily="34" charset="-120"/>
                          <a:cs typeface="Courier New"/>
                        </a:rPr>
                        <a:t>具比較性資訊及缺乏透明的利潤績效</a:t>
                      </a:r>
                      <a:endParaRPr lang="en-US" altLang="zh-TW" sz="1800" b="1" u="none" kern="100" dirty="0" smtClean="0">
                        <a:solidFill>
                          <a:srgbClr val="C00000"/>
                        </a:solidFill>
                        <a:latin typeface="微軟正黑體" pitchFamily="34" charset="-120"/>
                        <a:ea typeface="微軟正黑體" pitchFamily="34" charset="-120"/>
                        <a:cs typeface="Courier New"/>
                      </a:endParaRPr>
                    </a:p>
                    <a:p>
                      <a:pPr marL="171450" indent="-171450">
                        <a:spcBef>
                          <a:spcPts val="0"/>
                        </a:spcBef>
                        <a:spcAft>
                          <a:spcPts val="600"/>
                        </a:spcAft>
                        <a:buFontTx/>
                        <a:buChar char="-"/>
                        <a:tabLst/>
                      </a:pPr>
                      <a:r>
                        <a:rPr lang="zh-TW" altLang="en-US" sz="1800" b="1" u="none" kern="100" dirty="0" smtClean="0">
                          <a:solidFill>
                            <a:schemeClr val="tx1"/>
                          </a:solidFill>
                          <a:latin typeface="微軟正黑體" pitchFamily="34" charset="-120"/>
                          <a:ea typeface="微軟正黑體" pitchFamily="34" charset="-120"/>
                          <a:cs typeface="Courier New"/>
                        </a:rPr>
                        <a:t>要給每個國家一個固定的做法</a:t>
                      </a:r>
                      <a:endParaRPr lang="en-US" altLang="zh-TW" sz="1800" b="1" u="none" kern="100" dirty="0" smtClean="0">
                        <a:solidFill>
                          <a:schemeClr val="tx1"/>
                        </a:solidFill>
                        <a:latin typeface="微軟正黑體" pitchFamily="34" charset="-120"/>
                        <a:ea typeface="微軟正黑體" pitchFamily="34" charset="-120"/>
                        <a:cs typeface="Courier New"/>
                      </a:endParaRPr>
                    </a:p>
                  </a:txBody>
                  <a:tcPr marL="143969" marR="143969" marT="96002" marB="96002">
                    <a:lnL w="12700" cmpd="sng">
                      <a:solidFill>
                        <a:srgbClr val="846648"/>
                      </a:solidFill>
                    </a:lnL>
                    <a:lnR w="12700" cmpd="sng">
                      <a:solidFill>
                        <a:srgbClr val="846648"/>
                      </a:solidFill>
                    </a:lnR>
                    <a:lnT w="12700" cap="flat" cmpd="sng" algn="ctr">
                      <a:solidFill>
                        <a:srgbClr val="846648">
                          <a:lumMod val="40000"/>
                          <a:lumOff val="60000"/>
                        </a:srgbClr>
                      </a:solidFill>
                      <a:prstDash val="solid"/>
                      <a:round/>
                      <a:headEnd type="none" w="med" len="med"/>
                      <a:tailEnd type="none" w="med" len="med"/>
                    </a:lnT>
                    <a:lnB w="12700" cmpd="sng">
                      <a:solidFill>
                        <a:srgbClr val="846648"/>
                      </a:solidFill>
                    </a:lnB>
                    <a:lnTlToBr w="12700" cmpd="sng">
                      <a:noFill/>
                      <a:prstDash val="solid"/>
                    </a:lnTlToBr>
                    <a:lnBlToTr w="12700" cmpd="sng">
                      <a:noFill/>
                      <a:prstDash val="solid"/>
                    </a:lnBlToTr>
                    <a:solidFill>
                      <a:srgbClr val="846648">
                        <a:tint val="20000"/>
                      </a:srgbClr>
                    </a:solidFill>
                  </a:tcPr>
                </a:tc>
                <a:extLst>
                  <a:ext uri="{0D108BD9-81ED-4DB2-BD59-A6C34878D82A}">
                    <a16:rowId xmlns:a16="http://schemas.microsoft.com/office/drawing/2014/main" val="10003"/>
                  </a:ext>
                </a:extLst>
              </a:tr>
            </a:tbl>
          </a:graphicData>
        </a:graphic>
      </p:graphicFrame>
      <p:grpSp>
        <p:nvGrpSpPr>
          <p:cNvPr id="11" name="Group 20"/>
          <p:cNvGrpSpPr/>
          <p:nvPr/>
        </p:nvGrpSpPr>
        <p:grpSpPr>
          <a:xfrm>
            <a:off x="6224854" y="1473498"/>
            <a:ext cx="2595618" cy="4091909"/>
            <a:chOff x="0" y="0"/>
            <a:chExt cx="2872852" cy="4388617"/>
          </a:xfrm>
        </p:grpSpPr>
        <p:grpSp>
          <p:nvGrpSpPr>
            <p:cNvPr id="12" name="Group 21"/>
            <p:cNvGrpSpPr/>
            <p:nvPr/>
          </p:nvGrpSpPr>
          <p:grpSpPr>
            <a:xfrm>
              <a:off x="809438" y="3249281"/>
              <a:ext cx="1251627" cy="1139336"/>
              <a:chOff x="-6697" y="18341"/>
              <a:chExt cx="1251626" cy="1139336"/>
            </a:xfrm>
          </p:grpSpPr>
          <p:sp>
            <p:nvSpPr>
              <p:cNvPr id="39" name="Shape 1076"/>
              <p:cNvSpPr/>
              <p:nvPr/>
            </p:nvSpPr>
            <p:spPr>
              <a:xfrm>
                <a:off x="-6697" y="18341"/>
                <a:ext cx="1251626" cy="223926"/>
              </a:xfrm>
              <a:custGeom>
                <a:avLst/>
                <a:gdLst/>
                <a:ahLst/>
                <a:cxnLst>
                  <a:cxn ang="0">
                    <a:pos x="wd2" y="hd2"/>
                  </a:cxn>
                  <a:cxn ang="5400000">
                    <a:pos x="wd2" y="hd2"/>
                  </a:cxn>
                  <a:cxn ang="10800000">
                    <a:pos x="wd2" y="hd2"/>
                  </a:cxn>
                  <a:cxn ang="16200000">
                    <a:pos x="wd2" y="hd2"/>
                  </a:cxn>
                </a:cxnLst>
                <a:rect l="0" t="0" r="r" b="b"/>
                <a:pathLst>
                  <a:path w="21382" h="19746" extrusionOk="0">
                    <a:moveTo>
                      <a:pt x="0" y="0"/>
                    </a:moveTo>
                    <a:cubicBezTo>
                      <a:pt x="638" y="9058"/>
                      <a:pt x="2602" y="14632"/>
                      <a:pt x="4516" y="16258"/>
                    </a:cubicBezTo>
                    <a:cubicBezTo>
                      <a:pt x="9082" y="21600"/>
                      <a:pt x="13942" y="20671"/>
                      <a:pt x="18409" y="14400"/>
                    </a:cubicBezTo>
                    <a:cubicBezTo>
                      <a:pt x="19342" y="13006"/>
                      <a:pt x="20324" y="11381"/>
                      <a:pt x="20864" y="7432"/>
                    </a:cubicBezTo>
                    <a:cubicBezTo>
                      <a:pt x="21158" y="6271"/>
                      <a:pt x="21600" y="1161"/>
                      <a:pt x="21256" y="929"/>
                    </a:cubicBezTo>
                    <a:cubicBezTo>
                      <a:pt x="18851" y="10219"/>
                      <a:pt x="15709" y="13471"/>
                      <a:pt x="12665" y="14400"/>
                    </a:cubicBezTo>
                    <a:cubicBezTo>
                      <a:pt x="9229" y="14865"/>
                      <a:pt x="5645" y="13935"/>
                      <a:pt x="2504" y="6968"/>
                    </a:cubicBezTo>
                    <a:cubicBezTo>
                      <a:pt x="1620" y="5110"/>
                      <a:pt x="785" y="2787"/>
                      <a:pt x="0" y="0"/>
                    </a:cubicBezTo>
                    <a:close/>
                  </a:path>
                </a:pathLst>
              </a:custGeom>
              <a:solidFill>
                <a:srgbClr val="D7DEE6"/>
              </a:solidFill>
              <a:ln w="12700" cap="flat">
                <a:noFill/>
                <a:miter lim="400000"/>
              </a:ln>
              <a:effectLst/>
            </p:spPr>
            <p:txBody>
              <a:bodyPr wrap="square" lIns="45719" tIns="45719" rIns="45719" bIns="45719" numCol="1"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defRPr sz="2400"/>
                </a:pPr>
                <a:endParaRPr sz="2400"/>
              </a:p>
            </p:txBody>
          </p:sp>
          <p:sp>
            <p:nvSpPr>
              <p:cNvPr id="40" name="Shape 1077"/>
              <p:cNvSpPr/>
              <p:nvPr/>
            </p:nvSpPr>
            <p:spPr>
              <a:xfrm>
                <a:off x="322446" y="923676"/>
                <a:ext cx="652363" cy="229592"/>
              </a:xfrm>
              <a:custGeom>
                <a:avLst/>
                <a:gdLst/>
                <a:ahLst/>
                <a:cxnLst>
                  <a:cxn ang="0">
                    <a:pos x="wd2" y="hd2"/>
                  </a:cxn>
                  <a:cxn ang="5400000">
                    <a:pos x="wd2" y="hd2"/>
                  </a:cxn>
                  <a:cxn ang="10800000">
                    <a:pos x="wd2" y="hd2"/>
                  </a:cxn>
                  <a:cxn ang="16200000">
                    <a:pos x="wd2" y="hd2"/>
                  </a:cxn>
                </a:cxnLst>
                <a:rect l="0" t="0" r="r" b="b"/>
                <a:pathLst>
                  <a:path w="21600" h="18490" extrusionOk="0">
                    <a:moveTo>
                      <a:pt x="21600" y="1059"/>
                    </a:moveTo>
                    <a:cubicBezTo>
                      <a:pt x="20078" y="6141"/>
                      <a:pt x="18555" y="11012"/>
                      <a:pt x="17033" y="16094"/>
                    </a:cubicBezTo>
                    <a:cubicBezTo>
                      <a:pt x="15320" y="17365"/>
                      <a:pt x="8849" y="21600"/>
                      <a:pt x="3711" y="14400"/>
                    </a:cubicBezTo>
                    <a:cubicBezTo>
                      <a:pt x="2474" y="9529"/>
                      <a:pt x="1237" y="4871"/>
                      <a:pt x="0" y="0"/>
                    </a:cubicBezTo>
                    <a:cubicBezTo>
                      <a:pt x="7803" y="9106"/>
                      <a:pt x="20078" y="2541"/>
                      <a:pt x="21600" y="1059"/>
                    </a:cubicBezTo>
                    <a:close/>
                  </a:path>
                </a:pathLst>
              </a:custGeom>
              <a:solidFill>
                <a:srgbClr val="0C0D0E"/>
              </a:solidFill>
              <a:ln w="12700" cap="flat">
                <a:noFill/>
                <a:miter lim="400000"/>
              </a:ln>
              <a:effectLst/>
            </p:spPr>
            <p:txBody>
              <a:bodyPr wrap="square" lIns="45719" tIns="45719" rIns="45719" bIns="45719" numCol="1"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defRPr sz="2400"/>
                </a:pPr>
                <a:endParaRPr sz="2400"/>
              </a:p>
            </p:txBody>
          </p:sp>
          <p:grpSp>
            <p:nvGrpSpPr>
              <p:cNvPr id="41" name="Group 86"/>
              <p:cNvGrpSpPr/>
              <p:nvPr/>
            </p:nvGrpSpPr>
            <p:grpSpPr>
              <a:xfrm>
                <a:off x="8955" y="105364"/>
                <a:ext cx="1227097" cy="1052313"/>
                <a:chOff x="-1" y="-1"/>
                <a:chExt cx="1227095" cy="1052313"/>
              </a:xfrm>
            </p:grpSpPr>
            <p:sp>
              <p:nvSpPr>
                <p:cNvPr id="44" name="Shape 1078"/>
                <p:cNvSpPr/>
                <p:nvPr/>
              </p:nvSpPr>
              <p:spPr>
                <a:xfrm>
                  <a:off x="301547" y="804627"/>
                  <a:ext cx="677740" cy="247685"/>
                </a:xfrm>
                <a:custGeom>
                  <a:avLst/>
                  <a:gdLst/>
                  <a:ahLst/>
                  <a:cxnLst>
                    <a:cxn ang="0">
                      <a:pos x="wd2" y="hd2"/>
                    </a:cxn>
                    <a:cxn ang="5400000">
                      <a:pos x="wd2" y="hd2"/>
                    </a:cxn>
                    <a:cxn ang="10800000">
                      <a:pos x="wd2" y="hd2"/>
                    </a:cxn>
                    <a:cxn ang="16200000">
                      <a:pos x="wd2" y="hd2"/>
                    </a:cxn>
                  </a:cxnLst>
                  <a:rect l="0" t="0" r="r" b="b"/>
                  <a:pathLst>
                    <a:path w="21600" h="21600" extrusionOk="0">
                      <a:moveTo>
                        <a:pt x="21142" y="2298"/>
                      </a:moveTo>
                      <a:cubicBezTo>
                        <a:pt x="20959" y="2068"/>
                        <a:pt x="20959" y="2068"/>
                        <a:pt x="20959" y="2068"/>
                      </a:cubicBezTo>
                      <a:cubicBezTo>
                        <a:pt x="19495" y="7583"/>
                        <a:pt x="18031" y="12868"/>
                        <a:pt x="16566" y="18383"/>
                      </a:cubicBezTo>
                      <a:cubicBezTo>
                        <a:pt x="16749" y="18613"/>
                        <a:pt x="16749" y="18613"/>
                        <a:pt x="16749" y="18613"/>
                      </a:cubicBezTo>
                      <a:cubicBezTo>
                        <a:pt x="16658" y="18153"/>
                        <a:pt x="16658" y="18153"/>
                        <a:pt x="16658" y="18153"/>
                      </a:cubicBezTo>
                      <a:cubicBezTo>
                        <a:pt x="15742" y="19072"/>
                        <a:pt x="13363" y="20911"/>
                        <a:pt x="10525" y="20911"/>
                      </a:cubicBezTo>
                      <a:cubicBezTo>
                        <a:pt x="8420" y="20911"/>
                        <a:pt x="6132" y="19762"/>
                        <a:pt x="4027" y="16545"/>
                      </a:cubicBezTo>
                      <a:cubicBezTo>
                        <a:pt x="3936" y="16774"/>
                        <a:pt x="3936" y="16774"/>
                        <a:pt x="3936" y="16774"/>
                      </a:cubicBezTo>
                      <a:cubicBezTo>
                        <a:pt x="4119" y="16545"/>
                        <a:pt x="4119" y="16545"/>
                        <a:pt x="4119" y="16545"/>
                      </a:cubicBezTo>
                      <a:cubicBezTo>
                        <a:pt x="2929" y="11489"/>
                        <a:pt x="1739" y="6204"/>
                        <a:pt x="549" y="919"/>
                      </a:cubicBezTo>
                      <a:cubicBezTo>
                        <a:pt x="366" y="1149"/>
                        <a:pt x="366" y="1149"/>
                        <a:pt x="366" y="1149"/>
                      </a:cubicBezTo>
                      <a:cubicBezTo>
                        <a:pt x="275" y="1379"/>
                        <a:pt x="275" y="1379"/>
                        <a:pt x="275" y="1379"/>
                      </a:cubicBezTo>
                      <a:cubicBezTo>
                        <a:pt x="3295" y="5515"/>
                        <a:pt x="6956" y="6664"/>
                        <a:pt x="10342" y="6664"/>
                      </a:cubicBezTo>
                      <a:cubicBezTo>
                        <a:pt x="12997" y="6664"/>
                        <a:pt x="15468" y="5974"/>
                        <a:pt x="17390" y="5055"/>
                      </a:cubicBezTo>
                      <a:cubicBezTo>
                        <a:pt x="18397" y="4596"/>
                        <a:pt x="19220" y="4136"/>
                        <a:pt x="19861" y="3677"/>
                      </a:cubicBezTo>
                      <a:cubicBezTo>
                        <a:pt x="20502" y="3217"/>
                        <a:pt x="20959" y="2987"/>
                        <a:pt x="21142" y="2757"/>
                      </a:cubicBezTo>
                      <a:cubicBezTo>
                        <a:pt x="21142" y="2298"/>
                        <a:pt x="21142" y="2298"/>
                        <a:pt x="21142" y="2298"/>
                      </a:cubicBezTo>
                      <a:cubicBezTo>
                        <a:pt x="20959" y="2068"/>
                        <a:pt x="20959" y="2068"/>
                        <a:pt x="20959" y="2068"/>
                      </a:cubicBezTo>
                      <a:cubicBezTo>
                        <a:pt x="21142" y="2298"/>
                        <a:pt x="21142" y="2298"/>
                        <a:pt x="21142" y="2298"/>
                      </a:cubicBezTo>
                      <a:cubicBezTo>
                        <a:pt x="21051" y="1838"/>
                        <a:pt x="21051" y="1838"/>
                        <a:pt x="21051" y="1838"/>
                      </a:cubicBezTo>
                      <a:cubicBezTo>
                        <a:pt x="20868" y="2068"/>
                        <a:pt x="20410" y="2528"/>
                        <a:pt x="19769" y="2987"/>
                      </a:cubicBezTo>
                      <a:cubicBezTo>
                        <a:pt x="17847" y="4136"/>
                        <a:pt x="14278" y="5745"/>
                        <a:pt x="10342" y="5745"/>
                      </a:cubicBezTo>
                      <a:cubicBezTo>
                        <a:pt x="7047" y="5974"/>
                        <a:pt x="3386" y="4596"/>
                        <a:pt x="458" y="689"/>
                      </a:cubicBezTo>
                      <a:cubicBezTo>
                        <a:pt x="0" y="0"/>
                        <a:pt x="0" y="0"/>
                        <a:pt x="0" y="0"/>
                      </a:cubicBezTo>
                      <a:cubicBezTo>
                        <a:pt x="275" y="1379"/>
                        <a:pt x="275" y="1379"/>
                        <a:pt x="275" y="1379"/>
                      </a:cubicBezTo>
                      <a:cubicBezTo>
                        <a:pt x="1464" y="6664"/>
                        <a:pt x="2654" y="11719"/>
                        <a:pt x="3844" y="17004"/>
                      </a:cubicBezTo>
                      <a:cubicBezTo>
                        <a:pt x="3844" y="17234"/>
                        <a:pt x="3844" y="17234"/>
                        <a:pt x="3844" y="17234"/>
                      </a:cubicBezTo>
                      <a:cubicBezTo>
                        <a:pt x="3844" y="17234"/>
                        <a:pt x="3844" y="17234"/>
                        <a:pt x="3844" y="17234"/>
                      </a:cubicBezTo>
                      <a:cubicBezTo>
                        <a:pt x="6041" y="20681"/>
                        <a:pt x="8420" y="21600"/>
                        <a:pt x="10525" y="21600"/>
                      </a:cubicBezTo>
                      <a:cubicBezTo>
                        <a:pt x="13363" y="21600"/>
                        <a:pt x="15834" y="19762"/>
                        <a:pt x="16749" y="19072"/>
                      </a:cubicBezTo>
                      <a:cubicBezTo>
                        <a:pt x="16841" y="19072"/>
                        <a:pt x="16841" y="19072"/>
                        <a:pt x="16841" y="19072"/>
                      </a:cubicBezTo>
                      <a:cubicBezTo>
                        <a:pt x="16841" y="18843"/>
                        <a:pt x="16841" y="18843"/>
                        <a:pt x="16841" y="18843"/>
                      </a:cubicBezTo>
                      <a:cubicBezTo>
                        <a:pt x="18305" y="13328"/>
                        <a:pt x="19769" y="8043"/>
                        <a:pt x="21234" y="2528"/>
                      </a:cubicBezTo>
                      <a:cubicBezTo>
                        <a:pt x="21600" y="1379"/>
                        <a:pt x="21600" y="1379"/>
                        <a:pt x="21600" y="1379"/>
                      </a:cubicBezTo>
                      <a:cubicBezTo>
                        <a:pt x="21051" y="1838"/>
                        <a:pt x="21051" y="1838"/>
                        <a:pt x="21051" y="1838"/>
                      </a:cubicBezTo>
                      <a:lnTo>
                        <a:pt x="21142" y="2298"/>
                      </a:lnTo>
                      <a:close/>
                    </a:path>
                  </a:pathLst>
                </a:custGeom>
                <a:solidFill>
                  <a:srgbClr val="010101"/>
                </a:solidFill>
                <a:ln w="12700" cap="flat">
                  <a:noFill/>
                  <a:miter lim="400000"/>
                </a:ln>
                <a:effectLst/>
              </p:spPr>
              <p:txBody>
                <a:bodyPr wrap="square" lIns="45719" tIns="45719" rIns="45719" bIns="45719" numCol="1"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defRPr sz="2400"/>
                  </a:pPr>
                  <a:endParaRPr sz="2400"/>
                </a:p>
              </p:txBody>
            </p:sp>
            <p:sp>
              <p:nvSpPr>
                <p:cNvPr id="45" name="Shape 1079"/>
                <p:cNvSpPr/>
                <p:nvPr/>
              </p:nvSpPr>
              <p:spPr>
                <a:xfrm>
                  <a:off x="-1" y="-1"/>
                  <a:ext cx="1227095" cy="873048"/>
                </a:xfrm>
                <a:custGeom>
                  <a:avLst/>
                  <a:gdLst/>
                  <a:ahLst/>
                  <a:cxnLst>
                    <a:cxn ang="0">
                      <a:pos x="wd2" y="hd2"/>
                    </a:cxn>
                    <a:cxn ang="5400000">
                      <a:pos x="wd2" y="hd2"/>
                    </a:cxn>
                    <a:cxn ang="10800000">
                      <a:pos x="wd2" y="hd2"/>
                    </a:cxn>
                    <a:cxn ang="16200000">
                      <a:pos x="wd2" y="hd2"/>
                    </a:cxn>
                  </a:cxnLst>
                  <a:rect l="0" t="0" r="r" b="b"/>
                  <a:pathLst>
                    <a:path w="21600" h="21600" extrusionOk="0">
                      <a:moveTo>
                        <a:pt x="20841" y="260"/>
                      </a:moveTo>
                      <a:cubicBezTo>
                        <a:pt x="20942" y="846"/>
                        <a:pt x="20993" y="1366"/>
                        <a:pt x="21044" y="1952"/>
                      </a:cubicBezTo>
                      <a:cubicBezTo>
                        <a:pt x="21246" y="2017"/>
                        <a:pt x="21398" y="2082"/>
                        <a:pt x="21600" y="2212"/>
                      </a:cubicBezTo>
                      <a:cubicBezTo>
                        <a:pt x="21600" y="2537"/>
                        <a:pt x="21600" y="2863"/>
                        <a:pt x="21600" y="3253"/>
                      </a:cubicBezTo>
                      <a:cubicBezTo>
                        <a:pt x="21398" y="3318"/>
                        <a:pt x="21246" y="3448"/>
                        <a:pt x="21044" y="3513"/>
                      </a:cubicBezTo>
                      <a:cubicBezTo>
                        <a:pt x="20993" y="4164"/>
                        <a:pt x="20942" y="4814"/>
                        <a:pt x="20892" y="5465"/>
                      </a:cubicBezTo>
                      <a:cubicBezTo>
                        <a:pt x="21044" y="5465"/>
                        <a:pt x="21145" y="5530"/>
                        <a:pt x="21296" y="5530"/>
                      </a:cubicBezTo>
                      <a:cubicBezTo>
                        <a:pt x="21296" y="6116"/>
                        <a:pt x="21246" y="6636"/>
                        <a:pt x="21246" y="7157"/>
                      </a:cubicBezTo>
                      <a:cubicBezTo>
                        <a:pt x="21094" y="7352"/>
                        <a:pt x="20942" y="7547"/>
                        <a:pt x="20791" y="7742"/>
                      </a:cubicBezTo>
                      <a:cubicBezTo>
                        <a:pt x="20841" y="8002"/>
                        <a:pt x="20892" y="8328"/>
                        <a:pt x="20892" y="8588"/>
                      </a:cubicBezTo>
                      <a:cubicBezTo>
                        <a:pt x="21094" y="8848"/>
                        <a:pt x="21347" y="9108"/>
                        <a:pt x="21549" y="9369"/>
                      </a:cubicBezTo>
                      <a:cubicBezTo>
                        <a:pt x="21499" y="9629"/>
                        <a:pt x="21499" y="9889"/>
                        <a:pt x="21499" y="10149"/>
                      </a:cubicBezTo>
                      <a:cubicBezTo>
                        <a:pt x="21347" y="10345"/>
                        <a:pt x="21195" y="10540"/>
                        <a:pt x="21044" y="10800"/>
                      </a:cubicBezTo>
                      <a:cubicBezTo>
                        <a:pt x="20993" y="10865"/>
                        <a:pt x="20942" y="10995"/>
                        <a:pt x="20892" y="11125"/>
                      </a:cubicBezTo>
                      <a:cubicBezTo>
                        <a:pt x="20841" y="11320"/>
                        <a:pt x="20791" y="11516"/>
                        <a:pt x="20740" y="11711"/>
                      </a:cubicBezTo>
                      <a:cubicBezTo>
                        <a:pt x="20740" y="11971"/>
                        <a:pt x="20791" y="12166"/>
                        <a:pt x="20791" y="12427"/>
                      </a:cubicBezTo>
                      <a:cubicBezTo>
                        <a:pt x="20892" y="12622"/>
                        <a:pt x="20993" y="12817"/>
                        <a:pt x="21094" y="13012"/>
                      </a:cubicBezTo>
                      <a:cubicBezTo>
                        <a:pt x="21094" y="13402"/>
                        <a:pt x="21044" y="13858"/>
                        <a:pt x="20993" y="14248"/>
                      </a:cubicBezTo>
                      <a:cubicBezTo>
                        <a:pt x="19931" y="16135"/>
                        <a:pt x="18868" y="18022"/>
                        <a:pt x="17756" y="19908"/>
                      </a:cubicBezTo>
                      <a:cubicBezTo>
                        <a:pt x="17503" y="20039"/>
                        <a:pt x="17300" y="20169"/>
                        <a:pt x="17047" y="20364"/>
                      </a:cubicBezTo>
                      <a:cubicBezTo>
                        <a:pt x="16440" y="20559"/>
                        <a:pt x="15833" y="20819"/>
                        <a:pt x="15226" y="21080"/>
                      </a:cubicBezTo>
                      <a:cubicBezTo>
                        <a:pt x="14113" y="21275"/>
                        <a:pt x="13000" y="21405"/>
                        <a:pt x="11888" y="21600"/>
                      </a:cubicBezTo>
                      <a:cubicBezTo>
                        <a:pt x="11230" y="21535"/>
                        <a:pt x="10522" y="21470"/>
                        <a:pt x="9864" y="21470"/>
                      </a:cubicBezTo>
                      <a:cubicBezTo>
                        <a:pt x="9308" y="21405"/>
                        <a:pt x="8751" y="21405"/>
                        <a:pt x="8195" y="21405"/>
                      </a:cubicBezTo>
                      <a:cubicBezTo>
                        <a:pt x="7487" y="21145"/>
                        <a:pt x="6728" y="20949"/>
                        <a:pt x="6020" y="20689"/>
                      </a:cubicBezTo>
                      <a:cubicBezTo>
                        <a:pt x="5817" y="20494"/>
                        <a:pt x="5564" y="20234"/>
                        <a:pt x="5311" y="19973"/>
                      </a:cubicBezTo>
                      <a:cubicBezTo>
                        <a:pt x="4704" y="19453"/>
                        <a:pt x="4097" y="18867"/>
                        <a:pt x="3440" y="18347"/>
                      </a:cubicBezTo>
                      <a:cubicBezTo>
                        <a:pt x="2479" y="16981"/>
                        <a:pt x="1467" y="15549"/>
                        <a:pt x="506" y="14183"/>
                      </a:cubicBezTo>
                      <a:cubicBezTo>
                        <a:pt x="506" y="13858"/>
                        <a:pt x="506" y="13533"/>
                        <a:pt x="506" y="13207"/>
                      </a:cubicBezTo>
                      <a:cubicBezTo>
                        <a:pt x="658" y="13207"/>
                        <a:pt x="860" y="13207"/>
                        <a:pt x="1012" y="13207"/>
                      </a:cubicBezTo>
                      <a:cubicBezTo>
                        <a:pt x="911" y="12947"/>
                        <a:pt x="809" y="12622"/>
                        <a:pt x="759" y="12296"/>
                      </a:cubicBezTo>
                      <a:cubicBezTo>
                        <a:pt x="506" y="11711"/>
                        <a:pt x="304" y="11125"/>
                        <a:pt x="51" y="10540"/>
                      </a:cubicBezTo>
                      <a:cubicBezTo>
                        <a:pt x="51" y="10345"/>
                        <a:pt x="51" y="10149"/>
                        <a:pt x="51" y="9954"/>
                      </a:cubicBezTo>
                      <a:cubicBezTo>
                        <a:pt x="354" y="9629"/>
                        <a:pt x="658" y="9304"/>
                        <a:pt x="961" y="8978"/>
                      </a:cubicBezTo>
                      <a:cubicBezTo>
                        <a:pt x="708" y="8393"/>
                        <a:pt x="455" y="7872"/>
                        <a:pt x="152" y="7287"/>
                      </a:cubicBezTo>
                      <a:cubicBezTo>
                        <a:pt x="152" y="7222"/>
                        <a:pt x="152" y="7092"/>
                        <a:pt x="101" y="7027"/>
                      </a:cubicBezTo>
                      <a:cubicBezTo>
                        <a:pt x="405" y="6571"/>
                        <a:pt x="658" y="6116"/>
                        <a:pt x="911" y="5595"/>
                      </a:cubicBezTo>
                      <a:cubicBezTo>
                        <a:pt x="860" y="5335"/>
                        <a:pt x="759" y="5075"/>
                        <a:pt x="708" y="4749"/>
                      </a:cubicBezTo>
                      <a:cubicBezTo>
                        <a:pt x="506" y="4489"/>
                        <a:pt x="354" y="4164"/>
                        <a:pt x="152" y="3904"/>
                      </a:cubicBezTo>
                      <a:cubicBezTo>
                        <a:pt x="101" y="3708"/>
                        <a:pt x="51" y="3448"/>
                        <a:pt x="0" y="3253"/>
                      </a:cubicBezTo>
                      <a:cubicBezTo>
                        <a:pt x="253" y="2863"/>
                        <a:pt x="455" y="2472"/>
                        <a:pt x="708" y="2147"/>
                      </a:cubicBezTo>
                      <a:cubicBezTo>
                        <a:pt x="658" y="1757"/>
                        <a:pt x="658" y="1431"/>
                        <a:pt x="658" y="1106"/>
                      </a:cubicBezTo>
                      <a:cubicBezTo>
                        <a:pt x="556" y="911"/>
                        <a:pt x="506" y="781"/>
                        <a:pt x="405" y="586"/>
                      </a:cubicBezTo>
                      <a:cubicBezTo>
                        <a:pt x="405" y="390"/>
                        <a:pt x="455" y="195"/>
                        <a:pt x="455" y="65"/>
                      </a:cubicBezTo>
                      <a:cubicBezTo>
                        <a:pt x="607" y="0"/>
                        <a:pt x="759" y="0"/>
                        <a:pt x="860" y="0"/>
                      </a:cubicBezTo>
                      <a:cubicBezTo>
                        <a:pt x="1518" y="520"/>
                        <a:pt x="2175" y="1106"/>
                        <a:pt x="2782" y="1627"/>
                      </a:cubicBezTo>
                      <a:cubicBezTo>
                        <a:pt x="6374" y="3578"/>
                        <a:pt x="15226" y="4684"/>
                        <a:pt x="20841" y="260"/>
                      </a:cubicBezTo>
                      <a:close/>
                    </a:path>
                  </a:pathLst>
                </a:custGeom>
                <a:solidFill>
                  <a:srgbClr val="BFBFBF"/>
                </a:solidFill>
                <a:ln w="12700" cap="flat">
                  <a:noFill/>
                  <a:miter lim="400000"/>
                </a:ln>
                <a:effectLst/>
              </p:spPr>
              <p:txBody>
                <a:bodyPr wrap="square" lIns="45719" tIns="45719" rIns="45719" bIns="45719" numCol="1"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defRPr sz="2400"/>
                  </a:pPr>
                  <a:endParaRPr sz="2400"/>
                </a:p>
              </p:txBody>
            </p:sp>
          </p:grpSp>
          <p:sp>
            <p:nvSpPr>
              <p:cNvPr id="42" name="Shape 1081"/>
              <p:cNvSpPr/>
              <p:nvPr/>
            </p:nvSpPr>
            <p:spPr>
              <a:xfrm>
                <a:off x="25377" y="119052"/>
                <a:ext cx="1139019" cy="825153"/>
              </a:xfrm>
              <a:custGeom>
                <a:avLst/>
                <a:gdLst/>
                <a:ahLst/>
                <a:cxnLst>
                  <a:cxn ang="0">
                    <a:pos x="wd2" y="hd2"/>
                  </a:cxn>
                  <a:cxn ang="5400000">
                    <a:pos x="wd2" y="hd2"/>
                  </a:cxn>
                  <a:cxn ang="10800000">
                    <a:pos x="wd2" y="hd2"/>
                  </a:cxn>
                  <a:cxn ang="16200000">
                    <a:pos x="wd2" y="hd2"/>
                  </a:cxn>
                </a:cxnLst>
                <a:rect l="0" t="0" r="r" b="b"/>
                <a:pathLst>
                  <a:path w="21600" h="21600" extrusionOk="0">
                    <a:moveTo>
                      <a:pt x="15655" y="21600"/>
                    </a:moveTo>
                    <a:cubicBezTo>
                      <a:pt x="15600" y="21325"/>
                      <a:pt x="15982" y="21394"/>
                      <a:pt x="15873" y="21118"/>
                    </a:cubicBezTo>
                    <a:cubicBezTo>
                      <a:pt x="14236" y="21050"/>
                      <a:pt x="12600" y="21050"/>
                      <a:pt x="11018" y="21050"/>
                    </a:cubicBezTo>
                    <a:cubicBezTo>
                      <a:pt x="11018" y="20912"/>
                      <a:pt x="11018" y="20843"/>
                      <a:pt x="11018" y="20775"/>
                    </a:cubicBezTo>
                    <a:cubicBezTo>
                      <a:pt x="12218" y="20706"/>
                      <a:pt x="13473" y="20706"/>
                      <a:pt x="14673" y="20637"/>
                    </a:cubicBezTo>
                    <a:cubicBezTo>
                      <a:pt x="15327" y="20499"/>
                      <a:pt x="15927" y="20362"/>
                      <a:pt x="16527" y="20155"/>
                    </a:cubicBezTo>
                    <a:cubicBezTo>
                      <a:pt x="16855" y="20087"/>
                      <a:pt x="17182" y="20087"/>
                      <a:pt x="17509" y="20018"/>
                    </a:cubicBezTo>
                    <a:cubicBezTo>
                      <a:pt x="18218" y="19399"/>
                      <a:pt x="18873" y="18848"/>
                      <a:pt x="19527" y="18298"/>
                    </a:cubicBezTo>
                    <a:cubicBezTo>
                      <a:pt x="19527" y="18229"/>
                      <a:pt x="19473" y="18161"/>
                      <a:pt x="19473" y="18023"/>
                    </a:cubicBezTo>
                    <a:cubicBezTo>
                      <a:pt x="18164" y="18161"/>
                      <a:pt x="16855" y="18298"/>
                      <a:pt x="15600" y="18436"/>
                    </a:cubicBezTo>
                    <a:cubicBezTo>
                      <a:pt x="15109" y="18573"/>
                      <a:pt x="14673" y="18642"/>
                      <a:pt x="14182" y="18780"/>
                    </a:cubicBezTo>
                    <a:cubicBezTo>
                      <a:pt x="13309" y="18711"/>
                      <a:pt x="12491" y="18642"/>
                      <a:pt x="11618" y="18573"/>
                    </a:cubicBezTo>
                    <a:cubicBezTo>
                      <a:pt x="11291" y="18504"/>
                      <a:pt x="10964" y="18504"/>
                      <a:pt x="10636" y="18436"/>
                    </a:cubicBezTo>
                    <a:cubicBezTo>
                      <a:pt x="10145" y="18161"/>
                      <a:pt x="9600" y="17817"/>
                      <a:pt x="9109" y="17541"/>
                    </a:cubicBezTo>
                    <a:cubicBezTo>
                      <a:pt x="12764" y="17266"/>
                      <a:pt x="17182" y="17266"/>
                      <a:pt x="21164" y="13620"/>
                    </a:cubicBezTo>
                    <a:cubicBezTo>
                      <a:pt x="15982" y="15890"/>
                      <a:pt x="11618" y="15340"/>
                      <a:pt x="8073" y="14721"/>
                    </a:cubicBezTo>
                    <a:cubicBezTo>
                      <a:pt x="12600" y="13689"/>
                      <a:pt x="17127" y="13414"/>
                      <a:pt x="21600" y="9355"/>
                    </a:cubicBezTo>
                    <a:cubicBezTo>
                      <a:pt x="15109" y="12382"/>
                      <a:pt x="10527" y="11350"/>
                      <a:pt x="6818" y="10869"/>
                    </a:cubicBezTo>
                    <a:cubicBezTo>
                      <a:pt x="11673" y="9562"/>
                      <a:pt x="18655" y="9287"/>
                      <a:pt x="21000" y="6122"/>
                    </a:cubicBezTo>
                    <a:cubicBezTo>
                      <a:pt x="14182" y="8392"/>
                      <a:pt x="8291" y="7980"/>
                      <a:pt x="4527" y="6879"/>
                    </a:cubicBezTo>
                    <a:cubicBezTo>
                      <a:pt x="7582" y="6397"/>
                      <a:pt x="10636" y="5847"/>
                      <a:pt x="13745" y="5366"/>
                    </a:cubicBezTo>
                    <a:cubicBezTo>
                      <a:pt x="12218" y="5159"/>
                      <a:pt x="10745" y="5022"/>
                      <a:pt x="9273" y="4815"/>
                    </a:cubicBezTo>
                    <a:cubicBezTo>
                      <a:pt x="12055" y="4196"/>
                      <a:pt x="14891" y="3577"/>
                      <a:pt x="17673" y="3027"/>
                    </a:cubicBezTo>
                    <a:cubicBezTo>
                      <a:pt x="13909" y="3233"/>
                      <a:pt x="6218" y="4540"/>
                      <a:pt x="382" y="0"/>
                    </a:cubicBezTo>
                    <a:cubicBezTo>
                      <a:pt x="1200" y="894"/>
                      <a:pt x="2291" y="1513"/>
                      <a:pt x="2891" y="2614"/>
                    </a:cubicBezTo>
                    <a:cubicBezTo>
                      <a:pt x="2018" y="2476"/>
                      <a:pt x="1145" y="2339"/>
                      <a:pt x="327" y="2201"/>
                    </a:cubicBezTo>
                    <a:cubicBezTo>
                      <a:pt x="327" y="2614"/>
                      <a:pt x="382" y="2958"/>
                      <a:pt x="436" y="3302"/>
                    </a:cubicBezTo>
                    <a:cubicBezTo>
                      <a:pt x="1309" y="3990"/>
                      <a:pt x="2182" y="4678"/>
                      <a:pt x="3055" y="5366"/>
                    </a:cubicBezTo>
                    <a:cubicBezTo>
                      <a:pt x="2073" y="5985"/>
                      <a:pt x="1036" y="6604"/>
                      <a:pt x="0" y="7223"/>
                    </a:cubicBezTo>
                    <a:cubicBezTo>
                      <a:pt x="1255" y="7704"/>
                      <a:pt x="2564" y="8255"/>
                      <a:pt x="3873" y="8805"/>
                    </a:cubicBezTo>
                    <a:cubicBezTo>
                      <a:pt x="2618" y="9424"/>
                      <a:pt x="982" y="8805"/>
                      <a:pt x="164" y="10731"/>
                    </a:cubicBezTo>
                    <a:cubicBezTo>
                      <a:pt x="1636" y="11625"/>
                      <a:pt x="3764" y="11763"/>
                      <a:pt x="4636" y="13345"/>
                    </a:cubicBezTo>
                    <a:cubicBezTo>
                      <a:pt x="3327" y="13483"/>
                      <a:pt x="1909" y="12313"/>
                      <a:pt x="764" y="13758"/>
                    </a:cubicBezTo>
                    <a:cubicBezTo>
                      <a:pt x="2127" y="14790"/>
                      <a:pt x="3436" y="15753"/>
                      <a:pt x="4800" y="16716"/>
                    </a:cubicBezTo>
                    <a:cubicBezTo>
                      <a:pt x="4036" y="16647"/>
                      <a:pt x="3327" y="16510"/>
                      <a:pt x="2564" y="16372"/>
                    </a:cubicBezTo>
                    <a:cubicBezTo>
                      <a:pt x="3600" y="17817"/>
                      <a:pt x="5073" y="18986"/>
                      <a:pt x="6109" y="20431"/>
                    </a:cubicBezTo>
                    <a:cubicBezTo>
                      <a:pt x="9600" y="20843"/>
                      <a:pt x="12164" y="21187"/>
                      <a:pt x="15655" y="21600"/>
                    </a:cubicBezTo>
                    <a:close/>
                  </a:path>
                </a:pathLst>
              </a:custGeom>
              <a:solidFill>
                <a:srgbClr val="A6A6A6">
                  <a:alpha val="63000"/>
                </a:srgbClr>
              </a:solidFill>
              <a:ln w="12700" cap="flat">
                <a:noFill/>
                <a:miter lim="400000"/>
              </a:ln>
              <a:effectLst/>
            </p:spPr>
            <p:txBody>
              <a:bodyPr wrap="square" lIns="45719" tIns="45719" rIns="45719" bIns="45719" numCol="1"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defRPr sz="2400"/>
                </a:pPr>
                <a:endParaRPr sz="2400"/>
              </a:p>
            </p:txBody>
          </p:sp>
          <p:sp>
            <p:nvSpPr>
              <p:cNvPr id="43" name="Shape 1082"/>
              <p:cNvSpPr/>
              <p:nvPr/>
            </p:nvSpPr>
            <p:spPr>
              <a:xfrm>
                <a:off x="170179" y="161471"/>
                <a:ext cx="918083" cy="76486"/>
              </a:xfrm>
              <a:custGeom>
                <a:avLst/>
                <a:gdLst/>
                <a:ahLst/>
                <a:cxnLst>
                  <a:cxn ang="0">
                    <a:pos x="wd2" y="hd2"/>
                  </a:cxn>
                  <a:cxn ang="5400000">
                    <a:pos x="wd2" y="hd2"/>
                  </a:cxn>
                  <a:cxn ang="10800000">
                    <a:pos x="wd2" y="hd2"/>
                  </a:cxn>
                  <a:cxn ang="16200000">
                    <a:pos x="wd2" y="hd2"/>
                  </a:cxn>
                </a:cxnLst>
                <a:rect l="0" t="0" r="r" b="b"/>
                <a:pathLst>
                  <a:path w="21600" h="12844" extrusionOk="0">
                    <a:moveTo>
                      <a:pt x="21600" y="0"/>
                    </a:moveTo>
                    <a:cubicBezTo>
                      <a:pt x="12218" y="19396"/>
                      <a:pt x="4455" y="8816"/>
                      <a:pt x="0" y="0"/>
                    </a:cubicBezTo>
                    <a:cubicBezTo>
                      <a:pt x="540" y="1322"/>
                      <a:pt x="1080" y="2204"/>
                      <a:pt x="1620" y="3527"/>
                    </a:cubicBezTo>
                    <a:cubicBezTo>
                      <a:pt x="9383" y="21600"/>
                      <a:pt x="17888" y="8816"/>
                      <a:pt x="20858" y="3086"/>
                    </a:cubicBezTo>
                    <a:cubicBezTo>
                      <a:pt x="21128" y="2204"/>
                      <a:pt x="21397" y="882"/>
                      <a:pt x="21600" y="0"/>
                    </a:cubicBezTo>
                    <a:close/>
                  </a:path>
                </a:pathLst>
              </a:custGeom>
              <a:solidFill>
                <a:srgbClr val="FFFFFF"/>
              </a:solidFill>
              <a:ln w="12700" cap="flat">
                <a:noFill/>
                <a:miter lim="400000"/>
              </a:ln>
              <a:effectLst/>
            </p:spPr>
            <p:txBody>
              <a:bodyPr wrap="square" lIns="45719" tIns="45719" rIns="45719" bIns="45719" numCol="1"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defRPr sz="2400"/>
                </a:pPr>
                <a:endParaRPr sz="2400"/>
              </a:p>
            </p:txBody>
          </p:sp>
        </p:grpSp>
        <p:sp>
          <p:nvSpPr>
            <p:cNvPr id="13" name="Shape 1084"/>
            <p:cNvSpPr/>
            <p:nvPr/>
          </p:nvSpPr>
          <p:spPr>
            <a:xfrm>
              <a:off x="1459504" y="65227"/>
              <a:ext cx="954520" cy="960511"/>
            </a:xfrm>
            <a:prstGeom prst="ellipse">
              <a:avLst/>
            </a:prstGeom>
            <a:solidFill>
              <a:srgbClr val="895881"/>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defRPr sz="11700">
                  <a:solidFill>
                    <a:srgbClr val="FFFFFF"/>
                  </a:solidFill>
                </a:defRPr>
              </a:pPr>
              <a:endParaRPr sz="11700">
                <a:solidFill>
                  <a:srgbClr val="FFFFFF"/>
                </a:solidFill>
              </a:endParaRPr>
            </a:p>
          </p:txBody>
        </p:sp>
        <p:sp>
          <p:nvSpPr>
            <p:cNvPr id="14" name="Shape 1085"/>
            <p:cNvSpPr/>
            <p:nvPr/>
          </p:nvSpPr>
          <p:spPr>
            <a:xfrm>
              <a:off x="383983" y="2123605"/>
              <a:ext cx="511397" cy="514605"/>
            </a:xfrm>
            <a:prstGeom prst="ellipse">
              <a:avLst/>
            </a:prstGeom>
            <a:solidFill>
              <a:srgbClr val="297F9D"/>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defRPr sz="11700">
                  <a:solidFill>
                    <a:srgbClr val="FFFFFF"/>
                  </a:solidFill>
                </a:defRPr>
              </a:pPr>
              <a:endParaRPr sz="11700">
                <a:solidFill>
                  <a:srgbClr val="FFFFFF"/>
                </a:solidFill>
              </a:endParaRPr>
            </a:p>
          </p:txBody>
        </p:sp>
        <p:sp>
          <p:nvSpPr>
            <p:cNvPr id="15" name="Shape 1086"/>
            <p:cNvSpPr/>
            <p:nvPr/>
          </p:nvSpPr>
          <p:spPr>
            <a:xfrm>
              <a:off x="788713" y="1577792"/>
              <a:ext cx="690979" cy="695317"/>
            </a:xfrm>
            <a:prstGeom prst="ellipse">
              <a:avLst/>
            </a:prstGeom>
            <a:solidFill>
              <a:srgbClr val="895881"/>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defRPr sz="11700">
                  <a:solidFill>
                    <a:srgbClr val="FFFFFF"/>
                  </a:solidFill>
                </a:defRPr>
              </a:pPr>
              <a:endParaRPr sz="11700">
                <a:solidFill>
                  <a:srgbClr val="FFFFFF"/>
                </a:solidFill>
              </a:endParaRPr>
            </a:p>
          </p:txBody>
        </p:sp>
        <p:sp>
          <p:nvSpPr>
            <p:cNvPr id="16" name="Shape 1087"/>
            <p:cNvSpPr/>
            <p:nvPr/>
          </p:nvSpPr>
          <p:spPr>
            <a:xfrm>
              <a:off x="2196924" y="1460141"/>
              <a:ext cx="504655" cy="507823"/>
            </a:xfrm>
            <a:prstGeom prst="ellipse">
              <a:avLst/>
            </a:prstGeom>
            <a:solidFill>
              <a:srgbClr val="F23B48"/>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defRPr sz="11700">
                  <a:solidFill>
                    <a:srgbClr val="FFFFFF"/>
                  </a:solidFill>
                </a:defRPr>
              </a:pPr>
              <a:endParaRPr sz="11700">
                <a:solidFill>
                  <a:srgbClr val="FFFFFF"/>
                </a:solidFill>
              </a:endParaRPr>
            </a:p>
          </p:txBody>
        </p:sp>
        <p:sp>
          <p:nvSpPr>
            <p:cNvPr id="17" name="Shape 1088"/>
            <p:cNvSpPr/>
            <p:nvPr/>
          </p:nvSpPr>
          <p:spPr>
            <a:xfrm>
              <a:off x="118458" y="1240796"/>
              <a:ext cx="690980" cy="695317"/>
            </a:xfrm>
            <a:prstGeom prst="ellipse">
              <a:avLst/>
            </a:prstGeom>
            <a:solidFill>
              <a:srgbClr val="F23B48"/>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defRPr sz="11700">
                  <a:solidFill>
                    <a:srgbClr val="FFFFFF"/>
                  </a:solidFill>
                </a:defRPr>
              </a:pPr>
              <a:endParaRPr sz="11700">
                <a:solidFill>
                  <a:srgbClr val="FFFFFF"/>
                </a:solidFill>
              </a:endParaRPr>
            </a:p>
          </p:txBody>
        </p:sp>
        <p:sp>
          <p:nvSpPr>
            <p:cNvPr id="18" name="Shape 1089"/>
            <p:cNvSpPr/>
            <p:nvPr/>
          </p:nvSpPr>
          <p:spPr>
            <a:xfrm>
              <a:off x="781148" y="833477"/>
              <a:ext cx="690980" cy="695317"/>
            </a:xfrm>
            <a:prstGeom prst="ellipse">
              <a:avLst/>
            </a:prstGeom>
            <a:solidFill>
              <a:srgbClr val="FFC000"/>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defRPr sz="11700">
                  <a:solidFill>
                    <a:srgbClr val="FFFFFF"/>
                  </a:solidFill>
                </a:defRPr>
              </a:pPr>
              <a:endParaRPr sz="11700">
                <a:solidFill>
                  <a:srgbClr val="FFFFFF"/>
                </a:solidFill>
              </a:endParaRPr>
            </a:p>
          </p:txBody>
        </p:sp>
        <p:sp>
          <p:nvSpPr>
            <p:cNvPr id="19" name="Shape 1090"/>
            <p:cNvSpPr/>
            <p:nvPr/>
          </p:nvSpPr>
          <p:spPr>
            <a:xfrm>
              <a:off x="1443377" y="1792851"/>
              <a:ext cx="954520" cy="960511"/>
            </a:xfrm>
            <a:prstGeom prst="ellipse">
              <a:avLst/>
            </a:prstGeom>
            <a:solidFill>
              <a:srgbClr val="B2D235"/>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defRPr sz="11700">
                  <a:solidFill>
                    <a:srgbClr val="FFFFFF"/>
                  </a:solidFill>
                </a:defRPr>
              </a:pPr>
              <a:endParaRPr sz="11700">
                <a:solidFill>
                  <a:srgbClr val="FFFFFF"/>
                </a:solidFill>
              </a:endParaRPr>
            </a:p>
          </p:txBody>
        </p:sp>
        <p:sp>
          <p:nvSpPr>
            <p:cNvPr id="20" name="Shape 1091"/>
            <p:cNvSpPr/>
            <p:nvPr/>
          </p:nvSpPr>
          <p:spPr>
            <a:xfrm>
              <a:off x="720042" y="41056"/>
              <a:ext cx="690979" cy="695316"/>
            </a:xfrm>
            <a:prstGeom prst="ellipse">
              <a:avLst/>
            </a:prstGeom>
            <a:solidFill>
              <a:srgbClr val="B2D235"/>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defRPr sz="11700">
                  <a:solidFill>
                    <a:srgbClr val="FFFFFF"/>
                  </a:solidFill>
                </a:defRPr>
              </a:pPr>
              <a:endParaRPr sz="11700">
                <a:solidFill>
                  <a:srgbClr val="FFFFFF"/>
                </a:solidFill>
              </a:endParaRPr>
            </a:p>
          </p:txBody>
        </p:sp>
        <p:sp>
          <p:nvSpPr>
            <p:cNvPr id="21" name="Shape 1092"/>
            <p:cNvSpPr/>
            <p:nvPr/>
          </p:nvSpPr>
          <p:spPr>
            <a:xfrm>
              <a:off x="108076" y="499583"/>
              <a:ext cx="690980" cy="695317"/>
            </a:xfrm>
            <a:prstGeom prst="ellipse">
              <a:avLst/>
            </a:prstGeom>
            <a:solidFill>
              <a:srgbClr val="00BBD6"/>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defRPr sz="11700">
                  <a:solidFill>
                    <a:srgbClr val="FFFFFF"/>
                  </a:solidFill>
                </a:defRPr>
              </a:pPr>
              <a:endParaRPr sz="11700">
                <a:solidFill>
                  <a:srgbClr val="FFFFFF"/>
                </a:solidFill>
              </a:endParaRPr>
            </a:p>
          </p:txBody>
        </p:sp>
        <p:sp>
          <p:nvSpPr>
            <p:cNvPr id="22" name="Shape 1093"/>
            <p:cNvSpPr/>
            <p:nvPr/>
          </p:nvSpPr>
          <p:spPr>
            <a:xfrm>
              <a:off x="1558906" y="1066092"/>
              <a:ext cx="690979" cy="695316"/>
            </a:xfrm>
            <a:prstGeom prst="ellipse">
              <a:avLst/>
            </a:prstGeom>
            <a:solidFill>
              <a:srgbClr val="A5A5A5"/>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defRPr sz="11700">
                  <a:solidFill>
                    <a:srgbClr val="FFFFFF"/>
                  </a:solidFill>
                </a:defRPr>
              </a:pPr>
              <a:endParaRPr sz="11700">
                <a:solidFill>
                  <a:srgbClr val="FFFFFF"/>
                </a:solidFill>
              </a:endParaRPr>
            </a:p>
          </p:txBody>
        </p:sp>
        <p:sp>
          <p:nvSpPr>
            <p:cNvPr id="23" name="Shape 1094"/>
            <p:cNvSpPr/>
            <p:nvPr/>
          </p:nvSpPr>
          <p:spPr>
            <a:xfrm>
              <a:off x="757193" y="2564209"/>
              <a:ext cx="690982" cy="695319"/>
            </a:xfrm>
            <a:prstGeom prst="ellipse">
              <a:avLst/>
            </a:prstGeom>
            <a:solidFill>
              <a:srgbClr val="FFC000"/>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defRPr sz="11700">
                  <a:solidFill>
                    <a:srgbClr val="FFFFFF"/>
                  </a:solidFill>
                </a:defRPr>
              </a:pPr>
              <a:endParaRPr sz="11700">
                <a:solidFill>
                  <a:srgbClr val="FFFFFF"/>
                </a:solidFill>
              </a:endParaRPr>
            </a:p>
          </p:txBody>
        </p:sp>
        <p:sp>
          <p:nvSpPr>
            <p:cNvPr id="24" name="Shape 1095"/>
            <p:cNvSpPr/>
            <p:nvPr/>
          </p:nvSpPr>
          <p:spPr>
            <a:xfrm>
              <a:off x="2249884" y="822976"/>
              <a:ext cx="591105" cy="594816"/>
            </a:xfrm>
            <a:prstGeom prst="ellipse">
              <a:avLst/>
            </a:prstGeom>
            <a:solidFill>
              <a:srgbClr val="D9D9D9"/>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defRPr sz="11700">
                  <a:solidFill>
                    <a:srgbClr val="FFFFFF"/>
                  </a:solidFill>
                </a:defRPr>
              </a:pPr>
              <a:endParaRPr sz="11700">
                <a:solidFill>
                  <a:srgbClr val="FFFFFF"/>
                </a:solidFill>
              </a:endParaRPr>
            </a:p>
          </p:txBody>
        </p:sp>
        <p:sp>
          <p:nvSpPr>
            <p:cNvPr id="25" name="Shape 1096"/>
            <p:cNvSpPr/>
            <p:nvPr/>
          </p:nvSpPr>
          <p:spPr>
            <a:xfrm>
              <a:off x="1442067" y="2753362"/>
              <a:ext cx="621938" cy="625839"/>
            </a:xfrm>
            <a:prstGeom prst="ellipse">
              <a:avLst/>
            </a:prstGeom>
            <a:solidFill>
              <a:srgbClr val="F23B48"/>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defRPr sz="11700">
                  <a:solidFill>
                    <a:srgbClr val="FFFFFF"/>
                  </a:solidFill>
                </a:defRPr>
              </a:pPr>
              <a:endParaRPr sz="11700">
                <a:solidFill>
                  <a:srgbClr val="FFFFFF"/>
                </a:solidFill>
              </a:endParaRPr>
            </a:p>
          </p:txBody>
        </p:sp>
        <p:sp>
          <p:nvSpPr>
            <p:cNvPr id="26" name="Shape 1097"/>
            <p:cNvSpPr/>
            <p:nvPr/>
          </p:nvSpPr>
          <p:spPr>
            <a:xfrm>
              <a:off x="204687" y="1956610"/>
              <a:ext cx="255699" cy="257303"/>
            </a:xfrm>
            <a:prstGeom prst="ellipse">
              <a:avLst/>
            </a:prstGeom>
            <a:solidFill>
              <a:srgbClr val="9CBC58"/>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defRPr sz="11700">
                  <a:solidFill>
                    <a:srgbClr val="FFFFFF"/>
                  </a:solidFill>
                </a:defRPr>
              </a:pPr>
              <a:endParaRPr sz="11700">
                <a:solidFill>
                  <a:srgbClr val="FFFFFF"/>
                </a:solidFill>
              </a:endParaRPr>
            </a:p>
          </p:txBody>
        </p:sp>
        <p:sp>
          <p:nvSpPr>
            <p:cNvPr id="27" name="Shape 1098"/>
            <p:cNvSpPr/>
            <p:nvPr/>
          </p:nvSpPr>
          <p:spPr>
            <a:xfrm>
              <a:off x="1479690" y="940681"/>
              <a:ext cx="236919" cy="238405"/>
            </a:xfrm>
            <a:prstGeom prst="ellipse">
              <a:avLst/>
            </a:prstGeom>
            <a:solidFill>
              <a:srgbClr val="00BBD6"/>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defRPr sz="11700">
                  <a:solidFill>
                    <a:srgbClr val="FFFFFF"/>
                  </a:solidFill>
                </a:defRPr>
              </a:pPr>
              <a:endParaRPr sz="11700">
                <a:solidFill>
                  <a:srgbClr val="FFFFFF"/>
                </a:solidFill>
              </a:endParaRPr>
            </a:p>
          </p:txBody>
        </p:sp>
        <p:sp>
          <p:nvSpPr>
            <p:cNvPr id="28" name="Shape 1099"/>
            <p:cNvSpPr/>
            <p:nvPr/>
          </p:nvSpPr>
          <p:spPr>
            <a:xfrm>
              <a:off x="1464762" y="1637319"/>
              <a:ext cx="236919" cy="238405"/>
            </a:xfrm>
            <a:prstGeom prst="ellipse">
              <a:avLst/>
            </a:prstGeom>
            <a:solidFill>
              <a:srgbClr val="C3382B"/>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defRPr sz="11700">
                  <a:solidFill>
                    <a:srgbClr val="FFFFFF"/>
                  </a:solidFill>
                </a:defRPr>
              </a:pPr>
              <a:endParaRPr sz="11700">
                <a:solidFill>
                  <a:srgbClr val="FFFFFF"/>
                </a:solidFill>
              </a:endParaRPr>
            </a:p>
          </p:txBody>
        </p:sp>
        <p:sp>
          <p:nvSpPr>
            <p:cNvPr id="29" name="Shape 1100"/>
            <p:cNvSpPr/>
            <p:nvPr/>
          </p:nvSpPr>
          <p:spPr>
            <a:xfrm>
              <a:off x="453564" y="238403"/>
              <a:ext cx="236919" cy="238405"/>
            </a:xfrm>
            <a:prstGeom prst="ellipse">
              <a:avLst/>
            </a:prstGeom>
            <a:solidFill>
              <a:srgbClr val="FFC000"/>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defRPr sz="11700">
                  <a:solidFill>
                    <a:srgbClr val="FFFFFF"/>
                  </a:solidFill>
                </a:defRPr>
              </a:pPr>
              <a:endParaRPr sz="11700">
                <a:solidFill>
                  <a:srgbClr val="FFFFFF"/>
                </a:solidFill>
              </a:endParaRPr>
            </a:p>
          </p:txBody>
        </p:sp>
        <p:sp>
          <p:nvSpPr>
            <p:cNvPr id="30" name="Shape 1101"/>
            <p:cNvSpPr/>
            <p:nvPr/>
          </p:nvSpPr>
          <p:spPr>
            <a:xfrm>
              <a:off x="1186503" y="2294576"/>
              <a:ext cx="236919" cy="238406"/>
            </a:xfrm>
            <a:prstGeom prst="ellipse">
              <a:avLst/>
            </a:prstGeom>
            <a:solidFill>
              <a:srgbClr val="00BBD6"/>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defRPr sz="11700">
                  <a:solidFill>
                    <a:srgbClr val="FFFFFF"/>
                  </a:solidFill>
                </a:defRPr>
              </a:pPr>
              <a:endParaRPr sz="11700">
                <a:solidFill>
                  <a:srgbClr val="FFFFFF"/>
                </a:solidFill>
              </a:endParaRPr>
            </a:p>
          </p:txBody>
        </p:sp>
        <p:sp>
          <p:nvSpPr>
            <p:cNvPr id="31" name="Shape 1102"/>
            <p:cNvSpPr/>
            <p:nvPr/>
          </p:nvSpPr>
          <p:spPr>
            <a:xfrm>
              <a:off x="908879" y="2292528"/>
              <a:ext cx="236919" cy="238405"/>
            </a:xfrm>
            <a:prstGeom prst="ellipse">
              <a:avLst/>
            </a:prstGeom>
            <a:solidFill>
              <a:srgbClr val="D9D9D9"/>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defRPr sz="11700">
                  <a:solidFill>
                    <a:srgbClr val="FFFFFF"/>
                  </a:solidFill>
                </a:defRPr>
              </a:pPr>
              <a:endParaRPr sz="11700">
                <a:solidFill>
                  <a:srgbClr val="FFFFFF"/>
                </a:solidFill>
              </a:endParaRPr>
            </a:p>
          </p:txBody>
        </p:sp>
        <p:sp>
          <p:nvSpPr>
            <p:cNvPr id="32" name="Shape 1103"/>
            <p:cNvSpPr/>
            <p:nvPr/>
          </p:nvSpPr>
          <p:spPr>
            <a:xfrm>
              <a:off x="509013" y="2803953"/>
              <a:ext cx="236919" cy="238405"/>
            </a:xfrm>
            <a:prstGeom prst="ellipse">
              <a:avLst/>
            </a:prstGeom>
            <a:solidFill>
              <a:srgbClr val="B2D235"/>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defRPr sz="11700">
                  <a:solidFill>
                    <a:srgbClr val="FFFFFF"/>
                  </a:solidFill>
                </a:defRPr>
              </a:pPr>
              <a:endParaRPr sz="11700">
                <a:solidFill>
                  <a:srgbClr val="FFFFFF"/>
                </a:solidFill>
              </a:endParaRPr>
            </a:p>
          </p:txBody>
        </p:sp>
        <p:sp>
          <p:nvSpPr>
            <p:cNvPr id="33" name="Shape 1104"/>
            <p:cNvSpPr/>
            <p:nvPr/>
          </p:nvSpPr>
          <p:spPr>
            <a:xfrm>
              <a:off x="2057462" y="2737437"/>
              <a:ext cx="236919" cy="238405"/>
            </a:xfrm>
            <a:prstGeom prst="ellipse">
              <a:avLst/>
            </a:prstGeom>
            <a:solidFill>
              <a:srgbClr val="00BBD6"/>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defRPr sz="11700">
                  <a:solidFill>
                    <a:srgbClr val="FFFFFF"/>
                  </a:solidFill>
                </a:defRPr>
              </a:pPr>
              <a:endParaRPr sz="11700">
                <a:solidFill>
                  <a:srgbClr val="FFFFFF"/>
                </a:solidFill>
              </a:endParaRPr>
            </a:p>
          </p:txBody>
        </p:sp>
        <p:sp>
          <p:nvSpPr>
            <p:cNvPr id="34" name="Shape 1105"/>
            <p:cNvSpPr/>
            <p:nvPr/>
          </p:nvSpPr>
          <p:spPr>
            <a:xfrm>
              <a:off x="2418922" y="562659"/>
              <a:ext cx="236919" cy="238405"/>
            </a:xfrm>
            <a:prstGeom prst="ellipse">
              <a:avLst/>
            </a:prstGeom>
            <a:solidFill>
              <a:srgbClr val="F23B48"/>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defRPr sz="11700">
                  <a:solidFill>
                    <a:srgbClr val="FFFFFF"/>
                  </a:solidFill>
                </a:defRPr>
              </a:pPr>
              <a:endParaRPr sz="11700">
                <a:solidFill>
                  <a:srgbClr val="FFFFFF"/>
                </a:solidFill>
              </a:endParaRPr>
            </a:p>
          </p:txBody>
        </p:sp>
        <p:sp>
          <p:nvSpPr>
            <p:cNvPr id="35" name="Shape 1106"/>
            <p:cNvSpPr/>
            <p:nvPr/>
          </p:nvSpPr>
          <p:spPr>
            <a:xfrm>
              <a:off x="0" y="1088560"/>
              <a:ext cx="236919" cy="238405"/>
            </a:xfrm>
            <a:prstGeom prst="ellipse">
              <a:avLst/>
            </a:prstGeom>
            <a:solidFill>
              <a:srgbClr val="895881"/>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defRPr sz="11700">
                  <a:solidFill>
                    <a:srgbClr val="FFFFFF"/>
                  </a:solidFill>
                </a:defRPr>
              </a:pPr>
              <a:endParaRPr sz="11700">
                <a:solidFill>
                  <a:srgbClr val="FFFFFF"/>
                </a:solidFill>
              </a:endParaRPr>
            </a:p>
          </p:txBody>
        </p:sp>
        <p:sp>
          <p:nvSpPr>
            <p:cNvPr id="36" name="Shape 1107"/>
            <p:cNvSpPr/>
            <p:nvPr/>
          </p:nvSpPr>
          <p:spPr>
            <a:xfrm>
              <a:off x="1361232" y="0"/>
              <a:ext cx="236919" cy="238405"/>
            </a:xfrm>
            <a:prstGeom prst="ellipse">
              <a:avLst/>
            </a:prstGeom>
            <a:solidFill>
              <a:srgbClr val="445468"/>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defRPr sz="11700">
                  <a:solidFill>
                    <a:srgbClr val="FFFFFF"/>
                  </a:solidFill>
                </a:defRPr>
              </a:pPr>
              <a:endParaRPr sz="11700">
                <a:solidFill>
                  <a:srgbClr val="FFFFFF"/>
                </a:solidFill>
              </a:endParaRPr>
            </a:p>
          </p:txBody>
        </p:sp>
        <p:sp>
          <p:nvSpPr>
            <p:cNvPr id="37" name="Shape 1108"/>
            <p:cNvSpPr/>
            <p:nvPr/>
          </p:nvSpPr>
          <p:spPr>
            <a:xfrm>
              <a:off x="2391361" y="1983638"/>
              <a:ext cx="236919" cy="238405"/>
            </a:xfrm>
            <a:prstGeom prst="ellipse">
              <a:avLst/>
            </a:prstGeom>
            <a:solidFill>
              <a:srgbClr val="895881"/>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defRPr sz="11700">
                  <a:solidFill>
                    <a:srgbClr val="FFFFFF"/>
                  </a:solidFill>
                </a:defRPr>
              </a:pPr>
              <a:endParaRPr sz="11700">
                <a:solidFill>
                  <a:srgbClr val="FFFFFF"/>
                </a:solidFill>
              </a:endParaRPr>
            </a:p>
          </p:txBody>
        </p:sp>
        <p:sp>
          <p:nvSpPr>
            <p:cNvPr id="38" name="Shape 1109"/>
            <p:cNvSpPr/>
            <p:nvPr/>
          </p:nvSpPr>
          <p:spPr>
            <a:xfrm>
              <a:off x="2635933" y="1364554"/>
              <a:ext cx="236919" cy="238405"/>
            </a:xfrm>
            <a:prstGeom prst="ellipse">
              <a:avLst/>
            </a:prstGeom>
            <a:solidFill>
              <a:srgbClr val="FFC000"/>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defRPr sz="11700">
                  <a:solidFill>
                    <a:srgbClr val="FFFFFF"/>
                  </a:solidFill>
                </a:defRPr>
              </a:pPr>
              <a:endParaRPr sz="11700">
                <a:solidFill>
                  <a:srgbClr val="FFFFFF"/>
                </a:solidFill>
              </a:endParaRPr>
            </a:p>
          </p:txBody>
        </p:sp>
      </p:grpSp>
      <p:sp>
        <p:nvSpPr>
          <p:cNvPr id="46" name="標題 1"/>
          <p:cNvSpPr txBox="1">
            <a:spLocks/>
          </p:cNvSpPr>
          <p:nvPr/>
        </p:nvSpPr>
        <p:spPr>
          <a:xfrm>
            <a:off x="3635312" y="221295"/>
            <a:ext cx="2936470" cy="53816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a:lstStyle>
          <a:p>
            <a:r>
              <a:rPr lang="zh-TW" altLang="en-US" sz="3600" b="1" u="none" dirty="0">
                <a:solidFill>
                  <a:prstClr val="black">
                    <a:lumMod val="75000"/>
                    <a:lumOff val="25000"/>
                  </a:prstClr>
                </a:solidFill>
              </a:rPr>
              <a:t>前言</a:t>
            </a:r>
          </a:p>
        </p:txBody>
      </p:sp>
    </p:spTree>
    <p:extLst>
      <p:ext uri="{BB962C8B-B14F-4D97-AF65-F5344CB8AC3E}">
        <p14:creationId xmlns:p14="http://schemas.microsoft.com/office/powerpoint/2010/main" val="42799260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6"/>
          <p:cNvSpPr>
            <a:spLocks noChangeArrowheads="1"/>
          </p:cNvSpPr>
          <p:nvPr/>
        </p:nvSpPr>
        <p:spPr bwMode="auto">
          <a:xfrm>
            <a:off x="281786" y="908948"/>
            <a:ext cx="8610694" cy="5833981"/>
          </a:xfrm>
          <a:prstGeom prst="snip1Rect">
            <a:avLst>
              <a:gd name="adj" fmla="val 9275"/>
            </a:avLst>
          </a:prstGeom>
          <a:solidFill>
            <a:sysClr val="window" lastClr="FFFFFF">
              <a:lumMod val="95000"/>
            </a:sysClr>
          </a:solidFill>
          <a:ln w="28575" algn="ctr">
            <a:solidFill>
              <a:sysClr val="windowText" lastClr="000000"/>
            </a:solidFill>
            <a:round/>
            <a:headEnd/>
            <a:tailEnd/>
          </a:ln>
          <a:effectLst/>
          <a:scene3d>
            <a:camera prst="orthographicFront">
              <a:rot lat="0" lon="0" rev="0"/>
            </a:camera>
            <a:lightRig rig="chilly" dir="t">
              <a:rot lat="0" lon="0" rev="18480000"/>
            </a:lightRig>
          </a:scene3d>
          <a:sp3d prstMaterial="clear">
            <a:bevelT h="63500"/>
          </a:sp3d>
        </p:spPr>
        <p:txBody>
          <a:bodyPr lIns="121864" tIns="143916" rIns="121864" bIns="60932" anchor="t"/>
          <a:lstStyle/>
          <a:p>
            <a:pPr marL="698136" lvl="1" indent="-456951" algn="just" defTabSz="1218600" eaLnBrk="0" fontAlgn="auto" hangingPunct="0">
              <a:spcBef>
                <a:spcPts val="800"/>
              </a:spcBef>
              <a:spcAft>
                <a:spcPts val="0"/>
              </a:spcAft>
              <a:buFont typeface="Wingdings" pitchFamily="2" charset="2"/>
              <a:buChar char="p"/>
              <a:defRPr/>
            </a:pPr>
            <a:endParaRPr kumimoji="0" lang="en-US" altLang="zh-TW" sz="1800" u="none" kern="0" dirty="0">
              <a:solidFill>
                <a:srgbClr val="404040"/>
              </a:solidFill>
              <a:latin typeface="微軟正黑體" pitchFamily="34" charset="-120"/>
              <a:ea typeface="微軟正黑體" pitchFamily="34" charset="-120"/>
            </a:endParaRPr>
          </a:p>
        </p:txBody>
      </p:sp>
      <p:sp>
        <p:nvSpPr>
          <p:cNvPr id="5" name="標題 1"/>
          <p:cNvSpPr txBox="1">
            <a:spLocks/>
          </p:cNvSpPr>
          <p:nvPr/>
        </p:nvSpPr>
        <p:spPr bwMode="auto">
          <a:xfrm>
            <a:off x="1993425" y="120041"/>
            <a:ext cx="7187087" cy="644840"/>
          </a:xfrm>
          <a:prstGeom prst="rect">
            <a:avLst/>
          </a:prstGeom>
          <a:noFill/>
          <a:ln w="9525">
            <a:noFill/>
            <a:miter lim="800000"/>
            <a:headEnd/>
            <a:tailEnd/>
          </a:ln>
        </p:spPr>
        <p:txBody>
          <a:bodyPr lIns="121861" tIns="60930" rIns="121861" bIns="60930">
            <a:noAutofit/>
          </a:bodyPr>
          <a:lstStyle>
            <a:lvl1pPr algn="l" rtl="0" eaLnBrk="0" fontAlgn="base" hangingPunct="0">
              <a:spcBef>
                <a:spcPct val="0"/>
              </a:spcBef>
              <a:spcAft>
                <a:spcPct val="0"/>
              </a:spcAft>
              <a:defRPr kumimoji="1" sz="3200" b="1">
                <a:solidFill>
                  <a:schemeClr val="tx1"/>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2pPr>
            <a:lvl3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3pPr>
            <a:lvl4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4pPr>
            <a:lvl5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5pPr>
            <a:lvl6pPr marL="609251" algn="ctr" rtl="0" fontAlgn="base">
              <a:spcBef>
                <a:spcPct val="0"/>
              </a:spcBef>
              <a:spcAft>
                <a:spcPct val="0"/>
              </a:spcAft>
              <a:defRPr kumimoji="1" sz="5900">
                <a:solidFill>
                  <a:schemeClr val="tx2"/>
                </a:solidFill>
                <a:latin typeface="Times New Roman" pitchFamily="18" charset="0"/>
                <a:ea typeface="新細明體" pitchFamily="18" charset="-120"/>
              </a:defRPr>
            </a:lvl6pPr>
            <a:lvl7pPr marL="1218540" algn="ctr" rtl="0" fontAlgn="base">
              <a:spcBef>
                <a:spcPct val="0"/>
              </a:spcBef>
              <a:spcAft>
                <a:spcPct val="0"/>
              </a:spcAft>
              <a:defRPr kumimoji="1" sz="5900">
                <a:solidFill>
                  <a:schemeClr val="tx2"/>
                </a:solidFill>
                <a:latin typeface="Times New Roman" pitchFamily="18" charset="0"/>
                <a:ea typeface="新細明體" pitchFamily="18" charset="-120"/>
              </a:defRPr>
            </a:lvl7pPr>
            <a:lvl8pPr marL="1827802" algn="ctr" rtl="0" fontAlgn="base">
              <a:spcBef>
                <a:spcPct val="0"/>
              </a:spcBef>
              <a:spcAft>
                <a:spcPct val="0"/>
              </a:spcAft>
              <a:defRPr kumimoji="1" sz="5900">
                <a:solidFill>
                  <a:schemeClr val="tx2"/>
                </a:solidFill>
                <a:latin typeface="Times New Roman" pitchFamily="18" charset="0"/>
                <a:ea typeface="新細明體" pitchFamily="18" charset="-120"/>
              </a:defRPr>
            </a:lvl8pPr>
            <a:lvl9pPr marL="2437078" algn="ctr" rtl="0" fontAlgn="base">
              <a:spcBef>
                <a:spcPct val="0"/>
              </a:spcBef>
              <a:spcAft>
                <a:spcPct val="0"/>
              </a:spcAft>
              <a:defRPr kumimoji="1" sz="5900">
                <a:solidFill>
                  <a:schemeClr val="tx2"/>
                </a:solidFill>
                <a:latin typeface="Times New Roman" pitchFamily="18" charset="0"/>
                <a:ea typeface="新細明體" pitchFamily="18" charset="-120"/>
              </a:defRPr>
            </a:lvl9pPr>
          </a:lstStyle>
          <a:p>
            <a:r>
              <a:rPr lang="en-US" altLang="zh-TW" sz="3700" u="none" dirty="0" smtClean="0">
                <a:solidFill>
                  <a:srgbClr val="404040"/>
                </a:solidFill>
              </a:rPr>
              <a:t>01. IFRS </a:t>
            </a:r>
            <a:r>
              <a:rPr lang="en-US" altLang="zh-TW" sz="3700" u="none" dirty="0">
                <a:solidFill>
                  <a:srgbClr val="404040"/>
                </a:solidFill>
              </a:rPr>
              <a:t>17</a:t>
            </a:r>
            <a:r>
              <a:rPr lang="zh-TW" altLang="en-US" sz="3700" u="none" dirty="0">
                <a:solidFill>
                  <a:srgbClr val="404040"/>
                </a:solidFill>
              </a:rPr>
              <a:t>對</a:t>
            </a:r>
            <a:r>
              <a:rPr lang="zh-TW" altLang="en-US" sz="3700" u="none" dirty="0" smtClean="0">
                <a:solidFill>
                  <a:srgbClr val="404040"/>
                </a:solidFill>
              </a:rPr>
              <a:t>壽險業的重大影響</a:t>
            </a:r>
            <a:endParaRPr lang="zh-TW" altLang="en-US" sz="3700" u="none" dirty="0">
              <a:solidFill>
                <a:srgbClr val="404040"/>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1827660451"/>
              </p:ext>
            </p:extLst>
          </p:nvPr>
        </p:nvGraphicFramePr>
        <p:xfrm>
          <a:off x="611560" y="1413172"/>
          <a:ext cx="7992888" cy="3190606"/>
        </p:xfrm>
        <a:graphic>
          <a:graphicData uri="http://schemas.openxmlformats.org/drawingml/2006/table">
            <a:tbl>
              <a:tblPr firstRow="1" bandRow="1">
                <a:tableStyleId>{1E171933-4619-4E11-9A3F-F7608DF75F80}</a:tableStyleId>
              </a:tblPr>
              <a:tblGrid>
                <a:gridCol w="7992888">
                  <a:extLst>
                    <a:ext uri="{9D8B030D-6E8A-4147-A177-3AD203B41FA5}">
                      <a16:colId xmlns:a16="http://schemas.microsoft.com/office/drawing/2014/main" val="20000"/>
                    </a:ext>
                  </a:extLst>
                </a:gridCol>
              </a:tblGrid>
              <a:tr h="4810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sz="2400" b="1" i="0" u="none" strike="noStrike" cap="none" normalizeH="0" baseline="0" dirty="0" smtClean="0">
                          <a:ln>
                            <a:noFill/>
                          </a:ln>
                          <a:solidFill>
                            <a:schemeClr val="bg1"/>
                          </a:solidFill>
                          <a:effectLst/>
                          <a:latin typeface="微軟正黑體" pitchFamily="34" charset="-120"/>
                          <a:ea typeface="微軟正黑體" pitchFamily="34" charset="-120"/>
                        </a:rPr>
                        <a:t>1. </a:t>
                      </a:r>
                      <a:r>
                        <a:rPr kumimoji="1" lang="zh-TW" altLang="en-US" sz="2400" b="1" i="0" u="none" strike="noStrike" cap="none" normalizeH="0" baseline="0" dirty="0" smtClean="0">
                          <a:ln>
                            <a:noFill/>
                          </a:ln>
                          <a:solidFill>
                            <a:schemeClr val="bg1"/>
                          </a:solidFill>
                          <a:effectLst/>
                          <a:latin typeface="微軟正黑體" pitchFamily="34" charset="-120"/>
                          <a:ea typeface="微軟正黑體" pitchFamily="34" charset="-120"/>
                        </a:rPr>
                        <a:t>以現時利率衡量</a:t>
                      </a:r>
                      <a:endParaRPr kumimoji="1" lang="en-US" altLang="zh-TW" sz="2400" b="1" i="0" u="none" strike="noStrike" cap="none" normalizeH="0" baseline="0" dirty="0" smtClean="0">
                        <a:ln>
                          <a:noFill/>
                        </a:ln>
                        <a:solidFill>
                          <a:schemeClr val="bg1"/>
                        </a:solidFill>
                        <a:effectLst/>
                        <a:latin typeface="微軟正黑體" pitchFamily="34" charset="-120"/>
                        <a:ea typeface="微軟正黑體" pitchFamily="34" charset="-120"/>
                      </a:endParaRPr>
                    </a:p>
                  </a:txBody>
                  <a:tcPr marL="72000" marR="72000" marT="45731" marB="45731" anchor="ctr"/>
                </a:tc>
                <a:extLst>
                  <a:ext uri="{0D108BD9-81ED-4DB2-BD59-A6C34878D82A}">
                    <a16:rowId xmlns:a16="http://schemas.microsoft.com/office/drawing/2014/main" val="10000"/>
                  </a:ext>
                </a:extLst>
              </a:tr>
              <a:tr h="1398609">
                <a:tc>
                  <a:txBody>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TW" altLang="en-US" sz="1600" b="0" u="none" strike="noStrike" cap="none" normalizeH="0" baseline="0" dirty="0" smtClean="0">
                          <a:ln>
                            <a:noFill/>
                          </a:ln>
                          <a:effectLst/>
                          <a:latin typeface="微軟正黑體" pitchFamily="34" charset="-120"/>
                          <a:ea typeface="微軟正黑體" pitchFamily="34" charset="-120"/>
                        </a:rPr>
                        <a:t>台灣壽險業因早年高利率保單的因素，導致利差損的狀況很嚴重</a:t>
                      </a:r>
                    </a:p>
                    <a:p>
                      <a:pPr marL="0" marR="0" indent="0" algn="l" defTabSz="914400" rtl="0" eaLnBrk="1" fontAlgn="base" latinLnBrk="0" hangingPunct="1">
                        <a:lnSpc>
                          <a:spcPct val="100000"/>
                        </a:lnSpc>
                        <a:spcBef>
                          <a:spcPct val="0"/>
                        </a:spcBef>
                        <a:spcAft>
                          <a:spcPct val="0"/>
                        </a:spcAft>
                        <a:buClrTx/>
                        <a:buSzTx/>
                        <a:buFontTx/>
                        <a:buNone/>
                        <a:tabLst/>
                      </a:pPr>
                      <a:r>
                        <a:rPr kumimoji="1" lang="zh-TW" altLang="en-US" sz="1600" b="0" u="none" strike="noStrike" cap="none" normalizeH="0" baseline="0" dirty="0" smtClean="0">
                          <a:ln>
                            <a:noFill/>
                          </a:ln>
                          <a:effectLst/>
                          <a:latin typeface="微軟正黑體" pitchFamily="34" charset="-120"/>
                          <a:ea typeface="微軟正黑體" pitchFamily="34" charset="-120"/>
                        </a:rPr>
                        <a:t>	</a:t>
                      </a:r>
                      <a:endParaRPr kumimoji="1" lang="en-US" altLang="zh-TW" sz="1600" b="0" u="none" strike="noStrike" cap="none" normalizeH="0" baseline="0" dirty="0" smtClean="0">
                        <a:ln>
                          <a:noFill/>
                        </a:ln>
                        <a:effectLst/>
                        <a:latin typeface="微軟正黑體" pitchFamily="34" charset="-120"/>
                        <a:ea typeface="微軟正黑體" pitchFamily="34" charset="-120"/>
                      </a:endParaRPr>
                    </a:p>
                    <a:p>
                      <a:pPr marL="0" marR="0" indent="0" algn="l" defTabSz="914400" rtl="0" eaLnBrk="1" fontAlgn="base" latinLnBrk="0" hangingPunct="1">
                        <a:lnSpc>
                          <a:spcPct val="100000"/>
                        </a:lnSpc>
                        <a:spcBef>
                          <a:spcPct val="0"/>
                        </a:spcBef>
                        <a:spcAft>
                          <a:spcPct val="0"/>
                        </a:spcAft>
                        <a:buClrTx/>
                        <a:buSzTx/>
                        <a:buFontTx/>
                        <a:buNone/>
                        <a:tabLst/>
                      </a:pPr>
                      <a:r>
                        <a:rPr kumimoji="1" lang="zh-TW" altLang="en-US" sz="1600" b="0" u="none" strike="noStrike" cap="none" normalizeH="0" baseline="0" dirty="0" smtClean="0">
                          <a:ln>
                            <a:noFill/>
                          </a:ln>
                          <a:effectLst/>
                          <a:latin typeface="微軟正黑體" pitchFamily="34" charset="-120"/>
                          <a:ea typeface="微軟正黑體" pitchFamily="34" charset="-120"/>
                        </a:rPr>
                        <a:t>舉安佳</a:t>
                      </a:r>
                      <a:r>
                        <a:rPr kumimoji="1" lang="en-US" altLang="zh-TW" sz="1600" b="0" u="none" strike="noStrike" cap="none" normalizeH="0" baseline="0" dirty="0" smtClean="0">
                          <a:ln>
                            <a:noFill/>
                          </a:ln>
                          <a:effectLst/>
                          <a:latin typeface="微軟正黑體" pitchFamily="34" charset="-120"/>
                          <a:ea typeface="微軟正黑體" pitchFamily="34" charset="-120"/>
                        </a:rPr>
                        <a:t>(8%)</a:t>
                      </a:r>
                      <a:r>
                        <a:rPr kumimoji="1" lang="zh-TW" altLang="en-US" sz="1600" b="0" u="none" strike="noStrike" cap="none" normalizeH="0" baseline="0" dirty="0" smtClean="0">
                          <a:ln>
                            <a:noFill/>
                          </a:ln>
                          <a:effectLst/>
                          <a:latin typeface="微軟正黑體" pitchFamily="34" charset="-120"/>
                          <a:ea typeface="微軟正黑體" pitchFamily="34" charset="-120"/>
                        </a:rPr>
                        <a:t>來看，滿期之後我們收不到保費了，但仍須給付客戶生存金以及將來的死亡給付，所以在準備金上就必須要持續提列，而現行的準備金是用</a:t>
                      </a:r>
                      <a:r>
                        <a:rPr kumimoji="1" lang="zh-TW" altLang="en-US" sz="1600" b="1" u="none" strike="noStrike" cap="none" normalizeH="0" baseline="0" dirty="0" smtClean="0">
                          <a:ln>
                            <a:noFill/>
                          </a:ln>
                          <a:solidFill>
                            <a:srgbClr val="FF0000"/>
                          </a:solidFill>
                          <a:effectLst/>
                          <a:latin typeface="微軟正黑體" pitchFamily="34" charset="-120"/>
                          <a:ea typeface="微軟正黑體" pitchFamily="34" charset="-120"/>
                        </a:rPr>
                        <a:t>歷史成本</a:t>
                      </a:r>
                      <a:r>
                        <a:rPr kumimoji="1" lang="en-US" altLang="zh-TW" sz="1600" b="1" u="none" strike="noStrike" cap="none" normalizeH="0" baseline="0" dirty="0" smtClean="0">
                          <a:ln>
                            <a:noFill/>
                          </a:ln>
                          <a:solidFill>
                            <a:srgbClr val="FF0000"/>
                          </a:solidFill>
                          <a:effectLst/>
                          <a:latin typeface="微軟正黑體" pitchFamily="34" charset="-120"/>
                          <a:ea typeface="微軟正黑體" pitchFamily="34" charset="-120"/>
                        </a:rPr>
                        <a:t>(</a:t>
                      </a:r>
                      <a:r>
                        <a:rPr kumimoji="1" lang="zh-TW" altLang="en-US" sz="1600" b="1" u="none" strike="noStrike" cap="none" normalizeH="0" baseline="0" dirty="0" smtClean="0">
                          <a:ln>
                            <a:noFill/>
                          </a:ln>
                          <a:solidFill>
                            <a:srgbClr val="FF0000"/>
                          </a:solidFill>
                          <a:effectLst/>
                          <a:latin typeface="微軟正黑體" pitchFamily="34" charset="-120"/>
                          <a:ea typeface="微軟正黑體" pitchFamily="34" charset="-120"/>
                        </a:rPr>
                        <a:t>發單當時的利率</a:t>
                      </a:r>
                      <a:r>
                        <a:rPr kumimoji="1" lang="en-US" altLang="zh-TW" sz="1600" b="1" u="none" strike="noStrike" cap="none" normalizeH="0" baseline="0" dirty="0" smtClean="0">
                          <a:ln>
                            <a:noFill/>
                          </a:ln>
                          <a:effectLst/>
                          <a:latin typeface="微軟正黑體" pitchFamily="34" charset="-120"/>
                          <a:ea typeface="微軟正黑體" pitchFamily="34" charset="-120"/>
                        </a:rPr>
                        <a:t>)</a:t>
                      </a:r>
                      <a:r>
                        <a:rPr kumimoji="1" lang="zh-TW" altLang="en-US" sz="1600" b="0" u="none" strike="noStrike" cap="none" normalizeH="0" baseline="0" dirty="0" smtClean="0">
                          <a:ln>
                            <a:noFill/>
                          </a:ln>
                          <a:effectLst/>
                          <a:latin typeface="微軟正黑體" pitchFamily="34" charset="-120"/>
                          <a:ea typeface="微軟正黑體" pitchFamily="34" charset="-120"/>
                        </a:rPr>
                        <a:t>來計算的</a:t>
                      </a:r>
                    </a:p>
                  </a:txBody>
                  <a:tcPr marL="72000" marR="72000" marT="45731" marB="45731">
                    <a:solidFill>
                      <a:schemeClr val="bg1"/>
                    </a:solidFill>
                  </a:tcPr>
                </a:tc>
                <a:extLst>
                  <a:ext uri="{0D108BD9-81ED-4DB2-BD59-A6C34878D82A}">
                    <a16:rowId xmlns:a16="http://schemas.microsoft.com/office/drawing/2014/main" val="10001"/>
                  </a:ext>
                </a:extLst>
              </a:tr>
              <a:tr h="1310943">
                <a:tc>
                  <a:txBody>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TW" sz="1600" b="1" u="none" strike="noStrike" cap="none" normalizeH="0" baseline="0" dirty="0" smtClean="0">
                          <a:ln>
                            <a:noFill/>
                          </a:ln>
                          <a:effectLst/>
                          <a:latin typeface="微軟正黑體" pitchFamily="34" charset="-120"/>
                          <a:ea typeface="微軟正黑體" pitchFamily="34" charset="-120"/>
                        </a:rPr>
                        <a:t>IFRS17</a:t>
                      </a:r>
                      <a:r>
                        <a:rPr kumimoji="1" lang="zh-TW" altLang="en-US" sz="1600" b="1" u="none" strike="noStrike" cap="none" normalizeH="0" baseline="0" dirty="0" smtClean="0">
                          <a:ln>
                            <a:noFill/>
                          </a:ln>
                          <a:effectLst/>
                          <a:latin typeface="微軟正黑體" pitchFamily="34" charset="-120"/>
                          <a:ea typeface="微軟正黑體" pitchFamily="34" charset="-120"/>
                        </a:rPr>
                        <a:t>則是認為應以</a:t>
                      </a:r>
                      <a:r>
                        <a:rPr kumimoji="1" lang="zh-TW" altLang="en-US" sz="1600" b="1" u="none" strike="noStrike" cap="none" normalizeH="0" baseline="0" dirty="0" smtClean="0">
                          <a:ln>
                            <a:noFill/>
                          </a:ln>
                          <a:solidFill>
                            <a:srgbClr val="FF0000"/>
                          </a:solidFill>
                          <a:effectLst/>
                          <a:latin typeface="微軟正黑體" pitchFamily="34" charset="-120"/>
                          <a:ea typeface="微軟正黑體" pitchFamily="34" charset="-120"/>
                        </a:rPr>
                        <a:t>現時利率</a:t>
                      </a:r>
                      <a:r>
                        <a:rPr kumimoji="1" lang="zh-TW" altLang="en-US" sz="1600" b="1" u="none" strike="noStrike" cap="none" normalizeH="0" baseline="0" dirty="0" smtClean="0">
                          <a:ln>
                            <a:noFill/>
                          </a:ln>
                          <a:effectLst/>
                          <a:latin typeface="微軟正黑體" pitchFamily="34" charset="-120"/>
                          <a:ea typeface="微軟正黑體" pitchFamily="34" charset="-120"/>
                        </a:rPr>
                        <a:t>來評估，使得負債更符合實際狀況，而因此也較容易讓目前的負債擴大，造成責任準備金不足而面臨增資，且負債也會因此隨著現實利率而波動</a:t>
                      </a:r>
                      <a:endParaRPr kumimoji="1" lang="en-US" altLang="zh-TW" sz="1600" b="1" u="none" strike="noStrike" cap="none" normalizeH="0" baseline="0" dirty="0" smtClean="0">
                        <a:ln>
                          <a:noFill/>
                        </a:ln>
                        <a:effectLst/>
                        <a:latin typeface="微軟正黑體" pitchFamily="34" charset="-120"/>
                        <a:ea typeface="微軟正黑體" pitchFamily="34" charset="-120"/>
                      </a:endParaRPr>
                    </a:p>
                    <a:p>
                      <a:pPr marL="0" marR="0" indent="0" algn="l" defTabSz="914400" rtl="0" eaLnBrk="1" fontAlgn="base" latinLnBrk="0" hangingPunct="1">
                        <a:lnSpc>
                          <a:spcPct val="100000"/>
                        </a:lnSpc>
                        <a:spcBef>
                          <a:spcPct val="0"/>
                        </a:spcBef>
                        <a:spcAft>
                          <a:spcPct val="0"/>
                        </a:spcAft>
                        <a:buClrTx/>
                        <a:buSzTx/>
                        <a:buFontTx/>
                        <a:buNone/>
                        <a:tabLst/>
                      </a:pPr>
                      <a:r>
                        <a:rPr kumimoji="1" lang="en-US" altLang="zh-TW" sz="1600" b="1" u="none" strike="noStrike" cap="none" normalizeH="0" baseline="0" dirty="0" smtClean="0">
                          <a:ln>
                            <a:noFill/>
                          </a:ln>
                          <a:effectLst/>
                          <a:latin typeface="微軟正黑體" pitchFamily="34" charset="-120"/>
                          <a:ea typeface="微軟正黑體" pitchFamily="34" charset="-120"/>
                        </a:rPr>
                        <a:t>【</a:t>
                      </a:r>
                      <a:r>
                        <a:rPr kumimoji="1" lang="zh-TW" altLang="en-US" sz="1600" b="1" u="none" strike="noStrike" cap="none" normalizeH="0" baseline="0" dirty="0" smtClean="0">
                          <a:ln>
                            <a:noFill/>
                          </a:ln>
                          <a:effectLst/>
                          <a:latin typeface="微軟正黑體" pitchFamily="34" charset="-120"/>
                          <a:ea typeface="微軟正黑體" pitchFamily="34" charset="-120"/>
                        </a:rPr>
                        <a:t>今天的</a:t>
                      </a:r>
                      <a:r>
                        <a:rPr kumimoji="1" lang="en-US" altLang="zh-TW" sz="1600" b="1" u="none" strike="noStrike" cap="none" normalizeH="0" baseline="0" dirty="0" smtClean="0">
                          <a:ln>
                            <a:noFill/>
                          </a:ln>
                          <a:effectLst/>
                          <a:latin typeface="微軟正黑體" pitchFamily="34" charset="-120"/>
                          <a:ea typeface="微軟正黑體" pitchFamily="34" charset="-120"/>
                        </a:rPr>
                        <a:t>50</a:t>
                      </a:r>
                      <a:r>
                        <a:rPr kumimoji="1" lang="zh-TW" altLang="en-US" sz="1600" b="1" u="none" strike="noStrike" cap="none" normalizeH="0" baseline="0" dirty="0" smtClean="0">
                          <a:ln>
                            <a:noFill/>
                          </a:ln>
                          <a:effectLst/>
                          <a:latin typeface="微軟正黑體" pitchFamily="34" charset="-120"/>
                          <a:ea typeface="微軟正黑體" pitchFamily="34" charset="-120"/>
                        </a:rPr>
                        <a:t>億保費收入不代表明天的</a:t>
                      </a:r>
                      <a:r>
                        <a:rPr kumimoji="1" lang="en-US" altLang="zh-TW" sz="1600" b="1" u="none" strike="noStrike" cap="none" normalizeH="0" baseline="0" dirty="0" smtClean="0">
                          <a:ln>
                            <a:noFill/>
                          </a:ln>
                          <a:effectLst/>
                          <a:latin typeface="微軟正黑體" pitchFamily="34" charset="-120"/>
                          <a:ea typeface="微軟正黑體" pitchFamily="34" charset="-120"/>
                        </a:rPr>
                        <a:t>50</a:t>
                      </a:r>
                      <a:r>
                        <a:rPr kumimoji="1" lang="zh-TW" altLang="en-US" sz="1600" b="1" u="none" strike="noStrike" cap="none" normalizeH="0" baseline="0" dirty="0" smtClean="0">
                          <a:ln>
                            <a:noFill/>
                          </a:ln>
                          <a:effectLst/>
                          <a:latin typeface="微軟正黑體" pitchFamily="34" charset="-120"/>
                          <a:ea typeface="微軟正黑體" pitchFamily="34" charset="-120"/>
                        </a:rPr>
                        <a:t>億收入</a:t>
                      </a:r>
                      <a:r>
                        <a:rPr kumimoji="1" lang="en-US" altLang="zh-TW" sz="1600" b="1" u="none" strike="noStrike" cap="none" normalizeH="0" baseline="0" dirty="0" smtClean="0">
                          <a:ln>
                            <a:noFill/>
                          </a:ln>
                          <a:effectLst/>
                          <a:latin typeface="微軟正黑體" pitchFamily="34" charset="-120"/>
                          <a:ea typeface="微軟正黑體" pitchFamily="34" charset="-120"/>
                        </a:rPr>
                        <a:t>】</a:t>
                      </a:r>
                    </a:p>
                    <a:p>
                      <a:pPr marL="0" marR="0" indent="0" algn="l" defTabSz="914400" rtl="0" eaLnBrk="1" fontAlgn="base" latinLnBrk="0" hangingPunct="1">
                        <a:lnSpc>
                          <a:spcPct val="100000"/>
                        </a:lnSpc>
                        <a:spcBef>
                          <a:spcPct val="0"/>
                        </a:spcBef>
                        <a:spcAft>
                          <a:spcPct val="0"/>
                        </a:spcAft>
                        <a:buClrTx/>
                        <a:buSzTx/>
                        <a:buFontTx/>
                        <a:buNone/>
                        <a:tabLst/>
                      </a:pPr>
                      <a:endParaRPr kumimoji="1" lang="en-US" altLang="zh-TW" sz="1600" b="1" u="none" strike="noStrike" cap="none" normalizeH="0" baseline="0" dirty="0" smtClean="0">
                        <a:ln>
                          <a:noFill/>
                        </a:ln>
                        <a:effectLst/>
                        <a:latin typeface="微軟正黑體" pitchFamily="34" charset="-120"/>
                        <a:ea typeface="微軟正黑體" pitchFamily="34" charset="-120"/>
                      </a:endParaRPr>
                    </a:p>
                    <a:p>
                      <a:pPr marL="0" marR="0" indent="0" algn="l" defTabSz="914400" rtl="0" eaLnBrk="1" fontAlgn="base" latinLnBrk="0" hangingPunct="1">
                        <a:lnSpc>
                          <a:spcPct val="100000"/>
                        </a:lnSpc>
                        <a:spcBef>
                          <a:spcPct val="0"/>
                        </a:spcBef>
                        <a:spcAft>
                          <a:spcPct val="0"/>
                        </a:spcAft>
                        <a:buClrTx/>
                        <a:buSzTx/>
                        <a:buFontTx/>
                        <a:buNone/>
                        <a:tabLst/>
                      </a:pPr>
                      <a:r>
                        <a:rPr kumimoji="1" lang="en-US" altLang="zh-TW" sz="1600" b="1" u="none" strike="noStrike" cap="none" normalizeH="0" baseline="0" dirty="0" smtClean="0">
                          <a:ln>
                            <a:noFill/>
                          </a:ln>
                          <a:solidFill>
                            <a:srgbClr val="FF0000"/>
                          </a:solidFill>
                          <a:effectLst/>
                          <a:latin typeface="微軟正黑體" pitchFamily="34" charset="-120"/>
                          <a:ea typeface="微軟正黑體" pitchFamily="34" charset="-120"/>
                          <a:sym typeface="Wingdings" pitchFamily="2" charset="2"/>
                        </a:rPr>
                        <a:t>EX: </a:t>
                      </a:r>
                      <a:r>
                        <a:rPr kumimoji="1" lang="zh-TW" altLang="en-US" sz="1600" b="1" u="none" strike="noStrike" cap="none" normalizeH="0" baseline="0" dirty="0" smtClean="0">
                          <a:ln>
                            <a:noFill/>
                          </a:ln>
                          <a:solidFill>
                            <a:srgbClr val="FF0000"/>
                          </a:solidFill>
                          <a:effectLst/>
                          <a:latin typeface="微軟正黑體" pitchFamily="34" charset="-120"/>
                          <a:ea typeface="微軟正黑體" pitchFamily="34" charset="-120"/>
                          <a:sym typeface="Wingdings" pitchFamily="2" charset="2"/>
                        </a:rPr>
                        <a:t>穆迪報告中指出韓國為因應</a:t>
                      </a:r>
                      <a:r>
                        <a:rPr kumimoji="1" lang="en-US" altLang="zh-TW" sz="1600" b="1" u="none" strike="noStrike" cap="none" normalizeH="0" baseline="0" dirty="0" smtClean="0">
                          <a:ln>
                            <a:noFill/>
                          </a:ln>
                          <a:solidFill>
                            <a:srgbClr val="FF0000"/>
                          </a:solidFill>
                          <a:effectLst/>
                          <a:latin typeface="微軟正黑體" pitchFamily="34" charset="-120"/>
                          <a:ea typeface="微軟正黑體" pitchFamily="34" charset="-120"/>
                          <a:sym typeface="Wingdings" pitchFamily="2" charset="2"/>
                        </a:rPr>
                        <a:t>IFRS17</a:t>
                      </a:r>
                      <a:r>
                        <a:rPr kumimoji="1" lang="zh-TW" altLang="en-US" sz="1600" b="1" u="none" strike="noStrike" cap="none" normalizeH="0" baseline="0" dirty="0" smtClean="0">
                          <a:ln>
                            <a:noFill/>
                          </a:ln>
                          <a:solidFill>
                            <a:srgbClr val="FF0000"/>
                          </a:solidFill>
                          <a:effectLst/>
                          <a:latin typeface="微軟正黑體" pitchFamily="34" charset="-120"/>
                          <a:ea typeface="微軟正黑體" pitchFamily="34" charset="-120"/>
                          <a:sym typeface="Wingdings" pitchFamily="2" charset="2"/>
                        </a:rPr>
                        <a:t>，壽險業整體增資</a:t>
                      </a:r>
                      <a:r>
                        <a:rPr kumimoji="1" lang="en-US" altLang="zh-TW" sz="1600" b="1" u="none" strike="noStrike" cap="none" normalizeH="0" baseline="0" dirty="0" smtClean="0">
                          <a:ln>
                            <a:noFill/>
                          </a:ln>
                          <a:solidFill>
                            <a:srgbClr val="FF0000"/>
                          </a:solidFill>
                          <a:effectLst/>
                          <a:latin typeface="微軟正黑體" pitchFamily="34" charset="-120"/>
                          <a:ea typeface="微軟正黑體" pitchFamily="34" charset="-120"/>
                          <a:sym typeface="Wingdings" pitchFamily="2" charset="2"/>
                        </a:rPr>
                        <a:t>1.13</a:t>
                      </a:r>
                      <a:r>
                        <a:rPr kumimoji="1" lang="zh-TW" altLang="en-US" sz="1600" b="1" u="none" strike="noStrike" cap="none" normalizeH="0" baseline="0" dirty="0" smtClean="0">
                          <a:ln>
                            <a:noFill/>
                          </a:ln>
                          <a:solidFill>
                            <a:srgbClr val="FF0000"/>
                          </a:solidFill>
                          <a:effectLst/>
                          <a:latin typeface="微軟正黑體" pitchFamily="34" charset="-120"/>
                          <a:ea typeface="微軟正黑體" pitchFamily="34" charset="-120"/>
                          <a:sym typeface="Wingdings" pitchFamily="2" charset="2"/>
                        </a:rPr>
                        <a:t>兆台幣 </a:t>
                      </a:r>
                      <a:r>
                        <a:rPr kumimoji="1" lang="en-US" altLang="zh-TW" sz="1600" b="1" u="none" strike="noStrike" cap="none" normalizeH="0" baseline="0" dirty="0" smtClean="0">
                          <a:ln>
                            <a:noFill/>
                          </a:ln>
                          <a:solidFill>
                            <a:srgbClr val="FF0000"/>
                          </a:solidFill>
                          <a:effectLst/>
                          <a:latin typeface="微軟正黑體" pitchFamily="34" charset="-120"/>
                          <a:ea typeface="微軟正黑體" pitchFamily="34" charset="-120"/>
                          <a:sym typeface="Wingdings" pitchFamily="2" charset="2"/>
                        </a:rPr>
                        <a:t>(</a:t>
                      </a:r>
                      <a:r>
                        <a:rPr kumimoji="1" lang="zh-TW" altLang="en-US" sz="1600" b="1" u="none" strike="noStrike" cap="none" normalizeH="0" baseline="0" dirty="0" smtClean="0">
                          <a:ln>
                            <a:noFill/>
                          </a:ln>
                          <a:solidFill>
                            <a:srgbClr val="FF0000"/>
                          </a:solidFill>
                          <a:effectLst/>
                          <a:latin typeface="微軟正黑體" pitchFamily="34" charset="-120"/>
                          <a:ea typeface="微軟正黑體" pitchFamily="34" charset="-120"/>
                          <a:sym typeface="Wingdings" pitchFamily="2" charset="2"/>
                        </a:rPr>
                        <a:t>參考</a:t>
                      </a:r>
                      <a:r>
                        <a:rPr kumimoji="1" lang="en-US" altLang="zh-TW" sz="1600" b="1" u="none" strike="noStrike" cap="none" normalizeH="0" baseline="0" dirty="0" smtClean="0">
                          <a:ln>
                            <a:noFill/>
                          </a:ln>
                          <a:solidFill>
                            <a:srgbClr val="FF0000"/>
                          </a:solidFill>
                          <a:effectLst/>
                          <a:latin typeface="微軟正黑體" pitchFamily="34" charset="-120"/>
                          <a:ea typeface="微軟正黑體" pitchFamily="34" charset="-120"/>
                          <a:sym typeface="Wingdings" pitchFamily="2" charset="2"/>
                        </a:rPr>
                        <a:t>)</a:t>
                      </a:r>
                    </a:p>
                  </a:txBody>
                  <a:tcPr marL="72000" marR="72000" marT="45731" marB="45731">
                    <a:solidFill>
                      <a:schemeClr val="accent4">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264400839"/>
              </p:ext>
            </p:extLst>
          </p:nvPr>
        </p:nvGraphicFramePr>
        <p:xfrm>
          <a:off x="611560" y="4729934"/>
          <a:ext cx="7992888" cy="1868945"/>
        </p:xfrm>
        <a:graphic>
          <a:graphicData uri="http://schemas.openxmlformats.org/drawingml/2006/table">
            <a:tbl>
              <a:tblPr firstRow="1" bandRow="1">
                <a:tableStyleId>{1E171933-4619-4E11-9A3F-F7608DF75F80}</a:tableStyleId>
              </a:tblPr>
              <a:tblGrid>
                <a:gridCol w="7992888">
                  <a:extLst>
                    <a:ext uri="{9D8B030D-6E8A-4147-A177-3AD203B41FA5}">
                      <a16:colId xmlns:a16="http://schemas.microsoft.com/office/drawing/2014/main" val="20000"/>
                    </a:ext>
                  </a:extLst>
                </a:gridCol>
              </a:tblGrid>
              <a:tr h="4810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sz="2400" b="1" i="0" u="none" strike="noStrike" cap="none" normalizeH="0" baseline="0" dirty="0" smtClean="0">
                          <a:ln>
                            <a:noFill/>
                          </a:ln>
                          <a:solidFill>
                            <a:schemeClr val="bg1"/>
                          </a:solidFill>
                          <a:effectLst/>
                          <a:latin typeface="微軟正黑體" pitchFamily="34" charset="-120"/>
                          <a:ea typeface="微軟正黑體" pitchFamily="34" charset="-120"/>
                        </a:rPr>
                        <a:t>2. </a:t>
                      </a:r>
                      <a:r>
                        <a:rPr kumimoji="1" lang="zh-TW" altLang="en-US" sz="2400" b="1" i="0" u="none" strike="noStrike" cap="none" normalizeH="0" baseline="0" dirty="0" smtClean="0">
                          <a:ln>
                            <a:noFill/>
                          </a:ln>
                          <a:solidFill>
                            <a:schemeClr val="bg1"/>
                          </a:solidFill>
                          <a:effectLst/>
                          <a:latin typeface="微軟正黑體" pitchFamily="34" charset="-120"/>
                          <a:ea typeface="微軟正黑體" pitchFamily="34" charset="-120"/>
                        </a:rPr>
                        <a:t>虧損一次認列、獲利逐期攤銷</a:t>
                      </a:r>
                      <a:endParaRPr kumimoji="1" lang="en-US" altLang="zh-TW" sz="2400" b="1" i="0" u="none" strike="noStrike" cap="none" normalizeH="0" baseline="0" dirty="0" smtClean="0">
                        <a:ln>
                          <a:noFill/>
                        </a:ln>
                        <a:solidFill>
                          <a:schemeClr val="bg1"/>
                        </a:solidFill>
                        <a:effectLst/>
                        <a:latin typeface="微軟正黑體" pitchFamily="34" charset="-120"/>
                        <a:ea typeface="微軟正黑體" pitchFamily="34" charset="-120"/>
                      </a:endParaRPr>
                    </a:p>
                  </a:txBody>
                  <a:tcPr marL="72000" marR="72000" marT="45731" marB="45731" anchor="ctr"/>
                </a:tc>
                <a:extLst>
                  <a:ext uri="{0D108BD9-81ED-4DB2-BD59-A6C34878D82A}">
                    <a16:rowId xmlns:a16="http://schemas.microsoft.com/office/drawing/2014/main" val="10000"/>
                  </a:ext>
                </a:extLst>
              </a:tr>
              <a:tr h="579254">
                <a:tc>
                  <a:txBody>
                    <a:bodyPr/>
                    <a:lstStyle/>
                    <a:p>
                      <a:r>
                        <a:rPr lang="zh-TW" altLang="en-US" sz="1600" dirty="0" smtClean="0"/>
                        <a:t>現行的會計制度，保險公司向保戶收到錢，就視為收入，並提存準備金 </a:t>
                      </a:r>
                    </a:p>
                    <a:p>
                      <a:pPr marL="0" marR="0" indent="0" algn="l" defTabSz="914400" rtl="0" eaLnBrk="1" fontAlgn="base" latinLnBrk="0" hangingPunct="1">
                        <a:lnSpc>
                          <a:spcPct val="100000"/>
                        </a:lnSpc>
                        <a:spcBef>
                          <a:spcPct val="0"/>
                        </a:spcBef>
                        <a:spcAft>
                          <a:spcPct val="0"/>
                        </a:spcAft>
                        <a:buClrTx/>
                        <a:buSzTx/>
                        <a:buFontTx/>
                        <a:buNone/>
                        <a:tabLst/>
                      </a:pPr>
                      <a:r>
                        <a:rPr kumimoji="1" lang="zh-TW" altLang="en-US" sz="1600" b="1" u="none" strike="noStrike" cap="none" normalizeH="0" baseline="0" dirty="0" smtClean="0">
                          <a:ln>
                            <a:noFill/>
                          </a:ln>
                          <a:effectLst/>
                          <a:latin typeface="微軟正黑體" pitchFamily="34" charset="-120"/>
                          <a:ea typeface="微軟正黑體" pitchFamily="34" charset="-120"/>
                        </a:rPr>
                        <a:t>	</a:t>
                      </a:r>
                      <a:endParaRPr kumimoji="1" lang="en-US" altLang="zh-TW" sz="1600" b="1" u="none" strike="noStrike" cap="none" normalizeH="0" baseline="0" dirty="0" smtClean="0">
                        <a:ln>
                          <a:noFill/>
                        </a:ln>
                        <a:effectLst/>
                        <a:latin typeface="微軟正黑體" pitchFamily="34" charset="-120"/>
                        <a:ea typeface="微軟正黑體" pitchFamily="34" charset="-120"/>
                      </a:endParaRPr>
                    </a:p>
                  </a:txBody>
                  <a:tcPr marL="72000" marR="72000" marT="45731" marB="45731">
                    <a:solidFill>
                      <a:schemeClr val="bg1"/>
                    </a:solidFill>
                  </a:tcPr>
                </a:tc>
                <a:extLst>
                  <a:ext uri="{0D108BD9-81ED-4DB2-BD59-A6C34878D82A}">
                    <a16:rowId xmlns:a16="http://schemas.microsoft.com/office/drawing/2014/main" val="10001"/>
                  </a:ext>
                </a:extLst>
              </a:tr>
              <a:tr h="808637">
                <a:tc>
                  <a:txBody>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TW" sz="1600" b="1" u="none" strike="noStrike" cap="none" normalizeH="0" baseline="0" dirty="0" smtClean="0">
                          <a:ln>
                            <a:noFill/>
                          </a:ln>
                          <a:effectLst/>
                          <a:latin typeface="微軟正黑體" pitchFamily="34" charset="-120"/>
                          <a:ea typeface="微軟正黑體" pitchFamily="34" charset="-120"/>
                        </a:rPr>
                        <a:t>IFRS17</a:t>
                      </a:r>
                      <a:r>
                        <a:rPr kumimoji="1" lang="zh-TW" altLang="en-US" sz="1600" b="1" u="none" strike="noStrike" cap="none" normalizeH="0" baseline="0" dirty="0" smtClean="0">
                          <a:ln>
                            <a:noFill/>
                          </a:ln>
                          <a:effectLst/>
                          <a:latin typeface="微軟正黑體" pitchFamily="34" charset="-120"/>
                          <a:ea typeface="微軟正黑體" pitchFamily="34" charset="-120"/>
                        </a:rPr>
                        <a:t>則認為，保險公司必須檢視保險合約群組的賺賠，賠錢要立刻列入虧損，賺錢則在保險期間內，逐期隨服務之提供而認列</a:t>
                      </a:r>
                      <a:endParaRPr kumimoji="1" lang="en-US" altLang="zh-TW" sz="1600" b="1" u="none" strike="noStrike" cap="none" normalizeH="0" baseline="0" dirty="0" smtClean="0">
                        <a:ln>
                          <a:noFill/>
                        </a:ln>
                        <a:solidFill>
                          <a:srgbClr val="FF0000"/>
                        </a:solidFill>
                        <a:effectLst/>
                        <a:latin typeface="微軟正黑體" pitchFamily="34" charset="-120"/>
                        <a:ea typeface="微軟正黑體" pitchFamily="34" charset="-120"/>
                        <a:sym typeface="Wingdings" pitchFamily="2" charset="2"/>
                      </a:endParaRPr>
                    </a:p>
                  </a:txBody>
                  <a:tcPr marL="72000" marR="72000" marT="45731" marB="45731">
                    <a:solidFill>
                      <a:schemeClr val="accent4">
                        <a:lumMod val="20000"/>
                        <a:lumOff val="8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926846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ext uri="{D42A27DB-BD31-4B8C-83A1-F6EECF244321}">
                <p14:modId xmlns:p14="http://schemas.microsoft.com/office/powerpoint/2010/main" val="3248674001"/>
              </p:ext>
            </p:extLst>
          </p:nvPr>
        </p:nvGraphicFramePr>
        <p:xfrm>
          <a:off x="611560" y="1395874"/>
          <a:ext cx="7992888" cy="2140519"/>
        </p:xfrm>
        <a:graphic>
          <a:graphicData uri="http://schemas.openxmlformats.org/drawingml/2006/table">
            <a:tbl>
              <a:tblPr firstRow="1" bandRow="1">
                <a:tableStyleId>{1E171933-4619-4E11-9A3F-F7608DF75F80}</a:tableStyleId>
              </a:tblPr>
              <a:tblGrid>
                <a:gridCol w="7992888">
                  <a:extLst>
                    <a:ext uri="{9D8B030D-6E8A-4147-A177-3AD203B41FA5}">
                      <a16:colId xmlns:a16="http://schemas.microsoft.com/office/drawing/2014/main" val="20000"/>
                    </a:ext>
                  </a:extLst>
                </a:gridCol>
              </a:tblGrid>
              <a:tr h="4810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sz="2400" b="1" i="0" u="none" strike="noStrike" cap="none" normalizeH="0" baseline="0" dirty="0" smtClean="0">
                          <a:ln>
                            <a:noFill/>
                          </a:ln>
                          <a:solidFill>
                            <a:schemeClr val="bg1"/>
                          </a:solidFill>
                          <a:effectLst/>
                          <a:latin typeface="微軟正黑體" pitchFamily="34" charset="-120"/>
                          <a:ea typeface="微軟正黑體" pitchFamily="34" charset="-120"/>
                        </a:rPr>
                        <a:t>3.  </a:t>
                      </a:r>
                      <a:r>
                        <a:rPr kumimoji="1" lang="zh-TW" altLang="en-US" sz="2400" b="1" i="0" u="none" strike="noStrike" cap="none" normalizeH="0" baseline="0" dirty="0" smtClean="0">
                          <a:ln>
                            <a:noFill/>
                          </a:ln>
                          <a:solidFill>
                            <a:schemeClr val="bg1"/>
                          </a:solidFill>
                          <a:effectLst/>
                          <a:latin typeface="微軟正黑體" pitchFamily="34" charset="-120"/>
                          <a:ea typeface="微軟正黑體" pitchFamily="34" charset="-120"/>
                        </a:rPr>
                        <a:t>以組合方式揭露</a:t>
                      </a:r>
                      <a:endParaRPr kumimoji="1" lang="en-US" altLang="zh-TW" sz="2400" b="1" i="0" u="none" strike="noStrike" cap="none" normalizeH="0" baseline="0" dirty="0" smtClean="0">
                        <a:ln>
                          <a:noFill/>
                        </a:ln>
                        <a:solidFill>
                          <a:schemeClr val="bg1"/>
                        </a:solidFill>
                        <a:effectLst/>
                        <a:latin typeface="微軟正黑體" pitchFamily="34" charset="-120"/>
                        <a:ea typeface="微軟正黑體" pitchFamily="34" charset="-120"/>
                      </a:endParaRPr>
                    </a:p>
                  </a:txBody>
                  <a:tcPr marL="72000" marR="72000" marT="45731" marB="45731" anchor="ctr"/>
                </a:tc>
                <a:extLst>
                  <a:ext uri="{0D108BD9-81ED-4DB2-BD59-A6C34878D82A}">
                    <a16:rowId xmlns:a16="http://schemas.microsoft.com/office/drawing/2014/main" val="10000"/>
                  </a:ext>
                </a:extLst>
              </a:tr>
              <a:tr h="592418">
                <a:tc>
                  <a:txBody>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TW" altLang="en-US" sz="1600" b="0" u="none" strike="noStrike" cap="none" normalizeH="0" baseline="0" dirty="0" smtClean="0">
                          <a:ln>
                            <a:noFill/>
                          </a:ln>
                          <a:effectLst/>
                          <a:latin typeface="微軟正黑體" pitchFamily="34" charset="-120"/>
                          <a:ea typeface="微軟正黑體" pitchFamily="34" charset="-120"/>
                        </a:rPr>
                        <a:t>現行財報以公司整體損益揭露，獲利與損失可相互抵消，使得虧損不易呈現</a:t>
                      </a:r>
                    </a:p>
                  </a:txBody>
                  <a:tcPr marL="72000" marR="72000" marT="45731" marB="45731">
                    <a:solidFill>
                      <a:schemeClr val="bg1"/>
                    </a:solidFill>
                  </a:tcPr>
                </a:tc>
                <a:extLst>
                  <a:ext uri="{0D108BD9-81ED-4DB2-BD59-A6C34878D82A}">
                    <a16:rowId xmlns:a16="http://schemas.microsoft.com/office/drawing/2014/main" val="10001"/>
                  </a:ext>
                </a:extLst>
              </a:tr>
              <a:tr h="1067047">
                <a:tc>
                  <a:txBody>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TW" sz="1600" b="1" u="none" strike="noStrike" cap="none" normalizeH="0" baseline="0" dirty="0" smtClean="0">
                          <a:ln>
                            <a:noFill/>
                          </a:ln>
                          <a:effectLst/>
                          <a:latin typeface="微軟正黑體" pitchFamily="34" charset="-120"/>
                          <a:ea typeface="微軟正黑體" pitchFamily="34" charset="-120"/>
                        </a:rPr>
                        <a:t>IFRS17</a:t>
                      </a:r>
                      <a:r>
                        <a:rPr kumimoji="1" lang="zh-TW" altLang="en-US" sz="1600" b="1" u="none" strike="noStrike" cap="none" normalizeH="0" baseline="0" dirty="0" smtClean="0">
                          <a:ln>
                            <a:noFill/>
                          </a:ln>
                          <a:effectLst/>
                          <a:latin typeface="微軟正黑體" pitchFamily="34" charset="-120"/>
                          <a:ea typeface="微軟正黑體" pitchFamily="34" charset="-120"/>
                        </a:rPr>
                        <a:t>改為分別揭露各組合的獲利情形，其中</a:t>
                      </a:r>
                      <a:r>
                        <a:rPr kumimoji="1" lang="zh-TW" altLang="en-US" sz="1600" b="1" u="none" strike="noStrike" cap="none" normalizeH="0" baseline="0" dirty="0" smtClean="0">
                          <a:ln>
                            <a:noFill/>
                          </a:ln>
                          <a:solidFill>
                            <a:srgbClr val="FF0000"/>
                          </a:solidFill>
                          <a:effectLst/>
                          <a:latin typeface="微軟正黑體" pitchFamily="34" charset="-120"/>
                          <a:ea typeface="微軟正黑體" pitchFamily="34" charset="-120"/>
                        </a:rPr>
                        <a:t>盈虧不得互抵</a:t>
                      </a:r>
                      <a:r>
                        <a:rPr kumimoji="1" lang="zh-TW" altLang="en-US" sz="1600" b="1" u="none" strike="noStrike" cap="none" normalizeH="0" baseline="0" dirty="0" smtClean="0">
                          <a:ln>
                            <a:noFill/>
                          </a:ln>
                          <a:effectLst/>
                          <a:latin typeface="微軟正黑體" pitchFamily="34" charset="-120"/>
                          <a:ea typeface="微軟正黑體" pitchFamily="34" charset="-120"/>
                        </a:rPr>
                        <a:t>，應分別揭露</a:t>
                      </a:r>
                      <a:endParaRPr kumimoji="1" lang="en-US" altLang="zh-TW" sz="1600" b="1" u="none" strike="noStrike" cap="none" normalizeH="0" baseline="0" dirty="0" smtClean="0">
                        <a:ln>
                          <a:noFill/>
                        </a:ln>
                        <a:effectLst/>
                        <a:latin typeface="微軟正黑體" pitchFamily="34" charset="-120"/>
                        <a:ea typeface="微軟正黑體" pitchFamily="34" charset="-120"/>
                      </a:endParaRPr>
                    </a:p>
                    <a:p>
                      <a:pPr marL="0" marR="0" indent="0" algn="l" defTabSz="914400" rtl="0" eaLnBrk="1" fontAlgn="base" latinLnBrk="0" hangingPunct="1">
                        <a:lnSpc>
                          <a:spcPct val="100000"/>
                        </a:lnSpc>
                        <a:spcBef>
                          <a:spcPct val="0"/>
                        </a:spcBef>
                        <a:spcAft>
                          <a:spcPct val="0"/>
                        </a:spcAft>
                        <a:buClrTx/>
                        <a:buSzTx/>
                        <a:buFontTx/>
                        <a:buNone/>
                        <a:tabLst/>
                      </a:pPr>
                      <a:r>
                        <a:rPr kumimoji="1" lang="zh-TW" altLang="en-US" sz="1600" b="1" u="none" strike="noStrike" cap="none" normalizeH="0" baseline="0" dirty="0" smtClean="0">
                          <a:ln>
                            <a:noFill/>
                          </a:ln>
                          <a:solidFill>
                            <a:srgbClr val="FF0000"/>
                          </a:solidFill>
                          <a:effectLst/>
                          <a:latin typeface="微軟正黑體" pitchFamily="34" charset="-120"/>
                          <a:ea typeface="微軟正黑體" pitchFamily="34" charset="-120"/>
                          <a:sym typeface="Wingdings" pitchFamily="2" charset="2"/>
                        </a:rPr>
                        <a:t>也因此組合與群組的切分將會直接影響公司財報的損益</a:t>
                      </a:r>
                      <a:endParaRPr kumimoji="1" lang="en-US" altLang="zh-TW" sz="1600" b="1" u="none" strike="noStrike" cap="none" normalizeH="0" baseline="0" dirty="0" smtClean="0">
                        <a:ln>
                          <a:noFill/>
                        </a:ln>
                        <a:solidFill>
                          <a:srgbClr val="FF0000"/>
                        </a:solidFill>
                        <a:effectLst/>
                        <a:latin typeface="微軟正黑體" pitchFamily="34" charset="-120"/>
                        <a:ea typeface="微軟正黑體" pitchFamily="34" charset="-120"/>
                        <a:sym typeface="Wingdings" pitchFamily="2" charset="2"/>
                      </a:endParaRPr>
                    </a:p>
                    <a:p>
                      <a:pPr marL="0" marR="0" indent="0" algn="l" defTabSz="914400" rtl="0" eaLnBrk="1" fontAlgn="base" latinLnBrk="0" hangingPunct="1">
                        <a:lnSpc>
                          <a:spcPct val="100000"/>
                        </a:lnSpc>
                        <a:spcBef>
                          <a:spcPct val="0"/>
                        </a:spcBef>
                        <a:spcAft>
                          <a:spcPct val="0"/>
                        </a:spcAft>
                        <a:buClrTx/>
                        <a:buSzTx/>
                        <a:buFontTx/>
                        <a:buNone/>
                        <a:tabLst/>
                      </a:pPr>
                      <a:endParaRPr kumimoji="1" lang="en-US" altLang="zh-TW" sz="1600" b="1" u="none" strike="noStrike" cap="none" normalizeH="0" baseline="0" dirty="0" smtClean="0">
                        <a:ln>
                          <a:noFill/>
                        </a:ln>
                        <a:solidFill>
                          <a:srgbClr val="FF0000"/>
                        </a:solidFill>
                        <a:effectLst/>
                        <a:latin typeface="微軟正黑體" pitchFamily="34" charset="-120"/>
                        <a:ea typeface="微軟正黑體" pitchFamily="34" charset="-120"/>
                        <a:sym typeface="Wingdings" pitchFamily="2" charset="2"/>
                      </a:endParaRPr>
                    </a:p>
                    <a:p>
                      <a:pPr marL="0" marR="0" indent="0" algn="l" defTabSz="914400" rtl="0" eaLnBrk="1" fontAlgn="base" latinLnBrk="0" hangingPunct="1">
                        <a:lnSpc>
                          <a:spcPct val="100000"/>
                        </a:lnSpc>
                        <a:spcBef>
                          <a:spcPct val="0"/>
                        </a:spcBef>
                        <a:spcAft>
                          <a:spcPct val="0"/>
                        </a:spcAft>
                        <a:buClrTx/>
                        <a:buSzTx/>
                        <a:buFontTx/>
                        <a:buNone/>
                        <a:tabLst/>
                      </a:pPr>
                      <a:r>
                        <a:rPr kumimoji="1" lang="zh-TW" altLang="en-US" sz="1600" b="1" u="none" strike="noStrike" cap="none" normalizeH="0" baseline="0" dirty="0" smtClean="0">
                          <a:ln>
                            <a:noFill/>
                          </a:ln>
                          <a:solidFill>
                            <a:schemeClr val="tx1"/>
                          </a:solidFill>
                          <a:effectLst/>
                          <a:latin typeface="微軟正黑體" pitchFamily="34" charset="-120"/>
                          <a:ea typeface="微軟正黑體" pitchFamily="34" charset="-120"/>
                          <a:sym typeface="Wingdings" pitchFamily="2" charset="2"/>
                        </a:rPr>
                        <a:t>組合</a:t>
                      </a:r>
                      <a:r>
                        <a:rPr kumimoji="1" lang="en-US" altLang="zh-TW" sz="1600" b="1" u="none" strike="noStrike" cap="none" normalizeH="0" baseline="0" dirty="0" smtClean="0">
                          <a:ln>
                            <a:noFill/>
                          </a:ln>
                          <a:solidFill>
                            <a:schemeClr val="tx1"/>
                          </a:solidFill>
                          <a:effectLst/>
                          <a:latin typeface="微軟正黑體" pitchFamily="34" charset="-120"/>
                          <a:ea typeface="微軟正黑體" pitchFamily="34" charset="-120"/>
                          <a:sym typeface="Wingdings" pitchFamily="2" charset="2"/>
                        </a:rPr>
                        <a:t>: </a:t>
                      </a:r>
                      <a:r>
                        <a:rPr kumimoji="1" lang="zh-TW" altLang="en-US" sz="1600" b="1" u="none" strike="noStrike" cap="none" normalizeH="0" baseline="0" dirty="0" smtClean="0">
                          <a:ln>
                            <a:noFill/>
                          </a:ln>
                          <a:solidFill>
                            <a:schemeClr val="tx1"/>
                          </a:solidFill>
                          <a:effectLst/>
                          <a:latin typeface="微軟正黑體" pitchFamily="34" charset="-120"/>
                          <a:ea typeface="微軟正黑體" pitchFamily="34" charset="-120"/>
                          <a:sym typeface="Wingdings" pitchFamily="2" charset="2"/>
                        </a:rPr>
                        <a:t>應依照共同管理、相似風險的方式區別 </a:t>
                      </a:r>
                      <a:r>
                        <a:rPr kumimoji="1" lang="en-US" altLang="zh-TW" sz="1600" b="1" u="none" strike="noStrike" cap="none" normalizeH="0" baseline="0" dirty="0" smtClean="0">
                          <a:ln>
                            <a:noFill/>
                          </a:ln>
                          <a:solidFill>
                            <a:schemeClr val="tx1"/>
                          </a:solidFill>
                          <a:effectLst/>
                          <a:latin typeface="微軟正黑體" pitchFamily="34" charset="-120"/>
                          <a:ea typeface="微軟正黑體" pitchFamily="34" charset="-120"/>
                          <a:sym typeface="Wingdings" pitchFamily="2" charset="2"/>
                        </a:rPr>
                        <a:t>EX: </a:t>
                      </a:r>
                      <a:r>
                        <a:rPr kumimoji="1" lang="zh-TW" altLang="en-US" sz="1600" b="1" u="none" strike="noStrike" cap="none" normalizeH="0" baseline="0" dirty="0" smtClean="0">
                          <a:ln>
                            <a:noFill/>
                          </a:ln>
                          <a:solidFill>
                            <a:schemeClr val="tx1"/>
                          </a:solidFill>
                          <a:effectLst/>
                          <a:latin typeface="微軟正黑體" pitchFamily="34" charset="-120"/>
                          <a:ea typeface="微軟正黑體" pitchFamily="34" charset="-120"/>
                          <a:sym typeface="Wingdings" pitchFamily="2" charset="2"/>
                        </a:rPr>
                        <a:t>壽險、健康險應屬於不同組合</a:t>
                      </a:r>
                      <a:endParaRPr kumimoji="1" lang="en-US" altLang="zh-TW" sz="1600" b="1" u="none" strike="noStrike" cap="none" normalizeH="0" baseline="0" dirty="0" smtClean="0">
                        <a:ln>
                          <a:noFill/>
                        </a:ln>
                        <a:solidFill>
                          <a:schemeClr val="tx1"/>
                        </a:solidFill>
                        <a:effectLst/>
                        <a:latin typeface="微軟正黑體" pitchFamily="34" charset="-120"/>
                        <a:ea typeface="微軟正黑體" pitchFamily="34" charset="-120"/>
                        <a:sym typeface="Wingdings" pitchFamily="2" charset="2"/>
                      </a:endParaRPr>
                    </a:p>
                  </a:txBody>
                  <a:tcPr marL="72000" marR="72000" marT="45731" marB="45731">
                    <a:solidFill>
                      <a:schemeClr val="accent4">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053811393"/>
              </p:ext>
            </p:extLst>
          </p:nvPr>
        </p:nvGraphicFramePr>
        <p:xfrm>
          <a:off x="611560" y="3765791"/>
          <a:ext cx="7992888" cy="2112842"/>
        </p:xfrm>
        <a:graphic>
          <a:graphicData uri="http://schemas.openxmlformats.org/drawingml/2006/table">
            <a:tbl>
              <a:tblPr firstRow="1" bandRow="1">
                <a:tableStyleId>{1E171933-4619-4E11-9A3F-F7608DF75F80}</a:tableStyleId>
              </a:tblPr>
              <a:tblGrid>
                <a:gridCol w="7992888">
                  <a:extLst>
                    <a:ext uri="{9D8B030D-6E8A-4147-A177-3AD203B41FA5}">
                      <a16:colId xmlns:a16="http://schemas.microsoft.com/office/drawing/2014/main" val="20000"/>
                    </a:ext>
                  </a:extLst>
                </a:gridCol>
              </a:tblGrid>
              <a:tr h="4810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sz="2400" b="1" i="0" u="none" strike="noStrike" cap="none" normalizeH="0" baseline="0" dirty="0" smtClean="0">
                          <a:ln>
                            <a:noFill/>
                          </a:ln>
                          <a:solidFill>
                            <a:schemeClr val="bg1"/>
                          </a:solidFill>
                          <a:effectLst/>
                          <a:latin typeface="微軟正黑體" pitchFamily="34" charset="-120"/>
                          <a:ea typeface="微軟正黑體" pitchFamily="34" charset="-120"/>
                        </a:rPr>
                        <a:t>4. </a:t>
                      </a:r>
                      <a:r>
                        <a:rPr kumimoji="1" lang="zh-TW" altLang="en-US" sz="2400" b="1" i="0" u="none" strike="noStrike" cap="none" normalizeH="0" baseline="0" dirty="0" smtClean="0">
                          <a:ln>
                            <a:noFill/>
                          </a:ln>
                          <a:solidFill>
                            <a:schemeClr val="bg1"/>
                          </a:solidFill>
                          <a:effectLst/>
                          <a:latin typeface="微軟正黑體" pitchFamily="34" charset="-120"/>
                          <a:ea typeface="微軟正黑體" pitchFamily="34" charset="-120"/>
                        </a:rPr>
                        <a:t>認列方式不同，營收數字變少</a:t>
                      </a:r>
                      <a:endParaRPr kumimoji="1" lang="en-US" altLang="zh-TW" sz="2400" b="1" i="0" u="none" strike="noStrike" cap="none" normalizeH="0" baseline="0" dirty="0" smtClean="0">
                        <a:ln>
                          <a:noFill/>
                        </a:ln>
                        <a:solidFill>
                          <a:schemeClr val="bg1"/>
                        </a:solidFill>
                        <a:effectLst/>
                        <a:latin typeface="微軟正黑體" pitchFamily="34" charset="-120"/>
                        <a:ea typeface="微軟正黑體" pitchFamily="34" charset="-120"/>
                      </a:endParaRPr>
                    </a:p>
                  </a:txBody>
                  <a:tcPr marL="72000" marR="72000" marT="45731" marB="45731" anchor="ctr"/>
                </a:tc>
                <a:extLst>
                  <a:ext uri="{0D108BD9-81ED-4DB2-BD59-A6C34878D82A}">
                    <a16:rowId xmlns:a16="http://schemas.microsoft.com/office/drawing/2014/main" val="10000"/>
                  </a:ext>
                </a:extLst>
              </a:tr>
              <a:tr h="823151">
                <a:tc>
                  <a:txBody>
                    <a:bodyPr/>
                    <a:lstStyle/>
                    <a:p>
                      <a:r>
                        <a:rPr lang="zh-TW" altLang="en-US" sz="1600" dirty="0" smtClean="0"/>
                        <a:t>現行損益表以現金收付為基礎，用整體收入及支出看損益，總收入減總支出可以得到淨利。</a:t>
                      </a:r>
                      <a:endParaRPr lang="en-US" altLang="zh-TW" sz="1600" dirty="0" smtClean="0"/>
                    </a:p>
                    <a:p>
                      <a:pPr marL="0" marR="0" indent="0" algn="l" defTabSz="914400" rtl="0" eaLnBrk="1" fontAlgn="base" latinLnBrk="0" hangingPunct="1">
                        <a:lnSpc>
                          <a:spcPct val="100000"/>
                        </a:lnSpc>
                        <a:spcBef>
                          <a:spcPct val="0"/>
                        </a:spcBef>
                        <a:spcAft>
                          <a:spcPct val="0"/>
                        </a:spcAft>
                        <a:buClrTx/>
                        <a:buSzTx/>
                        <a:buFontTx/>
                        <a:buNone/>
                        <a:tabLst/>
                      </a:pPr>
                      <a:r>
                        <a:rPr kumimoji="1" lang="zh-TW" altLang="en-US" sz="1600" b="1" u="none" strike="noStrike" cap="none" normalizeH="0" baseline="0" dirty="0" smtClean="0">
                          <a:ln>
                            <a:noFill/>
                          </a:ln>
                          <a:effectLst/>
                          <a:latin typeface="微軟正黑體" pitchFamily="34" charset="-120"/>
                          <a:ea typeface="微軟正黑體" pitchFamily="34" charset="-120"/>
                        </a:rPr>
                        <a:t>	</a:t>
                      </a:r>
                      <a:endParaRPr kumimoji="1" lang="en-US" altLang="zh-TW" sz="1600" b="1" u="none" strike="noStrike" cap="none" normalizeH="0" baseline="0" dirty="0" smtClean="0">
                        <a:ln>
                          <a:noFill/>
                        </a:ln>
                        <a:effectLst/>
                        <a:latin typeface="微軟正黑體" pitchFamily="34" charset="-120"/>
                        <a:ea typeface="微軟正黑體" pitchFamily="34" charset="-120"/>
                      </a:endParaRPr>
                    </a:p>
                  </a:txBody>
                  <a:tcPr marL="72000" marR="72000" marT="45731" marB="45731">
                    <a:solidFill>
                      <a:schemeClr val="bg1"/>
                    </a:solidFill>
                  </a:tcPr>
                </a:tc>
                <a:extLst>
                  <a:ext uri="{0D108BD9-81ED-4DB2-BD59-A6C34878D82A}">
                    <a16:rowId xmlns:a16="http://schemas.microsoft.com/office/drawing/2014/main" val="10001"/>
                  </a:ext>
                </a:extLst>
              </a:tr>
              <a:tr h="808637">
                <a:tc>
                  <a:txBody>
                    <a:bodyPr/>
                    <a:lstStyle/>
                    <a:p>
                      <a:r>
                        <a:rPr kumimoji="1" lang="en-US" altLang="zh-TW" sz="1600" b="1" u="none" strike="noStrike" cap="none" normalizeH="0" baseline="0" dirty="0" smtClean="0">
                          <a:ln>
                            <a:noFill/>
                          </a:ln>
                          <a:effectLst/>
                          <a:latin typeface="微軟正黑體" pitchFamily="34" charset="-120"/>
                          <a:ea typeface="微軟正黑體" pitchFamily="34" charset="-120"/>
                        </a:rPr>
                        <a:t>IFRS17</a:t>
                      </a:r>
                      <a:r>
                        <a:rPr lang="zh-TW" altLang="en-US" sz="1600" b="1" dirty="0" smtClean="0"/>
                        <a:t>後拆利源看損益，可直接看出保險本業經營的保險利潤 和 資金運用的財務利潤分別多少。</a:t>
                      </a:r>
                      <a:endParaRPr lang="en-US" altLang="zh-TW" sz="1600" b="1" dirty="0" smtClean="0"/>
                    </a:p>
                  </a:txBody>
                  <a:tcPr marL="72000" marR="72000" marT="45731" marB="45731">
                    <a:solidFill>
                      <a:schemeClr val="accent4">
                        <a:lumMod val="20000"/>
                        <a:lumOff val="80000"/>
                      </a:schemeClr>
                    </a:solidFill>
                  </a:tcPr>
                </a:tc>
                <a:extLst>
                  <a:ext uri="{0D108BD9-81ED-4DB2-BD59-A6C34878D82A}">
                    <a16:rowId xmlns:a16="http://schemas.microsoft.com/office/drawing/2014/main" val="10002"/>
                  </a:ext>
                </a:extLst>
              </a:tr>
            </a:tbl>
          </a:graphicData>
        </a:graphic>
      </p:graphicFrame>
      <p:sp>
        <p:nvSpPr>
          <p:cNvPr id="9" name="標題 1"/>
          <p:cNvSpPr txBox="1">
            <a:spLocks/>
          </p:cNvSpPr>
          <p:nvPr/>
        </p:nvSpPr>
        <p:spPr bwMode="auto">
          <a:xfrm>
            <a:off x="1993425" y="120041"/>
            <a:ext cx="7187087" cy="644840"/>
          </a:xfrm>
          <a:prstGeom prst="rect">
            <a:avLst/>
          </a:prstGeom>
          <a:noFill/>
          <a:ln w="9525">
            <a:noFill/>
            <a:miter lim="800000"/>
            <a:headEnd/>
            <a:tailEnd/>
          </a:ln>
        </p:spPr>
        <p:txBody>
          <a:bodyPr lIns="121861" tIns="60930" rIns="121861" bIns="60930">
            <a:noAutofit/>
          </a:bodyPr>
          <a:lstStyle>
            <a:lvl1pPr algn="l" rtl="0" eaLnBrk="0" fontAlgn="base" hangingPunct="0">
              <a:spcBef>
                <a:spcPct val="0"/>
              </a:spcBef>
              <a:spcAft>
                <a:spcPct val="0"/>
              </a:spcAft>
              <a:defRPr kumimoji="1" sz="3200" b="1">
                <a:solidFill>
                  <a:schemeClr val="tx1"/>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2pPr>
            <a:lvl3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3pPr>
            <a:lvl4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4pPr>
            <a:lvl5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5pPr>
            <a:lvl6pPr marL="609251" algn="ctr" rtl="0" fontAlgn="base">
              <a:spcBef>
                <a:spcPct val="0"/>
              </a:spcBef>
              <a:spcAft>
                <a:spcPct val="0"/>
              </a:spcAft>
              <a:defRPr kumimoji="1" sz="5900">
                <a:solidFill>
                  <a:schemeClr val="tx2"/>
                </a:solidFill>
                <a:latin typeface="Times New Roman" pitchFamily="18" charset="0"/>
                <a:ea typeface="新細明體" pitchFamily="18" charset="-120"/>
              </a:defRPr>
            </a:lvl6pPr>
            <a:lvl7pPr marL="1218540" algn="ctr" rtl="0" fontAlgn="base">
              <a:spcBef>
                <a:spcPct val="0"/>
              </a:spcBef>
              <a:spcAft>
                <a:spcPct val="0"/>
              </a:spcAft>
              <a:defRPr kumimoji="1" sz="5900">
                <a:solidFill>
                  <a:schemeClr val="tx2"/>
                </a:solidFill>
                <a:latin typeface="Times New Roman" pitchFamily="18" charset="0"/>
                <a:ea typeface="新細明體" pitchFamily="18" charset="-120"/>
              </a:defRPr>
            </a:lvl7pPr>
            <a:lvl8pPr marL="1827802" algn="ctr" rtl="0" fontAlgn="base">
              <a:spcBef>
                <a:spcPct val="0"/>
              </a:spcBef>
              <a:spcAft>
                <a:spcPct val="0"/>
              </a:spcAft>
              <a:defRPr kumimoji="1" sz="5900">
                <a:solidFill>
                  <a:schemeClr val="tx2"/>
                </a:solidFill>
                <a:latin typeface="Times New Roman" pitchFamily="18" charset="0"/>
                <a:ea typeface="新細明體" pitchFamily="18" charset="-120"/>
              </a:defRPr>
            </a:lvl8pPr>
            <a:lvl9pPr marL="2437078" algn="ctr" rtl="0" fontAlgn="base">
              <a:spcBef>
                <a:spcPct val="0"/>
              </a:spcBef>
              <a:spcAft>
                <a:spcPct val="0"/>
              </a:spcAft>
              <a:defRPr kumimoji="1" sz="5900">
                <a:solidFill>
                  <a:schemeClr val="tx2"/>
                </a:solidFill>
                <a:latin typeface="Times New Roman" pitchFamily="18" charset="0"/>
                <a:ea typeface="新細明體" pitchFamily="18" charset="-120"/>
              </a:defRPr>
            </a:lvl9pPr>
          </a:lstStyle>
          <a:p>
            <a:r>
              <a:rPr lang="en-US" altLang="zh-TW" sz="3700" u="none" dirty="0" smtClean="0">
                <a:solidFill>
                  <a:srgbClr val="404040"/>
                </a:solidFill>
              </a:rPr>
              <a:t>01. IFRS </a:t>
            </a:r>
            <a:r>
              <a:rPr lang="en-US" altLang="zh-TW" sz="3700" u="none" dirty="0">
                <a:solidFill>
                  <a:srgbClr val="404040"/>
                </a:solidFill>
              </a:rPr>
              <a:t>17</a:t>
            </a:r>
            <a:r>
              <a:rPr lang="zh-TW" altLang="en-US" sz="3700" u="none" dirty="0">
                <a:solidFill>
                  <a:srgbClr val="404040"/>
                </a:solidFill>
              </a:rPr>
              <a:t>對</a:t>
            </a:r>
            <a:r>
              <a:rPr lang="zh-TW" altLang="en-US" sz="3700" u="none" dirty="0" smtClean="0">
                <a:solidFill>
                  <a:srgbClr val="404040"/>
                </a:solidFill>
              </a:rPr>
              <a:t>壽險業的重大影響</a:t>
            </a:r>
            <a:endParaRPr lang="zh-TW" altLang="en-US" sz="3700" u="none" dirty="0">
              <a:solidFill>
                <a:srgbClr val="404040"/>
              </a:solidFill>
            </a:endParaRPr>
          </a:p>
        </p:txBody>
      </p:sp>
    </p:spTree>
    <p:extLst>
      <p:ext uri="{BB962C8B-B14F-4D97-AF65-F5344CB8AC3E}">
        <p14:creationId xmlns:p14="http://schemas.microsoft.com/office/powerpoint/2010/main" val="22880085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ext uri="{D42A27DB-BD31-4B8C-83A1-F6EECF244321}">
                <p14:modId xmlns:p14="http://schemas.microsoft.com/office/powerpoint/2010/main" val="1758921221"/>
              </p:ext>
            </p:extLst>
          </p:nvPr>
        </p:nvGraphicFramePr>
        <p:xfrm>
          <a:off x="611560" y="980955"/>
          <a:ext cx="7992888" cy="3360001"/>
        </p:xfrm>
        <a:graphic>
          <a:graphicData uri="http://schemas.openxmlformats.org/drawingml/2006/table">
            <a:tbl>
              <a:tblPr firstRow="1" bandRow="1">
                <a:tableStyleId>{1E171933-4619-4E11-9A3F-F7608DF75F80}</a:tableStyleId>
              </a:tblPr>
              <a:tblGrid>
                <a:gridCol w="7992888">
                  <a:extLst>
                    <a:ext uri="{9D8B030D-6E8A-4147-A177-3AD203B41FA5}">
                      <a16:colId xmlns:a16="http://schemas.microsoft.com/office/drawing/2014/main" val="20000"/>
                    </a:ext>
                  </a:extLst>
                </a:gridCol>
              </a:tblGrid>
              <a:tr h="4810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sz="2400" b="1" i="0" u="none" strike="noStrike" cap="none" normalizeH="0" baseline="0" dirty="0" smtClean="0">
                          <a:ln>
                            <a:noFill/>
                          </a:ln>
                          <a:solidFill>
                            <a:schemeClr val="bg1"/>
                          </a:solidFill>
                          <a:effectLst/>
                          <a:latin typeface="微軟正黑體" pitchFamily="34" charset="-120"/>
                          <a:ea typeface="微軟正黑體" pitchFamily="34" charset="-120"/>
                        </a:rPr>
                        <a:t>5. </a:t>
                      </a:r>
                      <a:r>
                        <a:rPr kumimoji="1" lang="zh-TW" altLang="en-US" sz="2400" b="1" i="0" u="none" strike="noStrike" cap="none" normalizeH="0" baseline="0" dirty="0" smtClean="0">
                          <a:ln>
                            <a:noFill/>
                          </a:ln>
                          <a:solidFill>
                            <a:schemeClr val="bg1"/>
                          </a:solidFill>
                          <a:effectLst/>
                          <a:latin typeface="微軟正黑體" pitchFamily="34" charset="-120"/>
                          <a:ea typeface="微軟正黑體" pitchFamily="34" charset="-120"/>
                        </a:rPr>
                        <a:t>龐大的系統建置成本 </a:t>
                      </a:r>
                      <a:endParaRPr kumimoji="1" lang="en-US" altLang="zh-TW" sz="2400" b="1" i="0" u="none" strike="noStrike" cap="none" normalizeH="0" baseline="0" dirty="0" smtClean="0">
                        <a:ln>
                          <a:noFill/>
                        </a:ln>
                        <a:solidFill>
                          <a:schemeClr val="bg1"/>
                        </a:solidFill>
                        <a:effectLst/>
                        <a:latin typeface="微軟正黑體" pitchFamily="34" charset="-120"/>
                        <a:ea typeface="微軟正黑體" pitchFamily="34" charset="-120"/>
                      </a:endParaRPr>
                    </a:p>
                  </a:txBody>
                  <a:tcPr marL="72000" marR="72000" marT="45731" marB="45731" anchor="ctr"/>
                </a:tc>
                <a:extLst>
                  <a:ext uri="{0D108BD9-81ED-4DB2-BD59-A6C34878D82A}">
                    <a16:rowId xmlns:a16="http://schemas.microsoft.com/office/drawing/2014/main" val="10000"/>
                  </a:ext>
                </a:extLst>
              </a:tr>
              <a:tr h="592418">
                <a:tc>
                  <a:txBody>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TW" altLang="en-US" sz="1600" b="0" u="none" strike="noStrike" cap="none" normalizeH="0" baseline="0" dirty="0" smtClean="0">
                          <a:ln>
                            <a:noFill/>
                          </a:ln>
                          <a:effectLst/>
                          <a:latin typeface="微軟正黑體" pitchFamily="34" charset="-120"/>
                          <a:ea typeface="微軟正黑體" pitchFamily="34" charset="-120"/>
                        </a:rPr>
                        <a:t>現行決算作業僅須透過決算環境處理即可</a:t>
                      </a:r>
                    </a:p>
                  </a:txBody>
                  <a:tcPr marL="72000" marR="72000" marT="45731" marB="45731">
                    <a:solidFill>
                      <a:schemeClr val="bg1"/>
                    </a:solidFill>
                  </a:tcPr>
                </a:tc>
                <a:extLst>
                  <a:ext uri="{0D108BD9-81ED-4DB2-BD59-A6C34878D82A}">
                    <a16:rowId xmlns:a16="http://schemas.microsoft.com/office/drawing/2014/main" val="10001"/>
                  </a:ext>
                </a:extLst>
              </a:tr>
              <a:tr h="2286529">
                <a:tc>
                  <a:txBody>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TW" sz="1600" b="0" u="none" strike="noStrike" cap="none" normalizeH="0" baseline="0" dirty="0" smtClean="0">
                          <a:ln>
                            <a:noFill/>
                          </a:ln>
                          <a:effectLst/>
                          <a:latin typeface="微軟正黑體" pitchFamily="34" charset="-120"/>
                          <a:ea typeface="微軟正黑體" pitchFamily="34" charset="-120"/>
                        </a:rPr>
                        <a:t>IFRS17</a:t>
                      </a:r>
                      <a:r>
                        <a:rPr kumimoji="1" lang="zh-TW" altLang="en-US" sz="1600" b="0" u="none" strike="noStrike" cap="none" normalizeH="0" baseline="0" dirty="0" smtClean="0">
                          <a:ln>
                            <a:noFill/>
                          </a:ln>
                          <a:effectLst/>
                          <a:latin typeface="微軟正黑體" pitchFamily="34" charset="-120"/>
                          <a:ea typeface="微軟正黑體" pitchFamily="34" charset="-120"/>
                        </a:rPr>
                        <a:t>後，除了核心資料，尚需要資料中介層的資料整合、精算引擎的預期現金流、計算引擎的</a:t>
                      </a:r>
                      <a:r>
                        <a:rPr kumimoji="1" lang="en-US" altLang="zh-TW" sz="1600" b="0" u="none" strike="noStrike" cap="none" normalizeH="0" baseline="0" dirty="0" smtClean="0">
                          <a:ln>
                            <a:noFill/>
                          </a:ln>
                          <a:effectLst/>
                          <a:latin typeface="微軟正黑體" pitchFamily="34" charset="-120"/>
                          <a:ea typeface="微軟正黑體" pitchFamily="34" charset="-120"/>
                        </a:rPr>
                        <a:t>CSM</a:t>
                      </a:r>
                      <a:r>
                        <a:rPr kumimoji="1" lang="zh-TW" altLang="en-US" sz="1600" b="0" u="none" strike="noStrike" cap="none" normalizeH="0" baseline="0" dirty="0" smtClean="0">
                          <a:ln>
                            <a:noFill/>
                          </a:ln>
                          <a:effectLst/>
                          <a:latin typeface="微軟正黑體" pitchFamily="34" charset="-120"/>
                          <a:ea typeface="微軟正黑體" pitchFamily="34" charset="-120"/>
                        </a:rPr>
                        <a:t>滾動計算、會計資訊系統的財報揭露，且由於步驟繁複亦須透過自動化流程進行處理，</a:t>
                      </a:r>
                      <a:r>
                        <a:rPr kumimoji="1" lang="zh-TW" altLang="en-US" sz="1600" b="0" u="none" strike="noStrike" cap="none" normalizeH="0" baseline="0" dirty="0" smtClean="0">
                          <a:ln>
                            <a:noFill/>
                          </a:ln>
                          <a:solidFill>
                            <a:schemeClr val="tx1"/>
                          </a:solidFill>
                          <a:effectLst/>
                          <a:latin typeface="微軟正黑體" pitchFamily="34" charset="-120"/>
                          <a:ea typeface="微軟正黑體" pitchFamily="34" charset="-120"/>
                          <a:sym typeface="Wingdings" pitchFamily="2" charset="2"/>
                        </a:rPr>
                        <a:t>目前全案預定預算如下</a:t>
                      </a:r>
                      <a:endParaRPr kumimoji="1" lang="en-US" altLang="zh-TW" sz="1600" b="0" u="none" strike="noStrike" cap="none" normalizeH="0" baseline="0" dirty="0" smtClean="0">
                        <a:ln>
                          <a:noFill/>
                        </a:ln>
                        <a:solidFill>
                          <a:schemeClr val="tx1"/>
                        </a:solidFill>
                        <a:effectLst/>
                        <a:latin typeface="微軟正黑體" pitchFamily="34" charset="-120"/>
                        <a:ea typeface="微軟正黑體" pitchFamily="34" charset="-120"/>
                        <a:sym typeface="Wingdings" pitchFamily="2" charset="2"/>
                      </a:endParaRPr>
                    </a:p>
                    <a:p>
                      <a:pPr marL="0" marR="0" indent="0" algn="l" defTabSz="914400" rtl="0" eaLnBrk="1" fontAlgn="base" latinLnBrk="0" hangingPunct="1">
                        <a:lnSpc>
                          <a:spcPct val="100000"/>
                        </a:lnSpc>
                        <a:spcBef>
                          <a:spcPct val="0"/>
                        </a:spcBef>
                        <a:spcAft>
                          <a:spcPct val="0"/>
                        </a:spcAft>
                        <a:buClrTx/>
                        <a:buSzTx/>
                        <a:buFontTx/>
                        <a:buNone/>
                        <a:tabLst/>
                      </a:pPr>
                      <a:endParaRPr kumimoji="1" lang="en-US" altLang="zh-TW" sz="1600" b="0" u="none" strike="noStrike" cap="none" normalizeH="0" baseline="0" dirty="0" smtClean="0">
                        <a:ln>
                          <a:noFill/>
                        </a:ln>
                        <a:solidFill>
                          <a:schemeClr val="tx1"/>
                        </a:solidFill>
                        <a:effectLst/>
                        <a:latin typeface="微軟正黑體" pitchFamily="34" charset="-120"/>
                        <a:ea typeface="微軟正黑體" pitchFamily="34" charset="-120"/>
                        <a:sym typeface="Wingdings" pitchFamily="2" charset="2"/>
                      </a:endParaRPr>
                    </a:p>
                    <a:p>
                      <a:pPr marL="0" marR="0" indent="0" algn="l" defTabSz="914400" rtl="0" eaLnBrk="1" fontAlgn="base" latinLnBrk="0" hangingPunct="1">
                        <a:lnSpc>
                          <a:spcPct val="100000"/>
                        </a:lnSpc>
                        <a:spcBef>
                          <a:spcPct val="0"/>
                        </a:spcBef>
                        <a:spcAft>
                          <a:spcPct val="0"/>
                        </a:spcAft>
                        <a:buClrTx/>
                        <a:buSzTx/>
                        <a:buFontTx/>
                        <a:buNone/>
                        <a:tabLst/>
                      </a:pPr>
                      <a:r>
                        <a:rPr kumimoji="1" lang="en-US" altLang="zh-TW" sz="1600" b="0" u="none" strike="noStrike" cap="none" normalizeH="0" baseline="0" dirty="0" smtClean="0">
                          <a:ln>
                            <a:noFill/>
                          </a:ln>
                          <a:solidFill>
                            <a:schemeClr val="tx1"/>
                          </a:solidFill>
                          <a:effectLst/>
                          <a:latin typeface="微軟正黑體" pitchFamily="34" charset="-120"/>
                          <a:ea typeface="微軟正黑體" pitchFamily="34" charset="-120"/>
                          <a:sym typeface="Wingdings" pitchFamily="2" charset="2"/>
                        </a:rPr>
                        <a:t>(</a:t>
                      </a:r>
                      <a:r>
                        <a:rPr kumimoji="1" lang="zh-TW" altLang="en-US" sz="1600" b="0" u="none" strike="noStrike" cap="none" normalizeH="0" baseline="0" dirty="0" smtClean="0">
                          <a:ln>
                            <a:noFill/>
                          </a:ln>
                          <a:solidFill>
                            <a:schemeClr val="tx1"/>
                          </a:solidFill>
                          <a:effectLst/>
                          <a:latin typeface="微軟正黑體" pitchFamily="34" charset="-120"/>
                          <a:ea typeface="微軟正黑體" pitchFamily="34" charset="-120"/>
                          <a:sym typeface="Wingdings" pitchFamily="2" charset="2"/>
                        </a:rPr>
                        <a:t>單位</a:t>
                      </a:r>
                      <a:r>
                        <a:rPr kumimoji="1" lang="en-US" altLang="zh-TW" sz="1600" b="0" u="none" strike="noStrike" cap="none" normalizeH="0" baseline="0" dirty="0" smtClean="0">
                          <a:ln>
                            <a:noFill/>
                          </a:ln>
                          <a:solidFill>
                            <a:schemeClr val="tx1"/>
                          </a:solidFill>
                          <a:effectLst/>
                          <a:latin typeface="微軟正黑體" pitchFamily="34" charset="-120"/>
                          <a:ea typeface="微軟正黑體" pitchFamily="34" charset="-120"/>
                          <a:sym typeface="Wingdings" pitchFamily="2" charset="2"/>
                        </a:rPr>
                        <a:t>: </a:t>
                      </a:r>
                      <a:r>
                        <a:rPr kumimoji="1" lang="zh-TW" altLang="en-US" sz="1600" b="0" u="none" strike="noStrike" cap="none" normalizeH="0" baseline="0" dirty="0" smtClean="0">
                          <a:ln>
                            <a:noFill/>
                          </a:ln>
                          <a:solidFill>
                            <a:schemeClr val="tx1"/>
                          </a:solidFill>
                          <a:effectLst/>
                          <a:latin typeface="微軟正黑體" pitchFamily="34" charset="-120"/>
                          <a:ea typeface="微軟正黑體" pitchFamily="34" charset="-120"/>
                          <a:sym typeface="Wingdings" pitchFamily="2" charset="2"/>
                        </a:rPr>
                        <a:t>千萬</a:t>
                      </a:r>
                      <a:r>
                        <a:rPr kumimoji="1" lang="en-US" altLang="zh-TW" sz="1600" b="0" u="none" strike="noStrike" cap="none" normalizeH="0" baseline="0" dirty="0" smtClean="0">
                          <a:ln>
                            <a:noFill/>
                          </a:ln>
                          <a:solidFill>
                            <a:schemeClr val="tx1"/>
                          </a:solidFill>
                          <a:effectLst/>
                          <a:latin typeface="微軟正黑體" pitchFamily="34" charset="-120"/>
                          <a:ea typeface="微軟正黑體" pitchFamily="34" charset="-120"/>
                          <a:sym typeface="Wingdings" pitchFamily="2" charset="2"/>
                        </a:rPr>
                        <a:t>)</a:t>
                      </a:r>
                    </a:p>
                    <a:p>
                      <a:pPr marL="0" marR="0" indent="0" algn="l" defTabSz="914400" rtl="0" eaLnBrk="1" fontAlgn="base" latinLnBrk="0" hangingPunct="1">
                        <a:lnSpc>
                          <a:spcPct val="100000"/>
                        </a:lnSpc>
                        <a:spcBef>
                          <a:spcPct val="0"/>
                        </a:spcBef>
                        <a:spcAft>
                          <a:spcPct val="0"/>
                        </a:spcAft>
                        <a:buClrTx/>
                        <a:buSzTx/>
                        <a:buFontTx/>
                        <a:buNone/>
                        <a:tabLst/>
                      </a:pPr>
                      <a:r>
                        <a:rPr kumimoji="1" lang="zh-TW" altLang="en-US" sz="1600" b="0" u="none" strike="noStrike" cap="none" normalizeH="0" baseline="0" dirty="0" smtClean="0">
                          <a:ln>
                            <a:noFill/>
                          </a:ln>
                          <a:solidFill>
                            <a:schemeClr val="tx1"/>
                          </a:solidFill>
                          <a:effectLst/>
                          <a:latin typeface="微軟正黑體" pitchFamily="34" charset="-120"/>
                          <a:ea typeface="微軟正黑體" pitchFamily="34" charset="-120"/>
                          <a:sym typeface="Wingdings" pitchFamily="2" charset="2"/>
                        </a:rPr>
                        <a:t>資料中介層 </a:t>
                      </a:r>
                      <a:r>
                        <a:rPr kumimoji="1" lang="en-US" altLang="zh-TW" sz="1600" b="0" u="none" strike="noStrike" cap="none" normalizeH="0" baseline="0" dirty="0" smtClean="0">
                          <a:ln>
                            <a:noFill/>
                          </a:ln>
                          <a:solidFill>
                            <a:schemeClr val="tx1"/>
                          </a:solidFill>
                          <a:effectLst/>
                          <a:latin typeface="微軟正黑體" pitchFamily="34" charset="-120"/>
                          <a:ea typeface="微軟正黑體" pitchFamily="34" charset="-120"/>
                          <a:sym typeface="Wingdings" pitchFamily="2" charset="2"/>
                        </a:rPr>
                        <a:t>: $X,XXX</a:t>
                      </a:r>
                    </a:p>
                    <a:p>
                      <a:pPr marL="0" marR="0" indent="0" algn="l" defTabSz="914400" rtl="0" eaLnBrk="1" fontAlgn="base" latinLnBrk="0" hangingPunct="1">
                        <a:lnSpc>
                          <a:spcPct val="100000"/>
                        </a:lnSpc>
                        <a:spcBef>
                          <a:spcPct val="0"/>
                        </a:spcBef>
                        <a:spcAft>
                          <a:spcPct val="0"/>
                        </a:spcAft>
                        <a:buClrTx/>
                        <a:buSzTx/>
                        <a:buFontTx/>
                        <a:buNone/>
                        <a:tabLst/>
                        <a:defRPr/>
                      </a:pPr>
                      <a:r>
                        <a:rPr kumimoji="1" lang="zh-TW" altLang="en-US" sz="1600" b="0" u="none" strike="noStrike" cap="none" normalizeH="0" baseline="0" dirty="0" smtClean="0">
                          <a:ln>
                            <a:noFill/>
                          </a:ln>
                          <a:solidFill>
                            <a:schemeClr val="tx1"/>
                          </a:solidFill>
                          <a:effectLst/>
                          <a:latin typeface="微軟正黑體" pitchFamily="34" charset="-120"/>
                          <a:ea typeface="微軟正黑體" pitchFamily="34" charset="-120"/>
                          <a:sym typeface="Wingdings" pitchFamily="2" charset="2"/>
                        </a:rPr>
                        <a:t>    精算系統：</a:t>
                      </a:r>
                      <a:r>
                        <a:rPr kumimoji="1" lang="en-US" altLang="zh-TW" sz="1600" b="0" u="none" strike="noStrike" cap="none" normalizeH="0" baseline="0" dirty="0" smtClean="0">
                          <a:ln>
                            <a:noFill/>
                          </a:ln>
                          <a:solidFill>
                            <a:schemeClr val="tx1"/>
                          </a:solidFill>
                          <a:effectLst/>
                          <a:latin typeface="微軟正黑體" pitchFamily="34" charset="-120"/>
                          <a:ea typeface="微軟正黑體" pitchFamily="34" charset="-120"/>
                          <a:sym typeface="Wingdings" pitchFamily="2" charset="2"/>
                        </a:rPr>
                        <a:t>$X,XXX</a:t>
                      </a:r>
                    </a:p>
                    <a:p>
                      <a:pPr marL="0" marR="0" indent="0" algn="l" defTabSz="914400" rtl="0" eaLnBrk="1" fontAlgn="base" latinLnBrk="0" hangingPunct="1">
                        <a:lnSpc>
                          <a:spcPct val="100000"/>
                        </a:lnSpc>
                        <a:spcBef>
                          <a:spcPct val="0"/>
                        </a:spcBef>
                        <a:spcAft>
                          <a:spcPct val="0"/>
                        </a:spcAft>
                        <a:buClrTx/>
                        <a:buSzTx/>
                        <a:buFontTx/>
                        <a:buNone/>
                        <a:tabLst/>
                      </a:pPr>
                      <a:r>
                        <a:rPr kumimoji="1" lang="zh-TW" altLang="en-US" sz="1600" b="0" u="none" strike="noStrike" cap="none" normalizeH="0" baseline="0" dirty="0" smtClean="0">
                          <a:ln>
                            <a:noFill/>
                          </a:ln>
                          <a:solidFill>
                            <a:schemeClr val="tx1"/>
                          </a:solidFill>
                          <a:effectLst/>
                          <a:latin typeface="微軟正黑體" pitchFamily="34" charset="-120"/>
                          <a:ea typeface="微軟正黑體" pitchFamily="34" charset="-120"/>
                          <a:sym typeface="Wingdings" pitchFamily="2" charset="2"/>
                        </a:rPr>
                        <a:t>會計資訊系統：</a:t>
                      </a:r>
                      <a:r>
                        <a:rPr kumimoji="1" lang="en-US" altLang="zh-TW" sz="1600" b="0" u="none" strike="noStrike" cap="none" normalizeH="0" baseline="0" dirty="0" smtClean="0">
                          <a:ln>
                            <a:noFill/>
                          </a:ln>
                          <a:solidFill>
                            <a:schemeClr val="tx1"/>
                          </a:solidFill>
                          <a:effectLst/>
                          <a:latin typeface="微軟正黑體" pitchFamily="34" charset="-120"/>
                          <a:ea typeface="微軟正黑體" pitchFamily="34" charset="-120"/>
                          <a:sym typeface="Wingdings" pitchFamily="2" charset="2"/>
                        </a:rPr>
                        <a:t>$X,XXX</a:t>
                      </a:r>
                    </a:p>
                    <a:p>
                      <a:pPr marL="0" marR="0" indent="0" algn="l" defTabSz="914400" rtl="0" eaLnBrk="1" fontAlgn="base" latinLnBrk="0" hangingPunct="1">
                        <a:lnSpc>
                          <a:spcPct val="100000"/>
                        </a:lnSpc>
                        <a:spcBef>
                          <a:spcPct val="0"/>
                        </a:spcBef>
                        <a:spcAft>
                          <a:spcPct val="0"/>
                        </a:spcAft>
                        <a:buClrTx/>
                        <a:buSzTx/>
                        <a:buFontTx/>
                        <a:buNone/>
                        <a:tabLst/>
                      </a:pPr>
                      <a:r>
                        <a:rPr kumimoji="1" lang="zh-TW" altLang="en-US" sz="1600" b="0" u="none" strike="noStrike" cap="none" normalizeH="0" baseline="0" dirty="0" smtClean="0">
                          <a:ln>
                            <a:noFill/>
                          </a:ln>
                          <a:solidFill>
                            <a:schemeClr val="tx1"/>
                          </a:solidFill>
                          <a:effectLst/>
                          <a:latin typeface="微軟正黑體" pitchFamily="34" charset="-120"/>
                          <a:ea typeface="微軟正黑體" pitchFamily="34" charset="-120"/>
                          <a:sym typeface="Wingdings" pitchFamily="2" charset="2"/>
                        </a:rPr>
                        <a:t>第二階段顧問：</a:t>
                      </a:r>
                      <a:r>
                        <a:rPr kumimoji="1" lang="en-US" altLang="zh-TW" sz="1600" b="0" u="none" strike="noStrike" cap="none" normalizeH="0" baseline="0" dirty="0" smtClean="0">
                          <a:ln>
                            <a:noFill/>
                          </a:ln>
                          <a:solidFill>
                            <a:schemeClr val="tx1"/>
                          </a:solidFill>
                          <a:effectLst/>
                          <a:latin typeface="微軟正黑體" pitchFamily="34" charset="-120"/>
                          <a:ea typeface="微軟正黑體" pitchFamily="34" charset="-120"/>
                          <a:sym typeface="Wingdings" pitchFamily="2" charset="2"/>
                        </a:rPr>
                        <a:t>$XX,XXX</a:t>
                      </a:r>
                      <a:endParaRPr kumimoji="1" lang="zh-TW" altLang="en-US" sz="1600" b="0" u="none" strike="noStrike" cap="none" normalizeH="0" baseline="0" dirty="0" smtClean="0">
                        <a:ln>
                          <a:noFill/>
                        </a:ln>
                        <a:solidFill>
                          <a:schemeClr val="tx1"/>
                        </a:solidFill>
                        <a:effectLst/>
                        <a:latin typeface="微軟正黑體" pitchFamily="34" charset="-120"/>
                        <a:ea typeface="微軟正黑體" pitchFamily="34" charset="-120"/>
                        <a:sym typeface="Wingdings" pitchFamily="2" charset="2"/>
                      </a:endParaRPr>
                    </a:p>
                  </a:txBody>
                  <a:tcPr marL="72000" marR="72000" marT="45731" marB="45731">
                    <a:solidFill>
                      <a:schemeClr val="accent4">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742125624"/>
              </p:ext>
            </p:extLst>
          </p:nvPr>
        </p:nvGraphicFramePr>
        <p:xfrm>
          <a:off x="611560" y="4438210"/>
          <a:ext cx="7992888" cy="2232764"/>
        </p:xfrm>
        <a:graphic>
          <a:graphicData uri="http://schemas.openxmlformats.org/drawingml/2006/table">
            <a:tbl>
              <a:tblPr firstRow="1" bandRow="1">
                <a:tableStyleId>{1E171933-4619-4E11-9A3F-F7608DF75F80}</a:tableStyleId>
              </a:tblPr>
              <a:tblGrid>
                <a:gridCol w="7992888">
                  <a:extLst>
                    <a:ext uri="{9D8B030D-6E8A-4147-A177-3AD203B41FA5}">
                      <a16:colId xmlns:a16="http://schemas.microsoft.com/office/drawing/2014/main" val="20000"/>
                    </a:ext>
                  </a:extLst>
                </a:gridCol>
              </a:tblGrid>
              <a:tr h="457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sz="2400" b="1" i="0" u="none" strike="noStrike" cap="none" normalizeH="0" baseline="0" dirty="0" smtClean="0">
                          <a:ln>
                            <a:noFill/>
                          </a:ln>
                          <a:solidFill>
                            <a:schemeClr val="bg1"/>
                          </a:solidFill>
                          <a:effectLst/>
                          <a:latin typeface="微軟正黑體" pitchFamily="34" charset="-120"/>
                          <a:ea typeface="微軟正黑體" pitchFamily="34" charset="-120"/>
                        </a:rPr>
                        <a:t>6.</a:t>
                      </a:r>
                      <a:r>
                        <a:rPr kumimoji="1" lang="zh-TW" altLang="en-US" sz="2400" b="1" i="0" u="none" strike="noStrike" cap="none" normalizeH="0" baseline="0" dirty="0" smtClean="0">
                          <a:ln>
                            <a:noFill/>
                          </a:ln>
                          <a:solidFill>
                            <a:schemeClr val="bg1"/>
                          </a:solidFill>
                          <a:effectLst/>
                          <a:latin typeface="微軟正黑體" pitchFamily="34" charset="-120"/>
                          <a:ea typeface="微軟正黑體" pitchFamily="34" charset="-120"/>
                        </a:rPr>
                        <a:t> 營運思維的改變</a:t>
                      </a:r>
                      <a:endParaRPr kumimoji="1" lang="en-US" altLang="zh-TW" sz="2400" b="1" i="0" u="none" strike="noStrike" cap="none" normalizeH="0" baseline="0" dirty="0" smtClean="0">
                        <a:ln>
                          <a:noFill/>
                        </a:ln>
                        <a:solidFill>
                          <a:schemeClr val="bg1"/>
                        </a:solidFill>
                        <a:effectLst/>
                        <a:latin typeface="微軟正黑體" pitchFamily="34" charset="-120"/>
                        <a:ea typeface="微軟正黑體" pitchFamily="34" charset="-120"/>
                      </a:endParaRPr>
                    </a:p>
                  </a:txBody>
                  <a:tcPr marL="72000" marR="72000" marT="45731" marB="45731" anchor="ctr"/>
                </a:tc>
                <a:extLst>
                  <a:ext uri="{0D108BD9-81ED-4DB2-BD59-A6C34878D82A}">
                    <a16:rowId xmlns:a16="http://schemas.microsoft.com/office/drawing/2014/main" val="10000"/>
                  </a:ext>
                </a:extLst>
              </a:tr>
              <a:tr h="1271285">
                <a:tc>
                  <a:txBody>
                    <a:bodyPr/>
                    <a:lstStyle/>
                    <a:p>
                      <a:r>
                        <a:rPr lang="zh-TW" altLang="en-US" sz="1600" dirty="0" smtClean="0"/>
                        <a:t>財報呈現方式不同了、保險收入的計算方式也不同了，而部室跟部室之間將更緊密的運作，透過</a:t>
                      </a:r>
                      <a:r>
                        <a:rPr lang="zh-TW" altLang="en-US" sz="1600" baseline="0" dirty="0" smtClean="0"/>
                        <a:t>資訊系統</a:t>
                      </a:r>
                      <a:r>
                        <a:rPr lang="zh-TW" altLang="en-US" sz="1600" dirty="0" smtClean="0"/>
                        <a:t>將各行政業務、精算方法、會計財報管報揭露 結合再一起，</a:t>
                      </a:r>
                      <a:endParaRPr lang="en-US" altLang="zh-TW" sz="1600" dirty="0" smtClean="0"/>
                    </a:p>
                    <a:p>
                      <a:r>
                        <a:rPr lang="zh-TW" altLang="en-US" sz="1600" dirty="0" smtClean="0"/>
                        <a:t>甚至是關於經營面的風控、預算等都必須要納進來考量</a:t>
                      </a:r>
                    </a:p>
                    <a:p>
                      <a:r>
                        <a:rPr lang="zh-TW" altLang="en-US" sz="1600" dirty="0" smtClean="0"/>
                        <a:t>	</a:t>
                      </a:r>
                      <a:r>
                        <a:rPr lang="zh-TW" altLang="en-US" sz="1800" b="1" dirty="0" smtClean="0"/>
                        <a:t>也就是說，沒有人是局外人</a:t>
                      </a:r>
                      <a:r>
                        <a:rPr kumimoji="1" lang="zh-TW" altLang="en-US" sz="1600" b="1" u="none" strike="noStrike" cap="none" normalizeH="0" baseline="0" dirty="0" smtClean="0">
                          <a:ln>
                            <a:noFill/>
                          </a:ln>
                          <a:effectLst/>
                          <a:latin typeface="微軟正黑體" pitchFamily="34" charset="-120"/>
                          <a:ea typeface="微軟正黑體" pitchFamily="34" charset="-120"/>
                        </a:rPr>
                        <a:t>	</a:t>
                      </a:r>
                      <a:endParaRPr kumimoji="1" lang="en-US" altLang="zh-TW" sz="1600" b="1" u="none" strike="noStrike" cap="none" normalizeH="0" baseline="0" dirty="0" smtClean="0">
                        <a:ln>
                          <a:noFill/>
                        </a:ln>
                        <a:effectLst/>
                        <a:latin typeface="微軟正黑體" pitchFamily="34" charset="-120"/>
                        <a:ea typeface="微軟正黑體" pitchFamily="34" charset="-120"/>
                      </a:endParaRPr>
                    </a:p>
                  </a:txBody>
                  <a:tcPr marL="72000" marR="72000" marT="45731" marB="45731">
                    <a:solidFill>
                      <a:schemeClr val="bg1"/>
                    </a:solidFill>
                  </a:tcPr>
                </a:tc>
                <a:extLst>
                  <a:ext uri="{0D108BD9-81ED-4DB2-BD59-A6C34878D82A}">
                    <a16:rowId xmlns:a16="http://schemas.microsoft.com/office/drawing/2014/main" val="10001"/>
                  </a:ext>
                </a:extLst>
              </a:tr>
              <a:tr h="504173">
                <a:tc>
                  <a:txBody>
                    <a:bodyPr/>
                    <a:lstStyle/>
                    <a:p>
                      <a:r>
                        <a:rPr kumimoji="1" lang="zh-TW" altLang="en-US" sz="1600" b="1" u="none" strike="noStrike" cap="none" normalizeH="0" baseline="0" dirty="0" smtClean="0">
                          <a:ln>
                            <a:noFill/>
                          </a:ln>
                          <a:effectLst/>
                          <a:latin typeface="微軟正黑體" pitchFamily="34" charset="-120"/>
                          <a:ea typeface="微軟正黑體" pitchFamily="34" charset="-120"/>
                        </a:rPr>
                        <a:t>最怕聽到 </a:t>
                      </a:r>
                      <a:r>
                        <a:rPr kumimoji="1" lang="en-US" altLang="zh-TW" sz="1600" b="1" u="none" strike="noStrike" cap="none" normalizeH="0" baseline="0" dirty="0" smtClean="0">
                          <a:ln>
                            <a:noFill/>
                          </a:ln>
                          <a:effectLst/>
                          <a:latin typeface="微軟正黑體" pitchFamily="34" charset="-120"/>
                          <a:ea typeface="微軟正黑體" pitchFamily="34" charset="-120"/>
                        </a:rPr>
                        <a:t>: "</a:t>
                      </a:r>
                      <a:r>
                        <a:rPr kumimoji="1" lang="zh-TW" altLang="en-US" sz="1600" b="1" u="none" strike="noStrike" cap="none" normalizeH="0" baseline="0" dirty="0" smtClean="0">
                          <a:ln>
                            <a:noFill/>
                          </a:ln>
                          <a:effectLst/>
                          <a:latin typeface="微軟正黑體" pitchFamily="34" charset="-120"/>
                          <a:ea typeface="微軟正黑體" pitchFamily="34" charset="-120"/>
                        </a:rPr>
                        <a:t>這個為什麼是我們要負責</a:t>
                      </a:r>
                      <a:r>
                        <a:rPr kumimoji="1" lang="en-US" altLang="zh-TW" sz="1600" b="1" u="none" strike="noStrike" cap="none" normalizeH="0" baseline="0" dirty="0" smtClean="0">
                          <a:ln>
                            <a:noFill/>
                          </a:ln>
                          <a:effectLst/>
                          <a:latin typeface="微軟正黑體" pitchFamily="34" charset="-120"/>
                          <a:ea typeface="微軟正黑體" pitchFamily="34" charset="-120"/>
                        </a:rPr>
                        <a:t>"</a:t>
                      </a:r>
                      <a:endParaRPr lang="en-US" altLang="zh-TW" sz="1600" b="1" dirty="0" smtClean="0"/>
                    </a:p>
                  </a:txBody>
                  <a:tcPr marL="72000" marR="72000" marT="45731" marB="45731">
                    <a:solidFill>
                      <a:schemeClr val="accent4">
                        <a:lumMod val="20000"/>
                        <a:lumOff val="80000"/>
                      </a:schemeClr>
                    </a:solidFill>
                  </a:tcPr>
                </a:tc>
                <a:extLst>
                  <a:ext uri="{0D108BD9-81ED-4DB2-BD59-A6C34878D82A}">
                    <a16:rowId xmlns:a16="http://schemas.microsoft.com/office/drawing/2014/main" val="10002"/>
                  </a:ext>
                </a:extLst>
              </a:tr>
            </a:tbl>
          </a:graphicData>
        </a:graphic>
      </p:graphicFrame>
      <p:sp>
        <p:nvSpPr>
          <p:cNvPr id="8" name="標題 1"/>
          <p:cNvSpPr txBox="1">
            <a:spLocks/>
          </p:cNvSpPr>
          <p:nvPr/>
        </p:nvSpPr>
        <p:spPr bwMode="auto">
          <a:xfrm>
            <a:off x="1993425" y="120041"/>
            <a:ext cx="7187087" cy="644840"/>
          </a:xfrm>
          <a:prstGeom prst="rect">
            <a:avLst/>
          </a:prstGeom>
          <a:noFill/>
          <a:ln w="9525">
            <a:noFill/>
            <a:miter lim="800000"/>
            <a:headEnd/>
            <a:tailEnd/>
          </a:ln>
        </p:spPr>
        <p:txBody>
          <a:bodyPr lIns="121861" tIns="60930" rIns="121861" bIns="60930">
            <a:noAutofit/>
          </a:bodyPr>
          <a:lstStyle>
            <a:lvl1pPr algn="l" rtl="0" eaLnBrk="0" fontAlgn="base" hangingPunct="0">
              <a:spcBef>
                <a:spcPct val="0"/>
              </a:spcBef>
              <a:spcAft>
                <a:spcPct val="0"/>
              </a:spcAft>
              <a:defRPr kumimoji="1" sz="3200" b="1">
                <a:solidFill>
                  <a:schemeClr val="tx1"/>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2pPr>
            <a:lvl3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3pPr>
            <a:lvl4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4pPr>
            <a:lvl5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5pPr>
            <a:lvl6pPr marL="609251" algn="ctr" rtl="0" fontAlgn="base">
              <a:spcBef>
                <a:spcPct val="0"/>
              </a:spcBef>
              <a:spcAft>
                <a:spcPct val="0"/>
              </a:spcAft>
              <a:defRPr kumimoji="1" sz="5900">
                <a:solidFill>
                  <a:schemeClr val="tx2"/>
                </a:solidFill>
                <a:latin typeface="Times New Roman" pitchFamily="18" charset="0"/>
                <a:ea typeface="新細明體" pitchFamily="18" charset="-120"/>
              </a:defRPr>
            </a:lvl6pPr>
            <a:lvl7pPr marL="1218540" algn="ctr" rtl="0" fontAlgn="base">
              <a:spcBef>
                <a:spcPct val="0"/>
              </a:spcBef>
              <a:spcAft>
                <a:spcPct val="0"/>
              </a:spcAft>
              <a:defRPr kumimoji="1" sz="5900">
                <a:solidFill>
                  <a:schemeClr val="tx2"/>
                </a:solidFill>
                <a:latin typeface="Times New Roman" pitchFamily="18" charset="0"/>
                <a:ea typeface="新細明體" pitchFamily="18" charset="-120"/>
              </a:defRPr>
            </a:lvl7pPr>
            <a:lvl8pPr marL="1827802" algn="ctr" rtl="0" fontAlgn="base">
              <a:spcBef>
                <a:spcPct val="0"/>
              </a:spcBef>
              <a:spcAft>
                <a:spcPct val="0"/>
              </a:spcAft>
              <a:defRPr kumimoji="1" sz="5900">
                <a:solidFill>
                  <a:schemeClr val="tx2"/>
                </a:solidFill>
                <a:latin typeface="Times New Roman" pitchFamily="18" charset="0"/>
                <a:ea typeface="新細明體" pitchFamily="18" charset="-120"/>
              </a:defRPr>
            </a:lvl8pPr>
            <a:lvl9pPr marL="2437078" algn="ctr" rtl="0" fontAlgn="base">
              <a:spcBef>
                <a:spcPct val="0"/>
              </a:spcBef>
              <a:spcAft>
                <a:spcPct val="0"/>
              </a:spcAft>
              <a:defRPr kumimoji="1" sz="5900">
                <a:solidFill>
                  <a:schemeClr val="tx2"/>
                </a:solidFill>
                <a:latin typeface="Times New Roman" pitchFamily="18" charset="0"/>
                <a:ea typeface="新細明體" pitchFamily="18" charset="-120"/>
              </a:defRPr>
            </a:lvl9pPr>
          </a:lstStyle>
          <a:p>
            <a:r>
              <a:rPr lang="en-US" altLang="zh-TW" sz="3700" u="none" dirty="0" smtClean="0">
                <a:solidFill>
                  <a:srgbClr val="404040"/>
                </a:solidFill>
              </a:rPr>
              <a:t>01. IFRS </a:t>
            </a:r>
            <a:r>
              <a:rPr lang="en-US" altLang="zh-TW" sz="3700" u="none" dirty="0">
                <a:solidFill>
                  <a:srgbClr val="404040"/>
                </a:solidFill>
              </a:rPr>
              <a:t>17</a:t>
            </a:r>
            <a:r>
              <a:rPr lang="zh-TW" altLang="en-US" sz="3700" u="none" dirty="0">
                <a:solidFill>
                  <a:srgbClr val="404040"/>
                </a:solidFill>
              </a:rPr>
              <a:t>對</a:t>
            </a:r>
            <a:r>
              <a:rPr lang="zh-TW" altLang="en-US" sz="3700" u="none" dirty="0" smtClean="0">
                <a:solidFill>
                  <a:srgbClr val="404040"/>
                </a:solidFill>
              </a:rPr>
              <a:t>壽險業的重大影響</a:t>
            </a:r>
            <a:endParaRPr lang="zh-TW" altLang="en-US" sz="3700" u="none" dirty="0">
              <a:solidFill>
                <a:srgbClr val="404040"/>
              </a:solidFill>
            </a:endParaRPr>
          </a:p>
        </p:txBody>
      </p:sp>
    </p:spTree>
    <p:extLst>
      <p:ext uri="{BB962C8B-B14F-4D97-AF65-F5344CB8AC3E}">
        <p14:creationId xmlns:p14="http://schemas.microsoft.com/office/powerpoint/2010/main" val="53360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圓角矩形 48"/>
          <p:cNvSpPr/>
          <p:nvPr/>
        </p:nvSpPr>
        <p:spPr>
          <a:xfrm>
            <a:off x="4716480" y="1819983"/>
            <a:ext cx="4176000" cy="4896000"/>
          </a:xfrm>
          <a:prstGeom prst="roundRect">
            <a:avLst>
              <a:gd name="adj" fmla="val 2633"/>
            </a:avLst>
          </a:prstGeom>
          <a:solidFill>
            <a:schemeClr val="bg1">
              <a:lumMod val="95000"/>
            </a:schemeClr>
          </a:solidFill>
          <a:ln>
            <a:no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12" name="圓角矩形 11"/>
          <p:cNvSpPr/>
          <p:nvPr/>
        </p:nvSpPr>
        <p:spPr>
          <a:xfrm>
            <a:off x="251280" y="1819983"/>
            <a:ext cx="4176000" cy="4896000"/>
          </a:xfrm>
          <a:prstGeom prst="roundRect">
            <a:avLst>
              <a:gd name="adj" fmla="val 2633"/>
            </a:avLst>
          </a:prstGeom>
          <a:solidFill>
            <a:schemeClr val="bg1">
              <a:lumMod val="95000"/>
            </a:schemeClr>
          </a:solidFill>
          <a:ln>
            <a:no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38" name="文字方塊 37"/>
          <p:cNvSpPr txBox="1"/>
          <p:nvPr/>
        </p:nvSpPr>
        <p:spPr>
          <a:xfrm>
            <a:off x="187818" y="2277799"/>
            <a:ext cx="4194036" cy="2007168"/>
          </a:xfrm>
          <a:prstGeom prst="rect">
            <a:avLst/>
          </a:prstGeom>
          <a:noFill/>
        </p:spPr>
        <p:txBody>
          <a:bodyPr wrap="square">
            <a:spAutoFit/>
          </a:bodyPr>
          <a:lstStyle/>
          <a:p>
            <a:pPr algn="ctr">
              <a:lnSpc>
                <a:spcPct val="110000"/>
              </a:lnSpc>
              <a:spcBef>
                <a:spcPts val="600"/>
              </a:spcBef>
              <a:buClr>
                <a:srgbClr val="C00000"/>
              </a:buClr>
              <a:defRPr/>
            </a:pPr>
            <a:r>
              <a:rPr lang="zh-TW" altLang="en-US" sz="2000" b="1" u="none" dirty="0">
                <a:solidFill>
                  <a:srgbClr val="C00000"/>
                </a:solidFill>
                <a:latin typeface="微軟正黑體" pitchFamily="34" charset="-120"/>
                <a:ea typeface="微軟正黑體" pitchFamily="34" charset="-120"/>
              </a:rPr>
              <a:t>帳載準備 </a:t>
            </a:r>
            <a:r>
              <a:rPr lang="en-US" altLang="zh-TW" sz="2000" b="1" u="none" dirty="0">
                <a:solidFill>
                  <a:srgbClr val="C00000"/>
                </a:solidFill>
                <a:latin typeface="微軟正黑體" pitchFamily="34" charset="-120"/>
                <a:ea typeface="微軟正黑體" pitchFamily="34" charset="-120"/>
              </a:rPr>
              <a:t>&gt;</a:t>
            </a:r>
            <a:r>
              <a:rPr lang="zh-TW" altLang="en-US" sz="2000" b="1" u="none" dirty="0">
                <a:solidFill>
                  <a:srgbClr val="C00000"/>
                </a:solidFill>
                <a:latin typeface="微軟正黑體" pitchFamily="34" charset="-120"/>
                <a:ea typeface="微軟正黑體" pitchFamily="34" charset="-120"/>
              </a:rPr>
              <a:t> 履約現金流</a:t>
            </a:r>
            <a:endParaRPr lang="en-US" altLang="zh-TW" sz="2000" b="1" u="none" dirty="0">
              <a:solidFill>
                <a:srgbClr val="C00000"/>
              </a:solidFill>
              <a:latin typeface="微軟正黑體" pitchFamily="34" charset="-120"/>
              <a:ea typeface="微軟正黑體" pitchFamily="34" charset="-120"/>
            </a:endParaRPr>
          </a:p>
          <a:p>
            <a:pPr marL="179388" indent="-179388" algn="just">
              <a:lnSpc>
                <a:spcPct val="110000"/>
              </a:lnSpc>
              <a:spcBef>
                <a:spcPts val="600"/>
              </a:spcBef>
              <a:buClr>
                <a:srgbClr val="C00000"/>
              </a:buClr>
              <a:buFont typeface="Arial" pitchFamily="34" charset="0"/>
              <a:buChar char="•"/>
              <a:defRPr/>
            </a:pPr>
            <a:r>
              <a:rPr lang="zh-TW" altLang="en-US" sz="1400" b="1" u="none" dirty="0">
                <a:solidFill>
                  <a:prstClr val="black"/>
                </a:solidFill>
                <a:latin typeface="微軟正黑體" pitchFamily="34" charset="-120"/>
                <a:ea typeface="微軟正黑體" pitchFamily="34" charset="-120"/>
              </a:rPr>
              <a:t>帳載準備超出履約現金流部分為合約服務邊際</a:t>
            </a:r>
            <a:r>
              <a:rPr lang="en-US" altLang="zh-TW" sz="1400" b="1" u="none" dirty="0">
                <a:solidFill>
                  <a:prstClr val="black"/>
                </a:solidFill>
                <a:latin typeface="微軟正黑體" pitchFamily="34" charset="-120"/>
                <a:ea typeface="微軟正黑體" pitchFamily="34" charset="-120"/>
              </a:rPr>
              <a:t>(CSM)</a:t>
            </a:r>
            <a:r>
              <a:rPr lang="zh-TW" altLang="en-US" sz="1400" b="1" u="none" dirty="0">
                <a:solidFill>
                  <a:prstClr val="black"/>
                </a:solidFill>
                <a:latin typeface="微軟正黑體" pitchFamily="34" charset="-120"/>
                <a:ea typeface="微軟正黑體" pitchFamily="34" charset="-120"/>
              </a:rPr>
              <a:t>，轉換日當時提列為保險負債，未來逐年釋出認列利益。</a:t>
            </a:r>
            <a:endParaRPr lang="en-US" altLang="zh-TW" sz="1400" b="1" u="none" dirty="0">
              <a:solidFill>
                <a:prstClr val="black"/>
              </a:solidFill>
              <a:latin typeface="微軟正黑體" pitchFamily="34" charset="-120"/>
              <a:ea typeface="微軟正黑體" pitchFamily="34" charset="-120"/>
            </a:endParaRPr>
          </a:p>
          <a:p>
            <a:pPr marL="179388" indent="-179388" algn="just">
              <a:lnSpc>
                <a:spcPct val="110000"/>
              </a:lnSpc>
              <a:spcBef>
                <a:spcPts val="600"/>
              </a:spcBef>
              <a:buClr>
                <a:srgbClr val="C00000"/>
              </a:buClr>
              <a:buFont typeface="Arial" pitchFamily="34" charset="0"/>
              <a:buChar char="•"/>
              <a:defRPr/>
            </a:pPr>
            <a:r>
              <a:rPr lang="zh-TW" altLang="en-US" sz="1400" b="1" u="none" dirty="0">
                <a:solidFill>
                  <a:prstClr val="black"/>
                </a:solidFill>
                <a:latin typeface="微軟正黑體" pitchFamily="34" charset="-120"/>
                <a:ea typeface="微軟正黑體" pitchFamily="34" charset="-120"/>
              </a:rPr>
              <a:t>以商品組合「</a:t>
            </a:r>
            <a:r>
              <a:rPr lang="zh-TW" altLang="en-US" sz="1400" b="1" u="none" dirty="0">
                <a:solidFill>
                  <a:srgbClr val="FF0000"/>
                </a:solidFill>
                <a:latin typeface="微軟正黑體" pitchFamily="34" charset="-120"/>
                <a:ea typeface="微軟正黑體" pitchFamily="34" charset="-120"/>
              </a:rPr>
              <a:t>台幣健康險</a:t>
            </a:r>
            <a:r>
              <a:rPr lang="zh-TW" altLang="en-US" sz="1400" b="1" u="none" dirty="0">
                <a:solidFill>
                  <a:prstClr val="black"/>
                </a:solidFill>
                <a:latin typeface="微軟正黑體" pitchFamily="34" charset="-120"/>
                <a:ea typeface="微軟正黑體" pitchFamily="34" charset="-120"/>
              </a:rPr>
              <a:t>」為例，轉換日當下產生</a:t>
            </a:r>
            <a:r>
              <a:rPr lang="en-US" altLang="zh-TW" sz="1400" b="1" u="none" dirty="0">
                <a:solidFill>
                  <a:prstClr val="black"/>
                </a:solidFill>
                <a:latin typeface="微軟正黑體" pitchFamily="34" charset="-120"/>
                <a:ea typeface="微軟正黑體" pitchFamily="34" charset="-120"/>
              </a:rPr>
              <a:t>CSM</a:t>
            </a:r>
            <a:r>
              <a:rPr lang="zh-TW" altLang="en-US" sz="1400" b="1" u="none" dirty="0">
                <a:solidFill>
                  <a:prstClr val="black"/>
                </a:solidFill>
                <a:latin typeface="微軟正黑體" pitchFamily="34" charset="-120"/>
                <a:ea typeface="微軟正黑體" pitchFamily="34" charset="-120"/>
              </a:rPr>
              <a:t> </a:t>
            </a:r>
            <a:r>
              <a:rPr lang="en-US" altLang="zh-TW" sz="1400" b="1" u="none" dirty="0">
                <a:solidFill>
                  <a:prstClr val="black"/>
                </a:solidFill>
                <a:latin typeface="微軟正黑體" pitchFamily="34" charset="-120"/>
                <a:ea typeface="微軟正黑體" pitchFamily="34" charset="-120"/>
              </a:rPr>
              <a:t>2</a:t>
            </a:r>
            <a:r>
              <a:rPr lang="en-US" altLang="zh-TW" sz="1400" b="1" u="none" dirty="0" smtClean="0">
                <a:solidFill>
                  <a:prstClr val="black"/>
                </a:solidFill>
                <a:latin typeface="微軟正黑體" pitchFamily="34" charset="-120"/>
                <a:ea typeface="微軟正黑體" pitchFamily="34" charset="-120"/>
              </a:rPr>
              <a:t>,000</a:t>
            </a:r>
            <a:r>
              <a:rPr lang="zh-TW" altLang="en-US" sz="1400" b="1" u="none" dirty="0" smtClean="0">
                <a:solidFill>
                  <a:prstClr val="black"/>
                </a:solidFill>
                <a:latin typeface="微軟正黑體" pitchFamily="34" charset="-120"/>
                <a:ea typeface="微軟正黑體" pitchFamily="34" charset="-120"/>
              </a:rPr>
              <a:t>億</a:t>
            </a:r>
            <a:r>
              <a:rPr lang="zh-TW" altLang="en-US" sz="1400" b="1" u="none" dirty="0">
                <a:solidFill>
                  <a:prstClr val="black"/>
                </a:solidFill>
                <a:latin typeface="微軟正黑體" pitchFamily="34" charset="-120"/>
                <a:ea typeface="微軟正黑體" pitchFamily="34" charset="-120"/>
              </a:rPr>
              <a:t>，未來將依保障單位攤銷</a:t>
            </a:r>
            <a:r>
              <a:rPr lang="en-US" altLang="zh-TW" sz="1400" b="1" u="none" dirty="0">
                <a:solidFill>
                  <a:prstClr val="black"/>
                </a:solidFill>
                <a:latin typeface="微軟正黑體" pitchFamily="34" charset="-120"/>
                <a:ea typeface="微軟正黑體" pitchFamily="34" charset="-120"/>
              </a:rPr>
              <a:t>CSM</a:t>
            </a:r>
            <a:r>
              <a:rPr lang="zh-TW" altLang="en-US" sz="1400" b="1" u="none" dirty="0">
                <a:solidFill>
                  <a:prstClr val="black"/>
                </a:solidFill>
                <a:latin typeface="微軟正黑體" pitchFamily="34" charset="-120"/>
                <a:ea typeface="微軟正黑體" pitchFamily="34" charset="-120"/>
              </a:rPr>
              <a:t>。假設攤銷</a:t>
            </a:r>
            <a:r>
              <a:rPr lang="en-US" altLang="zh-TW" sz="1400" b="1" u="none" dirty="0">
                <a:solidFill>
                  <a:prstClr val="black"/>
                </a:solidFill>
                <a:latin typeface="微軟正黑體" pitchFamily="34" charset="-120"/>
                <a:ea typeface="微軟正黑體" pitchFamily="34" charset="-120"/>
              </a:rPr>
              <a:t>50</a:t>
            </a:r>
            <a:r>
              <a:rPr lang="zh-TW" altLang="en-US" sz="1400" b="1" u="none" dirty="0">
                <a:solidFill>
                  <a:prstClr val="black"/>
                </a:solidFill>
                <a:latin typeface="微軟正黑體" pitchFamily="34" charset="-120"/>
                <a:ea typeface="微軟正黑體" pitchFamily="34" charset="-120"/>
              </a:rPr>
              <a:t>年，</a:t>
            </a:r>
            <a:r>
              <a:rPr lang="zh-TW" altLang="en-US" sz="1400" b="1" u="none" dirty="0">
                <a:solidFill>
                  <a:srgbClr val="0070C0"/>
                </a:solidFill>
                <a:latin typeface="微軟正黑體" pitchFamily="34" charset="-120"/>
                <a:ea typeface="微軟正黑體" pitchFamily="34" charset="-120"/>
              </a:rPr>
              <a:t>每年可認</a:t>
            </a:r>
            <a:r>
              <a:rPr lang="zh-TW" altLang="en-US" sz="1400" b="1" u="none" dirty="0" smtClean="0">
                <a:solidFill>
                  <a:srgbClr val="0070C0"/>
                </a:solidFill>
                <a:latin typeface="微軟正黑體" pitchFamily="34" charset="-120"/>
                <a:ea typeface="微軟正黑體" pitchFamily="34" charset="-120"/>
              </a:rPr>
              <a:t>列</a:t>
            </a:r>
            <a:r>
              <a:rPr lang="en-US" altLang="zh-TW" sz="1400" b="1" u="none" dirty="0">
                <a:solidFill>
                  <a:srgbClr val="0070C0"/>
                </a:solidFill>
                <a:latin typeface="微軟正黑體" pitchFamily="34" charset="-120"/>
                <a:ea typeface="微軟正黑體" pitchFamily="34" charset="-120"/>
              </a:rPr>
              <a:t>4</a:t>
            </a:r>
            <a:r>
              <a:rPr lang="en-US" altLang="zh-TW" sz="1400" b="1" u="none" dirty="0" smtClean="0">
                <a:solidFill>
                  <a:srgbClr val="0070C0"/>
                </a:solidFill>
                <a:latin typeface="微軟正黑體" pitchFamily="34" charset="-120"/>
                <a:ea typeface="微軟正黑體" pitchFamily="34" charset="-120"/>
              </a:rPr>
              <a:t>0</a:t>
            </a:r>
            <a:r>
              <a:rPr lang="zh-TW" altLang="en-US" sz="1400" b="1" u="none" dirty="0" smtClean="0">
                <a:solidFill>
                  <a:srgbClr val="0070C0"/>
                </a:solidFill>
                <a:latin typeface="微軟正黑體" pitchFamily="34" charset="-120"/>
                <a:ea typeface="微軟正黑體" pitchFamily="34" charset="-120"/>
              </a:rPr>
              <a:t>億</a:t>
            </a:r>
            <a:r>
              <a:rPr lang="zh-TW" altLang="en-US" sz="1400" b="1" u="none" dirty="0">
                <a:solidFill>
                  <a:srgbClr val="0070C0"/>
                </a:solidFill>
                <a:latin typeface="微軟正黑體" pitchFamily="34" charset="-120"/>
                <a:ea typeface="微軟正黑體" pitchFamily="34" charset="-120"/>
              </a:rPr>
              <a:t>利益。</a:t>
            </a:r>
            <a:endParaRPr lang="en-US" altLang="zh-TW" sz="1800" b="1" u="none" dirty="0">
              <a:solidFill>
                <a:srgbClr val="0070C0"/>
              </a:solidFill>
              <a:latin typeface="微軟正黑體" pitchFamily="34" charset="-120"/>
              <a:ea typeface="微軟正黑體" pitchFamily="34" charset="-120"/>
            </a:endParaRPr>
          </a:p>
        </p:txBody>
      </p:sp>
      <p:sp>
        <p:nvSpPr>
          <p:cNvPr id="35" name="標題 1"/>
          <p:cNvSpPr txBox="1">
            <a:spLocks/>
          </p:cNvSpPr>
          <p:nvPr/>
        </p:nvSpPr>
        <p:spPr>
          <a:xfrm>
            <a:off x="3017364" y="90738"/>
            <a:ext cx="5875116" cy="53816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a:lstStyle>
          <a:p>
            <a:r>
              <a:rPr lang="zh-TW" altLang="en-US" sz="3600" b="1" u="none" dirty="0" smtClean="0">
                <a:solidFill>
                  <a:prstClr val="black">
                    <a:lumMod val="75000"/>
                    <a:lumOff val="25000"/>
                  </a:prstClr>
                </a:solidFill>
              </a:rPr>
              <a:t>轉換日的淨值與</a:t>
            </a:r>
            <a:r>
              <a:rPr lang="en-US" altLang="zh-TW" sz="3600" b="1" u="none" dirty="0" smtClean="0">
                <a:solidFill>
                  <a:prstClr val="black">
                    <a:lumMod val="75000"/>
                    <a:lumOff val="25000"/>
                  </a:prstClr>
                </a:solidFill>
              </a:rPr>
              <a:t>CSM</a:t>
            </a:r>
            <a:endParaRPr lang="zh-TW" altLang="en-US" sz="3600" b="1" u="none" dirty="0">
              <a:solidFill>
                <a:prstClr val="black">
                  <a:lumMod val="75000"/>
                  <a:lumOff val="25000"/>
                </a:prstClr>
              </a:solidFill>
            </a:endParaRPr>
          </a:p>
        </p:txBody>
      </p:sp>
      <p:sp>
        <p:nvSpPr>
          <p:cNvPr id="24" name="文字方塊 23"/>
          <p:cNvSpPr txBox="1"/>
          <p:nvPr/>
        </p:nvSpPr>
        <p:spPr>
          <a:xfrm>
            <a:off x="213696" y="765632"/>
            <a:ext cx="8712968" cy="1006662"/>
          </a:xfrm>
          <a:prstGeom prst="rect">
            <a:avLst/>
          </a:prstGeom>
          <a:solidFill>
            <a:schemeClr val="bg1">
              <a:lumMod val="95000"/>
            </a:schemeClr>
          </a:solidFill>
        </p:spPr>
        <p:txBody>
          <a:bodyPr wrap="square">
            <a:spAutoFit/>
          </a:bodyPr>
          <a:lstStyle/>
          <a:p>
            <a:pPr marL="342900" indent="-342900" algn="just">
              <a:lnSpc>
                <a:spcPct val="110000"/>
              </a:lnSpc>
              <a:spcBef>
                <a:spcPts val="0"/>
              </a:spcBef>
              <a:buClr>
                <a:srgbClr val="C00000"/>
              </a:buClr>
              <a:buFont typeface="+mj-lt"/>
              <a:buAutoNum type="arabicParenR"/>
              <a:defRPr/>
            </a:pPr>
            <a:r>
              <a:rPr lang="zh-TW" altLang="en-US" sz="1800" b="1" u="none" dirty="0">
                <a:solidFill>
                  <a:prstClr val="black"/>
                </a:solidFill>
                <a:latin typeface="微軟正黑體" pitchFamily="34" charset="-120"/>
                <a:ea typeface="微軟正黑體" pitchFamily="34" charset="-120"/>
              </a:rPr>
              <a:t>轉換日</a:t>
            </a:r>
            <a:r>
              <a:rPr lang="en-US" altLang="zh-TW" sz="1800" b="1" u="none" dirty="0">
                <a:solidFill>
                  <a:prstClr val="black"/>
                </a:solidFill>
                <a:latin typeface="微軟正黑體" pitchFamily="34" charset="-120"/>
                <a:ea typeface="微軟正黑體" pitchFamily="34" charset="-120"/>
              </a:rPr>
              <a:t>IFRS17</a:t>
            </a:r>
            <a:r>
              <a:rPr lang="zh-TW" altLang="en-US" sz="1800" b="1" u="none" dirty="0">
                <a:solidFill>
                  <a:prstClr val="black"/>
                </a:solidFill>
                <a:latin typeface="微軟正黑體" pitchFamily="34" charset="-120"/>
                <a:ea typeface="微軟正黑體" pitchFamily="34" charset="-120"/>
              </a:rPr>
              <a:t>保險負債</a:t>
            </a:r>
            <a:r>
              <a:rPr lang="en-US" altLang="zh-TW" sz="1800" b="1" u="none" dirty="0">
                <a:solidFill>
                  <a:prstClr val="black"/>
                </a:solidFill>
                <a:latin typeface="微軟正黑體" pitchFamily="34" charset="-120"/>
                <a:ea typeface="微軟正黑體" pitchFamily="34" charset="-120"/>
              </a:rPr>
              <a:t>=Max{</a:t>
            </a:r>
            <a:r>
              <a:rPr lang="zh-TW" altLang="en-US" sz="1800" b="1" u="none" dirty="0">
                <a:solidFill>
                  <a:prstClr val="black"/>
                </a:solidFill>
                <a:latin typeface="微軟正黑體" pitchFamily="34" charset="-120"/>
                <a:ea typeface="微軟正黑體" pitchFamily="34" charset="-120"/>
              </a:rPr>
              <a:t>現行帳載準備金，</a:t>
            </a:r>
            <a:r>
              <a:rPr lang="en-US" altLang="zh-TW" sz="1800" b="1" u="none" dirty="0">
                <a:solidFill>
                  <a:prstClr val="black"/>
                </a:solidFill>
                <a:latin typeface="微軟正黑體" pitchFamily="34" charset="-120"/>
                <a:ea typeface="微軟正黑體" pitchFamily="34" charset="-120"/>
              </a:rPr>
              <a:t>IFRS17</a:t>
            </a:r>
            <a:r>
              <a:rPr lang="zh-TW" altLang="en-US" sz="1800" b="1" u="none" dirty="0">
                <a:solidFill>
                  <a:prstClr val="black"/>
                </a:solidFill>
                <a:latin typeface="微軟正黑體" pitchFamily="34" charset="-120"/>
                <a:ea typeface="微軟正黑體" pitchFamily="34" charset="-120"/>
              </a:rPr>
              <a:t>履約現金流</a:t>
            </a:r>
            <a:r>
              <a:rPr lang="en-US" altLang="zh-TW" sz="1800" b="1" u="none" dirty="0">
                <a:solidFill>
                  <a:prstClr val="black"/>
                </a:solidFill>
                <a:latin typeface="微軟正黑體" pitchFamily="34" charset="-120"/>
                <a:ea typeface="微軟正黑體" pitchFamily="34" charset="-120"/>
              </a:rPr>
              <a:t>}</a:t>
            </a:r>
            <a:r>
              <a:rPr lang="zh-TW" altLang="en-US" sz="1800" b="1" u="none" dirty="0">
                <a:solidFill>
                  <a:prstClr val="black"/>
                </a:solidFill>
                <a:latin typeface="微軟正黑體" pitchFamily="34" charset="-120"/>
                <a:ea typeface="微軟正黑體" pitchFamily="34" charset="-120"/>
              </a:rPr>
              <a:t>。</a:t>
            </a:r>
            <a:endParaRPr lang="en-US" altLang="zh-TW" sz="1800" b="1" u="none" dirty="0">
              <a:solidFill>
                <a:prstClr val="black"/>
              </a:solidFill>
              <a:latin typeface="微軟正黑體" pitchFamily="34" charset="-120"/>
              <a:ea typeface="微軟正黑體" pitchFamily="34" charset="-120"/>
            </a:endParaRPr>
          </a:p>
          <a:p>
            <a:pPr marL="342900" indent="-342900" algn="just">
              <a:lnSpc>
                <a:spcPct val="110000"/>
              </a:lnSpc>
              <a:spcBef>
                <a:spcPts val="0"/>
              </a:spcBef>
              <a:buClr>
                <a:srgbClr val="C00000"/>
              </a:buClr>
              <a:buFont typeface="+mj-lt"/>
              <a:buAutoNum type="arabicParenR"/>
              <a:defRPr/>
            </a:pPr>
            <a:r>
              <a:rPr lang="zh-TW" altLang="en-US" sz="1800" b="1" u="none" dirty="0">
                <a:solidFill>
                  <a:prstClr val="black"/>
                </a:solidFill>
                <a:latin typeface="微軟正黑體" pitchFamily="34" charset="-120"/>
                <a:ea typeface="微軟正黑體" pitchFamily="34" charset="-120"/>
              </a:rPr>
              <a:t>若現行帳載準備金超過履約現金流，將產生合約服務邊際</a:t>
            </a:r>
            <a:r>
              <a:rPr lang="en-US" altLang="zh-TW" sz="1800" b="1" u="none" dirty="0">
                <a:solidFill>
                  <a:prstClr val="black"/>
                </a:solidFill>
                <a:latin typeface="微軟正黑體" pitchFamily="34" charset="-120"/>
                <a:ea typeface="微軟正黑體" pitchFamily="34" charset="-120"/>
              </a:rPr>
              <a:t>(</a:t>
            </a:r>
            <a:r>
              <a:rPr lang="en-US" altLang="zh-TW" sz="1800" b="1" dirty="0">
                <a:solidFill>
                  <a:srgbClr val="C00000"/>
                </a:solidFill>
                <a:latin typeface="微軟正黑體" pitchFamily="34" charset="-120"/>
                <a:ea typeface="微軟正黑體" pitchFamily="34" charset="-120"/>
              </a:rPr>
              <a:t>CSM</a:t>
            </a:r>
            <a:r>
              <a:rPr lang="en-US" altLang="zh-TW" sz="1800" b="1" u="none" dirty="0">
                <a:solidFill>
                  <a:prstClr val="black"/>
                </a:solidFill>
                <a:latin typeface="微軟正黑體" pitchFamily="34" charset="-120"/>
                <a:ea typeface="微軟正黑體" pitchFamily="34" charset="-120"/>
              </a:rPr>
              <a:t>)</a:t>
            </a:r>
            <a:r>
              <a:rPr lang="zh-TW" altLang="en-US" sz="1800" b="1" u="none" dirty="0">
                <a:solidFill>
                  <a:prstClr val="black"/>
                </a:solidFill>
                <a:latin typeface="微軟正黑體" pitchFamily="34" charset="-120"/>
                <a:ea typeface="微軟正黑體" pitchFamily="34" charset="-120"/>
              </a:rPr>
              <a:t>；反之，產生損失組成部分</a:t>
            </a:r>
            <a:r>
              <a:rPr lang="en-US" altLang="zh-TW" sz="1800" b="1" u="none" dirty="0">
                <a:solidFill>
                  <a:prstClr val="black"/>
                </a:solidFill>
                <a:latin typeface="微軟正黑體" pitchFamily="34" charset="-120"/>
                <a:ea typeface="微軟正黑體" pitchFamily="34" charset="-120"/>
              </a:rPr>
              <a:t>(</a:t>
            </a:r>
            <a:r>
              <a:rPr lang="en-US" altLang="zh-TW" sz="1800" b="1" dirty="0">
                <a:solidFill>
                  <a:srgbClr val="C00000"/>
                </a:solidFill>
                <a:latin typeface="微軟正黑體" pitchFamily="34" charset="-120"/>
                <a:ea typeface="微軟正黑體" pitchFamily="34" charset="-120"/>
              </a:rPr>
              <a:t>LC</a:t>
            </a:r>
            <a:r>
              <a:rPr lang="en-US" altLang="zh-TW" sz="1800" b="1" u="none" dirty="0">
                <a:solidFill>
                  <a:prstClr val="black"/>
                </a:solidFill>
                <a:latin typeface="微軟正黑體" pitchFamily="34" charset="-120"/>
                <a:ea typeface="微軟正黑體" pitchFamily="34" charset="-120"/>
              </a:rPr>
              <a:t>)</a:t>
            </a:r>
            <a:r>
              <a:rPr lang="zh-TW" altLang="en-US" sz="1800" b="1" u="none" dirty="0">
                <a:solidFill>
                  <a:prstClr val="black"/>
                </a:solidFill>
                <a:latin typeface="微軟正黑體" pitchFamily="34" charset="-120"/>
                <a:ea typeface="微軟正黑體" pitchFamily="34" charset="-120"/>
              </a:rPr>
              <a:t>，</a:t>
            </a:r>
            <a:r>
              <a:rPr lang="zh-TW" altLang="en-US" sz="1800" b="1" dirty="0">
                <a:solidFill>
                  <a:prstClr val="black"/>
                </a:solidFill>
                <a:latin typeface="微軟正黑體" pitchFamily="34" charset="-120"/>
                <a:ea typeface="微軟正黑體" pitchFamily="34" charset="-120"/>
              </a:rPr>
              <a:t>若後續經驗率惡化，則要</a:t>
            </a:r>
            <a:r>
              <a:rPr lang="zh-TW" altLang="en-US" sz="1800" b="1" dirty="0">
                <a:solidFill>
                  <a:srgbClr val="C00000"/>
                </a:solidFill>
                <a:latin typeface="微軟正黑體" pitchFamily="34" charset="-120"/>
                <a:ea typeface="微軟正黑體" pitchFamily="34" charset="-120"/>
              </a:rPr>
              <a:t>再次</a:t>
            </a:r>
            <a:r>
              <a:rPr lang="zh-TW" altLang="en-US" sz="1800" b="1" dirty="0">
                <a:solidFill>
                  <a:prstClr val="black"/>
                </a:solidFill>
                <a:latin typeface="微軟正黑體" pitchFamily="34" charset="-120"/>
                <a:ea typeface="微軟正黑體" pitchFamily="34" charset="-120"/>
              </a:rPr>
              <a:t>提足</a:t>
            </a:r>
            <a:r>
              <a:rPr lang="zh-TW" altLang="en-US" sz="1800" b="1" u="none" dirty="0">
                <a:solidFill>
                  <a:prstClr val="black"/>
                </a:solidFill>
                <a:latin typeface="微軟正黑體" pitchFamily="34" charset="-120"/>
                <a:ea typeface="微軟正黑體" pitchFamily="34" charset="-120"/>
              </a:rPr>
              <a:t>。</a:t>
            </a:r>
          </a:p>
        </p:txBody>
      </p:sp>
      <p:sp>
        <p:nvSpPr>
          <p:cNvPr id="4" name="橢圓 3"/>
          <p:cNvSpPr/>
          <p:nvPr/>
        </p:nvSpPr>
        <p:spPr>
          <a:xfrm>
            <a:off x="963054" y="1845618"/>
            <a:ext cx="2880320" cy="432048"/>
          </a:xfrm>
          <a:prstGeom prst="ellipse">
            <a:avLst/>
          </a:prstGeom>
          <a:solidFill>
            <a:schemeClr val="accent2">
              <a:lumMod val="20000"/>
              <a:lumOff val="80000"/>
            </a:schemeClr>
          </a:solidFill>
          <a:ln w="12700">
            <a:solidFill>
              <a:schemeClr val="bg1"/>
            </a:solidFill>
          </a:ln>
          <a:effectLst/>
        </p:spPr>
        <p:txBody>
          <a:bodyPr wrap="none" lIns="0" tIns="0" rIns="0" bIns="0" rtlCol="0" anchor="ctr" anchorCtr="0">
            <a:noAutofit/>
          </a:bodyPr>
          <a:lstStyle/>
          <a:p>
            <a:pPr algn="ctr"/>
            <a:r>
              <a:rPr lang="zh-TW" altLang="en-US" sz="2000" b="1" u="none"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rPr>
              <a:t>狀況</a:t>
            </a:r>
            <a:r>
              <a:rPr lang="en-US" altLang="zh-TW" sz="2000" b="1" u="none"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rPr>
              <a:t>1</a:t>
            </a:r>
            <a:r>
              <a:rPr lang="zh-TW" altLang="en-US" sz="2000" b="1" u="none"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rPr>
              <a:t>：盈利組合</a:t>
            </a:r>
          </a:p>
        </p:txBody>
      </p:sp>
      <p:sp>
        <p:nvSpPr>
          <p:cNvPr id="6" name="矩形 5"/>
          <p:cNvSpPr/>
          <p:nvPr/>
        </p:nvSpPr>
        <p:spPr>
          <a:xfrm>
            <a:off x="884911" y="4284371"/>
            <a:ext cx="1296144" cy="2159840"/>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txBody>
          <a:bodyPr wrap="none" lIns="0" tIns="0" rIns="0" bIns="0" rtlCol="0" anchor="ctr" anchorCtr="0">
            <a:noAutofit/>
          </a:bodyPr>
          <a:lstStyle/>
          <a:p>
            <a:pPr algn="ctr"/>
            <a:endParaRPr lang="en-US" altLang="zh-TW" sz="1400" b="1" u="none" dirty="0">
              <a:solidFill>
                <a:prstClr val="white"/>
              </a:solidFill>
              <a:latin typeface="微軟正黑體" pitchFamily="34" charset="-120"/>
              <a:ea typeface="微軟正黑體" pitchFamily="34" charset="-120"/>
            </a:endParaRPr>
          </a:p>
          <a:p>
            <a:pPr algn="ctr"/>
            <a:endParaRPr lang="en-US" altLang="zh-TW" sz="1400" b="1" u="none" dirty="0">
              <a:solidFill>
                <a:prstClr val="white"/>
              </a:solidFill>
              <a:latin typeface="微軟正黑體" pitchFamily="34" charset="-120"/>
              <a:ea typeface="微軟正黑體" pitchFamily="34" charset="-120"/>
            </a:endParaRPr>
          </a:p>
          <a:p>
            <a:pPr algn="ctr"/>
            <a:r>
              <a:rPr lang="zh-TW" altLang="en-US" sz="1400" b="1" u="none" dirty="0">
                <a:solidFill>
                  <a:prstClr val="white"/>
                </a:solidFill>
                <a:latin typeface="微軟正黑體" pitchFamily="34" charset="-120"/>
                <a:ea typeface="微軟正黑體" pitchFamily="34" charset="-120"/>
              </a:rPr>
              <a:t>現行帳載</a:t>
            </a:r>
            <a:endParaRPr lang="en-US" altLang="zh-TW" sz="1400" b="1" u="none" dirty="0">
              <a:solidFill>
                <a:prstClr val="white"/>
              </a:solidFill>
              <a:latin typeface="微軟正黑體" pitchFamily="34" charset="-120"/>
              <a:ea typeface="微軟正黑體" pitchFamily="34" charset="-120"/>
            </a:endParaRPr>
          </a:p>
          <a:p>
            <a:pPr algn="ctr"/>
            <a:r>
              <a:rPr lang="zh-TW" altLang="en-US" sz="1400" b="1" u="none" dirty="0">
                <a:solidFill>
                  <a:prstClr val="white"/>
                </a:solidFill>
                <a:latin typeface="微軟正黑體" pitchFamily="34" charset="-120"/>
                <a:ea typeface="微軟正黑體" pitchFamily="34" charset="-120"/>
              </a:rPr>
              <a:t>準備金</a:t>
            </a:r>
            <a:endParaRPr lang="en-US" altLang="zh-TW" sz="1400" b="1" u="none" dirty="0">
              <a:solidFill>
                <a:prstClr val="white"/>
              </a:solidFill>
              <a:latin typeface="微軟正黑體" pitchFamily="34" charset="-120"/>
              <a:ea typeface="微軟正黑體" pitchFamily="34" charset="-120"/>
            </a:endParaRPr>
          </a:p>
          <a:p>
            <a:pPr algn="ctr"/>
            <a:r>
              <a:rPr lang="en-US" altLang="zh-TW" sz="1400" b="1" u="none" dirty="0" smtClean="0">
                <a:solidFill>
                  <a:prstClr val="white"/>
                </a:solidFill>
                <a:latin typeface="微軟正黑體" pitchFamily="34" charset="-120"/>
                <a:ea typeface="微軟正黑體" pitchFamily="34" charset="-120"/>
              </a:rPr>
              <a:t>2,500</a:t>
            </a:r>
            <a:endParaRPr lang="zh-TW" altLang="en-US" sz="1400" b="1" u="none" dirty="0">
              <a:solidFill>
                <a:prstClr val="white"/>
              </a:solidFill>
              <a:latin typeface="微軟正黑體" pitchFamily="34" charset="-120"/>
              <a:ea typeface="微軟正黑體" pitchFamily="34" charset="-120"/>
            </a:endParaRPr>
          </a:p>
        </p:txBody>
      </p:sp>
      <p:sp>
        <p:nvSpPr>
          <p:cNvPr id="31" name="矩形 30"/>
          <p:cNvSpPr/>
          <p:nvPr/>
        </p:nvSpPr>
        <p:spPr>
          <a:xfrm>
            <a:off x="2445944" y="4284503"/>
            <a:ext cx="1296144" cy="699689"/>
          </a:xfrm>
          <a:prstGeom prst="rect">
            <a:avLst/>
          </a:prstGeom>
          <a:solidFill>
            <a:srgbClr val="66CCFF"/>
          </a:solidFill>
          <a:ln>
            <a:noFill/>
          </a:ln>
          <a:effectLst>
            <a:outerShdw blurRad="50800" dist="38100" dir="2700000" algn="tl" rotWithShape="0">
              <a:prstClr val="black">
                <a:alpha val="40000"/>
              </a:prstClr>
            </a:outerShdw>
          </a:effectLst>
        </p:spPr>
        <p:txBody>
          <a:bodyPr wrap="none" lIns="0" tIns="0" rIns="0" bIns="0" rtlCol="0" anchor="ctr" anchorCtr="0">
            <a:noAutofit/>
          </a:bodyPr>
          <a:lstStyle/>
          <a:p>
            <a:pPr algn="ctr"/>
            <a:r>
              <a:rPr lang="en-US" altLang="zh-TW" sz="1400" b="1" u="none" dirty="0">
                <a:solidFill>
                  <a:prstClr val="white"/>
                </a:solidFill>
                <a:latin typeface="微軟正黑體" pitchFamily="34" charset="-120"/>
                <a:ea typeface="微軟正黑體" pitchFamily="34" charset="-120"/>
              </a:rPr>
              <a:t>CSM</a:t>
            </a:r>
          </a:p>
          <a:p>
            <a:pPr algn="ctr"/>
            <a:r>
              <a:rPr lang="en-US" altLang="zh-TW" sz="1400" b="1" u="none" dirty="0">
                <a:solidFill>
                  <a:prstClr val="white"/>
                </a:solidFill>
                <a:latin typeface="微軟正黑體" pitchFamily="34" charset="-120"/>
                <a:ea typeface="微軟正黑體" pitchFamily="34" charset="-120"/>
              </a:rPr>
              <a:t> 2</a:t>
            </a:r>
            <a:r>
              <a:rPr lang="en-US" altLang="zh-TW" sz="1400" b="1" u="none" dirty="0" smtClean="0">
                <a:solidFill>
                  <a:prstClr val="white"/>
                </a:solidFill>
                <a:latin typeface="微軟正黑體" pitchFamily="34" charset="-120"/>
                <a:ea typeface="微軟正黑體" pitchFamily="34" charset="-120"/>
              </a:rPr>
              <a:t>,000</a:t>
            </a:r>
            <a:endParaRPr lang="en-US" altLang="zh-TW" sz="1400" b="1" u="none" dirty="0">
              <a:solidFill>
                <a:prstClr val="white"/>
              </a:solidFill>
              <a:latin typeface="微軟正黑體" pitchFamily="34" charset="-120"/>
              <a:ea typeface="微軟正黑體" pitchFamily="34" charset="-120"/>
            </a:endParaRPr>
          </a:p>
          <a:p>
            <a:pPr algn="ctr"/>
            <a:r>
              <a:rPr lang="en-US" altLang="zh-TW" sz="1400" b="1" u="none" dirty="0">
                <a:solidFill>
                  <a:srgbClr val="FFFF00"/>
                </a:solidFill>
                <a:latin typeface="微軟正黑體" pitchFamily="34" charset="-120"/>
                <a:ea typeface="微軟正黑體" pitchFamily="34" charset="-120"/>
              </a:rPr>
              <a:t>(</a:t>
            </a:r>
            <a:r>
              <a:rPr lang="zh-TW" altLang="en-US" sz="1400" b="1" u="none" dirty="0">
                <a:solidFill>
                  <a:srgbClr val="FFFF00"/>
                </a:solidFill>
                <a:latin typeface="微軟正黑體" pitchFamily="34" charset="-120"/>
                <a:ea typeface="微軟正黑體" pitchFamily="34" charset="-120"/>
              </a:rPr>
              <a:t>未來逐年攤銷</a:t>
            </a:r>
            <a:r>
              <a:rPr lang="en-US" altLang="zh-TW" sz="1400" b="1" u="none" dirty="0">
                <a:solidFill>
                  <a:srgbClr val="FFFF00"/>
                </a:solidFill>
                <a:latin typeface="微軟正黑體" pitchFamily="34" charset="-120"/>
                <a:ea typeface="微軟正黑體" pitchFamily="34" charset="-120"/>
              </a:rPr>
              <a:t>)</a:t>
            </a:r>
            <a:endParaRPr lang="zh-TW" altLang="en-US" sz="1400" b="1" u="none" dirty="0">
              <a:solidFill>
                <a:srgbClr val="FFFF00"/>
              </a:solidFill>
              <a:latin typeface="微軟正黑體" pitchFamily="34" charset="-120"/>
              <a:ea typeface="微軟正黑體" pitchFamily="34" charset="-120"/>
            </a:endParaRPr>
          </a:p>
        </p:txBody>
      </p:sp>
      <p:sp>
        <p:nvSpPr>
          <p:cNvPr id="30" name="矩形 29"/>
          <p:cNvSpPr/>
          <p:nvPr/>
        </p:nvSpPr>
        <p:spPr>
          <a:xfrm>
            <a:off x="2445944" y="4984135"/>
            <a:ext cx="1296144" cy="1460149"/>
          </a:xfrm>
          <a:prstGeom prst="rect">
            <a:avLst/>
          </a:prstGeom>
          <a:solidFill>
            <a:srgbClr val="C00000"/>
          </a:solidFill>
          <a:ln>
            <a:noFill/>
          </a:ln>
          <a:effectLst>
            <a:outerShdw blurRad="50800" dist="38100" dir="2700000" algn="tl" rotWithShape="0">
              <a:prstClr val="black">
                <a:alpha val="40000"/>
              </a:prstClr>
            </a:outerShdw>
          </a:effectLst>
        </p:spPr>
        <p:txBody>
          <a:bodyPr wrap="none" lIns="0" tIns="0" rIns="0" bIns="0" rtlCol="0" anchor="ctr" anchorCtr="0">
            <a:noAutofit/>
          </a:bodyPr>
          <a:lstStyle/>
          <a:p>
            <a:pPr algn="ctr"/>
            <a:r>
              <a:rPr lang="en-US" altLang="zh-TW" sz="1400" b="1" u="none" dirty="0">
                <a:solidFill>
                  <a:prstClr val="white"/>
                </a:solidFill>
                <a:latin typeface="微軟正黑體" pitchFamily="34" charset="-120"/>
                <a:ea typeface="微軟正黑體" pitchFamily="34" charset="-120"/>
              </a:rPr>
              <a:t>IFRS17</a:t>
            </a:r>
          </a:p>
          <a:p>
            <a:pPr algn="ctr"/>
            <a:r>
              <a:rPr lang="zh-TW" altLang="en-US" sz="1400" b="1" u="none" dirty="0">
                <a:solidFill>
                  <a:prstClr val="white"/>
                </a:solidFill>
                <a:latin typeface="微軟正黑體" pitchFamily="34" charset="-120"/>
                <a:ea typeface="微軟正黑體" pitchFamily="34" charset="-120"/>
              </a:rPr>
              <a:t>履約現金流</a:t>
            </a:r>
            <a:endParaRPr lang="en-US" altLang="zh-TW" sz="1400" b="1" u="none" dirty="0">
              <a:solidFill>
                <a:prstClr val="white"/>
              </a:solidFill>
              <a:latin typeface="微軟正黑體" pitchFamily="34" charset="-120"/>
              <a:ea typeface="微軟正黑體" pitchFamily="34" charset="-120"/>
            </a:endParaRPr>
          </a:p>
          <a:p>
            <a:pPr algn="ctr"/>
            <a:r>
              <a:rPr lang="en-US" altLang="zh-TW" sz="1400" b="1" u="none" dirty="0" smtClean="0">
                <a:solidFill>
                  <a:prstClr val="white"/>
                </a:solidFill>
                <a:latin typeface="微軟正黑體" pitchFamily="34" charset="-120"/>
                <a:ea typeface="微軟正黑體" pitchFamily="34" charset="-120"/>
              </a:rPr>
              <a:t>500</a:t>
            </a:r>
            <a:endParaRPr lang="zh-TW" altLang="en-US" sz="1400" b="1" u="none" dirty="0">
              <a:solidFill>
                <a:prstClr val="white"/>
              </a:solidFill>
              <a:latin typeface="微軟正黑體" pitchFamily="34" charset="-120"/>
              <a:ea typeface="微軟正黑體" pitchFamily="34" charset="-120"/>
            </a:endParaRPr>
          </a:p>
        </p:txBody>
      </p:sp>
      <p:cxnSp>
        <p:nvCxnSpPr>
          <p:cNvPr id="8" name="直線接點 7"/>
          <p:cNvCxnSpPr/>
          <p:nvPr/>
        </p:nvCxnSpPr>
        <p:spPr bwMode="auto">
          <a:xfrm>
            <a:off x="884912" y="4293890"/>
            <a:ext cx="2857177" cy="0"/>
          </a:xfrm>
          <a:prstGeom prst="line">
            <a:avLst/>
          </a:prstGeom>
          <a:solidFill>
            <a:schemeClr val="accent1"/>
          </a:solidFill>
          <a:ln w="38100" cap="flat" cmpd="sng" algn="ctr">
            <a:solidFill>
              <a:schemeClr val="accent2"/>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線接點 36"/>
          <p:cNvCxnSpPr/>
          <p:nvPr/>
        </p:nvCxnSpPr>
        <p:spPr bwMode="auto">
          <a:xfrm>
            <a:off x="884912" y="4979786"/>
            <a:ext cx="2857177" cy="0"/>
          </a:xfrm>
          <a:prstGeom prst="line">
            <a:avLst/>
          </a:prstGeom>
          <a:solidFill>
            <a:schemeClr val="accent1"/>
          </a:solidFill>
          <a:ln w="38100" cap="flat" cmpd="sng" algn="ctr">
            <a:solidFill>
              <a:schemeClr val="accent2"/>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矩形 38"/>
          <p:cNvSpPr/>
          <p:nvPr/>
        </p:nvSpPr>
        <p:spPr>
          <a:xfrm>
            <a:off x="827584" y="6475074"/>
            <a:ext cx="3600400" cy="400203"/>
          </a:xfrm>
          <a:prstGeom prst="rect">
            <a:avLst/>
          </a:prstGeom>
        </p:spPr>
        <p:txBody>
          <a:bodyPr wrap="square">
            <a:spAutoFit/>
          </a:bodyPr>
          <a:lstStyle/>
          <a:p>
            <a:r>
              <a:rPr lang="zh-TW" altLang="en-US" sz="1000" b="1" u="none" dirty="0">
                <a:solidFill>
                  <a:prstClr val="black"/>
                </a:solidFill>
                <a:latin typeface="微軟正黑體" pitchFamily="34" charset="-120"/>
                <a:ea typeface="微軟正黑體" pitchFamily="34" charset="-120"/>
              </a:rPr>
              <a:t>註</a:t>
            </a:r>
            <a:r>
              <a:rPr lang="en-US" altLang="zh-TW" sz="1000" b="1" u="none" dirty="0">
                <a:solidFill>
                  <a:prstClr val="black"/>
                </a:solidFill>
                <a:latin typeface="微軟正黑體" pitchFamily="34" charset="-120"/>
                <a:ea typeface="微軟正黑體" pitchFamily="34" charset="-120"/>
              </a:rPr>
              <a:t>1</a:t>
            </a:r>
            <a:r>
              <a:rPr lang="zh-TW" altLang="en-US" sz="1000" b="1" u="none" dirty="0">
                <a:solidFill>
                  <a:prstClr val="black"/>
                </a:solidFill>
                <a:latin typeface="微軟正黑體" pitchFamily="34" charset="-120"/>
                <a:ea typeface="微軟正黑體" pitchFamily="34" charset="-120"/>
              </a:rPr>
              <a:t>：</a:t>
            </a:r>
            <a:r>
              <a:rPr lang="en-US" altLang="zh-TW" sz="1000" b="1" u="none" dirty="0">
                <a:solidFill>
                  <a:prstClr val="black"/>
                </a:solidFill>
                <a:latin typeface="微軟正黑體" pitchFamily="34" charset="-120"/>
                <a:ea typeface="微軟正黑體" pitchFamily="34" charset="-120"/>
              </a:rPr>
              <a:t>IFRS17</a:t>
            </a:r>
            <a:r>
              <a:rPr lang="zh-TW" altLang="en-US" sz="1000" b="1" u="none" dirty="0">
                <a:solidFill>
                  <a:prstClr val="black"/>
                </a:solidFill>
                <a:latin typeface="微軟正黑體" pitchFamily="34" charset="-120"/>
                <a:ea typeface="微軟正黑體" pitchFamily="34" charset="-120"/>
              </a:rPr>
              <a:t>履約現金流</a:t>
            </a:r>
            <a:r>
              <a:rPr lang="en-US" altLang="zh-TW" sz="1000" b="1" u="none" dirty="0">
                <a:solidFill>
                  <a:prstClr val="black"/>
                </a:solidFill>
                <a:latin typeface="微軟正黑體" pitchFamily="34" charset="-120"/>
                <a:ea typeface="微軟正黑體" pitchFamily="34" charset="-120"/>
              </a:rPr>
              <a:t>=</a:t>
            </a:r>
            <a:r>
              <a:rPr lang="zh-TW" altLang="en-US" sz="1000" b="1" u="none" dirty="0">
                <a:solidFill>
                  <a:prstClr val="black"/>
                </a:solidFill>
                <a:latin typeface="微軟正黑體" pitchFamily="34" charset="-120"/>
                <a:ea typeface="微軟正黑體" pitchFamily="34" charset="-120"/>
              </a:rPr>
              <a:t>最佳估計負債</a:t>
            </a:r>
            <a:r>
              <a:rPr lang="en-US" altLang="zh-TW" sz="1000" b="1" u="none" dirty="0">
                <a:solidFill>
                  <a:prstClr val="black"/>
                </a:solidFill>
                <a:latin typeface="微軟正黑體" pitchFamily="34" charset="-120"/>
                <a:ea typeface="微軟正黑體" pitchFamily="34" charset="-120"/>
              </a:rPr>
              <a:t>(BEL)+</a:t>
            </a:r>
            <a:r>
              <a:rPr lang="zh-TW" altLang="en-US" sz="1000" b="1" u="none" dirty="0">
                <a:solidFill>
                  <a:prstClr val="black"/>
                </a:solidFill>
                <a:latin typeface="微軟正黑體" pitchFamily="34" charset="-120"/>
                <a:ea typeface="微軟正黑體" pitchFamily="34" charset="-120"/>
              </a:rPr>
              <a:t>風險調整</a:t>
            </a:r>
            <a:r>
              <a:rPr lang="en-US" altLang="zh-TW" sz="1000" b="1" u="none" dirty="0">
                <a:solidFill>
                  <a:prstClr val="black"/>
                </a:solidFill>
                <a:latin typeface="微軟正黑體" pitchFamily="34" charset="-120"/>
                <a:ea typeface="微軟正黑體" pitchFamily="34" charset="-120"/>
              </a:rPr>
              <a:t>(RA)</a:t>
            </a:r>
          </a:p>
          <a:p>
            <a:r>
              <a:rPr lang="zh-TW" altLang="en-US" sz="1000" b="1" u="none" dirty="0">
                <a:solidFill>
                  <a:srgbClr val="FF0000"/>
                </a:solidFill>
                <a:latin typeface="微軟正黑體" pitchFamily="34" charset="-120"/>
                <a:ea typeface="微軟正黑體" pitchFamily="34" charset="-120"/>
              </a:rPr>
              <a:t>註</a:t>
            </a:r>
            <a:r>
              <a:rPr lang="en-US" altLang="zh-TW" sz="1000" b="1" u="none" dirty="0">
                <a:solidFill>
                  <a:srgbClr val="FF0000"/>
                </a:solidFill>
                <a:latin typeface="微軟正黑體" pitchFamily="34" charset="-120"/>
                <a:ea typeface="微軟正黑體" pitchFamily="34" charset="-120"/>
              </a:rPr>
              <a:t>2</a:t>
            </a:r>
            <a:r>
              <a:rPr lang="zh-TW" altLang="en-US" sz="1000" b="1" u="none" dirty="0" smtClean="0">
                <a:solidFill>
                  <a:srgbClr val="FF0000"/>
                </a:solidFill>
                <a:latin typeface="微軟正黑體" pitchFamily="34" charset="-120"/>
                <a:ea typeface="微軟正黑體" pitchFamily="34" charset="-120"/>
              </a:rPr>
              <a:t>：</a:t>
            </a:r>
            <a:r>
              <a:rPr lang="zh-TW" altLang="en-US" sz="1000" b="1" u="none" dirty="0">
                <a:solidFill>
                  <a:srgbClr val="FF0000"/>
                </a:solidFill>
                <a:latin typeface="微軟正黑體" pitchFamily="34" charset="-120"/>
                <a:ea typeface="微軟正黑體" pitchFamily="34" charset="-120"/>
              </a:rPr>
              <a:t>數值為虛擬數值</a:t>
            </a:r>
          </a:p>
        </p:txBody>
      </p:sp>
      <p:sp>
        <p:nvSpPr>
          <p:cNvPr id="40" name="橢圓 39"/>
          <p:cNvSpPr/>
          <p:nvPr/>
        </p:nvSpPr>
        <p:spPr>
          <a:xfrm>
            <a:off x="5292080" y="1845618"/>
            <a:ext cx="2880320" cy="432048"/>
          </a:xfrm>
          <a:prstGeom prst="ellipse">
            <a:avLst/>
          </a:prstGeom>
          <a:solidFill>
            <a:schemeClr val="accent2">
              <a:lumMod val="20000"/>
              <a:lumOff val="80000"/>
            </a:schemeClr>
          </a:solidFill>
          <a:ln w="12700">
            <a:solidFill>
              <a:schemeClr val="bg1"/>
            </a:solidFill>
          </a:ln>
          <a:effectLst/>
        </p:spPr>
        <p:txBody>
          <a:bodyPr wrap="none" lIns="0" tIns="0" rIns="0" bIns="0" rtlCol="0" anchor="ctr" anchorCtr="0">
            <a:noAutofit/>
          </a:bodyPr>
          <a:lstStyle/>
          <a:p>
            <a:pPr algn="ctr"/>
            <a:r>
              <a:rPr lang="zh-TW" altLang="en-US" sz="2000" b="1" u="none"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rPr>
              <a:t>狀況</a:t>
            </a:r>
            <a:r>
              <a:rPr lang="en-US" altLang="zh-TW" sz="2000" b="1" u="none"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rPr>
              <a:t>2</a:t>
            </a:r>
            <a:r>
              <a:rPr lang="zh-TW" altLang="en-US" sz="2000" b="1" u="none"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rPr>
              <a:t>：虧損組合</a:t>
            </a:r>
          </a:p>
        </p:txBody>
      </p:sp>
      <p:sp>
        <p:nvSpPr>
          <p:cNvPr id="41" name="文字方塊 40"/>
          <p:cNvSpPr txBox="1"/>
          <p:nvPr/>
        </p:nvSpPr>
        <p:spPr>
          <a:xfrm>
            <a:off x="4761743" y="2277799"/>
            <a:ext cx="4194036" cy="1533082"/>
          </a:xfrm>
          <a:prstGeom prst="rect">
            <a:avLst/>
          </a:prstGeom>
          <a:noFill/>
        </p:spPr>
        <p:txBody>
          <a:bodyPr wrap="square">
            <a:spAutoFit/>
          </a:bodyPr>
          <a:lstStyle/>
          <a:p>
            <a:pPr algn="ctr">
              <a:lnSpc>
                <a:spcPct val="110000"/>
              </a:lnSpc>
              <a:spcBef>
                <a:spcPts val="600"/>
              </a:spcBef>
              <a:buClr>
                <a:srgbClr val="C00000"/>
              </a:buClr>
              <a:defRPr/>
            </a:pPr>
            <a:r>
              <a:rPr lang="zh-TW" altLang="en-US" sz="2000" b="1" u="none" dirty="0">
                <a:solidFill>
                  <a:srgbClr val="C00000"/>
                </a:solidFill>
                <a:latin typeface="微軟正黑體" pitchFamily="34" charset="-120"/>
                <a:ea typeface="微軟正黑體" pitchFamily="34" charset="-120"/>
              </a:rPr>
              <a:t>帳載準備 </a:t>
            </a:r>
            <a:r>
              <a:rPr lang="en-US" altLang="zh-TW" sz="2000" b="1" u="none" dirty="0">
                <a:solidFill>
                  <a:srgbClr val="C00000"/>
                </a:solidFill>
                <a:latin typeface="微軟正黑體" pitchFamily="34" charset="-120"/>
                <a:ea typeface="微軟正黑體" pitchFamily="34" charset="-120"/>
              </a:rPr>
              <a:t>&lt;</a:t>
            </a:r>
            <a:r>
              <a:rPr lang="zh-TW" altLang="en-US" sz="2000" b="1" u="none" dirty="0">
                <a:solidFill>
                  <a:srgbClr val="C00000"/>
                </a:solidFill>
                <a:latin typeface="微軟正黑體" pitchFamily="34" charset="-120"/>
                <a:ea typeface="微軟正黑體" pitchFamily="34" charset="-120"/>
              </a:rPr>
              <a:t> 履約現金流</a:t>
            </a:r>
            <a:endParaRPr lang="en-US" altLang="zh-TW" sz="2000" b="1" u="none" dirty="0">
              <a:solidFill>
                <a:srgbClr val="C00000"/>
              </a:solidFill>
              <a:latin typeface="微軟正黑體" pitchFamily="34" charset="-120"/>
              <a:ea typeface="微軟正黑體" pitchFamily="34" charset="-120"/>
            </a:endParaRPr>
          </a:p>
          <a:p>
            <a:pPr marL="179388" indent="-179388" algn="just">
              <a:lnSpc>
                <a:spcPct val="110000"/>
              </a:lnSpc>
              <a:spcBef>
                <a:spcPts val="600"/>
              </a:spcBef>
              <a:buClr>
                <a:srgbClr val="C00000"/>
              </a:buClr>
              <a:buFont typeface="Arial" pitchFamily="34" charset="0"/>
              <a:buChar char="•"/>
              <a:defRPr/>
            </a:pPr>
            <a:r>
              <a:rPr lang="zh-TW" altLang="en-US" sz="1400" b="1" u="none" dirty="0">
                <a:solidFill>
                  <a:prstClr val="black"/>
                </a:solidFill>
                <a:latin typeface="微軟正黑體" pitchFamily="34" charset="-120"/>
                <a:ea typeface="微軟正黑體" pitchFamily="34" charset="-120"/>
              </a:rPr>
              <a:t>帳載準備低於履約現金流部分為損失組成部分</a:t>
            </a:r>
            <a:r>
              <a:rPr lang="en-US" altLang="zh-TW" sz="1400" b="1" u="none" dirty="0">
                <a:solidFill>
                  <a:prstClr val="black"/>
                </a:solidFill>
                <a:latin typeface="微軟正黑體" pitchFamily="34" charset="-120"/>
                <a:ea typeface="微軟正黑體" pitchFamily="34" charset="-120"/>
              </a:rPr>
              <a:t>(LC)</a:t>
            </a:r>
            <a:r>
              <a:rPr lang="zh-TW" altLang="en-US" sz="1400" b="1" u="none" dirty="0">
                <a:solidFill>
                  <a:prstClr val="black"/>
                </a:solidFill>
                <a:latin typeface="微軟正黑體" pitchFamily="34" charset="-120"/>
                <a:ea typeface="微軟正黑體" pitchFamily="34" charset="-120"/>
              </a:rPr>
              <a:t>，轉換日當時將侵蝕淨值，須</a:t>
            </a:r>
            <a:r>
              <a:rPr lang="zh-TW" altLang="en-US" sz="1400" b="1" u="none" dirty="0">
                <a:solidFill>
                  <a:srgbClr val="C00000"/>
                </a:solidFill>
                <a:latin typeface="微軟正黑體" pitchFamily="34" charset="-120"/>
                <a:ea typeface="微軟正黑體" pitchFamily="34" charset="-120"/>
              </a:rPr>
              <a:t>一次認列損失</a:t>
            </a:r>
            <a:r>
              <a:rPr lang="zh-TW" altLang="en-US" sz="1400" b="1" u="none" dirty="0">
                <a:solidFill>
                  <a:prstClr val="black"/>
                </a:solidFill>
                <a:latin typeface="微軟正黑體" pitchFamily="34" charset="-120"/>
                <a:ea typeface="微軟正黑體" pitchFamily="34" charset="-120"/>
              </a:rPr>
              <a:t>。</a:t>
            </a:r>
            <a:endParaRPr lang="en-US" altLang="zh-TW" sz="1400" b="1" u="none" dirty="0">
              <a:solidFill>
                <a:prstClr val="black"/>
              </a:solidFill>
              <a:latin typeface="微軟正黑體" pitchFamily="34" charset="-120"/>
              <a:ea typeface="微軟正黑體" pitchFamily="34" charset="-120"/>
            </a:endParaRPr>
          </a:p>
          <a:p>
            <a:pPr marL="179388" indent="-179388" algn="just">
              <a:lnSpc>
                <a:spcPct val="110000"/>
              </a:lnSpc>
              <a:spcBef>
                <a:spcPts val="600"/>
              </a:spcBef>
              <a:buClr>
                <a:srgbClr val="C00000"/>
              </a:buClr>
              <a:buFont typeface="Arial" pitchFamily="34" charset="0"/>
              <a:buChar char="•"/>
              <a:defRPr/>
            </a:pPr>
            <a:r>
              <a:rPr lang="zh-TW" altLang="en-US" sz="1400" b="1" u="none" dirty="0">
                <a:solidFill>
                  <a:prstClr val="black"/>
                </a:solidFill>
                <a:latin typeface="微軟正黑體" pitchFamily="34" charset="-120"/>
                <a:ea typeface="微軟正黑體" pitchFamily="34" charset="-120"/>
              </a:rPr>
              <a:t>以商品組合「</a:t>
            </a:r>
            <a:r>
              <a:rPr lang="zh-TW" altLang="en-US" sz="1400" b="1" u="none" dirty="0">
                <a:solidFill>
                  <a:srgbClr val="FF0000"/>
                </a:solidFill>
                <a:latin typeface="微軟正黑體" pitchFamily="34" charset="-120"/>
                <a:ea typeface="微軟正黑體" pitchFamily="34" charset="-120"/>
              </a:rPr>
              <a:t>台幣壽險</a:t>
            </a:r>
            <a:r>
              <a:rPr lang="en-US" altLang="zh-TW" sz="1400" b="1" u="none" dirty="0">
                <a:solidFill>
                  <a:srgbClr val="FF0000"/>
                </a:solidFill>
                <a:latin typeface="微軟正黑體" pitchFamily="34" charset="-120"/>
                <a:ea typeface="微軟正黑體" pitchFamily="34" charset="-120"/>
              </a:rPr>
              <a:t>(</a:t>
            </a:r>
            <a:r>
              <a:rPr lang="zh-TW" altLang="en-US" sz="1400" b="1" u="none" dirty="0">
                <a:solidFill>
                  <a:srgbClr val="FF0000"/>
                </a:solidFill>
                <a:latin typeface="微軟正黑體" pitchFamily="34" charset="-120"/>
                <a:ea typeface="微軟正黑體" pitchFamily="34" charset="-120"/>
              </a:rPr>
              <a:t>不含利變壽</a:t>
            </a:r>
            <a:r>
              <a:rPr lang="en-US" altLang="zh-TW" sz="1400" b="1" u="none" dirty="0">
                <a:solidFill>
                  <a:srgbClr val="FF0000"/>
                </a:solidFill>
                <a:latin typeface="微軟正黑體" pitchFamily="34" charset="-120"/>
                <a:ea typeface="微軟正黑體" pitchFamily="34" charset="-120"/>
              </a:rPr>
              <a:t>)</a:t>
            </a:r>
            <a:r>
              <a:rPr lang="zh-TW" altLang="en-US" sz="1400" b="1" u="none" dirty="0">
                <a:solidFill>
                  <a:prstClr val="black"/>
                </a:solidFill>
                <a:latin typeface="微軟正黑體" pitchFamily="34" charset="-120"/>
                <a:ea typeface="微軟正黑體" pitchFamily="34" charset="-120"/>
              </a:rPr>
              <a:t>」為例，轉換日當下產生</a:t>
            </a:r>
            <a:r>
              <a:rPr lang="en-US" altLang="zh-TW" sz="1400" b="1" u="none" dirty="0">
                <a:solidFill>
                  <a:prstClr val="black"/>
                </a:solidFill>
                <a:latin typeface="微軟正黑體" pitchFamily="34" charset="-120"/>
                <a:ea typeface="微軟正黑體" pitchFamily="34" charset="-120"/>
              </a:rPr>
              <a:t>LC</a:t>
            </a:r>
            <a:r>
              <a:rPr lang="zh-TW" altLang="en-US" sz="1400" b="1" u="none" dirty="0">
                <a:solidFill>
                  <a:prstClr val="black"/>
                </a:solidFill>
                <a:latin typeface="微軟正黑體" pitchFamily="34" charset="-120"/>
                <a:ea typeface="微軟正黑體" pitchFamily="34" charset="-120"/>
              </a:rPr>
              <a:t>，</a:t>
            </a:r>
            <a:r>
              <a:rPr lang="zh-TW" altLang="en-US" sz="1400" b="1" u="none" dirty="0">
                <a:solidFill>
                  <a:srgbClr val="0070C0"/>
                </a:solidFill>
                <a:latin typeface="微軟正黑體" pitchFamily="34" charset="-120"/>
                <a:ea typeface="微軟正黑體" pitchFamily="34" charset="-120"/>
              </a:rPr>
              <a:t>須一次認列</a:t>
            </a:r>
            <a:r>
              <a:rPr lang="zh-TW" altLang="en-US" sz="1400" b="1" u="none" dirty="0" smtClean="0">
                <a:solidFill>
                  <a:srgbClr val="0070C0"/>
                </a:solidFill>
                <a:latin typeface="微軟正黑體" pitchFamily="34" charset="-120"/>
                <a:ea typeface="微軟正黑體" pitchFamily="34" charset="-120"/>
              </a:rPr>
              <a:t>損失</a:t>
            </a:r>
            <a:r>
              <a:rPr lang="en-US" altLang="zh-TW" sz="1400" b="1" u="none" dirty="0">
                <a:solidFill>
                  <a:srgbClr val="0070C0"/>
                </a:solidFill>
                <a:latin typeface="微軟正黑體" pitchFamily="34" charset="-120"/>
                <a:ea typeface="微軟正黑體" pitchFamily="34" charset="-120"/>
              </a:rPr>
              <a:t>2</a:t>
            </a:r>
            <a:r>
              <a:rPr lang="en-US" altLang="zh-TW" sz="1400" b="1" u="none" dirty="0" smtClean="0">
                <a:solidFill>
                  <a:srgbClr val="0070C0"/>
                </a:solidFill>
                <a:latin typeface="微軟正黑體" pitchFamily="34" charset="-120"/>
                <a:ea typeface="微軟正黑體" pitchFamily="34" charset="-120"/>
              </a:rPr>
              <a:t>000</a:t>
            </a:r>
            <a:r>
              <a:rPr lang="zh-TW" altLang="en-US" sz="1400" b="1" u="none" dirty="0" smtClean="0">
                <a:solidFill>
                  <a:srgbClr val="0070C0"/>
                </a:solidFill>
                <a:latin typeface="微軟正黑體" pitchFamily="34" charset="-120"/>
                <a:ea typeface="微軟正黑體" pitchFamily="34" charset="-120"/>
              </a:rPr>
              <a:t>億</a:t>
            </a:r>
            <a:r>
              <a:rPr lang="zh-TW" altLang="en-US" sz="1400" b="1" u="none" dirty="0">
                <a:solidFill>
                  <a:srgbClr val="0070C0"/>
                </a:solidFill>
                <a:latin typeface="微軟正黑體" pitchFamily="34" charset="-120"/>
                <a:ea typeface="微軟正黑體" pitchFamily="34" charset="-120"/>
              </a:rPr>
              <a:t>。</a:t>
            </a:r>
            <a:endParaRPr lang="en-US" altLang="zh-TW" sz="1800" b="1" u="none" dirty="0">
              <a:solidFill>
                <a:srgbClr val="0070C0"/>
              </a:solidFill>
              <a:latin typeface="微軟正黑體" pitchFamily="34" charset="-120"/>
              <a:ea typeface="微軟正黑體" pitchFamily="34" charset="-120"/>
            </a:endParaRPr>
          </a:p>
        </p:txBody>
      </p:sp>
      <p:sp>
        <p:nvSpPr>
          <p:cNvPr id="43" name="矩形 42"/>
          <p:cNvSpPr/>
          <p:nvPr/>
        </p:nvSpPr>
        <p:spPr>
          <a:xfrm>
            <a:off x="6953170" y="4293966"/>
            <a:ext cx="1296144" cy="2150319"/>
          </a:xfrm>
          <a:prstGeom prst="rect">
            <a:avLst/>
          </a:prstGeom>
          <a:solidFill>
            <a:srgbClr val="C00000"/>
          </a:solidFill>
          <a:ln>
            <a:noFill/>
          </a:ln>
          <a:effectLst>
            <a:outerShdw blurRad="50800" dist="38100" dir="2700000" algn="tl" rotWithShape="0">
              <a:prstClr val="black">
                <a:alpha val="40000"/>
              </a:prstClr>
            </a:outerShdw>
          </a:effectLst>
        </p:spPr>
        <p:txBody>
          <a:bodyPr wrap="none" lIns="0" tIns="0" rIns="0" bIns="0" rtlCol="0" anchor="ctr" anchorCtr="0">
            <a:noAutofit/>
          </a:bodyPr>
          <a:lstStyle/>
          <a:p>
            <a:pPr algn="ctr"/>
            <a:endParaRPr lang="en-US" altLang="zh-TW" sz="1400" b="1" u="none" dirty="0">
              <a:solidFill>
                <a:prstClr val="white"/>
              </a:solidFill>
              <a:latin typeface="微軟正黑體" pitchFamily="34" charset="-120"/>
              <a:ea typeface="微軟正黑體" pitchFamily="34" charset="-120"/>
            </a:endParaRPr>
          </a:p>
          <a:p>
            <a:pPr algn="ctr"/>
            <a:r>
              <a:rPr lang="en-US" altLang="zh-TW" sz="1400" b="1" u="none" dirty="0">
                <a:solidFill>
                  <a:prstClr val="white"/>
                </a:solidFill>
                <a:latin typeface="微軟正黑體" pitchFamily="34" charset="-120"/>
                <a:ea typeface="微軟正黑體" pitchFamily="34" charset="-120"/>
              </a:rPr>
              <a:t>IFRS17</a:t>
            </a:r>
          </a:p>
          <a:p>
            <a:pPr algn="ctr"/>
            <a:r>
              <a:rPr lang="zh-TW" altLang="en-US" sz="1400" b="1" u="none" dirty="0">
                <a:solidFill>
                  <a:prstClr val="white"/>
                </a:solidFill>
                <a:latin typeface="微軟正黑體" pitchFamily="34" charset="-120"/>
                <a:ea typeface="微軟正黑體" pitchFamily="34" charset="-120"/>
              </a:rPr>
              <a:t>履約現金流</a:t>
            </a:r>
            <a:endParaRPr lang="en-US" altLang="zh-TW" sz="1400" b="1" u="none" dirty="0">
              <a:solidFill>
                <a:prstClr val="white"/>
              </a:solidFill>
              <a:latin typeface="微軟正黑體" pitchFamily="34" charset="-120"/>
              <a:ea typeface="微軟正黑體" pitchFamily="34" charset="-120"/>
            </a:endParaRPr>
          </a:p>
          <a:p>
            <a:pPr algn="ctr"/>
            <a:r>
              <a:rPr lang="en-US" altLang="zh-TW" sz="1400" b="1" u="none" dirty="0" smtClean="0">
                <a:solidFill>
                  <a:prstClr val="white"/>
                </a:solidFill>
                <a:latin typeface="微軟正黑體" pitchFamily="34" charset="-120"/>
                <a:ea typeface="微軟正黑體" pitchFamily="34" charset="-120"/>
              </a:rPr>
              <a:t>17,000</a:t>
            </a:r>
            <a:endParaRPr lang="zh-TW" altLang="en-US" sz="1400" b="1" u="none" dirty="0">
              <a:solidFill>
                <a:prstClr val="white"/>
              </a:solidFill>
              <a:latin typeface="微軟正黑體" pitchFamily="34" charset="-120"/>
              <a:ea typeface="微軟正黑體" pitchFamily="34" charset="-120"/>
            </a:endParaRPr>
          </a:p>
        </p:txBody>
      </p:sp>
      <p:sp>
        <p:nvSpPr>
          <p:cNvPr id="44" name="矩形 43"/>
          <p:cNvSpPr/>
          <p:nvPr/>
        </p:nvSpPr>
        <p:spPr>
          <a:xfrm>
            <a:off x="5398272" y="4284506"/>
            <a:ext cx="1296144" cy="699689"/>
          </a:xfrm>
          <a:prstGeom prst="rect">
            <a:avLst/>
          </a:prstGeom>
          <a:solidFill>
            <a:srgbClr val="FF7C80"/>
          </a:solidFill>
          <a:ln>
            <a:noFill/>
          </a:ln>
          <a:effectLst>
            <a:outerShdw blurRad="50800" dist="38100" dir="2700000" algn="tl" rotWithShape="0">
              <a:prstClr val="black">
                <a:alpha val="40000"/>
              </a:prstClr>
            </a:outerShdw>
          </a:effectLst>
        </p:spPr>
        <p:txBody>
          <a:bodyPr wrap="none" lIns="0" tIns="0" rIns="0" bIns="0" rtlCol="0" anchor="ctr" anchorCtr="0">
            <a:noAutofit/>
          </a:bodyPr>
          <a:lstStyle/>
          <a:p>
            <a:pPr algn="ctr"/>
            <a:r>
              <a:rPr lang="en-US" altLang="zh-TW" sz="1400" b="1" u="none" dirty="0">
                <a:solidFill>
                  <a:prstClr val="white"/>
                </a:solidFill>
                <a:latin typeface="微軟正黑體" pitchFamily="34" charset="-120"/>
                <a:ea typeface="微軟正黑體" pitchFamily="34" charset="-120"/>
              </a:rPr>
              <a:t>LC</a:t>
            </a:r>
          </a:p>
          <a:p>
            <a:pPr algn="ctr"/>
            <a:r>
              <a:rPr lang="en-US" altLang="zh-TW" sz="1400" b="1" u="none" dirty="0">
                <a:solidFill>
                  <a:prstClr val="white"/>
                </a:solidFill>
                <a:latin typeface="微軟正黑體" pitchFamily="34" charset="-120"/>
                <a:ea typeface="微軟正黑體" pitchFamily="34" charset="-120"/>
              </a:rPr>
              <a:t>2</a:t>
            </a:r>
            <a:r>
              <a:rPr lang="en-US" altLang="zh-TW" sz="1400" b="1" u="none" dirty="0" smtClean="0">
                <a:solidFill>
                  <a:prstClr val="white"/>
                </a:solidFill>
                <a:latin typeface="微軟正黑體" pitchFamily="34" charset="-120"/>
                <a:ea typeface="微軟正黑體" pitchFamily="34" charset="-120"/>
              </a:rPr>
              <a:t>,000</a:t>
            </a:r>
            <a:endParaRPr lang="en-US" altLang="zh-TW" sz="1400" b="1" u="none" dirty="0">
              <a:solidFill>
                <a:prstClr val="white"/>
              </a:solidFill>
              <a:latin typeface="微軟正黑體" pitchFamily="34" charset="-120"/>
              <a:ea typeface="微軟正黑體" pitchFamily="34" charset="-120"/>
            </a:endParaRPr>
          </a:p>
          <a:p>
            <a:pPr algn="ctr"/>
            <a:r>
              <a:rPr lang="en-US" altLang="zh-TW" sz="1400" b="1" u="none" dirty="0">
                <a:solidFill>
                  <a:srgbClr val="FFFF00"/>
                </a:solidFill>
                <a:latin typeface="微軟正黑體" pitchFamily="34" charset="-120"/>
                <a:ea typeface="微軟正黑體" pitchFamily="34" charset="-120"/>
              </a:rPr>
              <a:t>(</a:t>
            </a:r>
            <a:r>
              <a:rPr lang="zh-TW" altLang="en-US" sz="1400" b="1" u="none" dirty="0">
                <a:solidFill>
                  <a:srgbClr val="FFFF00"/>
                </a:solidFill>
                <a:latin typeface="微軟正黑體" pitchFamily="34" charset="-120"/>
                <a:ea typeface="微軟正黑體" pitchFamily="34" charset="-120"/>
              </a:rPr>
              <a:t>一次認列損失</a:t>
            </a:r>
            <a:r>
              <a:rPr lang="en-US" altLang="zh-TW" sz="1400" b="1" u="none" dirty="0">
                <a:solidFill>
                  <a:srgbClr val="FFFF00"/>
                </a:solidFill>
                <a:latin typeface="微軟正黑體" pitchFamily="34" charset="-120"/>
                <a:ea typeface="微軟正黑體" pitchFamily="34" charset="-120"/>
              </a:rPr>
              <a:t>)</a:t>
            </a:r>
            <a:endParaRPr lang="zh-TW" altLang="en-US" sz="1400" b="1" u="none" dirty="0">
              <a:solidFill>
                <a:srgbClr val="FFFF00"/>
              </a:solidFill>
              <a:latin typeface="微軟正黑體" pitchFamily="34" charset="-120"/>
              <a:ea typeface="微軟正黑體" pitchFamily="34" charset="-120"/>
            </a:endParaRPr>
          </a:p>
        </p:txBody>
      </p:sp>
      <p:sp>
        <p:nvSpPr>
          <p:cNvPr id="45" name="矩形 44"/>
          <p:cNvSpPr/>
          <p:nvPr/>
        </p:nvSpPr>
        <p:spPr>
          <a:xfrm>
            <a:off x="5398272" y="4979790"/>
            <a:ext cx="1296144" cy="1464422"/>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txBody>
          <a:bodyPr wrap="none" lIns="0" tIns="0" rIns="0" bIns="0" rtlCol="0" anchor="ctr" anchorCtr="0">
            <a:noAutofit/>
          </a:bodyPr>
          <a:lstStyle/>
          <a:p>
            <a:pPr algn="ctr"/>
            <a:r>
              <a:rPr lang="zh-TW" altLang="en-US" sz="1400" b="1" u="none" dirty="0">
                <a:solidFill>
                  <a:prstClr val="white"/>
                </a:solidFill>
                <a:latin typeface="微軟正黑體" pitchFamily="34" charset="-120"/>
                <a:ea typeface="微軟正黑體" pitchFamily="34" charset="-120"/>
              </a:rPr>
              <a:t>現行帳載</a:t>
            </a:r>
            <a:endParaRPr lang="en-US" altLang="zh-TW" sz="1400" b="1" u="none" dirty="0">
              <a:solidFill>
                <a:prstClr val="white"/>
              </a:solidFill>
              <a:latin typeface="微軟正黑體" pitchFamily="34" charset="-120"/>
              <a:ea typeface="微軟正黑體" pitchFamily="34" charset="-120"/>
            </a:endParaRPr>
          </a:p>
          <a:p>
            <a:pPr algn="ctr"/>
            <a:r>
              <a:rPr lang="zh-TW" altLang="en-US" sz="1400" b="1" u="none" dirty="0">
                <a:solidFill>
                  <a:prstClr val="white"/>
                </a:solidFill>
                <a:latin typeface="微軟正黑體" pitchFamily="34" charset="-120"/>
                <a:ea typeface="微軟正黑體" pitchFamily="34" charset="-120"/>
              </a:rPr>
              <a:t>準備金</a:t>
            </a:r>
            <a:endParaRPr lang="en-US" altLang="zh-TW" sz="1400" b="1" u="none" dirty="0">
              <a:solidFill>
                <a:prstClr val="white"/>
              </a:solidFill>
              <a:latin typeface="微軟正黑體" pitchFamily="34" charset="-120"/>
              <a:ea typeface="微軟正黑體" pitchFamily="34" charset="-120"/>
            </a:endParaRPr>
          </a:p>
          <a:p>
            <a:pPr algn="ctr"/>
            <a:r>
              <a:rPr lang="en-US" altLang="zh-TW" sz="1400" b="1" u="none" dirty="0" smtClean="0">
                <a:solidFill>
                  <a:prstClr val="white"/>
                </a:solidFill>
                <a:latin typeface="微軟正黑體" pitchFamily="34" charset="-120"/>
                <a:ea typeface="微軟正黑體" pitchFamily="34" charset="-120"/>
              </a:rPr>
              <a:t>15,000</a:t>
            </a:r>
            <a:endParaRPr lang="zh-TW" altLang="en-US" sz="1400" b="1" u="none" dirty="0">
              <a:solidFill>
                <a:prstClr val="white"/>
              </a:solidFill>
              <a:latin typeface="微軟正黑體" pitchFamily="34" charset="-120"/>
              <a:ea typeface="微軟正黑體" pitchFamily="34" charset="-120"/>
            </a:endParaRPr>
          </a:p>
        </p:txBody>
      </p:sp>
      <p:cxnSp>
        <p:nvCxnSpPr>
          <p:cNvPr id="46" name="直線接點 45"/>
          <p:cNvCxnSpPr/>
          <p:nvPr/>
        </p:nvCxnSpPr>
        <p:spPr bwMode="auto">
          <a:xfrm>
            <a:off x="5404340" y="4293890"/>
            <a:ext cx="2857177" cy="0"/>
          </a:xfrm>
          <a:prstGeom prst="line">
            <a:avLst/>
          </a:prstGeom>
          <a:solidFill>
            <a:schemeClr val="accent1"/>
          </a:solidFill>
          <a:ln w="38100" cap="flat" cmpd="sng" algn="ctr">
            <a:solidFill>
              <a:schemeClr val="accent2"/>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線接點 46"/>
          <p:cNvCxnSpPr/>
          <p:nvPr/>
        </p:nvCxnSpPr>
        <p:spPr bwMode="auto">
          <a:xfrm>
            <a:off x="5404340" y="4993239"/>
            <a:ext cx="2857177" cy="0"/>
          </a:xfrm>
          <a:prstGeom prst="line">
            <a:avLst/>
          </a:prstGeom>
          <a:solidFill>
            <a:schemeClr val="accent1"/>
          </a:solidFill>
          <a:ln w="38100" cap="flat" cmpd="sng" algn="ctr">
            <a:solidFill>
              <a:schemeClr val="accent2"/>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左大括弧 20"/>
          <p:cNvSpPr/>
          <p:nvPr/>
        </p:nvSpPr>
        <p:spPr bwMode="auto">
          <a:xfrm>
            <a:off x="5148064" y="4294103"/>
            <a:ext cx="216024" cy="698401"/>
          </a:xfrm>
          <a:prstGeom prst="leftBrace">
            <a:avLst>
              <a:gd name="adj1" fmla="val 39981"/>
              <a:gd name="adj2" fmla="val 49735"/>
            </a:avLst>
          </a:prstGeom>
          <a:noFill/>
          <a:ln w="38100" cap="flat" cmpd="sng" algn="ctr">
            <a:solidFill>
              <a:srgbClr val="C00000">
                <a:alpha val="69804"/>
              </a:srgb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TW" altLang="en-US">
              <a:solidFill>
                <a:prstClr val="black"/>
              </a:solidFill>
              <a:latin typeface="Times New Roman"/>
              <a:ea typeface="新細明體"/>
            </a:endParaRPr>
          </a:p>
        </p:txBody>
      </p:sp>
      <p:sp>
        <p:nvSpPr>
          <p:cNvPr id="22" name="文字方塊 5"/>
          <p:cNvSpPr txBox="1"/>
          <p:nvPr/>
        </p:nvSpPr>
        <p:spPr>
          <a:xfrm>
            <a:off x="4777571" y="4237930"/>
            <a:ext cx="400110" cy="810478"/>
          </a:xfrm>
          <a:prstGeom prst="rect">
            <a:avLst/>
          </a:prstGeom>
          <a:noFill/>
        </p:spPr>
        <p:txBody>
          <a:bodyPr vert="eaVert" wrap="none" rtlCol="0">
            <a:spAutoFit/>
          </a:bodyPr>
          <a:lstStyle>
            <a:defPPr>
              <a:defRPr lang="zh-TW"/>
            </a:defPPr>
            <a:lvl1pPr algn="l" rtl="0" fontAlgn="base">
              <a:spcBef>
                <a:spcPct val="0"/>
              </a:spcBef>
              <a:spcAft>
                <a:spcPct val="0"/>
              </a:spcAft>
              <a:defRPr kumimoji="1" sz="2400" u="sng" kern="1200">
                <a:solidFill>
                  <a:schemeClr val="tx1"/>
                </a:solidFill>
                <a:latin typeface="Times New Roman" pitchFamily="18" charset="0"/>
                <a:ea typeface="新細明體" pitchFamily="18" charset="-120"/>
                <a:cs typeface="+mn-cs"/>
              </a:defRPr>
            </a:lvl1pPr>
            <a:lvl2pPr marL="457200" algn="l" rtl="0" fontAlgn="base">
              <a:spcBef>
                <a:spcPct val="0"/>
              </a:spcBef>
              <a:spcAft>
                <a:spcPct val="0"/>
              </a:spcAft>
              <a:defRPr kumimoji="1" sz="2400" u="sng" kern="1200">
                <a:solidFill>
                  <a:schemeClr val="tx1"/>
                </a:solidFill>
                <a:latin typeface="Times New Roman" pitchFamily="18" charset="0"/>
                <a:ea typeface="新細明體" pitchFamily="18" charset="-120"/>
                <a:cs typeface="+mn-cs"/>
              </a:defRPr>
            </a:lvl2pPr>
            <a:lvl3pPr marL="914400" algn="l" rtl="0" fontAlgn="base">
              <a:spcBef>
                <a:spcPct val="0"/>
              </a:spcBef>
              <a:spcAft>
                <a:spcPct val="0"/>
              </a:spcAft>
              <a:defRPr kumimoji="1" sz="2400" u="sng" kern="1200">
                <a:solidFill>
                  <a:schemeClr val="tx1"/>
                </a:solidFill>
                <a:latin typeface="Times New Roman" pitchFamily="18" charset="0"/>
                <a:ea typeface="新細明體" pitchFamily="18" charset="-120"/>
                <a:cs typeface="+mn-cs"/>
              </a:defRPr>
            </a:lvl3pPr>
            <a:lvl4pPr marL="1371600" algn="l" rtl="0" fontAlgn="base">
              <a:spcBef>
                <a:spcPct val="0"/>
              </a:spcBef>
              <a:spcAft>
                <a:spcPct val="0"/>
              </a:spcAft>
              <a:defRPr kumimoji="1" sz="2400" u="sng" kern="1200">
                <a:solidFill>
                  <a:schemeClr val="tx1"/>
                </a:solidFill>
                <a:latin typeface="Times New Roman" pitchFamily="18" charset="0"/>
                <a:ea typeface="新細明體" pitchFamily="18" charset="-120"/>
                <a:cs typeface="+mn-cs"/>
              </a:defRPr>
            </a:lvl4pPr>
            <a:lvl5pPr marL="1828800" algn="l" rtl="0" fontAlgn="base">
              <a:spcBef>
                <a:spcPct val="0"/>
              </a:spcBef>
              <a:spcAft>
                <a:spcPct val="0"/>
              </a:spcAft>
              <a:defRPr kumimoji="1" sz="2400" u="sng" kern="1200">
                <a:solidFill>
                  <a:schemeClr val="tx1"/>
                </a:solidFill>
                <a:latin typeface="Times New Roman" pitchFamily="18" charset="0"/>
                <a:ea typeface="新細明體" pitchFamily="18" charset="-120"/>
                <a:cs typeface="+mn-cs"/>
              </a:defRPr>
            </a:lvl5pPr>
            <a:lvl6pPr marL="2286000" algn="l" defTabSz="914400" rtl="0" eaLnBrk="1" latinLnBrk="0" hangingPunct="1">
              <a:defRPr kumimoji="1" sz="2400" u="sng" kern="1200">
                <a:solidFill>
                  <a:schemeClr val="tx1"/>
                </a:solidFill>
                <a:latin typeface="Times New Roman" pitchFamily="18" charset="0"/>
                <a:ea typeface="新細明體" pitchFamily="18" charset="-120"/>
                <a:cs typeface="+mn-cs"/>
              </a:defRPr>
            </a:lvl6pPr>
            <a:lvl7pPr marL="2743200" algn="l" defTabSz="914400" rtl="0" eaLnBrk="1" latinLnBrk="0" hangingPunct="1">
              <a:defRPr kumimoji="1" sz="2400" u="sng" kern="1200">
                <a:solidFill>
                  <a:schemeClr val="tx1"/>
                </a:solidFill>
                <a:latin typeface="Times New Roman" pitchFamily="18" charset="0"/>
                <a:ea typeface="新細明體" pitchFamily="18" charset="-120"/>
                <a:cs typeface="+mn-cs"/>
              </a:defRPr>
            </a:lvl7pPr>
            <a:lvl8pPr marL="3200400" algn="l" defTabSz="914400" rtl="0" eaLnBrk="1" latinLnBrk="0" hangingPunct="1">
              <a:defRPr kumimoji="1" sz="2400" u="sng" kern="1200">
                <a:solidFill>
                  <a:schemeClr val="tx1"/>
                </a:solidFill>
                <a:latin typeface="Times New Roman" pitchFamily="18" charset="0"/>
                <a:ea typeface="新細明體" pitchFamily="18" charset="-120"/>
                <a:cs typeface="+mn-cs"/>
              </a:defRPr>
            </a:lvl8pPr>
            <a:lvl9pPr marL="3657600" algn="l" defTabSz="914400" rtl="0" eaLnBrk="1" latinLnBrk="0" hangingPunct="1">
              <a:defRPr kumimoji="1" sz="2400" u="sng" kern="1200">
                <a:solidFill>
                  <a:schemeClr val="tx1"/>
                </a:solidFill>
                <a:latin typeface="Times New Roman" pitchFamily="18" charset="0"/>
                <a:ea typeface="新細明體" pitchFamily="18" charset="-120"/>
                <a:cs typeface="+mn-cs"/>
              </a:defRPr>
            </a:lvl9pPr>
          </a:lstStyle>
          <a:p>
            <a:pPr algn="ctr"/>
            <a:r>
              <a:rPr lang="zh-TW" altLang="en-US" sz="1400" b="1" u="none" dirty="0" smtClean="0">
                <a:solidFill>
                  <a:srgbClr val="C00000"/>
                </a:solidFill>
                <a:latin typeface="微軟正黑體" pitchFamily="34" charset="-120"/>
                <a:ea typeface="微軟正黑體" pitchFamily="34" charset="-120"/>
              </a:rPr>
              <a:t>侵蝕淨值</a:t>
            </a:r>
            <a:endParaRPr lang="zh-TW" altLang="en-US" sz="1400" b="1" u="none" dirty="0">
              <a:solidFill>
                <a:srgbClr val="C00000"/>
              </a:solidFill>
              <a:latin typeface="微軟正黑體" pitchFamily="34" charset="-120"/>
              <a:ea typeface="微軟正黑體" pitchFamily="34" charset="-120"/>
            </a:endParaRPr>
          </a:p>
        </p:txBody>
      </p:sp>
    </p:spTree>
    <p:extLst>
      <p:ext uri="{BB962C8B-B14F-4D97-AF65-F5344CB8AC3E}">
        <p14:creationId xmlns:p14="http://schemas.microsoft.com/office/powerpoint/2010/main" val="9177818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內容版面配置區 2"/>
          <p:cNvSpPr txBox="1">
            <a:spLocks/>
          </p:cNvSpPr>
          <p:nvPr/>
        </p:nvSpPr>
        <p:spPr>
          <a:xfrm>
            <a:off x="179514" y="1413103"/>
            <a:ext cx="8763509" cy="172859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eaLnBrk="0" fontAlgn="auto" hangingPunct="0">
              <a:lnSpc>
                <a:spcPct val="125000"/>
              </a:lnSpc>
              <a:spcBef>
                <a:spcPts val="0"/>
              </a:spcBef>
              <a:spcAft>
                <a:spcPts val="0"/>
              </a:spcAft>
              <a:buFont typeface="Arial" pitchFamily="34" charset="0"/>
              <a:buNone/>
              <a:defRPr/>
            </a:pPr>
            <a:r>
              <a:rPr kumimoji="0" lang="zh-TW" altLang="en-US" sz="2400" b="1" u="none" dirty="0">
                <a:solidFill>
                  <a:prstClr val="black"/>
                </a:solidFill>
                <a:latin typeface="微軟正黑體" pitchFamily="34" charset="-120"/>
                <a:ea typeface="微軟正黑體" pitchFamily="34" charset="-120"/>
              </a:rPr>
              <a:t>淨值</a:t>
            </a:r>
            <a:r>
              <a:rPr kumimoji="0" lang="zh-TW" altLang="en-US" sz="2400" b="1" u="none" dirty="0" smtClean="0">
                <a:solidFill>
                  <a:prstClr val="black"/>
                </a:solidFill>
                <a:latin typeface="微軟正黑體" pitchFamily="34" charset="-120"/>
                <a:ea typeface="微軟正黑體" pitchFamily="34" charset="-120"/>
              </a:rPr>
              <a:t>波動不再以資產為導向，市場利率變動將同時影響負債價值</a:t>
            </a:r>
            <a:endParaRPr kumimoji="0" lang="en-US" altLang="zh-TW" sz="2400" b="1" u="none" dirty="0" smtClean="0">
              <a:solidFill>
                <a:prstClr val="black"/>
              </a:solidFill>
              <a:latin typeface="微軟正黑體" pitchFamily="34" charset="-120"/>
              <a:ea typeface="微軟正黑體" pitchFamily="34" charset="-120"/>
            </a:endParaRPr>
          </a:p>
          <a:p>
            <a:pPr lvl="1" fontAlgn="auto">
              <a:spcAft>
                <a:spcPts val="0"/>
              </a:spcAft>
            </a:pPr>
            <a:endParaRPr kumimoji="0" lang="zh-TW" altLang="en-US" sz="1400" b="1" u="none" dirty="0">
              <a:solidFill>
                <a:prstClr val="black"/>
              </a:solidFill>
              <a:latin typeface="微軟正黑體" pitchFamily="34" charset="-120"/>
              <a:ea typeface="微軟正黑體" pitchFamily="34" charset="-120"/>
            </a:endParaRPr>
          </a:p>
        </p:txBody>
      </p:sp>
      <p:sp>
        <p:nvSpPr>
          <p:cNvPr id="13" name="圓角矩形 12"/>
          <p:cNvSpPr/>
          <p:nvPr/>
        </p:nvSpPr>
        <p:spPr>
          <a:xfrm>
            <a:off x="467544" y="2181106"/>
            <a:ext cx="3510386" cy="922217"/>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fontAlgn="auto">
              <a:spcBef>
                <a:spcPts val="0"/>
              </a:spcBef>
              <a:spcAft>
                <a:spcPts val="0"/>
              </a:spcAft>
            </a:pPr>
            <a:r>
              <a:rPr kumimoji="0" lang="zh-TW" altLang="en-US" sz="1800" b="1" u="none" dirty="0" smtClean="0">
                <a:solidFill>
                  <a:prstClr val="black"/>
                </a:solidFill>
                <a:latin typeface="微軟正黑體" pitchFamily="34" charset="-120"/>
                <a:ea typeface="微軟正黑體" pitchFamily="34" charset="-120"/>
              </a:rPr>
              <a:t>現行：市場利率變動時，</a:t>
            </a:r>
            <a:endParaRPr kumimoji="0" lang="en-US" altLang="zh-TW" sz="1800" b="1" u="none" dirty="0" smtClean="0">
              <a:solidFill>
                <a:prstClr val="black"/>
              </a:solidFill>
              <a:latin typeface="微軟正黑體" pitchFamily="34" charset="-120"/>
              <a:ea typeface="微軟正黑體" pitchFamily="34" charset="-120"/>
            </a:endParaRPr>
          </a:p>
          <a:p>
            <a:pPr algn="ctr" fontAlgn="auto">
              <a:spcBef>
                <a:spcPts val="0"/>
              </a:spcBef>
              <a:spcAft>
                <a:spcPts val="0"/>
              </a:spcAft>
            </a:pPr>
            <a:r>
              <a:rPr kumimoji="0" lang="zh-TW" altLang="en-US" sz="1800" b="1" u="none" dirty="0">
                <a:solidFill>
                  <a:prstClr val="black"/>
                </a:solidFill>
                <a:latin typeface="微軟正黑體" pitchFamily="34" charset="-120"/>
                <a:ea typeface="微軟正黑體" pitchFamily="34" charset="-120"/>
              </a:rPr>
              <a:t>僅</a:t>
            </a:r>
            <a:r>
              <a:rPr kumimoji="0" lang="zh-TW" altLang="en-US" sz="1800" b="1" u="none" dirty="0" smtClean="0">
                <a:solidFill>
                  <a:prstClr val="black"/>
                </a:solidFill>
                <a:latin typeface="微軟正黑體" pitchFamily="34" charset="-120"/>
                <a:ea typeface="微軟正黑體" pitchFamily="34" charset="-120"/>
              </a:rPr>
              <a:t>資產受利率影響，負債不動</a:t>
            </a:r>
            <a:endParaRPr kumimoji="0" lang="zh-TW" altLang="en-US" sz="1800" b="1" u="none" dirty="0">
              <a:solidFill>
                <a:prstClr val="black"/>
              </a:solidFill>
              <a:latin typeface="微軟正黑體" pitchFamily="34" charset="-120"/>
              <a:ea typeface="微軟正黑體" pitchFamily="34" charset="-120"/>
            </a:endParaRPr>
          </a:p>
        </p:txBody>
      </p:sp>
      <p:sp>
        <p:nvSpPr>
          <p:cNvPr id="14" name="矩形 13"/>
          <p:cNvSpPr/>
          <p:nvPr/>
        </p:nvSpPr>
        <p:spPr>
          <a:xfrm>
            <a:off x="629566" y="4366175"/>
            <a:ext cx="1278138" cy="2016691"/>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fontAlgn="auto">
              <a:spcBef>
                <a:spcPts val="0"/>
              </a:spcBef>
              <a:spcAft>
                <a:spcPts val="0"/>
              </a:spcAft>
            </a:pPr>
            <a:r>
              <a:rPr kumimoji="0" lang="zh-TW" altLang="en-US" sz="2800" b="1" u="none" dirty="0" smtClean="0">
                <a:solidFill>
                  <a:prstClr val="white"/>
                </a:solidFill>
                <a:latin typeface="微軟正黑體" pitchFamily="34" charset="-120"/>
                <a:ea typeface="微軟正黑體" pitchFamily="34" charset="-120"/>
              </a:rPr>
              <a:t>資產</a:t>
            </a:r>
            <a:endParaRPr kumimoji="0" lang="zh-TW" altLang="en-US" sz="2800" b="1" u="none" dirty="0">
              <a:solidFill>
                <a:prstClr val="white"/>
              </a:solidFill>
              <a:latin typeface="微軟正黑體" pitchFamily="34" charset="-120"/>
              <a:ea typeface="微軟正黑體" pitchFamily="34" charset="-120"/>
            </a:endParaRPr>
          </a:p>
        </p:txBody>
      </p:sp>
      <p:sp>
        <p:nvSpPr>
          <p:cNvPr id="19" name="矩形 18"/>
          <p:cNvSpPr/>
          <p:nvPr/>
        </p:nvSpPr>
        <p:spPr>
          <a:xfrm>
            <a:off x="2339752" y="4366175"/>
            <a:ext cx="1278138" cy="201669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kumimoji="0" lang="zh-TW" altLang="en-US" sz="2800" b="1" u="none" dirty="0" smtClean="0">
                <a:solidFill>
                  <a:prstClr val="white"/>
                </a:solidFill>
                <a:latin typeface="微軟正黑體" pitchFamily="34" charset="-120"/>
                <a:ea typeface="微軟正黑體" pitchFamily="34" charset="-120"/>
              </a:rPr>
              <a:t>負債</a:t>
            </a:r>
            <a:endParaRPr kumimoji="0" lang="zh-TW" altLang="en-US" sz="2800" b="1" u="none" dirty="0">
              <a:solidFill>
                <a:prstClr val="white"/>
              </a:solidFill>
              <a:latin typeface="微軟正黑體" pitchFamily="34" charset="-120"/>
              <a:ea typeface="微軟正黑體" pitchFamily="34" charset="-120"/>
            </a:endParaRPr>
          </a:p>
        </p:txBody>
      </p:sp>
      <p:sp>
        <p:nvSpPr>
          <p:cNvPr id="20" name="矩形 19"/>
          <p:cNvSpPr/>
          <p:nvPr/>
        </p:nvSpPr>
        <p:spPr>
          <a:xfrm>
            <a:off x="629566" y="3842299"/>
            <a:ext cx="1278138" cy="523816"/>
          </a:xfrm>
          <a:prstGeom prst="rect">
            <a:avLst/>
          </a:prstGeom>
          <a:solidFill>
            <a:schemeClr val="accent2">
              <a:lumMod val="20000"/>
              <a:lumOff val="80000"/>
            </a:schemeClr>
          </a:solidFill>
          <a:ln>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zh-TW" altLang="en-US" sz="1800" u="none" dirty="0">
              <a:solidFill>
                <a:prstClr val="white"/>
              </a:solidFill>
            </a:endParaRPr>
          </a:p>
        </p:txBody>
      </p:sp>
      <p:sp>
        <p:nvSpPr>
          <p:cNvPr id="21" name="矩形 20"/>
          <p:cNvSpPr/>
          <p:nvPr/>
        </p:nvSpPr>
        <p:spPr>
          <a:xfrm>
            <a:off x="5373821" y="4366175"/>
            <a:ext cx="1278138" cy="2016691"/>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fontAlgn="auto">
              <a:spcBef>
                <a:spcPts val="0"/>
              </a:spcBef>
              <a:spcAft>
                <a:spcPts val="0"/>
              </a:spcAft>
            </a:pPr>
            <a:r>
              <a:rPr kumimoji="0" lang="zh-TW" altLang="en-US" sz="2800" b="1" u="none" dirty="0">
                <a:solidFill>
                  <a:prstClr val="white"/>
                </a:solidFill>
                <a:latin typeface="微軟正黑體" pitchFamily="34" charset="-120"/>
                <a:ea typeface="微軟正黑體" pitchFamily="34" charset="-120"/>
              </a:rPr>
              <a:t>資產</a:t>
            </a:r>
          </a:p>
        </p:txBody>
      </p:sp>
      <p:sp>
        <p:nvSpPr>
          <p:cNvPr id="22" name="矩形 21"/>
          <p:cNvSpPr/>
          <p:nvPr/>
        </p:nvSpPr>
        <p:spPr>
          <a:xfrm>
            <a:off x="7084007" y="4366175"/>
            <a:ext cx="1278138" cy="201669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kumimoji="0" lang="zh-TW" altLang="en-US" sz="2800" b="1" u="none" dirty="0">
                <a:solidFill>
                  <a:prstClr val="white"/>
                </a:solidFill>
                <a:latin typeface="微軟正黑體" pitchFamily="34" charset="-120"/>
                <a:ea typeface="微軟正黑體" pitchFamily="34" charset="-120"/>
              </a:rPr>
              <a:t>負債</a:t>
            </a:r>
          </a:p>
        </p:txBody>
      </p:sp>
      <p:sp>
        <p:nvSpPr>
          <p:cNvPr id="26" name="矩形 25"/>
          <p:cNvSpPr/>
          <p:nvPr/>
        </p:nvSpPr>
        <p:spPr>
          <a:xfrm>
            <a:off x="5373821" y="3842299"/>
            <a:ext cx="1278138" cy="515430"/>
          </a:xfrm>
          <a:prstGeom prst="rect">
            <a:avLst/>
          </a:prstGeom>
          <a:solidFill>
            <a:schemeClr val="accent2">
              <a:lumMod val="20000"/>
              <a:lumOff val="80000"/>
            </a:schemeClr>
          </a:solidFill>
          <a:ln>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zh-TW" altLang="en-US" sz="1800" u="none" dirty="0">
              <a:solidFill>
                <a:prstClr val="white"/>
              </a:solidFill>
            </a:endParaRPr>
          </a:p>
        </p:txBody>
      </p:sp>
      <p:sp>
        <p:nvSpPr>
          <p:cNvPr id="27" name="矩形 26"/>
          <p:cNvSpPr/>
          <p:nvPr/>
        </p:nvSpPr>
        <p:spPr>
          <a:xfrm>
            <a:off x="7084007" y="3429854"/>
            <a:ext cx="1278138" cy="923743"/>
          </a:xfrm>
          <a:prstGeom prst="rect">
            <a:avLst/>
          </a:prstGeom>
          <a:solidFill>
            <a:schemeClr val="accent5">
              <a:lumMod val="20000"/>
              <a:lumOff val="80000"/>
            </a:schemeClr>
          </a:solid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zh-TW" altLang="en-US" sz="1800" u="none" dirty="0">
              <a:solidFill>
                <a:prstClr val="white"/>
              </a:solidFill>
            </a:endParaRPr>
          </a:p>
        </p:txBody>
      </p:sp>
      <p:cxnSp>
        <p:nvCxnSpPr>
          <p:cNvPr id="28" name="直線接點 27"/>
          <p:cNvCxnSpPr/>
          <p:nvPr/>
        </p:nvCxnSpPr>
        <p:spPr>
          <a:xfrm>
            <a:off x="179512" y="6382806"/>
            <a:ext cx="8856984" cy="0"/>
          </a:xfrm>
          <a:prstGeom prst="line">
            <a:avLst/>
          </a:prstGeom>
          <a:ln w="19050"/>
        </p:spPr>
        <p:style>
          <a:lnRef idx="1">
            <a:schemeClr val="dk1"/>
          </a:lnRef>
          <a:fillRef idx="0">
            <a:schemeClr val="dk1"/>
          </a:fillRef>
          <a:effectRef idx="0">
            <a:schemeClr val="dk1"/>
          </a:effectRef>
          <a:fontRef idx="minor">
            <a:schemeClr val="tx1"/>
          </a:fontRef>
        </p:style>
      </p:cxnSp>
      <p:sp>
        <p:nvSpPr>
          <p:cNvPr id="29" name="圓角矩形 28"/>
          <p:cNvSpPr/>
          <p:nvPr/>
        </p:nvSpPr>
        <p:spPr>
          <a:xfrm>
            <a:off x="5148064" y="2206215"/>
            <a:ext cx="3510386" cy="922217"/>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fontAlgn="auto">
              <a:spcBef>
                <a:spcPts val="0"/>
              </a:spcBef>
              <a:spcAft>
                <a:spcPts val="0"/>
              </a:spcAft>
            </a:pPr>
            <a:r>
              <a:rPr kumimoji="0" lang="en-US" altLang="zh-TW" sz="1800" b="1" u="none" dirty="0" smtClean="0">
                <a:solidFill>
                  <a:prstClr val="black"/>
                </a:solidFill>
                <a:latin typeface="微軟正黑體" pitchFamily="34" charset="-120"/>
                <a:ea typeface="微軟正黑體" pitchFamily="34" charset="-120"/>
              </a:rPr>
              <a:t>IFRS</a:t>
            </a:r>
            <a:r>
              <a:rPr kumimoji="0" lang="zh-TW" altLang="en-US" sz="1800" b="1" u="none" dirty="0" smtClean="0">
                <a:solidFill>
                  <a:prstClr val="black"/>
                </a:solidFill>
                <a:latin typeface="微軟正黑體" pitchFamily="34" charset="-120"/>
                <a:ea typeface="微軟正黑體" pitchFamily="34" charset="-120"/>
              </a:rPr>
              <a:t> </a:t>
            </a:r>
            <a:r>
              <a:rPr kumimoji="0" lang="en-US" altLang="zh-TW" sz="1800" b="1" u="none" dirty="0" smtClean="0">
                <a:solidFill>
                  <a:prstClr val="black"/>
                </a:solidFill>
                <a:latin typeface="微軟正黑體" pitchFamily="34" charset="-120"/>
                <a:ea typeface="微軟正黑體" pitchFamily="34" charset="-120"/>
              </a:rPr>
              <a:t>17</a:t>
            </a:r>
            <a:r>
              <a:rPr kumimoji="0" lang="zh-TW" altLang="en-US" sz="1800" b="1" u="none" dirty="0" smtClean="0">
                <a:solidFill>
                  <a:prstClr val="black"/>
                </a:solidFill>
                <a:latin typeface="微軟正黑體" pitchFamily="34" charset="-120"/>
                <a:ea typeface="微軟正黑體" pitchFamily="34" charset="-120"/>
              </a:rPr>
              <a:t>：市場利率變動時，</a:t>
            </a:r>
            <a:endParaRPr kumimoji="0" lang="en-US" altLang="zh-TW" sz="1800" b="1" u="none" dirty="0" smtClean="0">
              <a:solidFill>
                <a:prstClr val="black"/>
              </a:solidFill>
              <a:latin typeface="微軟正黑體" pitchFamily="34" charset="-120"/>
              <a:ea typeface="微軟正黑體" pitchFamily="34" charset="-120"/>
            </a:endParaRPr>
          </a:p>
          <a:p>
            <a:pPr algn="ctr" fontAlgn="auto">
              <a:spcBef>
                <a:spcPts val="0"/>
              </a:spcBef>
              <a:spcAft>
                <a:spcPts val="0"/>
              </a:spcAft>
            </a:pPr>
            <a:r>
              <a:rPr kumimoji="0" lang="zh-TW" altLang="en-US" sz="1800" b="1" u="none" dirty="0" smtClean="0">
                <a:solidFill>
                  <a:prstClr val="black"/>
                </a:solidFill>
                <a:latin typeface="微軟正黑體" pitchFamily="34" charset="-120"/>
                <a:ea typeface="微軟正黑體" pitchFamily="34" charset="-120"/>
              </a:rPr>
              <a:t>資產與負債皆受利率影響，</a:t>
            </a:r>
            <a:endParaRPr kumimoji="0" lang="en-US" altLang="zh-TW" sz="1800" b="1" u="none" dirty="0" smtClean="0">
              <a:solidFill>
                <a:prstClr val="black"/>
              </a:solidFill>
              <a:latin typeface="微軟正黑體" pitchFamily="34" charset="-120"/>
              <a:ea typeface="微軟正黑體" pitchFamily="34" charset="-120"/>
            </a:endParaRPr>
          </a:p>
          <a:p>
            <a:pPr algn="ctr" fontAlgn="auto">
              <a:spcBef>
                <a:spcPts val="0"/>
              </a:spcBef>
              <a:spcAft>
                <a:spcPts val="0"/>
              </a:spcAft>
            </a:pPr>
            <a:r>
              <a:rPr kumimoji="0" lang="zh-TW" altLang="en-US" sz="1800" b="1" u="none" dirty="0" smtClean="0">
                <a:solidFill>
                  <a:prstClr val="black"/>
                </a:solidFill>
                <a:latin typeface="微軟正黑體" pitchFamily="34" charset="-120"/>
                <a:ea typeface="微軟正黑體" pitchFamily="34" charset="-120"/>
              </a:rPr>
              <a:t>但可能導致變動幅度不一致</a:t>
            </a:r>
            <a:endParaRPr kumimoji="0" lang="zh-TW" altLang="en-US" sz="1800" b="1" u="none" dirty="0">
              <a:solidFill>
                <a:prstClr val="black"/>
              </a:solidFill>
              <a:latin typeface="微軟正黑體" pitchFamily="34" charset="-120"/>
              <a:ea typeface="微軟正黑體" pitchFamily="34" charset="-120"/>
            </a:endParaRPr>
          </a:p>
        </p:txBody>
      </p:sp>
      <p:sp>
        <p:nvSpPr>
          <p:cNvPr id="30" name="上-下雙向箭號 29"/>
          <p:cNvSpPr/>
          <p:nvPr/>
        </p:nvSpPr>
        <p:spPr>
          <a:xfrm>
            <a:off x="6372200" y="3842359"/>
            <a:ext cx="185754" cy="513334"/>
          </a:xfrm>
          <a:prstGeom prst="upDownArrow">
            <a:avLst>
              <a:gd name="adj1" fmla="val 25579"/>
              <a:gd name="adj2"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auto">
              <a:spcBef>
                <a:spcPts val="0"/>
              </a:spcBef>
              <a:spcAft>
                <a:spcPts val="0"/>
              </a:spcAft>
            </a:pPr>
            <a:endParaRPr kumimoji="0" lang="zh-TW" altLang="en-US" sz="1800" u="none">
              <a:solidFill>
                <a:prstClr val="white"/>
              </a:solidFill>
            </a:endParaRPr>
          </a:p>
        </p:txBody>
      </p:sp>
      <p:sp>
        <p:nvSpPr>
          <p:cNvPr id="31" name="向右箭號 30"/>
          <p:cNvSpPr/>
          <p:nvPr/>
        </p:nvSpPr>
        <p:spPr>
          <a:xfrm>
            <a:off x="4093214" y="5086422"/>
            <a:ext cx="936104" cy="57619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auto">
              <a:spcBef>
                <a:spcPts val="0"/>
              </a:spcBef>
              <a:spcAft>
                <a:spcPts val="0"/>
              </a:spcAft>
            </a:pPr>
            <a:endParaRPr kumimoji="0" lang="zh-TW" altLang="en-US" sz="1800" u="none">
              <a:solidFill>
                <a:prstClr val="white"/>
              </a:solidFill>
            </a:endParaRPr>
          </a:p>
        </p:txBody>
      </p:sp>
      <p:sp>
        <p:nvSpPr>
          <p:cNvPr id="32" name="上-下雙向箭號 31"/>
          <p:cNvSpPr/>
          <p:nvPr/>
        </p:nvSpPr>
        <p:spPr>
          <a:xfrm>
            <a:off x="8028384" y="3429854"/>
            <a:ext cx="185754" cy="923743"/>
          </a:xfrm>
          <a:prstGeom prst="upDownArrow">
            <a:avLst>
              <a:gd name="adj1" fmla="val 25579"/>
              <a:gd name="adj2"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auto">
              <a:spcBef>
                <a:spcPts val="0"/>
              </a:spcBef>
              <a:spcAft>
                <a:spcPts val="0"/>
              </a:spcAft>
            </a:pPr>
            <a:endParaRPr kumimoji="0" lang="zh-TW" altLang="en-US" sz="1800" u="none">
              <a:solidFill>
                <a:prstClr val="white"/>
              </a:solidFill>
            </a:endParaRPr>
          </a:p>
        </p:txBody>
      </p:sp>
      <p:sp>
        <p:nvSpPr>
          <p:cNvPr id="17" name="標題 1"/>
          <p:cNvSpPr txBox="1">
            <a:spLocks/>
          </p:cNvSpPr>
          <p:nvPr/>
        </p:nvSpPr>
        <p:spPr bwMode="auto">
          <a:xfrm>
            <a:off x="1993425" y="120041"/>
            <a:ext cx="7187087" cy="644840"/>
          </a:xfrm>
          <a:prstGeom prst="rect">
            <a:avLst/>
          </a:prstGeom>
          <a:noFill/>
          <a:ln w="9525">
            <a:noFill/>
            <a:miter lim="800000"/>
            <a:headEnd/>
            <a:tailEnd/>
          </a:ln>
        </p:spPr>
        <p:txBody>
          <a:bodyPr lIns="121861" tIns="60930" rIns="121861" bIns="60930">
            <a:noAutofit/>
          </a:bodyPr>
          <a:lstStyle>
            <a:lvl1pPr algn="l" rtl="0" eaLnBrk="0" fontAlgn="base" hangingPunct="0">
              <a:spcBef>
                <a:spcPct val="0"/>
              </a:spcBef>
              <a:spcAft>
                <a:spcPct val="0"/>
              </a:spcAft>
              <a:defRPr kumimoji="1" sz="3200" b="1">
                <a:solidFill>
                  <a:schemeClr val="tx1"/>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2pPr>
            <a:lvl3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3pPr>
            <a:lvl4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4pPr>
            <a:lvl5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5pPr>
            <a:lvl6pPr marL="609251" algn="ctr" rtl="0" fontAlgn="base">
              <a:spcBef>
                <a:spcPct val="0"/>
              </a:spcBef>
              <a:spcAft>
                <a:spcPct val="0"/>
              </a:spcAft>
              <a:defRPr kumimoji="1" sz="5900">
                <a:solidFill>
                  <a:schemeClr val="tx2"/>
                </a:solidFill>
                <a:latin typeface="Times New Roman" pitchFamily="18" charset="0"/>
                <a:ea typeface="新細明體" pitchFamily="18" charset="-120"/>
              </a:defRPr>
            </a:lvl6pPr>
            <a:lvl7pPr marL="1218540" algn="ctr" rtl="0" fontAlgn="base">
              <a:spcBef>
                <a:spcPct val="0"/>
              </a:spcBef>
              <a:spcAft>
                <a:spcPct val="0"/>
              </a:spcAft>
              <a:defRPr kumimoji="1" sz="5900">
                <a:solidFill>
                  <a:schemeClr val="tx2"/>
                </a:solidFill>
                <a:latin typeface="Times New Roman" pitchFamily="18" charset="0"/>
                <a:ea typeface="新細明體" pitchFamily="18" charset="-120"/>
              </a:defRPr>
            </a:lvl7pPr>
            <a:lvl8pPr marL="1827802" algn="ctr" rtl="0" fontAlgn="base">
              <a:spcBef>
                <a:spcPct val="0"/>
              </a:spcBef>
              <a:spcAft>
                <a:spcPct val="0"/>
              </a:spcAft>
              <a:defRPr kumimoji="1" sz="5900">
                <a:solidFill>
                  <a:schemeClr val="tx2"/>
                </a:solidFill>
                <a:latin typeface="Times New Roman" pitchFamily="18" charset="0"/>
                <a:ea typeface="新細明體" pitchFamily="18" charset="-120"/>
              </a:defRPr>
            </a:lvl8pPr>
            <a:lvl9pPr marL="2437078" algn="ctr" rtl="0" fontAlgn="base">
              <a:spcBef>
                <a:spcPct val="0"/>
              </a:spcBef>
              <a:spcAft>
                <a:spcPct val="0"/>
              </a:spcAft>
              <a:defRPr kumimoji="1" sz="5900">
                <a:solidFill>
                  <a:schemeClr val="tx2"/>
                </a:solidFill>
                <a:latin typeface="Times New Roman" pitchFamily="18" charset="0"/>
                <a:ea typeface="新細明體" pitchFamily="18" charset="-120"/>
              </a:defRPr>
            </a:lvl9pPr>
          </a:lstStyle>
          <a:p>
            <a:r>
              <a:rPr lang="en-US" altLang="zh-TW" sz="3700" u="none" dirty="0" smtClean="0">
                <a:solidFill>
                  <a:srgbClr val="404040"/>
                </a:solidFill>
              </a:rPr>
              <a:t>01. IFRS </a:t>
            </a:r>
            <a:r>
              <a:rPr lang="en-US" altLang="zh-TW" sz="3700" u="none" dirty="0">
                <a:solidFill>
                  <a:srgbClr val="404040"/>
                </a:solidFill>
              </a:rPr>
              <a:t>17</a:t>
            </a:r>
            <a:r>
              <a:rPr lang="zh-TW" altLang="en-US" sz="3700" u="none" dirty="0">
                <a:solidFill>
                  <a:srgbClr val="404040"/>
                </a:solidFill>
              </a:rPr>
              <a:t>對</a:t>
            </a:r>
            <a:r>
              <a:rPr lang="zh-TW" altLang="en-US" sz="3700" u="none" dirty="0" smtClean="0">
                <a:solidFill>
                  <a:srgbClr val="404040"/>
                </a:solidFill>
              </a:rPr>
              <a:t>壽險業的重大影響</a:t>
            </a:r>
            <a:endParaRPr lang="zh-TW" altLang="en-US" sz="3700" u="none" dirty="0">
              <a:solidFill>
                <a:srgbClr val="404040"/>
              </a:solidFill>
            </a:endParaRPr>
          </a:p>
        </p:txBody>
      </p:sp>
    </p:spTree>
    <p:extLst>
      <p:ext uri="{BB962C8B-B14F-4D97-AF65-F5344CB8AC3E}">
        <p14:creationId xmlns:p14="http://schemas.microsoft.com/office/powerpoint/2010/main" val="31492531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6"/>
          <p:cNvSpPr>
            <a:spLocks noChangeArrowheads="1"/>
          </p:cNvSpPr>
          <p:nvPr/>
        </p:nvSpPr>
        <p:spPr bwMode="auto">
          <a:xfrm>
            <a:off x="281786" y="909007"/>
            <a:ext cx="8610694" cy="5401880"/>
          </a:xfrm>
          <a:prstGeom prst="snip1Rect">
            <a:avLst>
              <a:gd name="adj" fmla="val 9275"/>
            </a:avLst>
          </a:prstGeom>
          <a:solidFill>
            <a:sysClr val="window" lastClr="FFFFFF">
              <a:lumMod val="95000"/>
            </a:sysClr>
          </a:solidFill>
          <a:ln w="28575" algn="ctr">
            <a:solidFill>
              <a:sysClr val="windowText" lastClr="000000"/>
            </a:solidFill>
            <a:round/>
            <a:headEnd/>
            <a:tailEnd/>
          </a:ln>
          <a:effectLst/>
          <a:scene3d>
            <a:camera prst="orthographicFront">
              <a:rot lat="0" lon="0" rev="0"/>
            </a:camera>
            <a:lightRig rig="chilly" dir="t">
              <a:rot lat="0" lon="0" rev="18480000"/>
            </a:lightRig>
          </a:scene3d>
          <a:sp3d prstMaterial="clear">
            <a:bevelT h="63500"/>
          </a:sp3d>
        </p:spPr>
        <p:txBody>
          <a:bodyPr lIns="121864" tIns="143916" rIns="121864" bIns="60932" anchor="t"/>
          <a:lstStyle/>
          <a:p>
            <a:pPr fontAlgn="auto">
              <a:spcBef>
                <a:spcPts val="2000"/>
              </a:spcBef>
              <a:spcAft>
                <a:spcPts val="0"/>
              </a:spcAft>
            </a:pPr>
            <a:r>
              <a:rPr kumimoji="0" lang="zh-TW" altLang="en-US" sz="1600" b="1" u="none" kern="0" dirty="0" smtClean="0">
                <a:solidFill>
                  <a:srgbClr val="404040"/>
                </a:solidFill>
                <a:latin typeface="Microsoft JhengHei" panose="020B0604030504040204" pitchFamily="34" charset="-120"/>
                <a:ea typeface="Microsoft JhengHei" panose="020B0604030504040204" pitchFamily="34" charset="-120"/>
              </a:rPr>
              <a:t>壽險業過往銷售許多高利率保單，經過多年調整，社會對壽險業存在高額利差損的陰影仍揮之不去。 </a:t>
            </a:r>
            <a:r>
              <a:rPr kumimoji="0" lang="en-US" altLang="zh-TW" sz="1600" b="1" u="none" kern="0" dirty="0" smtClean="0">
                <a:solidFill>
                  <a:srgbClr val="C00000"/>
                </a:solidFill>
                <a:latin typeface="Microsoft JhengHei" panose="020B0604030504040204" pitchFamily="34" charset="-120"/>
                <a:ea typeface="Microsoft JhengHei" panose="020B0604030504040204" pitchFamily="34" charset="-120"/>
              </a:rPr>
              <a:t>- </a:t>
            </a:r>
            <a:r>
              <a:rPr kumimoji="0" lang="zh-TW" altLang="en-US" sz="1600" b="1" u="none" kern="0" dirty="0" smtClean="0">
                <a:solidFill>
                  <a:srgbClr val="C00000"/>
                </a:solidFill>
                <a:latin typeface="Microsoft JhengHei" panose="020B0604030504040204" pitchFamily="34" charset="-120"/>
                <a:ea typeface="Microsoft JhengHei" panose="020B0604030504040204" pitchFamily="34" charset="-120"/>
              </a:rPr>
              <a:t>過去的業績變成今日的業障</a:t>
            </a:r>
            <a:endParaRPr kumimoji="0" lang="en-US" altLang="zh-TW" sz="1600" b="1" u="none" kern="0" dirty="0" smtClean="0">
              <a:solidFill>
                <a:srgbClr val="C00000"/>
              </a:solidFill>
              <a:latin typeface="Microsoft JhengHei" panose="020B0604030504040204" pitchFamily="34" charset="-120"/>
              <a:ea typeface="Microsoft JhengHei" panose="020B0604030504040204" pitchFamily="34" charset="-120"/>
            </a:endParaRPr>
          </a:p>
          <a:p>
            <a:pPr fontAlgn="auto">
              <a:spcBef>
                <a:spcPts val="2000"/>
              </a:spcBef>
              <a:spcAft>
                <a:spcPts val="0"/>
              </a:spcAft>
            </a:pPr>
            <a:r>
              <a:rPr kumimoji="0" lang="en-US" altLang="zh-TW" sz="2800" b="1" u="none" kern="0" dirty="0" smtClean="0">
                <a:solidFill>
                  <a:srgbClr val="C00000"/>
                </a:solidFill>
                <a:latin typeface="Microsoft JhengHei" panose="020B0604030504040204" pitchFamily="34" charset="-120"/>
                <a:ea typeface="Microsoft JhengHei" panose="020B0604030504040204" pitchFamily="34" charset="-120"/>
              </a:rPr>
              <a:t>IFRS</a:t>
            </a:r>
            <a:r>
              <a:rPr kumimoji="0" lang="zh-TW" altLang="en-US" sz="2800" b="1" u="none" kern="0" dirty="0" smtClean="0">
                <a:solidFill>
                  <a:srgbClr val="C00000"/>
                </a:solidFill>
                <a:latin typeface="Microsoft JhengHei" panose="020B0604030504040204" pitchFamily="34" charset="-120"/>
                <a:ea typeface="Microsoft JhengHei" panose="020B0604030504040204" pitchFamily="34" charset="-120"/>
              </a:rPr>
              <a:t> </a:t>
            </a:r>
            <a:r>
              <a:rPr kumimoji="0" lang="en-US" altLang="zh-TW" sz="2800" b="1" u="none" kern="0" dirty="0" smtClean="0">
                <a:solidFill>
                  <a:srgbClr val="C00000"/>
                </a:solidFill>
                <a:latin typeface="Microsoft JhengHei" panose="020B0604030504040204" pitchFamily="34" charset="-120"/>
                <a:ea typeface="Microsoft JhengHei" panose="020B0604030504040204" pitchFamily="34" charset="-120"/>
              </a:rPr>
              <a:t>17</a:t>
            </a:r>
            <a:r>
              <a:rPr kumimoji="0" lang="zh-TW" altLang="en-US" sz="2800" b="1" u="none" kern="0" dirty="0" smtClean="0">
                <a:solidFill>
                  <a:srgbClr val="C00000"/>
                </a:solidFill>
                <a:latin typeface="Microsoft JhengHei" panose="020B0604030504040204" pitchFamily="34" charset="-120"/>
                <a:ea typeface="Microsoft JhengHei" panose="020B0604030504040204" pitchFamily="34" charset="-120"/>
              </a:rPr>
              <a:t> 對壽險業非負面衝擊</a:t>
            </a:r>
            <a:endParaRPr kumimoji="0" lang="en-US" altLang="zh-TW" sz="2800" b="1" u="none" kern="0" dirty="0" smtClean="0">
              <a:solidFill>
                <a:srgbClr val="C00000"/>
              </a:solidFill>
              <a:latin typeface="Microsoft JhengHei" panose="020B0604030504040204" pitchFamily="34" charset="-120"/>
              <a:ea typeface="Microsoft JhengHei" panose="020B0604030504040204" pitchFamily="34" charset="-120"/>
            </a:endParaRPr>
          </a:p>
          <a:p>
            <a:pPr fontAlgn="auto">
              <a:spcBef>
                <a:spcPts val="800"/>
              </a:spcBef>
              <a:spcAft>
                <a:spcPts val="0"/>
              </a:spcAft>
            </a:pPr>
            <a:r>
              <a:rPr kumimoji="0" lang="en-US" altLang="zh-TW" sz="1600" b="1" u="none" kern="0" dirty="0" smtClean="0">
                <a:solidFill>
                  <a:srgbClr val="404040"/>
                </a:solidFill>
                <a:latin typeface="Microsoft JhengHei" panose="020B0604030504040204" pitchFamily="34" charset="-120"/>
                <a:ea typeface="Microsoft JhengHei" panose="020B0604030504040204" pitchFamily="34" charset="-120"/>
              </a:rPr>
              <a:t>IFRS </a:t>
            </a:r>
            <a:r>
              <a:rPr kumimoji="0" lang="en-US" altLang="zh-TW" sz="1600" b="1" u="none" kern="0" dirty="0">
                <a:solidFill>
                  <a:srgbClr val="404040"/>
                </a:solidFill>
                <a:latin typeface="Microsoft JhengHei" panose="020B0604030504040204" pitchFamily="34" charset="-120"/>
                <a:ea typeface="Microsoft JhengHei" panose="020B0604030504040204" pitchFamily="34" charset="-120"/>
              </a:rPr>
              <a:t>17</a:t>
            </a:r>
            <a:r>
              <a:rPr kumimoji="0" lang="zh-TW" altLang="en-US" sz="1600" b="1" u="none" kern="0" dirty="0" smtClean="0">
                <a:solidFill>
                  <a:srgbClr val="404040"/>
                </a:solidFill>
                <a:latin typeface="Microsoft JhengHei" panose="020B0604030504040204" pitchFamily="34" charset="-120"/>
                <a:ea typeface="Microsoft JhengHei" panose="020B0604030504040204" pitchFamily="34" charset="-120"/>
              </a:rPr>
              <a:t>實施會讓</a:t>
            </a:r>
            <a:r>
              <a:rPr kumimoji="0" lang="en-US" altLang="zh-TW" sz="1600" b="1" u="none" kern="0" dirty="0">
                <a:solidFill>
                  <a:srgbClr val="404040"/>
                </a:solidFill>
                <a:latin typeface="Microsoft JhengHei" panose="020B0604030504040204" pitchFamily="34" charset="-120"/>
                <a:ea typeface="Microsoft JhengHei" panose="020B0604030504040204" pitchFamily="34" charset="-120"/>
              </a:rPr>
              <a:t>【</a:t>
            </a:r>
            <a:r>
              <a:rPr kumimoji="0" lang="zh-TW" altLang="en-US" sz="1600" b="1" u="none" kern="0" dirty="0" smtClean="0">
                <a:solidFill>
                  <a:srgbClr val="404040"/>
                </a:solidFill>
                <a:latin typeface="Microsoft JhengHei" panose="020B0604030504040204" pitchFamily="34" charset="-120"/>
                <a:ea typeface="Microsoft JhengHei" panose="020B0604030504040204" pitchFamily="34" charset="-120"/>
              </a:rPr>
              <a:t>營運</a:t>
            </a:r>
            <a:r>
              <a:rPr kumimoji="0" lang="zh-TW" altLang="en-US" sz="1600" b="1" u="none" kern="0" dirty="0">
                <a:solidFill>
                  <a:srgbClr val="404040"/>
                </a:solidFill>
                <a:latin typeface="Microsoft JhengHei" panose="020B0604030504040204" pitchFamily="34" charset="-120"/>
                <a:ea typeface="Microsoft JhengHei" panose="020B0604030504040204" pitchFamily="34" charset="-120"/>
              </a:rPr>
              <a:t>績效表達更</a:t>
            </a:r>
            <a:r>
              <a:rPr kumimoji="0" lang="zh-TW" altLang="en-US" sz="1600" b="1" u="none" kern="0" dirty="0" smtClean="0">
                <a:solidFill>
                  <a:srgbClr val="404040"/>
                </a:solidFill>
                <a:latin typeface="Microsoft JhengHei" panose="020B0604030504040204" pitchFamily="34" charset="-120"/>
                <a:ea typeface="Microsoft JhengHei" panose="020B0604030504040204" pitchFamily="34" charset="-120"/>
              </a:rPr>
              <a:t>透明</a:t>
            </a:r>
            <a:r>
              <a:rPr kumimoji="0" lang="en-US" altLang="zh-TW" sz="1600" b="1" u="none" kern="0" dirty="0" smtClean="0">
                <a:solidFill>
                  <a:srgbClr val="404040"/>
                </a:solidFill>
                <a:latin typeface="Microsoft JhengHei" panose="020B0604030504040204" pitchFamily="34" charset="-120"/>
                <a:ea typeface="Microsoft JhengHei" panose="020B0604030504040204" pitchFamily="34" charset="-120"/>
              </a:rPr>
              <a:t>】</a:t>
            </a:r>
            <a:r>
              <a:rPr kumimoji="0" lang="zh-TW" altLang="en-US" sz="1600" b="1" u="none" kern="0" dirty="0" smtClean="0">
                <a:solidFill>
                  <a:srgbClr val="404040"/>
                </a:solidFill>
                <a:latin typeface="Microsoft JhengHei" panose="020B0604030504040204" pitchFamily="34" charset="-120"/>
                <a:ea typeface="Microsoft JhengHei" panose="020B0604030504040204" pitchFamily="34" charset="-120"/>
              </a:rPr>
              <a:t>、</a:t>
            </a:r>
            <a:r>
              <a:rPr kumimoji="0" lang="en-US" altLang="zh-TW" sz="1600" b="1" u="none" kern="0" dirty="0" smtClean="0">
                <a:solidFill>
                  <a:srgbClr val="404040"/>
                </a:solidFill>
                <a:latin typeface="Microsoft JhengHei" panose="020B0604030504040204" pitchFamily="34" charset="-120"/>
                <a:ea typeface="Microsoft JhengHei" panose="020B0604030504040204" pitchFamily="34" charset="-120"/>
              </a:rPr>
              <a:t>【</a:t>
            </a:r>
            <a:r>
              <a:rPr kumimoji="0" lang="zh-TW" altLang="en-US" sz="1600" b="1" kern="0" dirty="0" smtClean="0">
                <a:solidFill>
                  <a:srgbClr val="404040"/>
                </a:solidFill>
                <a:latin typeface="Microsoft JhengHei" panose="020B0604030504040204" pitchFamily="34" charset="-120"/>
                <a:ea typeface="Microsoft JhengHei" panose="020B0604030504040204" pitchFamily="34" charset="-120"/>
              </a:rPr>
              <a:t>損益</a:t>
            </a:r>
            <a:r>
              <a:rPr kumimoji="0" lang="zh-TW" altLang="en-US" sz="1600" b="1" kern="0" dirty="0">
                <a:solidFill>
                  <a:srgbClr val="404040"/>
                </a:solidFill>
                <a:latin typeface="Microsoft JhengHei" panose="020B0604030504040204" pitchFamily="34" charset="-120"/>
                <a:ea typeface="Microsoft JhengHei" panose="020B0604030504040204" pitchFamily="34" charset="-120"/>
              </a:rPr>
              <a:t>認列更合理與</a:t>
            </a:r>
            <a:r>
              <a:rPr kumimoji="0" lang="zh-TW" altLang="en-US" sz="1600" b="1" kern="0" dirty="0" smtClean="0">
                <a:solidFill>
                  <a:srgbClr val="404040"/>
                </a:solidFill>
                <a:latin typeface="Microsoft JhengHei" panose="020B0604030504040204" pitchFamily="34" charset="-120"/>
                <a:ea typeface="Microsoft JhengHei" panose="020B0604030504040204" pitchFamily="34" charset="-120"/>
              </a:rPr>
              <a:t>穩定</a:t>
            </a:r>
            <a:r>
              <a:rPr kumimoji="0" lang="en-US" altLang="zh-TW" sz="1600" b="1" kern="0" dirty="0" smtClean="0">
                <a:solidFill>
                  <a:srgbClr val="404040"/>
                </a:solidFill>
                <a:latin typeface="Microsoft JhengHei" panose="020B0604030504040204" pitchFamily="34" charset="-120"/>
                <a:ea typeface="Microsoft JhengHei" panose="020B0604030504040204" pitchFamily="34" charset="-120"/>
              </a:rPr>
              <a:t>】</a:t>
            </a:r>
            <a:r>
              <a:rPr kumimoji="0" lang="zh-TW" altLang="en-US" sz="1600" b="1" u="none" kern="0" dirty="0" smtClean="0">
                <a:solidFill>
                  <a:srgbClr val="404040"/>
                </a:solidFill>
                <a:latin typeface="Microsoft JhengHei" panose="020B0604030504040204" pitchFamily="34" charset="-120"/>
                <a:ea typeface="Microsoft JhengHei" panose="020B0604030504040204" pitchFamily="34" charset="-120"/>
              </a:rPr>
              <a:t>，同時</a:t>
            </a:r>
            <a:r>
              <a:rPr kumimoji="0" lang="en-US" altLang="zh-TW" sz="1600" b="1" u="none" kern="0" dirty="0" smtClean="0">
                <a:solidFill>
                  <a:srgbClr val="404040"/>
                </a:solidFill>
                <a:latin typeface="Microsoft JhengHei" panose="020B0604030504040204" pitchFamily="34" charset="-120"/>
                <a:ea typeface="Microsoft JhengHei" panose="020B0604030504040204" pitchFamily="34" charset="-120"/>
              </a:rPr>
              <a:t>【</a:t>
            </a:r>
            <a:r>
              <a:rPr kumimoji="0" lang="zh-TW" altLang="en-US" sz="1600" b="1" kern="0" dirty="0" smtClean="0">
                <a:solidFill>
                  <a:srgbClr val="404040"/>
                </a:solidFill>
                <a:latin typeface="Microsoft JhengHei" panose="020B0604030504040204" pitchFamily="34" charset="-120"/>
                <a:ea typeface="Microsoft JhengHei" panose="020B0604030504040204" pitchFamily="34" charset="-120"/>
              </a:rPr>
              <a:t>降低</a:t>
            </a:r>
            <a:r>
              <a:rPr kumimoji="0" lang="zh-TW" altLang="en-US" sz="1600" b="1" kern="0" dirty="0">
                <a:solidFill>
                  <a:srgbClr val="404040"/>
                </a:solidFill>
                <a:latin typeface="Microsoft JhengHei" panose="020B0604030504040204" pitchFamily="34" charset="-120"/>
                <a:ea typeface="Microsoft JhengHei" panose="020B0604030504040204" pitchFamily="34" charset="-120"/>
              </a:rPr>
              <a:t>初年度保單取得成本對損益的</a:t>
            </a:r>
            <a:r>
              <a:rPr kumimoji="0" lang="zh-TW" altLang="en-US" sz="1600" b="1" kern="0" dirty="0" smtClean="0">
                <a:solidFill>
                  <a:srgbClr val="404040"/>
                </a:solidFill>
                <a:latin typeface="Microsoft JhengHei" panose="020B0604030504040204" pitchFamily="34" charset="-120"/>
                <a:ea typeface="Microsoft JhengHei" panose="020B0604030504040204" pitchFamily="34" charset="-120"/>
              </a:rPr>
              <a:t>扭曲</a:t>
            </a:r>
            <a:r>
              <a:rPr kumimoji="0" lang="en-US" altLang="zh-TW" sz="1600" b="1" kern="0" dirty="0" smtClean="0">
                <a:solidFill>
                  <a:srgbClr val="404040"/>
                </a:solidFill>
                <a:latin typeface="Microsoft JhengHei" panose="020B0604030504040204" pitchFamily="34" charset="-120"/>
                <a:ea typeface="Microsoft JhengHei" panose="020B0604030504040204" pitchFamily="34" charset="-120"/>
              </a:rPr>
              <a:t>】</a:t>
            </a:r>
            <a:r>
              <a:rPr kumimoji="0" lang="zh-TW" altLang="en-US" sz="1600" b="1" u="none" kern="0" dirty="0" smtClean="0">
                <a:solidFill>
                  <a:srgbClr val="404040"/>
                </a:solidFill>
                <a:latin typeface="Microsoft JhengHei" panose="020B0604030504040204" pitchFamily="34" charset="-120"/>
                <a:ea typeface="Microsoft JhengHei" panose="020B0604030504040204" pitchFamily="34" charset="-120"/>
              </a:rPr>
              <a:t>有助於</a:t>
            </a:r>
            <a:r>
              <a:rPr kumimoji="0" lang="zh-TW" altLang="en-US" sz="1600" b="1" u="none" kern="0" dirty="0">
                <a:solidFill>
                  <a:srgbClr val="404040"/>
                </a:solidFill>
                <a:latin typeface="Microsoft JhengHei" panose="020B0604030504040204" pitchFamily="34" charset="-120"/>
                <a:ea typeface="Microsoft JhengHei" panose="020B0604030504040204" pitchFamily="34" charset="-120"/>
              </a:rPr>
              <a:t>拓展業務，</a:t>
            </a:r>
            <a:r>
              <a:rPr kumimoji="0" lang="zh-TW" altLang="en-US" sz="1600" b="1" u="none" kern="0" dirty="0" smtClean="0">
                <a:solidFill>
                  <a:srgbClr val="404040"/>
                </a:solidFill>
                <a:latin typeface="Microsoft JhengHei" panose="020B0604030504040204" pitchFamily="34" charset="-120"/>
                <a:ea typeface="Microsoft JhengHei" panose="020B0604030504040204" pitchFamily="34" charset="-120"/>
              </a:rPr>
              <a:t>以及</a:t>
            </a:r>
            <a:r>
              <a:rPr kumimoji="0" lang="en-US" altLang="zh-TW" sz="1600" b="1" u="none" kern="0" dirty="0" smtClean="0">
                <a:solidFill>
                  <a:srgbClr val="404040"/>
                </a:solidFill>
                <a:latin typeface="Microsoft JhengHei" panose="020B0604030504040204" pitchFamily="34" charset="-120"/>
                <a:ea typeface="Microsoft JhengHei" panose="020B0604030504040204" pitchFamily="34" charset="-120"/>
              </a:rPr>
              <a:t>【</a:t>
            </a:r>
            <a:r>
              <a:rPr kumimoji="0" lang="zh-TW" altLang="en-US" sz="1600" b="1" kern="0" dirty="0" smtClean="0">
                <a:solidFill>
                  <a:srgbClr val="404040"/>
                </a:solidFill>
                <a:latin typeface="Microsoft JhengHei" panose="020B0604030504040204" pitchFamily="34" charset="-120"/>
                <a:ea typeface="Microsoft JhengHei" panose="020B0604030504040204" pitchFamily="34" charset="-120"/>
              </a:rPr>
              <a:t>讓資產</a:t>
            </a:r>
            <a:r>
              <a:rPr kumimoji="0" lang="zh-TW" altLang="en-US" sz="1600" b="1" kern="0" dirty="0">
                <a:solidFill>
                  <a:srgbClr val="404040"/>
                </a:solidFill>
                <a:latin typeface="Microsoft JhengHei" panose="020B0604030504040204" pitchFamily="34" charset="-120"/>
                <a:ea typeface="Microsoft JhengHei" panose="020B0604030504040204" pitchFamily="34" charset="-120"/>
              </a:rPr>
              <a:t>負債管理優異的公司被</a:t>
            </a:r>
            <a:r>
              <a:rPr kumimoji="0" lang="zh-TW" altLang="en-US" sz="1600" b="1" kern="0" dirty="0" smtClean="0">
                <a:solidFill>
                  <a:srgbClr val="404040"/>
                </a:solidFill>
                <a:latin typeface="Microsoft JhengHei" panose="020B0604030504040204" pitchFamily="34" charset="-120"/>
                <a:ea typeface="Microsoft JhengHei" panose="020B0604030504040204" pitchFamily="34" charset="-120"/>
              </a:rPr>
              <a:t>彰顯</a:t>
            </a:r>
            <a:r>
              <a:rPr kumimoji="0" lang="en-US" altLang="zh-TW" sz="1600" b="1" kern="0" dirty="0" smtClean="0">
                <a:solidFill>
                  <a:srgbClr val="404040"/>
                </a:solidFill>
                <a:latin typeface="Microsoft JhengHei" panose="020B0604030504040204" pitchFamily="34" charset="-120"/>
                <a:ea typeface="Microsoft JhengHei" panose="020B0604030504040204" pitchFamily="34" charset="-120"/>
              </a:rPr>
              <a:t>】</a:t>
            </a:r>
            <a:r>
              <a:rPr kumimoji="0" lang="zh-TW" altLang="en-US" sz="1600" b="1" u="none" kern="0" dirty="0" smtClean="0">
                <a:solidFill>
                  <a:srgbClr val="404040"/>
                </a:solidFill>
                <a:latin typeface="Microsoft JhengHei" panose="020B0604030504040204" pitchFamily="34" charset="-120"/>
                <a:ea typeface="Microsoft JhengHei" panose="020B0604030504040204" pitchFamily="34" charset="-120"/>
              </a:rPr>
              <a:t>等優點。</a:t>
            </a:r>
            <a:endParaRPr kumimoji="0" lang="en-US" altLang="zh-TW" sz="1600" b="1" u="none" kern="0" dirty="0" smtClean="0">
              <a:solidFill>
                <a:srgbClr val="404040"/>
              </a:solidFill>
              <a:latin typeface="Microsoft JhengHei" panose="020B0604030504040204" pitchFamily="34" charset="-120"/>
              <a:ea typeface="Microsoft JhengHei" panose="020B0604030504040204" pitchFamily="34" charset="-120"/>
            </a:endParaRPr>
          </a:p>
          <a:p>
            <a:pPr fontAlgn="auto">
              <a:spcBef>
                <a:spcPts val="2000"/>
              </a:spcBef>
              <a:spcAft>
                <a:spcPts val="0"/>
              </a:spcAft>
            </a:pPr>
            <a:r>
              <a:rPr kumimoji="0" lang="zh-TW" altLang="en-US" sz="1600" b="1" u="none" kern="0" dirty="0">
                <a:solidFill>
                  <a:srgbClr val="404040"/>
                </a:solidFill>
                <a:latin typeface="Microsoft JhengHei" panose="020B0604030504040204" pitchFamily="34" charset="-120"/>
                <a:ea typeface="Microsoft JhengHei" panose="020B0604030504040204" pitchFamily="34" charset="-120"/>
              </a:rPr>
              <a:t>根據 </a:t>
            </a:r>
            <a:r>
              <a:rPr kumimoji="0" lang="en-US" altLang="zh-TW" sz="1600" b="1" u="none" kern="0" dirty="0">
                <a:solidFill>
                  <a:srgbClr val="404040"/>
                </a:solidFill>
                <a:latin typeface="Microsoft JhengHei" panose="020B0604030504040204" pitchFamily="34" charset="-120"/>
                <a:ea typeface="Microsoft JhengHei" panose="020B0604030504040204" pitchFamily="34" charset="-120"/>
              </a:rPr>
              <a:t>IFRS 17</a:t>
            </a:r>
            <a:r>
              <a:rPr kumimoji="0" lang="zh-TW" altLang="en-US" sz="1600" b="1" u="none" kern="0" dirty="0">
                <a:solidFill>
                  <a:srgbClr val="404040"/>
                </a:solidFill>
                <a:latin typeface="Microsoft JhengHei" panose="020B0604030504040204" pitchFamily="34" charset="-120"/>
                <a:ea typeface="Microsoft JhengHei" panose="020B0604030504040204" pitchFamily="34" charset="-120"/>
              </a:rPr>
              <a:t>規定，實施日前的保單如果</a:t>
            </a:r>
            <a:r>
              <a:rPr kumimoji="0" lang="zh-TW" altLang="en-US" sz="1600" b="1" u="none" kern="0" dirty="0" smtClean="0">
                <a:solidFill>
                  <a:srgbClr val="404040"/>
                </a:solidFill>
                <a:latin typeface="Microsoft JhengHei" panose="020B0604030504040204" pitchFamily="34" charset="-120"/>
                <a:ea typeface="Microsoft JhengHei" panose="020B0604030504040204" pitchFamily="34" charset="-120"/>
              </a:rPr>
              <a:t>選擇 </a:t>
            </a:r>
            <a:r>
              <a:rPr kumimoji="0" lang="en-US" altLang="zh-TW" sz="1600" b="1" u="none" kern="0" dirty="0" smtClean="0">
                <a:solidFill>
                  <a:srgbClr val="404040"/>
                </a:solidFill>
                <a:latin typeface="Microsoft JhengHei" panose="020B0604030504040204" pitchFamily="34" charset="-120"/>
                <a:ea typeface="Microsoft JhengHei" panose="020B0604030504040204" pitchFamily="34" charset="-120"/>
              </a:rPr>
              <a:t>fair </a:t>
            </a:r>
            <a:r>
              <a:rPr kumimoji="0" lang="en-US" altLang="zh-TW" sz="1600" b="1" u="none" kern="0" dirty="0">
                <a:solidFill>
                  <a:srgbClr val="404040"/>
                </a:solidFill>
                <a:latin typeface="Microsoft JhengHei" panose="020B0604030504040204" pitchFamily="34" charset="-120"/>
                <a:ea typeface="Microsoft JhengHei" panose="020B0604030504040204" pitchFamily="34" charset="-120"/>
              </a:rPr>
              <a:t>value approach</a:t>
            </a:r>
            <a:r>
              <a:rPr kumimoji="0" lang="zh-TW" altLang="en-US" sz="1600" b="1" u="none" kern="0" dirty="0">
                <a:solidFill>
                  <a:srgbClr val="404040"/>
                </a:solidFill>
                <a:latin typeface="Microsoft JhengHei" panose="020B0604030504040204" pitchFamily="34" charset="-120"/>
                <a:ea typeface="Microsoft JhengHei" panose="020B0604030504040204" pitchFamily="34" charset="-120"/>
              </a:rPr>
              <a:t>，所有保單都可以視為同一保單群組，讓</a:t>
            </a:r>
            <a:r>
              <a:rPr kumimoji="0" lang="zh-TW" altLang="en-US" sz="1600" b="1" kern="0" dirty="0">
                <a:solidFill>
                  <a:srgbClr val="404040"/>
                </a:solidFill>
                <a:latin typeface="Microsoft JhengHei" panose="020B0604030504040204" pitchFamily="34" charset="-120"/>
                <a:ea typeface="Microsoft JhengHei" panose="020B0604030504040204" pitchFamily="34" charset="-120"/>
              </a:rPr>
              <a:t>高利保單與低利保單間損益可以互抵</a:t>
            </a:r>
            <a:r>
              <a:rPr kumimoji="0" lang="zh-TW" altLang="en-US" sz="1600" b="1" u="none" kern="0" dirty="0">
                <a:solidFill>
                  <a:srgbClr val="404040"/>
                </a:solidFill>
                <a:latin typeface="Microsoft JhengHei" panose="020B0604030504040204" pitchFamily="34" charset="-120"/>
                <a:ea typeface="Microsoft JhengHei" panose="020B0604030504040204" pitchFamily="34" charset="-120"/>
              </a:rPr>
              <a:t>，也</a:t>
            </a:r>
            <a:r>
              <a:rPr kumimoji="0" lang="zh-TW" altLang="en-US" sz="1600" b="1" u="none" kern="0" dirty="0" smtClean="0">
                <a:solidFill>
                  <a:srgbClr val="404040"/>
                </a:solidFill>
                <a:latin typeface="Microsoft JhengHei" panose="020B0604030504040204" pitchFamily="34" charset="-120"/>
                <a:ea typeface="Microsoft JhengHei" panose="020B0604030504040204" pitchFamily="34" charset="-120"/>
              </a:rPr>
              <a:t>會降低</a:t>
            </a:r>
            <a:r>
              <a:rPr kumimoji="0" lang="zh-TW" altLang="en-US" sz="1600" b="1" u="none" kern="0" dirty="0">
                <a:solidFill>
                  <a:srgbClr val="404040"/>
                </a:solidFill>
                <a:latin typeface="Microsoft JhengHei" panose="020B0604030504040204" pitchFamily="34" charset="-120"/>
                <a:ea typeface="Microsoft JhengHei" panose="020B0604030504040204" pitchFamily="34" charset="-120"/>
              </a:rPr>
              <a:t>利差損對淨值的負面影響</a:t>
            </a:r>
            <a:r>
              <a:rPr kumimoji="0" lang="zh-TW" altLang="en-US" sz="1600" b="1" u="none" kern="0" dirty="0" smtClean="0">
                <a:solidFill>
                  <a:srgbClr val="404040"/>
                </a:solidFill>
                <a:latin typeface="Microsoft JhengHei" panose="020B0604030504040204" pitchFamily="34" charset="-120"/>
                <a:ea typeface="Microsoft JhengHei" panose="020B0604030504040204" pitchFamily="34" charset="-120"/>
              </a:rPr>
              <a:t>。</a:t>
            </a:r>
            <a:endParaRPr kumimoji="0" lang="en-US" altLang="zh-TW" sz="1600" b="1" u="none" kern="0" dirty="0" smtClean="0">
              <a:solidFill>
                <a:srgbClr val="404040"/>
              </a:solidFill>
              <a:latin typeface="Microsoft JhengHei" panose="020B0604030504040204" pitchFamily="34" charset="-120"/>
              <a:ea typeface="Microsoft JhengHei" panose="020B0604030504040204" pitchFamily="34" charset="-120"/>
            </a:endParaRPr>
          </a:p>
          <a:p>
            <a:pPr fontAlgn="auto">
              <a:spcBef>
                <a:spcPts val="2000"/>
              </a:spcBef>
              <a:spcAft>
                <a:spcPts val="0"/>
              </a:spcAft>
            </a:pPr>
            <a:r>
              <a:rPr kumimoji="0" lang="zh-TW" altLang="en-US" sz="1600" b="1" u="none" kern="0" dirty="0">
                <a:solidFill>
                  <a:srgbClr val="404040"/>
                </a:solidFill>
                <a:latin typeface="Microsoft JhengHei" panose="020B0604030504040204" pitchFamily="34" charset="-120"/>
                <a:ea typeface="Microsoft JhengHei" panose="020B0604030504040204" pitchFamily="34" charset="-120"/>
              </a:rPr>
              <a:t>保單的未來預期收益─合約服務邊際（</a:t>
            </a:r>
            <a:r>
              <a:rPr kumimoji="0" lang="en-US" altLang="zh-TW" sz="1600" b="1" u="none" kern="0" dirty="0">
                <a:solidFill>
                  <a:srgbClr val="404040"/>
                </a:solidFill>
                <a:latin typeface="Microsoft JhengHei" panose="020B0604030504040204" pitchFamily="34" charset="-120"/>
                <a:ea typeface="Microsoft JhengHei" panose="020B0604030504040204" pitchFamily="34" charset="-120"/>
              </a:rPr>
              <a:t>CSM</a:t>
            </a:r>
            <a:r>
              <a:rPr kumimoji="0" lang="zh-TW" altLang="en-US" sz="1600" b="1" u="none" kern="0" dirty="0">
                <a:solidFill>
                  <a:srgbClr val="404040"/>
                </a:solidFill>
                <a:latin typeface="Microsoft JhengHei" panose="020B0604030504040204" pitchFamily="34" charset="-120"/>
                <a:ea typeface="Microsoft JhengHei" panose="020B0604030504040204" pitchFamily="34" charset="-120"/>
              </a:rPr>
              <a:t>），在</a:t>
            </a:r>
            <a:r>
              <a:rPr kumimoji="0" lang="en-US" altLang="zh-TW" sz="1600" b="1" u="none" kern="0" dirty="0">
                <a:solidFill>
                  <a:srgbClr val="404040"/>
                </a:solidFill>
                <a:latin typeface="Microsoft JhengHei" panose="020B0604030504040204" pitchFamily="34" charset="-120"/>
                <a:ea typeface="Microsoft JhengHei" panose="020B0604030504040204" pitchFamily="34" charset="-120"/>
              </a:rPr>
              <a:t>IFRS 17</a:t>
            </a:r>
            <a:r>
              <a:rPr kumimoji="0" lang="zh-TW" altLang="en-US" sz="1600" b="1" u="none" kern="0" dirty="0">
                <a:solidFill>
                  <a:srgbClr val="404040"/>
                </a:solidFill>
                <a:latin typeface="Microsoft JhengHei" panose="020B0604030504040204" pitchFamily="34" charset="-120"/>
                <a:ea typeface="Microsoft JhengHei" panose="020B0604030504040204" pitchFamily="34" charset="-120"/>
              </a:rPr>
              <a:t>下雖然是保險負債的主要項目之一，但在</a:t>
            </a:r>
            <a:r>
              <a:rPr kumimoji="0" lang="en-US" altLang="zh-TW" sz="1600" b="1" u="none" kern="0" dirty="0">
                <a:solidFill>
                  <a:srgbClr val="404040"/>
                </a:solidFill>
                <a:latin typeface="Microsoft JhengHei" panose="020B0604030504040204" pitchFamily="34" charset="-120"/>
                <a:ea typeface="Microsoft JhengHei" panose="020B0604030504040204" pitchFamily="34" charset="-120"/>
              </a:rPr>
              <a:t>IAIS</a:t>
            </a:r>
            <a:r>
              <a:rPr kumimoji="0" lang="zh-TW" altLang="en-US" sz="1600" b="1" u="none" kern="0" dirty="0">
                <a:solidFill>
                  <a:srgbClr val="404040"/>
                </a:solidFill>
                <a:latin typeface="Microsoft JhengHei" panose="020B0604030504040204" pitchFamily="34" charset="-120"/>
                <a:ea typeface="Microsoft JhengHei" panose="020B0604030504040204" pitchFamily="34" charset="-120"/>
              </a:rPr>
              <a:t>所訂保險資本標準（</a:t>
            </a:r>
            <a:r>
              <a:rPr kumimoji="0" lang="en-US" altLang="zh-TW" sz="1600" b="1" u="none" kern="0" dirty="0">
                <a:solidFill>
                  <a:srgbClr val="404040"/>
                </a:solidFill>
                <a:latin typeface="Microsoft JhengHei" panose="020B0604030504040204" pitchFamily="34" charset="-120"/>
                <a:ea typeface="Microsoft JhengHei" panose="020B0604030504040204" pitchFamily="34" charset="-120"/>
              </a:rPr>
              <a:t>Insurance Capital Standards</a:t>
            </a:r>
            <a:r>
              <a:rPr kumimoji="0" lang="zh-TW" altLang="en-US" sz="1600" b="1" u="none" kern="0" dirty="0">
                <a:solidFill>
                  <a:srgbClr val="404040"/>
                </a:solidFill>
                <a:latin typeface="Microsoft JhengHei" panose="020B0604030504040204" pitchFamily="34" charset="-120"/>
                <a:ea typeface="Microsoft JhengHei" panose="020B0604030504040204" pitchFamily="34" charset="-120"/>
              </a:rPr>
              <a:t>）可以列入自有資本，這些都助於減緩利差損的影響</a:t>
            </a:r>
            <a:r>
              <a:rPr kumimoji="0" lang="zh-TW" altLang="en-US" sz="1600" b="1" u="none" kern="0" dirty="0" smtClean="0">
                <a:solidFill>
                  <a:srgbClr val="404040"/>
                </a:solidFill>
                <a:latin typeface="Microsoft JhengHei" panose="020B0604030504040204" pitchFamily="34" charset="-120"/>
                <a:ea typeface="Microsoft JhengHei" panose="020B0604030504040204" pitchFamily="34" charset="-120"/>
              </a:rPr>
              <a:t>。</a:t>
            </a:r>
            <a:endParaRPr kumimoji="0" lang="en-US" altLang="zh-TW" sz="1600" b="1" u="none" kern="0" dirty="0">
              <a:solidFill>
                <a:srgbClr val="404040"/>
              </a:solidFill>
              <a:latin typeface="Microsoft JhengHei" panose="020B0604030504040204" pitchFamily="34" charset="-120"/>
              <a:ea typeface="Microsoft JhengHei" panose="020B0604030504040204" pitchFamily="34" charset="-120"/>
            </a:endParaRPr>
          </a:p>
        </p:txBody>
      </p:sp>
      <p:sp>
        <p:nvSpPr>
          <p:cNvPr id="43" name="剪去單一角落矩形 42"/>
          <p:cNvSpPr/>
          <p:nvPr/>
        </p:nvSpPr>
        <p:spPr bwMode="auto">
          <a:xfrm>
            <a:off x="323528" y="740979"/>
            <a:ext cx="1800000" cy="480111"/>
          </a:xfrm>
          <a:prstGeom prst="snip1Rect">
            <a:avLst>
              <a:gd name="adj" fmla="val 36511"/>
            </a:avLst>
          </a:prstGeom>
          <a:solidFill>
            <a:srgbClr val="953735"/>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lIns="121864" tIns="60932" rIns="121864" bIns="60932" anchor="ctr"/>
          <a:lstStyle/>
          <a:p>
            <a:pPr algn="ctr" defTabSz="1218600" fontAlgn="auto">
              <a:lnSpc>
                <a:spcPct val="80000"/>
              </a:lnSpc>
              <a:spcBef>
                <a:spcPts val="0"/>
              </a:spcBef>
              <a:spcAft>
                <a:spcPts val="0"/>
              </a:spcAft>
              <a:defRPr/>
            </a:pPr>
            <a:r>
              <a:rPr kumimoji="0" lang="zh-TW" altLang="en-US" b="1" u="none" kern="0" dirty="0" smtClean="0">
                <a:solidFill>
                  <a:srgbClr val="FFFFFF"/>
                </a:solidFill>
                <a:latin typeface="微軟正黑體" pitchFamily="34" charset="-120"/>
                <a:ea typeface="微軟正黑體" pitchFamily="34" charset="-120"/>
              </a:rPr>
              <a:t>名家觀點</a:t>
            </a:r>
            <a:endParaRPr kumimoji="0" lang="zh-TW" altLang="en-US" b="1" u="none" kern="0" dirty="0">
              <a:solidFill>
                <a:srgbClr val="FFFFFF"/>
              </a:solidFill>
              <a:latin typeface="微軟正黑體" pitchFamily="34" charset="-120"/>
              <a:ea typeface="微軟正黑體" pitchFamily="34" charset="-120"/>
            </a:endParaRPr>
          </a:p>
        </p:txBody>
      </p:sp>
      <p:sp>
        <p:nvSpPr>
          <p:cNvPr id="44" name="文字方塊 43"/>
          <p:cNvSpPr txBox="1"/>
          <p:nvPr/>
        </p:nvSpPr>
        <p:spPr>
          <a:xfrm>
            <a:off x="281786" y="6440080"/>
            <a:ext cx="5940420" cy="461772"/>
          </a:xfrm>
          <a:prstGeom prst="rect">
            <a:avLst/>
          </a:prstGeom>
          <a:noFill/>
        </p:spPr>
        <p:txBody>
          <a:bodyPr wrap="square" rtlCol="0">
            <a:spAutoFit/>
          </a:bodyPr>
          <a:lstStyle/>
          <a:p>
            <a:pPr fontAlgn="auto">
              <a:spcBef>
                <a:spcPts val="0"/>
              </a:spcBef>
              <a:spcAft>
                <a:spcPts val="0"/>
              </a:spcAft>
            </a:pPr>
            <a:r>
              <a:rPr kumimoji="0" lang="zh-TW" altLang="en-US" sz="1200" b="1" u="none" dirty="0" smtClean="0">
                <a:solidFill>
                  <a:srgbClr val="404040"/>
                </a:solidFill>
                <a:latin typeface="微軟正黑體" pitchFamily="34" charset="-120"/>
                <a:ea typeface="微軟正黑體" pitchFamily="34" charset="-120"/>
              </a:rPr>
              <a:t>引用資料：</a:t>
            </a:r>
            <a:r>
              <a:rPr kumimoji="0" lang="en-US" altLang="zh-TW" sz="1200" b="1" u="none" dirty="0" smtClean="0">
                <a:solidFill>
                  <a:srgbClr val="404040"/>
                </a:solidFill>
                <a:latin typeface="微軟正黑體" pitchFamily="34" charset="-120"/>
                <a:ea typeface="微軟正黑體" pitchFamily="34" charset="-120"/>
              </a:rPr>
              <a:t>2019/7/24</a:t>
            </a:r>
            <a:r>
              <a:rPr kumimoji="0" lang="zh-TW" altLang="en-US" sz="1200" b="1" u="none" dirty="0" smtClean="0">
                <a:solidFill>
                  <a:srgbClr val="404040"/>
                </a:solidFill>
                <a:latin typeface="微軟正黑體" pitchFamily="34" charset="-120"/>
                <a:ea typeface="微軟正黑體" pitchFamily="34" charset="-120"/>
              </a:rPr>
              <a:t> </a:t>
            </a:r>
            <a:r>
              <a:rPr kumimoji="0" lang="en-US" altLang="zh-TW" sz="1200" b="1" u="none" dirty="0" smtClean="0">
                <a:solidFill>
                  <a:srgbClr val="404040"/>
                </a:solidFill>
                <a:latin typeface="微軟正黑體" pitchFamily="34" charset="-120"/>
                <a:ea typeface="微軟正黑體" pitchFamily="34" charset="-120"/>
              </a:rPr>
              <a:t>IFRS </a:t>
            </a:r>
            <a:r>
              <a:rPr kumimoji="0" lang="en-US" altLang="zh-TW" sz="1200" b="1" u="none" dirty="0">
                <a:solidFill>
                  <a:srgbClr val="404040"/>
                </a:solidFill>
                <a:latin typeface="微軟正黑體" pitchFamily="34" charset="-120"/>
                <a:ea typeface="微軟正黑體" pitchFamily="34" charset="-120"/>
              </a:rPr>
              <a:t>17</a:t>
            </a:r>
            <a:r>
              <a:rPr kumimoji="0" lang="zh-TW" altLang="en-US" sz="1200" b="1" u="none" dirty="0">
                <a:solidFill>
                  <a:srgbClr val="404040"/>
                </a:solidFill>
                <a:latin typeface="微軟正黑體" pitchFamily="34" charset="-120"/>
                <a:ea typeface="微軟正黑體" pitchFamily="34" charset="-120"/>
              </a:rPr>
              <a:t>對壽險衝擊有多嚴重</a:t>
            </a:r>
            <a:r>
              <a:rPr kumimoji="0" lang="zh-TW" altLang="en-US" sz="1200" b="1" u="none" dirty="0" smtClean="0">
                <a:solidFill>
                  <a:srgbClr val="404040"/>
                </a:solidFill>
                <a:latin typeface="微軟正黑體" pitchFamily="34" charset="-120"/>
                <a:ea typeface="微軟正黑體" pitchFamily="34" charset="-120"/>
              </a:rPr>
              <a:t>？</a:t>
            </a:r>
            <a:r>
              <a:rPr kumimoji="0" lang="en-US" altLang="zh-TW" sz="1200" b="1" u="none" dirty="0">
                <a:solidFill>
                  <a:srgbClr val="404040"/>
                </a:solidFill>
                <a:latin typeface="微軟正黑體" pitchFamily="34" charset="-120"/>
                <a:ea typeface="微軟正黑體" pitchFamily="34" charset="-120"/>
              </a:rPr>
              <a:t>(</a:t>
            </a:r>
            <a:r>
              <a:rPr kumimoji="0" lang="zh-TW" altLang="en-US" sz="1200" b="1" u="none" dirty="0" smtClean="0">
                <a:solidFill>
                  <a:srgbClr val="404040"/>
                </a:solidFill>
                <a:latin typeface="微軟正黑體" pitchFamily="34" charset="-120"/>
                <a:ea typeface="微軟正黑體" pitchFamily="34" charset="-120"/>
              </a:rPr>
              <a:t>政治</a:t>
            </a:r>
            <a:r>
              <a:rPr kumimoji="0" lang="zh-TW" altLang="en-US" sz="1200" b="1" u="none" dirty="0">
                <a:solidFill>
                  <a:srgbClr val="404040"/>
                </a:solidFill>
                <a:latin typeface="微軟正黑體" pitchFamily="34" charset="-120"/>
                <a:ea typeface="微軟正黑體" pitchFamily="34" charset="-120"/>
              </a:rPr>
              <a:t>大學風險管理與保險學系教授兼主任</a:t>
            </a:r>
            <a:r>
              <a:rPr kumimoji="0" lang="zh-TW" altLang="en-US" sz="1200" b="1" u="none" dirty="0" smtClean="0">
                <a:solidFill>
                  <a:srgbClr val="404040"/>
                </a:solidFill>
                <a:latin typeface="微軟正黑體" pitchFamily="34" charset="-120"/>
                <a:ea typeface="微軟正黑體" pitchFamily="34" charset="-120"/>
              </a:rPr>
              <a:t>彭金隆</a:t>
            </a:r>
            <a:r>
              <a:rPr kumimoji="0" lang="en-US" altLang="zh-TW" sz="1200" b="1" u="none" dirty="0" smtClean="0">
                <a:solidFill>
                  <a:srgbClr val="404040"/>
                </a:solidFill>
                <a:latin typeface="微軟正黑體" pitchFamily="34" charset="-120"/>
                <a:ea typeface="微軟正黑體" pitchFamily="34" charset="-120"/>
              </a:rPr>
              <a:t>)</a:t>
            </a:r>
            <a:endParaRPr kumimoji="0" lang="zh-TW" altLang="en-US" sz="1200" b="1" u="none" dirty="0">
              <a:solidFill>
                <a:srgbClr val="404040"/>
              </a:solidFill>
              <a:latin typeface="微軟正黑體" pitchFamily="34" charset="-120"/>
              <a:ea typeface="微軟正黑體" pitchFamily="34" charset="-120"/>
            </a:endParaRPr>
          </a:p>
        </p:txBody>
      </p:sp>
      <p:sp>
        <p:nvSpPr>
          <p:cNvPr id="6" name="標題 1"/>
          <p:cNvSpPr txBox="1">
            <a:spLocks/>
          </p:cNvSpPr>
          <p:nvPr/>
        </p:nvSpPr>
        <p:spPr bwMode="auto">
          <a:xfrm>
            <a:off x="1993425" y="120041"/>
            <a:ext cx="7187087" cy="644840"/>
          </a:xfrm>
          <a:prstGeom prst="rect">
            <a:avLst/>
          </a:prstGeom>
          <a:noFill/>
          <a:ln w="9525">
            <a:noFill/>
            <a:miter lim="800000"/>
            <a:headEnd/>
            <a:tailEnd/>
          </a:ln>
        </p:spPr>
        <p:txBody>
          <a:bodyPr lIns="121861" tIns="60930" rIns="121861" bIns="60930">
            <a:noAutofit/>
          </a:bodyPr>
          <a:lstStyle>
            <a:lvl1pPr algn="l" rtl="0" eaLnBrk="0" fontAlgn="base" hangingPunct="0">
              <a:spcBef>
                <a:spcPct val="0"/>
              </a:spcBef>
              <a:spcAft>
                <a:spcPct val="0"/>
              </a:spcAft>
              <a:defRPr kumimoji="1" sz="3200" b="1">
                <a:solidFill>
                  <a:schemeClr val="tx1"/>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2pPr>
            <a:lvl3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3pPr>
            <a:lvl4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4pPr>
            <a:lvl5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5pPr>
            <a:lvl6pPr marL="609251" algn="ctr" rtl="0" fontAlgn="base">
              <a:spcBef>
                <a:spcPct val="0"/>
              </a:spcBef>
              <a:spcAft>
                <a:spcPct val="0"/>
              </a:spcAft>
              <a:defRPr kumimoji="1" sz="5900">
                <a:solidFill>
                  <a:schemeClr val="tx2"/>
                </a:solidFill>
                <a:latin typeface="Times New Roman" pitchFamily="18" charset="0"/>
                <a:ea typeface="新細明體" pitchFamily="18" charset="-120"/>
              </a:defRPr>
            </a:lvl6pPr>
            <a:lvl7pPr marL="1218540" algn="ctr" rtl="0" fontAlgn="base">
              <a:spcBef>
                <a:spcPct val="0"/>
              </a:spcBef>
              <a:spcAft>
                <a:spcPct val="0"/>
              </a:spcAft>
              <a:defRPr kumimoji="1" sz="5900">
                <a:solidFill>
                  <a:schemeClr val="tx2"/>
                </a:solidFill>
                <a:latin typeface="Times New Roman" pitchFamily="18" charset="0"/>
                <a:ea typeface="新細明體" pitchFamily="18" charset="-120"/>
              </a:defRPr>
            </a:lvl7pPr>
            <a:lvl8pPr marL="1827802" algn="ctr" rtl="0" fontAlgn="base">
              <a:spcBef>
                <a:spcPct val="0"/>
              </a:spcBef>
              <a:spcAft>
                <a:spcPct val="0"/>
              </a:spcAft>
              <a:defRPr kumimoji="1" sz="5900">
                <a:solidFill>
                  <a:schemeClr val="tx2"/>
                </a:solidFill>
                <a:latin typeface="Times New Roman" pitchFamily="18" charset="0"/>
                <a:ea typeface="新細明體" pitchFamily="18" charset="-120"/>
              </a:defRPr>
            </a:lvl8pPr>
            <a:lvl9pPr marL="2437078" algn="ctr" rtl="0" fontAlgn="base">
              <a:spcBef>
                <a:spcPct val="0"/>
              </a:spcBef>
              <a:spcAft>
                <a:spcPct val="0"/>
              </a:spcAft>
              <a:defRPr kumimoji="1" sz="5900">
                <a:solidFill>
                  <a:schemeClr val="tx2"/>
                </a:solidFill>
                <a:latin typeface="Times New Roman" pitchFamily="18" charset="0"/>
                <a:ea typeface="新細明體" pitchFamily="18" charset="-120"/>
              </a:defRPr>
            </a:lvl9pPr>
          </a:lstStyle>
          <a:p>
            <a:r>
              <a:rPr lang="en-US" altLang="zh-TW" sz="3700" u="none" dirty="0" smtClean="0">
                <a:solidFill>
                  <a:srgbClr val="404040"/>
                </a:solidFill>
              </a:rPr>
              <a:t>01. IFRS </a:t>
            </a:r>
            <a:r>
              <a:rPr lang="en-US" altLang="zh-TW" sz="3700" u="none" dirty="0">
                <a:solidFill>
                  <a:srgbClr val="404040"/>
                </a:solidFill>
              </a:rPr>
              <a:t>17</a:t>
            </a:r>
            <a:r>
              <a:rPr lang="zh-TW" altLang="en-US" sz="3700" u="none" dirty="0">
                <a:solidFill>
                  <a:srgbClr val="404040"/>
                </a:solidFill>
              </a:rPr>
              <a:t>對</a:t>
            </a:r>
            <a:r>
              <a:rPr lang="zh-TW" altLang="en-US" sz="3700" u="none" dirty="0" smtClean="0">
                <a:solidFill>
                  <a:srgbClr val="404040"/>
                </a:solidFill>
              </a:rPr>
              <a:t>壽險業的重大影響</a:t>
            </a:r>
            <a:endParaRPr lang="zh-TW" altLang="en-US" sz="3700" u="none" dirty="0">
              <a:solidFill>
                <a:srgbClr val="404040"/>
              </a:solidFill>
            </a:endParaRPr>
          </a:p>
        </p:txBody>
      </p:sp>
    </p:spTree>
    <p:extLst>
      <p:ext uri="{BB962C8B-B14F-4D97-AF65-F5344CB8AC3E}">
        <p14:creationId xmlns:p14="http://schemas.microsoft.com/office/powerpoint/2010/main" val="37212703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2051733" y="117426"/>
            <a:ext cx="6247357" cy="537964"/>
          </a:xfrm>
        </p:spPr>
        <p:txBody>
          <a:bodyPr/>
          <a:lstStyle/>
          <a:p>
            <a:pPr fontAlgn="ctr"/>
            <a:r>
              <a:rPr lang="zh-TW" altLang="en-US" dirty="0" smtClean="0">
                <a:solidFill>
                  <a:schemeClr val="tx1"/>
                </a:solidFill>
              </a:rPr>
              <a:t>資訊重大專案</a:t>
            </a:r>
            <a:r>
              <a:rPr lang="en-US" altLang="zh-TW" dirty="0" smtClean="0">
                <a:solidFill>
                  <a:schemeClr val="tx1"/>
                </a:solidFill>
              </a:rPr>
              <a:t>-</a:t>
            </a:r>
            <a:r>
              <a:rPr lang="zh-TW" altLang="en-US" dirty="0">
                <a:solidFill>
                  <a:srgbClr val="000000"/>
                </a:solidFill>
              </a:rPr>
              <a:t>專案里程碑完成率</a:t>
            </a:r>
          </a:p>
        </p:txBody>
      </p:sp>
      <p:graphicFrame>
        <p:nvGraphicFramePr>
          <p:cNvPr id="4" name="表格 3"/>
          <p:cNvGraphicFramePr>
            <a:graphicFrameLocks noGrp="1"/>
          </p:cNvGraphicFramePr>
          <p:nvPr>
            <p:extLst>
              <p:ext uri="{D42A27DB-BD31-4B8C-83A1-F6EECF244321}">
                <p14:modId xmlns:p14="http://schemas.microsoft.com/office/powerpoint/2010/main" val="2693422112"/>
              </p:ext>
            </p:extLst>
          </p:nvPr>
        </p:nvGraphicFramePr>
        <p:xfrm>
          <a:off x="107504" y="661107"/>
          <a:ext cx="8964488" cy="5865477"/>
        </p:xfrm>
        <a:graphic>
          <a:graphicData uri="http://schemas.openxmlformats.org/drawingml/2006/table">
            <a:tbl>
              <a:tblPr/>
              <a:tblGrid>
                <a:gridCol w="1900588">
                  <a:extLst>
                    <a:ext uri="{9D8B030D-6E8A-4147-A177-3AD203B41FA5}">
                      <a16:colId xmlns:a16="http://schemas.microsoft.com/office/drawing/2014/main" val="20000"/>
                    </a:ext>
                  </a:extLst>
                </a:gridCol>
                <a:gridCol w="1539795">
                  <a:extLst>
                    <a:ext uri="{9D8B030D-6E8A-4147-A177-3AD203B41FA5}">
                      <a16:colId xmlns:a16="http://schemas.microsoft.com/office/drawing/2014/main" val="20001"/>
                    </a:ext>
                  </a:extLst>
                </a:gridCol>
                <a:gridCol w="942426">
                  <a:extLst>
                    <a:ext uri="{9D8B030D-6E8A-4147-A177-3AD203B41FA5}">
                      <a16:colId xmlns:a16="http://schemas.microsoft.com/office/drawing/2014/main" val="20002"/>
                    </a:ext>
                  </a:extLst>
                </a:gridCol>
                <a:gridCol w="942426">
                  <a:extLst>
                    <a:ext uri="{9D8B030D-6E8A-4147-A177-3AD203B41FA5}">
                      <a16:colId xmlns:a16="http://schemas.microsoft.com/office/drawing/2014/main" val="20003"/>
                    </a:ext>
                  </a:extLst>
                </a:gridCol>
                <a:gridCol w="882293">
                  <a:extLst>
                    <a:ext uri="{9D8B030D-6E8A-4147-A177-3AD203B41FA5}">
                      <a16:colId xmlns:a16="http://schemas.microsoft.com/office/drawing/2014/main" val="20004"/>
                    </a:ext>
                  </a:extLst>
                </a:gridCol>
                <a:gridCol w="735326">
                  <a:extLst>
                    <a:ext uri="{9D8B030D-6E8A-4147-A177-3AD203B41FA5}">
                      <a16:colId xmlns:a16="http://schemas.microsoft.com/office/drawing/2014/main" val="20005"/>
                    </a:ext>
                  </a:extLst>
                </a:gridCol>
                <a:gridCol w="367663">
                  <a:extLst>
                    <a:ext uri="{9D8B030D-6E8A-4147-A177-3AD203B41FA5}">
                      <a16:colId xmlns:a16="http://schemas.microsoft.com/office/drawing/2014/main" val="20006"/>
                    </a:ext>
                  </a:extLst>
                </a:gridCol>
                <a:gridCol w="685408">
                  <a:extLst>
                    <a:ext uri="{9D8B030D-6E8A-4147-A177-3AD203B41FA5}">
                      <a16:colId xmlns:a16="http://schemas.microsoft.com/office/drawing/2014/main" val="20008"/>
                    </a:ext>
                  </a:extLst>
                </a:gridCol>
                <a:gridCol w="968563">
                  <a:extLst>
                    <a:ext uri="{9D8B030D-6E8A-4147-A177-3AD203B41FA5}">
                      <a16:colId xmlns:a16="http://schemas.microsoft.com/office/drawing/2014/main" val="2577164687"/>
                    </a:ext>
                  </a:extLst>
                </a:gridCol>
              </a:tblGrid>
              <a:tr h="365845">
                <a:tc>
                  <a:txBody>
                    <a:bodyPr/>
                    <a:lstStyle/>
                    <a:p>
                      <a:pPr algn="ctr" fontAlgn="ctr"/>
                      <a:endParaRPr lang="en-US" altLang="zh-TW" sz="1200" b="1" i="0" u="none" strike="noStrike" dirty="0">
                        <a:solidFill>
                          <a:srgbClr val="FF0000"/>
                        </a:solidFill>
                        <a:effectLst/>
                        <a:latin typeface="新細明體" panose="02020500000000000000" pitchFamily="18" charset="-120"/>
                        <a:ea typeface="新細明體" panose="02020500000000000000" pitchFamily="18"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1200" b="1" i="0" u="none" strike="noStrike" dirty="0" smtClean="0">
                          <a:solidFill>
                            <a:srgbClr val="FFFFFF"/>
                          </a:solidFill>
                          <a:effectLst/>
                          <a:latin typeface="微軟正黑體" panose="020B0604030504040204" pitchFamily="34" charset="-120"/>
                          <a:ea typeface="微軟正黑體" panose="020B0604030504040204" pitchFamily="34" charset="-120"/>
                        </a:rPr>
                        <a:t>里程碑項目</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ctr"/>
                      <a:r>
                        <a:rPr lang="zh-TW" altLang="en-US" sz="1200" b="1" i="0" u="none" strike="noStrike" dirty="0">
                          <a:solidFill>
                            <a:srgbClr val="FFFFFF"/>
                          </a:solidFill>
                          <a:effectLst/>
                          <a:latin typeface="微軟正黑體" panose="020B0604030504040204" pitchFamily="34" charset="-120"/>
                          <a:ea typeface="微軟正黑體" panose="020B0604030504040204" pitchFamily="34" charset="-120"/>
                        </a:rPr>
                        <a:t>預計開始</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ctr"/>
                      <a:r>
                        <a:rPr lang="zh-TW" altLang="en-US" sz="1200" b="1" i="0" u="none" strike="noStrike" dirty="0">
                          <a:solidFill>
                            <a:srgbClr val="FFFFFF"/>
                          </a:solidFill>
                          <a:effectLst/>
                          <a:latin typeface="微軟正黑體" panose="020B0604030504040204" pitchFamily="34" charset="-120"/>
                          <a:ea typeface="微軟正黑體" panose="020B0604030504040204" pitchFamily="34" charset="-120"/>
                        </a:rPr>
                        <a:t>預計結束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ctr"/>
                      <a:r>
                        <a:rPr lang="zh-TW" altLang="en-US" sz="1200" b="1" i="0" u="none" strike="noStrike" dirty="0">
                          <a:solidFill>
                            <a:srgbClr val="FFFFFF"/>
                          </a:solidFill>
                          <a:effectLst/>
                          <a:latin typeface="微軟正黑體" panose="020B0604030504040204" pitchFamily="34" charset="-120"/>
                          <a:ea typeface="微軟正黑體" panose="020B0604030504040204" pitchFamily="34" charset="-120"/>
                        </a:rPr>
                        <a:t>實際結束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ctr"/>
                      <a:r>
                        <a:rPr lang="zh-TW" altLang="en-US" sz="1200" b="1" i="0" u="none" strike="noStrike" dirty="0" smtClean="0">
                          <a:solidFill>
                            <a:srgbClr val="FFFFFF"/>
                          </a:solidFill>
                          <a:effectLst/>
                          <a:latin typeface="微軟正黑體" panose="020B0604030504040204" pitchFamily="34" charset="-120"/>
                          <a:ea typeface="微軟正黑體" panose="020B0604030504040204" pitchFamily="34" charset="-120"/>
                        </a:rPr>
                        <a:t>里程碑</a:t>
                      </a:r>
                      <a:endParaRPr lang="en-US" altLang="zh-TW" sz="1200" b="1" i="0" u="none" strike="noStrike" dirty="0" smtClean="0">
                        <a:solidFill>
                          <a:srgbClr val="FFFFFF"/>
                        </a:solidFill>
                        <a:effectLst/>
                        <a:latin typeface="微軟正黑體" panose="020B0604030504040204" pitchFamily="34" charset="-120"/>
                        <a:ea typeface="微軟正黑體" panose="020B0604030504040204" pitchFamily="34" charset="-120"/>
                      </a:endParaRPr>
                    </a:p>
                    <a:p>
                      <a:pPr algn="ctr" fontAlgn="ctr"/>
                      <a:r>
                        <a:rPr lang="zh-TW" altLang="en-US" sz="1200" b="1" i="0" u="none" strike="noStrike" dirty="0" smtClean="0">
                          <a:solidFill>
                            <a:srgbClr val="FFFFFF"/>
                          </a:solidFill>
                          <a:effectLst/>
                          <a:latin typeface="微軟正黑體" panose="020B0604030504040204" pitchFamily="34" charset="-120"/>
                          <a:ea typeface="微軟正黑體" panose="020B0604030504040204" pitchFamily="34" charset="-120"/>
                        </a:rPr>
                        <a:t>達成</a:t>
                      </a:r>
                      <a:r>
                        <a:rPr lang="zh-TW" altLang="en-US" sz="1200" b="1" i="0" u="none" strike="noStrike" dirty="0">
                          <a:solidFill>
                            <a:srgbClr val="FFFFFF"/>
                          </a:solidFill>
                          <a:effectLst/>
                          <a:latin typeface="微軟正黑體" panose="020B0604030504040204" pitchFamily="34" charset="-120"/>
                          <a:ea typeface="微軟正黑體" panose="020B0604030504040204" pitchFamily="34" charset="-120"/>
                        </a:rPr>
                        <a:t>率</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ctr"/>
                      <a:r>
                        <a:rPr lang="zh-TW" altLang="en-US" sz="1200" b="1" i="0" u="none" strike="noStrike">
                          <a:solidFill>
                            <a:srgbClr val="FFFFFF"/>
                          </a:solidFill>
                          <a:effectLst/>
                          <a:latin typeface="微軟正黑體" panose="020B0604030504040204" pitchFamily="34" charset="-120"/>
                          <a:ea typeface="微軟正黑體" panose="020B0604030504040204" pitchFamily="34" charset="-120"/>
                        </a:rPr>
                        <a:t>比重</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ctr"/>
                      <a:r>
                        <a:rPr lang="zh-TW" altLang="en-US" sz="1200" b="1" i="0" u="none" strike="noStrike" dirty="0">
                          <a:solidFill>
                            <a:srgbClr val="FFFFFF"/>
                          </a:solidFill>
                          <a:effectLst/>
                          <a:latin typeface="微軟正黑體" panose="020B0604030504040204" pitchFamily="34" charset="-120"/>
                          <a:ea typeface="微軟正黑體" panose="020B0604030504040204" pitchFamily="34" charset="-120"/>
                        </a:rPr>
                        <a:t>總達成率</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ctr"/>
                      <a:r>
                        <a:rPr lang="zh-TW" altLang="en-US" sz="1200" b="1" i="0" u="none" strike="noStrike" dirty="0" smtClean="0">
                          <a:solidFill>
                            <a:schemeClr val="bg1"/>
                          </a:solidFill>
                          <a:effectLst/>
                          <a:latin typeface="微軟正黑體" panose="020B0604030504040204" pitchFamily="34" charset="-120"/>
                          <a:ea typeface="微軟正黑體" panose="020B0604030504040204" pitchFamily="34" charset="-120"/>
                        </a:rPr>
                        <a:t>調整後</a:t>
                      </a:r>
                      <a:endParaRPr lang="en-US" altLang="zh-TW" sz="1200" b="1" i="0" u="none" strike="noStrike" dirty="0" smtClean="0">
                        <a:solidFill>
                          <a:schemeClr val="bg1"/>
                        </a:solidFill>
                        <a:effectLst/>
                        <a:latin typeface="微軟正黑體" panose="020B0604030504040204" pitchFamily="34" charset="-120"/>
                        <a:ea typeface="微軟正黑體" panose="020B0604030504040204" pitchFamily="34" charset="-120"/>
                      </a:endParaRPr>
                    </a:p>
                    <a:p>
                      <a:pPr algn="ctr" fontAlgn="ctr"/>
                      <a:r>
                        <a:rPr lang="zh-TW" altLang="en-US" sz="1200" b="1" i="0" u="none" strike="noStrike" dirty="0" smtClean="0">
                          <a:solidFill>
                            <a:schemeClr val="bg1"/>
                          </a:solidFill>
                          <a:effectLst/>
                          <a:latin typeface="微軟正黑體" panose="020B0604030504040204" pitchFamily="34" charset="-120"/>
                          <a:ea typeface="微軟正黑體" panose="020B0604030504040204" pitchFamily="34" charset="-120"/>
                        </a:rPr>
                        <a:t>達成率</a:t>
                      </a:r>
                      <a:endParaRPr lang="zh-TW" altLang="en-US" sz="12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0000"/>
                  </a:ext>
                </a:extLst>
              </a:tr>
              <a:tr h="351122">
                <a:tc rowSpan="9">
                  <a:txBody>
                    <a:bodyPr/>
                    <a:lstStyle/>
                    <a:p>
                      <a:pPr algn="ctr" fontAlgn="ct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核心系統再造</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l"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LIS7</a:t>
                      </a:r>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壽險平台建置及客製化階段</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2017/7/1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2018/1/31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2018/2/23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rowSpan="9">
                  <a:txBody>
                    <a:bodyPr/>
                    <a:lstStyle/>
                    <a:p>
                      <a:pPr algn="ctr" fontAlgn="ctr"/>
                      <a:r>
                        <a:rPr lang="en-US" altLang="zh-TW" sz="1300" b="0" i="0" u="none" strike="noStrike" dirty="0" smtClean="0">
                          <a:solidFill>
                            <a:srgbClr val="000000"/>
                          </a:solidFill>
                          <a:effectLst/>
                          <a:latin typeface="微軟正黑體" panose="020B0604030504040204" pitchFamily="34" charset="-120"/>
                          <a:ea typeface="微軟正黑體" panose="020B0604030504040204" pitchFamily="34" charset="-120"/>
                        </a:rPr>
                        <a:t>104.75%</a:t>
                      </a:r>
                      <a:endParaRPr lang="en-US" altLang="zh-TW"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rowSpan="9">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rowSpan="28">
                  <a:txBody>
                    <a:bodyPr/>
                    <a:lstStyle/>
                    <a:p>
                      <a:pPr algn="r" fontAlgn="ctr"/>
                      <a:r>
                        <a:rPr lang="en-US" altLang="zh-TW" sz="1400" b="1" i="0" u="none" strike="noStrike" dirty="0" smtClean="0">
                          <a:solidFill>
                            <a:srgbClr val="000000"/>
                          </a:solidFill>
                          <a:effectLst/>
                          <a:latin typeface="微軟正黑體" panose="020B0604030504040204" pitchFamily="34" charset="-120"/>
                          <a:ea typeface="微軟正黑體" panose="020B0604030504040204" pitchFamily="34" charset="-120"/>
                        </a:rPr>
                        <a:t>78.36%</a:t>
                      </a:r>
                      <a:endPar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8">
                  <a:txBody>
                    <a:bodyPr/>
                    <a:lstStyle/>
                    <a:p>
                      <a:pPr algn="r" fontAlgn="ctr"/>
                      <a:r>
                        <a:rPr lang="en-US" altLang="zh-TW" sz="1100" b="0" i="0" u="none" strike="noStrike" dirty="0" smtClean="0">
                          <a:solidFill>
                            <a:srgbClr val="000000"/>
                          </a:solidFill>
                          <a:effectLst/>
                          <a:latin typeface="微軟正黑體" panose="020B0604030504040204" pitchFamily="34" charset="-120"/>
                          <a:ea typeface="微軟正黑體" panose="020B0604030504040204" pitchFamily="34" charset="-120"/>
                        </a:rPr>
                        <a:t>78.36%</a:t>
                      </a:r>
                      <a:r>
                        <a:rPr lang="en-US" altLang="zh-TW" sz="1100" b="0" i="0" kern="1200" dirty="0" smtClean="0">
                          <a:solidFill>
                            <a:schemeClr val="tx1"/>
                          </a:solidFill>
                          <a:effectLst/>
                          <a:latin typeface="微軟正黑體" panose="020B0604030504040204" pitchFamily="34" charset="-120"/>
                          <a:ea typeface="微軟正黑體" panose="020B0604030504040204" pitchFamily="34" charset="-120"/>
                          <a:cs typeface="+mn-cs"/>
                        </a:rPr>
                        <a:t>÷ 70%</a:t>
                      </a:r>
                    </a:p>
                    <a:p>
                      <a:pPr algn="r" fontAlgn="ctr"/>
                      <a:r>
                        <a:rPr lang="en-US" altLang="zh-TW" sz="1800" b="0" i="0" kern="1200" dirty="0" smtClean="0">
                          <a:solidFill>
                            <a:schemeClr val="tx1"/>
                          </a:solidFill>
                          <a:effectLst/>
                          <a:latin typeface="+mn-lt"/>
                          <a:ea typeface="+mn-ea"/>
                          <a:cs typeface="+mn-cs"/>
                        </a:rPr>
                        <a:t>=</a:t>
                      </a:r>
                      <a:r>
                        <a:rPr lang="en-US" altLang="zh-TW" sz="1400" b="1" i="0" u="none" strike="noStrike" dirty="0" smtClean="0">
                          <a:solidFill>
                            <a:srgbClr val="000000"/>
                          </a:solidFill>
                          <a:effectLst/>
                          <a:latin typeface="微軟正黑體" panose="020B0604030504040204" pitchFamily="34" charset="-120"/>
                          <a:ea typeface="微軟正黑體" panose="020B0604030504040204" pitchFamily="34" charset="-120"/>
                        </a:rPr>
                        <a:t>111.94%</a:t>
                      </a:r>
                      <a:endPar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9643">
                <a:tc vMerge="1">
                  <a:txBody>
                    <a:bodyPr/>
                    <a:lstStyle/>
                    <a:p>
                      <a:endParaRPr lang="zh-TW" altLang="en-US"/>
                    </a:p>
                  </a:txBody>
                  <a:tcPr/>
                </a:tc>
                <a:tc>
                  <a:txBody>
                    <a:bodyPr/>
                    <a:lstStyle/>
                    <a:p>
                      <a:pPr algn="l" fontAlgn="ctr"/>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頁面轉換先導階段</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2017/11/1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2018/11/30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2018/10/19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02"/>
                  </a:ext>
                </a:extLst>
              </a:tr>
              <a:tr h="179643">
                <a:tc vMerge="1">
                  <a:txBody>
                    <a:bodyPr/>
                    <a:lstStyle/>
                    <a:p>
                      <a:endParaRPr lang="zh-TW" altLang="en-US"/>
                    </a:p>
                  </a:txBody>
                  <a:tcPr/>
                </a:tc>
                <a:tc>
                  <a:txBody>
                    <a:bodyPr/>
                    <a:lstStyle/>
                    <a:p>
                      <a:pPr algn="l" fontAlgn="ctr"/>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頁面轉換第二階段</a:t>
                      </a: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2018/10/1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2019/2/28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2019/1/18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03"/>
                  </a:ext>
                </a:extLst>
              </a:tr>
              <a:tr h="179643">
                <a:tc vMerge="1">
                  <a:txBody>
                    <a:bodyPr/>
                    <a:lstStyle/>
                    <a:p>
                      <a:endParaRPr lang="zh-TW" altLang="en-US"/>
                    </a:p>
                  </a:txBody>
                  <a:tcPr/>
                </a:tc>
                <a:tc>
                  <a:txBody>
                    <a:bodyPr/>
                    <a:lstStyle/>
                    <a:p>
                      <a:pPr algn="l" fontAlgn="ctr"/>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頁面轉換第二階段</a:t>
                      </a: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2019/1/2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2019/5/31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2019/4/22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04"/>
                  </a:ext>
                </a:extLst>
              </a:tr>
              <a:tr h="179643">
                <a:tc vMerge="1">
                  <a:txBody>
                    <a:bodyPr/>
                    <a:lstStyle/>
                    <a:p>
                      <a:endParaRPr lang="zh-TW" altLang="en-US"/>
                    </a:p>
                  </a:txBody>
                  <a:tcPr/>
                </a:tc>
                <a:tc>
                  <a:txBody>
                    <a:bodyPr/>
                    <a:lstStyle/>
                    <a:p>
                      <a:pPr algn="l" fontAlgn="ctr"/>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頁面轉換第二階段</a:t>
                      </a: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2019/4/1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2019/8/31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2019/8/14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05"/>
                  </a:ext>
                </a:extLst>
              </a:tr>
              <a:tr h="179643">
                <a:tc vMerge="1">
                  <a:txBody>
                    <a:bodyPr/>
                    <a:lstStyle/>
                    <a:p>
                      <a:endParaRPr lang="zh-TW" altLang="en-US"/>
                    </a:p>
                  </a:txBody>
                  <a:tcPr/>
                </a:tc>
                <a:tc>
                  <a:txBody>
                    <a:bodyPr/>
                    <a:lstStyle/>
                    <a:p>
                      <a:pPr algn="l" fontAlgn="ctr"/>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頁面轉換第二階段</a:t>
                      </a: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2019/7/1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2019/11/30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dirty="0" smtClean="0">
                          <a:solidFill>
                            <a:srgbClr val="000000"/>
                          </a:solidFill>
                          <a:effectLst/>
                          <a:latin typeface="微軟正黑體" panose="020B0604030504040204" pitchFamily="34" charset="-120"/>
                          <a:ea typeface="微軟正黑體" panose="020B0604030504040204" pitchFamily="34" charset="-120"/>
                        </a:rPr>
                        <a:t>2019/10/21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06"/>
                  </a:ext>
                </a:extLst>
              </a:tr>
              <a:tr h="179643">
                <a:tc vMerge="1">
                  <a:txBody>
                    <a:bodyPr/>
                    <a:lstStyle/>
                    <a:p>
                      <a:endParaRPr lang="zh-TW" altLang="en-US"/>
                    </a:p>
                  </a:txBody>
                  <a:tcPr/>
                </a:tc>
                <a:tc>
                  <a:txBody>
                    <a:bodyPr/>
                    <a:lstStyle/>
                    <a:p>
                      <a:pPr algn="l" fontAlgn="ctr"/>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頁面轉換第二階段</a:t>
                      </a: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2019/10/1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2020/2/28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l" fontAlgn="ctr"/>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07"/>
                  </a:ext>
                </a:extLst>
              </a:tr>
              <a:tr h="179643">
                <a:tc vMerge="1">
                  <a:txBody>
                    <a:bodyPr/>
                    <a:lstStyle/>
                    <a:p>
                      <a:endParaRPr lang="zh-TW" altLang="en-US"/>
                    </a:p>
                  </a:txBody>
                  <a:tcPr/>
                </a:tc>
                <a:tc>
                  <a:txBody>
                    <a:bodyPr/>
                    <a:lstStyle/>
                    <a:p>
                      <a:pPr algn="l" fontAlgn="ctr"/>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頁面轉換第二階段</a:t>
                      </a: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2020/1/2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2020/5/31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l" fontAlgn="ctr"/>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08"/>
                  </a:ext>
                </a:extLst>
              </a:tr>
              <a:tr h="187810">
                <a:tc vMerge="1">
                  <a:txBody>
                    <a:bodyPr/>
                    <a:lstStyle/>
                    <a:p>
                      <a:endParaRPr lang="zh-TW" altLang="en-US"/>
                    </a:p>
                  </a:txBody>
                  <a:tcPr/>
                </a:tc>
                <a:tc>
                  <a:txBody>
                    <a:bodyPr/>
                    <a:lstStyle/>
                    <a:p>
                      <a:pPr algn="l" fontAlgn="ctr"/>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頁面轉換第二階段</a:t>
                      </a: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2020/4/1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2020/7/31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l" fontAlgn="ctr"/>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09"/>
                  </a:ext>
                </a:extLst>
              </a:tr>
              <a:tr h="179643">
                <a:tc rowSpan="7">
                  <a:txBody>
                    <a:bodyPr/>
                    <a:lstStyle/>
                    <a:p>
                      <a:pPr algn="ctr" fontAlgn="ct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新契約流程</a:t>
                      </a:r>
                      <a:r>
                        <a:rPr lang="zh-TW" altLang="en-US" sz="1400" b="0" i="0" u="none" strike="noStrike" dirty="0" smtClean="0">
                          <a:solidFill>
                            <a:srgbClr val="000000"/>
                          </a:solidFill>
                          <a:effectLst/>
                          <a:latin typeface="微軟正黑體" panose="020B0604030504040204" pitchFamily="34" charset="-120"/>
                          <a:ea typeface="微軟正黑體" panose="020B0604030504040204" pitchFamily="34" charset="-120"/>
                        </a:rPr>
                        <a:t>管理系統</a:t>
                      </a:r>
                      <a:r>
                        <a:rPr lang="en-US" altLang="zh-TW" sz="1400" b="0" i="0" u="none" strike="noStrike" dirty="0" smtClean="0">
                          <a:solidFill>
                            <a:srgbClr val="000000"/>
                          </a:solidFill>
                          <a:effectLst/>
                          <a:latin typeface="微軟正黑體" panose="020B0604030504040204" pitchFamily="34" charset="-120"/>
                          <a:ea typeface="微軟正黑體" panose="020B0604030504040204" pitchFamily="34" charset="-120"/>
                        </a:rPr>
                        <a:t>(BPM)</a:t>
                      </a:r>
                      <a:r>
                        <a:rPr lang="zh-TW" altLang="en-US" sz="1400" b="0" i="0" u="none" strike="noStrike" dirty="0" smtClean="0">
                          <a:solidFill>
                            <a:srgbClr val="000000"/>
                          </a:solidFill>
                          <a:effectLst/>
                          <a:latin typeface="微軟正黑體" panose="020B0604030504040204" pitchFamily="34" charset="-120"/>
                          <a:ea typeface="微軟正黑體" panose="020B0604030504040204" pitchFamily="34" charset="-120"/>
                        </a:rPr>
                        <a:t>專案</a:t>
                      </a:r>
                      <a:endPar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l" fontAlgn="ctr"/>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專案規劃</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2017/7/31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2017/11/30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2017/11/30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rowSpan="7">
                  <a:txBody>
                    <a:bodyPr/>
                    <a:lstStyle/>
                    <a:p>
                      <a:pPr algn="ctr" fontAlgn="ctr"/>
                      <a:r>
                        <a:rPr lang="en-US" altLang="zh-TW" sz="1300" b="0" i="0" u="none" strike="noStrike" dirty="0" smtClean="0">
                          <a:solidFill>
                            <a:srgbClr val="000000"/>
                          </a:solidFill>
                          <a:effectLst/>
                          <a:latin typeface="微軟正黑體" panose="020B0604030504040204" pitchFamily="34" charset="-120"/>
                          <a:ea typeface="微軟正黑體" panose="020B0604030504040204" pitchFamily="34" charset="-120"/>
                        </a:rPr>
                        <a:t>85.56%</a:t>
                      </a:r>
                      <a:endParaRPr lang="en-US" altLang="zh-TW"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rowSpan="7">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10"/>
                  </a:ext>
                </a:extLst>
              </a:tr>
              <a:tr h="179643">
                <a:tc vMerge="1">
                  <a:txBody>
                    <a:bodyPr/>
                    <a:lstStyle/>
                    <a:p>
                      <a:endParaRPr lang="zh-TW" altLang="en-US"/>
                    </a:p>
                  </a:txBody>
                  <a:tcPr/>
                </a:tc>
                <a:tc>
                  <a:txBody>
                    <a:bodyPr/>
                    <a:lstStyle/>
                    <a:p>
                      <a:pPr algn="l" fontAlgn="ctr"/>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專案啟動會議</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2017/10/24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2017/11/2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2017/11/2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11"/>
                  </a:ext>
                </a:extLst>
              </a:tr>
              <a:tr h="179643">
                <a:tc vMerge="1">
                  <a:txBody>
                    <a:bodyPr/>
                    <a:lstStyle/>
                    <a:p>
                      <a:endParaRPr lang="zh-TW" altLang="en-US"/>
                    </a:p>
                  </a:txBody>
                  <a:tcPr/>
                </a:tc>
                <a:tc>
                  <a:txBody>
                    <a:bodyPr/>
                    <a:lstStyle/>
                    <a:p>
                      <a:pPr algn="l" fontAlgn="ctr"/>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需求訪談</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2017/11/6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2018/2/23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2018/3/31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12"/>
                  </a:ext>
                </a:extLst>
              </a:tr>
              <a:tr h="179643">
                <a:tc vMerge="1">
                  <a:txBody>
                    <a:bodyPr/>
                    <a:lstStyle/>
                    <a:p>
                      <a:endParaRPr lang="zh-TW" altLang="en-US"/>
                    </a:p>
                  </a:txBody>
                  <a:tcPr/>
                </a:tc>
                <a:tc>
                  <a:txBody>
                    <a:bodyPr/>
                    <a:lstStyle/>
                    <a:p>
                      <a:pPr algn="l" fontAlgn="ctr"/>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系統開發</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2018/3/31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2018/7/2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2018/7/2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13"/>
                  </a:ext>
                </a:extLst>
              </a:tr>
              <a:tr h="179643">
                <a:tc vMerge="1">
                  <a:txBody>
                    <a:bodyPr/>
                    <a:lstStyle/>
                    <a:p>
                      <a:endParaRPr lang="zh-TW" altLang="en-US"/>
                    </a:p>
                  </a:txBody>
                  <a:tcPr/>
                </a:tc>
                <a:tc>
                  <a:txBody>
                    <a:bodyPr/>
                    <a:lstStyle/>
                    <a:p>
                      <a:pPr algn="l" fontAlgn="ctr"/>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系統整合測試</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2018/7/4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2018/12/31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2018/12/28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14"/>
                  </a:ext>
                </a:extLst>
              </a:tr>
              <a:tr h="179643">
                <a:tc vMerge="1">
                  <a:txBody>
                    <a:bodyPr/>
                    <a:lstStyle/>
                    <a:p>
                      <a:endParaRPr lang="zh-TW" altLang="en-US"/>
                    </a:p>
                  </a:txBody>
                  <a:tcPr/>
                </a:tc>
                <a:tc>
                  <a:txBody>
                    <a:bodyPr/>
                    <a:lstStyle/>
                    <a:p>
                      <a:pPr algn="l" fontAlgn="ctr"/>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使用者驗收測試</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2018/9/3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2019/6/11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2019/6/20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15"/>
                  </a:ext>
                </a:extLst>
              </a:tr>
              <a:tr h="187810">
                <a:tc vMerge="1">
                  <a:txBody>
                    <a:bodyPr/>
                    <a:lstStyle/>
                    <a:p>
                      <a:endParaRPr lang="zh-TW" altLang="en-US"/>
                    </a:p>
                  </a:txBody>
                  <a:tcPr/>
                </a:tc>
                <a:tc>
                  <a:txBody>
                    <a:bodyPr/>
                    <a:lstStyle/>
                    <a:p>
                      <a:pPr algn="l" fontAlgn="ctr"/>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系統上線結案</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2019/5/11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100" b="1" i="0" u="none" strike="noStrike" dirty="0">
                          <a:solidFill>
                            <a:srgbClr val="FF0000"/>
                          </a:solidFill>
                          <a:effectLst/>
                          <a:latin typeface="微軟正黑體" panose="020B0604030504040204" pitchFamily="34" charset="-120"/>
                          <a:ea typeface="微軟正黑體" panose="020B0604030504040204" pitchFamily="34" charset="-120"/>
                        </a:rPr>
                        <a:t>2019/7/30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l" fontAlgn="ctr"/>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16"/>
                  </a:ext>
                </a:extLst>
              </a:tr>
              <a:tr h="244547">
                <a:tc>
                  <a:txBody>
                    <a:bodyPr/>
                    <a:lstStyle/>
                    <a:p>
                      <a:pPr algn="ctr" fontAlgn="ctr"/>
                      <a:r>
                        <a:rPr lang="zh-TW" altLang="en-US" sz="1400" b="0" i="0" u="none" strike="noStrike" dirty="0" smtClean="0">
                          <a:solidFill>
                            <a:srgbClr val="000000"/>
                          </a:solidFill>
                          <a:effectLst/>
                          <a:latin typeface="微軟正黑體" panose="020B0604030504040204" pitchFamily="34" charset="-120"/>
                          <a:ea typeface="微軟正黑體" panose="020B0604030504040204" pitchFamily="34" charset="-120"/>
                        </a:rPr>
                        <a:t>理賠流程管理</a:t>
                      </a:r>
                      <a:r>
                        <a:rPr lang="en-US" altLang="zh-TW" sz="1400" b="0" i="0" u="none" strike="noStrike" dirty="0" smtClean="0">
                          <a:solidFill>
                            <a:srgbClr val="000000"/>
                          </a:solidFill>
                          <a:effectLst/>
                          <a:latin typeface="微軟正黑體" panose="020B0604030504040204" pitchFamily="34" charset="-120"/>
                          <a:ea typeface="微軟正黑體" panose="020B0604030504040204" pitchFamily="34" charset="-120"/>
                        </a:rPr>
                        <a:t>BPM</a:t>
                      </a:r>
                      <a:r>
                        <a:rPr lang="zh-TW" altLang="en-US" sz="1400" b="0" i="0" u="none" strike="noStrike" dirty="0" smtClean="0">
                          <a:solidFill>
                            <a:srgbClr val="000000"/>
                          </a:solidFill>
                          <a:effectLst/>
                          <a:latin typeface="微軟正黑體" panose="020B0604030504040204" pitchFamily="34" charset="-120"/>
                          <a:ea typeface="微軟正黑體" panose="020B0604030504040204" pitchFamily="34" charset="-120"/>
                        </a:rPr>
                        <a:t>專案</a:t>
                      </a:r>
                      <a:endPar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gridSpan="4">
                  <a:txBody>
                    <a:bodyPr/>
                    <a:lstStyle/>
                    <a:p>
                      <a:pPr algn="l" fontAlgn="ctr"/>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　</a:t>
                      </a:r>
                      <a:r>
                        <a:rPr lang="zh-TW" altLang="en-US" sz="1400" b="0" i="0" u="none" strike="noStrike" kern="1200" dirty="0" smtClean="0">
                          <a:solidFill>
                            <a:srgbClr val="000000"/>
                          </a:solidFill>
                          <a:effectLst/>
                          <a:latin typeface="微軟正黑體" panose="020B0604030504040204" pitchFamily="34" charset="-120"/>
                          <a:ea typeface="微軟正黑體" panose="020B0604030504040204" pitchFamily="34" charset="-120"/>
                          <a:cs typeface="+mn-cs"/>
                        </a:rPr>
                        <a:t>溝通後，不納入計算</a:t>
                      </a:r>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hMerge="1">
                  <a:txBody>
                    <a:bodyPr/>
                    <a:lstStyle/>
                    <a:p>
                      <a:pPr algn="l" fontAlgn="ctr"/>
                      <a:endPar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hMerge="1">
                  <a:txBody>
                    <a:bodyPr/>
                    <a:lstStyle/>
                    <a:p>
                      <a:pPr algn="l" fontAlgn="ctr"/>
                      <a:endPar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hMerge="1">
                  <a:txBody>
                    <a:bodyPr/>
                    <a:lstStyle/>
                    <a:p>
                      <a:pPr algn="l" fontAlgn="ctr"/>
                      <a:endParaRPr lang="zh-TW" altLang="en-US"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ctr" fontAlgn="ctr"/>
                      <a:endParaRPr lang="en-US" altLang="zh-TW"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0%</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17"/>
                  </a:ext>
                </a:extLst>
              </a:tr>
              <a:tr h="213360">
                <a:tc rowSpan="2">
                  <a:txBody>
                    <a:bodyPr/>
                    <a:lstStyle/>
                    <a:p>
                      <a:pPr algn="ctr" fontAlgn="ct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業務員風險分析平台建置專案</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l" fontAlgn="ctr"/>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專案啟動</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2019/8/1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2019/8/31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2019/8/15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rowSpan="2">
                  <a:txBody>
                    <a:bodyPr/>
                    <a:lstStyle/>
                    <a:p>
                      <a:pPr algn="ctr" fontAlgn="ctr"/>
                      <a:r>
                        <a:rPr lang="en-US" altLang="zh-TW" sz="1300" b="0" i="0" u="none" strike="noStrike" dirty="0" smtClean="0">
                          <a:solidFill>
                            <a:srgbClr val="000000"/>
                          </a:solidFill>
                          <a:effectLst/>
                          <a:latin typeface="微軟正黑體" panose="020B0604030504040204" pitchFamily="34" charset="-120"/>
                          <a:ea typeface="微軟正黑體" panose="020B0604030504040204" pitchFamily="34" charset="-120"/>
                        </a:rPr>
                        <a:t>140.00%</a:t>
                      </a:r>
                      <a:endParaRPr lang="en-US" altLang="zh-TW"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rowSpan="2">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19"/>
                  </a:ext>
                </a:extLst>
              </a:tr>
              <a:tr h="213458">
                <a:tc vMerge="1">
                  <a:txBody>
                    <a:bodyPr/>
                    <a:lstStyle/>
                    <a:p>
                      <a:endParaRPr lang="zh-TW" altLang="en-US"/>
                    </a:p>
                  </a:txBody>
                  <a:tcPr/>
                </a:tc>
                <a:tc>
                  <a:txBody>
                    <a:bodyPr/>
                    <a:lstStyle/>
                    <a:p>
                      <a:pPr algn="l" fontAlgn="ctr"/>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業務員風險分析完成</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2019/9/1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2019/10/31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100" b="0" i="0" u="none" strike="noStrike" dirty="0" smtClean="0">
                          <a:solidFill>
                            <a:srgbClr val="000000"/>
                          </a:solidFill>
                          <a:effectLst/>
                          <a:latin typeface="微軟正黑體" panose="020B0604030504040204" pitchFamily="34" charset="-120"/>
                          <a:ea typeface="微軟正黑體" panose="020B0604030504040204" pitchFamily="34" charset="-120"/>
                        </a:rPr>
                        <a:t>2019/10/5</a:t>
                      </a:r>
                      <a:endPar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20"/>
                  </a:ext>
                </a:extLst>
              </a:tr>
              <a:tr h="213409">
                <a:tc>
                  <a:txBody>
                    <a:bodyPr/>
                    <a:lstStyle/>
                    <a:p>
                      <a:pPr algn="ctr" fontAlgn="ct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身分辨識</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gridSpan="4">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100" b="0" i="0" u="none" strike="noStrike" dirty="0" smtClean="0">
                          <a:solidFill>
                            <a:srgbClr val="000000"/>
                          </a:solidFill>
                          <a:effectLst/>
                          <a:latin typeface="微軟正黑體" panose="020B0604030504040204" pitchFamily="34" charset="-120"/>
                          <a:ea typeface="微軟正黑體" panose="020B0604030504040204" pitchFamily="34" charset="-120"/>
                        </a:rPr>
                        <a:t>　</a:t>
                      </a:r>
                      <a:r>
                        <a:rPr lang="zh-TW" altLang="en-US" sz="1400" b="0" i="0" u="none" strike="noStrike" kern="1200" dirty="0" smtClean="0">
                          <a:solidFill>
                            <a:srgbClr val="000000"/>
                          </a:solidFill>
                          <a:effectLst/>
                          <a:latin typeface="微軟正黑體" panose="020B0604030504040204" pitchFamily="34" charset="-120"/>
                          <a:ea typeface="微軟正黑體" panose="020B0604030504040204" pitchFamily="34" charset="-120"/>
                          <a:cs typeface="+mn-cs"/>
                        </a:rPr>
                        <a:t>溝通後，不納入</a:t>
                      </a:r>
                      <a:r>
                        <a:rPr lang="zh-TW" altLang="en-US" sz="14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計算</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hMerge="1">
                  <a:txBody>
                    <a:bodyPr/>
                    <a:lstStyle/>
                    <a:p>
                      <a:pPr algn="l" fontAlgn="ctr"/>
                      <a:endParaRPr lang="zh-TW" altLang="en-US" sz="11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hMerge="1">
                  <a:txBody>
                    <a:bodyPr/>
                    <a:lstStyle/>
                    <a:p>
                      <a:pPr algn="l" fontAlgn="ctr"/>
                      <a:endPar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hMerge="1">
                  <a:txBody>
                    <a:bodyPr/>
                    <a:lstStyle/>
                    <a:p>
                      <a:pPr algn="l" fontAlgn="ctr"/>
                      <a:endPar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ctr" fontAlgn="ctr"/>
                      <a:endParaRPr lang="en-US" altLang="zh-TW"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0</a:t>
                      </a: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22"/>
                  </a:ext>
                </a:extLst>
              </a:tr>
              <a:tr h="198063">
                <a:tc rowSpan="4">
                  <a:txBody>
                    <a:bodyPr/>
                    <a:lstStyle/>
                    <a:p>
                      <a:pPr algn="ctr" fontAlgn="ct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智能語音及對話商務服務</a:t>
                      </a:r>
                      <a:r>
                        <a:rPr lang="en-US" altLang="zh-TW" sz="1400" b="0" i="0" u="none" strike="noStrike" dirty="0" err="1">
                          <a:solidFill>
                            <a:srgbClr val="000000"/>
                          </a:solidFill>
                          <a:effectLst/>
                          <a:latin typeface="微軟正黑體" panose="020B0604030504040204" pitchFamily="34" charset="-120"/>
                          <a:ea typeface="微軟正黑體" panose="020B0604030504040204" pitchFamily="34" charset="-120"/>
                        </a:rPr>
                        <a:t>ChatBot</a:t>
                      </a:r>
                      <a:endPar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視覺設計原則</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2019/10/8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2019/11/29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100" b="0" i="0" u="none" strike="noStrike" dirty="0" smtClean="0">
                          <a:solidFill>
                            <a:srgbClr val="000000"/>
                          </a:solidFill>
                          <a:effectLst/>
                          <a:latin typeface="微軟正黑體" panose="020B0604030504040204" pitchFamily="34" charset="-120"/>
                          <a:ea typeface="微軟正黑體" panose="020B0604030504040204" pitchFamily="34" charset="-120"/>
                        </a:rPr>
                        <a:t>2019/11/19</a:t>
                      </a:r>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rowSpan="4">
                  <a:txBody>
                    <a:bodyPr/>
                    <a:lstStyle/>
                    <a:p>
                      <a:pPr algn="ctr" fontAlgn="ctr"/>
                      <a:r>
                        <a:rPr lang="en-US" altLang="zh-TW" sz="1300" b="0" i="0" u="none" strike="noStrike" dirty="0" smtClean="0">
                          <a:solidFill>
                            <a:srgbClr val="000000"/>
                          </a:solidFill>
                          <a:effectLst/>
                          <a:latin typeface="微軟正黑體" panose="020B0604030504040204" pitchFamily="34" charset="-120"/>
                          <a:ea typeface="微軟正黑體" panose="020B0604030504040204" pitchFamily="34" charset="-120"/>
                        </a:rPr>
                        <a:t>123.81%</a:t>
                      </a:r>
                      <a:endParaRPr lang="en-US" altLang="zh-TW"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rowSpan="4">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23"/>
                  </a:ext>
                </a:extLst>
              </a:tr>
              <a:tr h="198063">
                <a:tc vMerge="1">
                  <a:txBody>
                    <a:bodyPr/>
                    <a:lstStyle/>
                    <a:p>
                      <a:endParaRPr lang="zh-TW" altLang="en-US"/>
                    </a:p>
                  </a:txBody>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第一階段上線</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2019/10/21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2020/3/27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l" fontAlgn="ctr"/>
                      <a:endPar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3486148446"/>
                  </a:ext>
                </a:extLst>
              </a:tr>
              <a:tr h="198063">
                <a:tc vMerge="1">
                  <a:txBody>
                    <a:bodyPr/>
                    <a:lstStyle/>
                    <a:p>
                      <a:endParaRPr lang="zh-TW" altLang="en-US"/>
                    </a:p>
                  </a:txBody>
                  <a:tcPr/>
                </a:tc>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第二階段上線</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2020/1/15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2020/5/30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l" fontAlgn="ctr"/>
                      <a:endPar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3443876458"/>
                  </a:ext>
                </a:extLst>
              </a:tr>
              <a:tr h="198063">
                <a:tc vMerge="1">
                  <a:txBody>
                    <a:bodyPr/>
                    <a:lstStyle/>
                    <a:p>
                      <a:endParaRPr lang="zh-TW" altLang="en-US"/>
                    </a:p>
                  </a:txBody>
                  <a:tcPr/>
                </a:tc>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第三階段上線</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2020/4/1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2020/9/30</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l" fontAlgn="ctr"/>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24"/>
                  </a:ext>
                </a:extLst>
              </a:tr>
              <a:tr h="179643">
                <a:tc rowSpan="3">
                  <a:txBody>
                    <a:bodyPr/>
                    <a:lstStyle/>
                    <a:p>
                      <a:pPr algn="ctr" fontAlgn="ct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業務員二代輔銷工具</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客戶經營儀表版</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l" fontAlgn="ctr"/>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rPr>
                        <a:t>使用者體驗完成</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2018/7/16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2018/9/4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2018/9/3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rowSpan="3">
                  <a:txBody>
                    <a:bodyPr/>
                    <a:lstStyle/>
                    <a:p>
                      <a:pPr algn="ctr" fontAlgn="ctr"/>
                      <a:r>
                        <a:rPr lang="en-US" altLang="zh-TW" sz="1300" b="0" i="0" u="none" strike="noStrike" dirty="0">
                          <a:solidFill>
                            <a:srgbClr val="000000"/>
                          </a:solidFill>
                          <a:effectLst/>
                          <a:latin typeface="微軟正黑體" panose="020B0604030504040204" pitchFamily="34" charset="-120"/>
                          <a:ea typeface="微軟正黑體" panose="020B0604030504040204" pitchFamily="34" charset="-120"/>
                        </a:rPr>
                        <a:t>100.00%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rowSpan="3">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25"/>
                  </a:ext>
                </a:extLst>
              </a:tr>
              <a:tr h="179643">
                <a:tc vMerge="1">
                  <a:txBody>
                    <a:bodyPr/>
                    <a:lstStyle/>
                    <a:p>
                      <a:endParaRPr lang="zh-TW" altLang="en-US"/>
                    </a:p>
                  </a:txBody>
                  <a:tcPr/>
                </a:tc>
                <a:tc>
                  <a:txBody>
                    <a:bodyPr/>
                    <a:lstStyle/>
                    <a:p>
                      <a:pPr algn="l" fontAlgn="ctr"/>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產品</a:t>
                      </a:r>
                      <a:r>
                        <a:rPr lang="en-US" sz="1100" b="0" i="0" u="none" strike="noStrike" dirty="0">
                          <a:solidFill>
                            <a:srgbClr val="000000"/>
                          </a:solidFill>
                          <a:effectLst/>
                          <a:latin typeface="微軟正黑體" panose="020B0604030504040204" pitchFamily="34" charset="-120"/>
                          <a:ea typeface="微軟正黑體" panose="020B0604030504040204" pitchFamily="34" charset="-120"/>
                        </a:rPr>
                        <a:t>I </a:t>
                      </a:r>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完成</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2018/9/5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2019/2/1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2019/1/25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26"/>
                  </a:ext>
                </a:extLst>
              </a:tr>
              <a:tr h="187810">
                <a:tc vMerge="1">
                  <a:txBody>
                    <a:bodyPr/>
                    <a:lstStyle/>
                    <a:p>
                      <a:endParaRPr lang="zh-TW" altLang="en-US"/>
                    </a:p>
                  </a:txBody>
                  <a:tcPr/>
                </a:tc>
                <a:tc>
                  <a:txBody>
                    <a:bodyPr/>
                    <a:lstStyle/>
                    <a:p>
                      <a:pPr algn="l" fontAlgn="ctr"/>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產品</a:t>
                      </a:r>
                      <a:r>
                        <a:rPr lang="en-US" sz="1100" b="0" i="0" u="none" strike="noStrike" dirty="0">
                          <a:solidFill>
                            <a:srgbClr val="000000"/>
                          </a:solidFill>
                          <a:effectLst/>
                          <a:latin typeface="微軟正黑體" panose="020B0604030504040204" pitchFamily="34" charset="-120"/>
                          <a:ea typeface="微軟正黑體" panose="020B0604030504040204" pitchFamily="34" charset="-120"/>
                        </a:rPr>
                        <a:t>II </a:t>
                      </a:r>
                      <a:r>
                        <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rPr>
                        <a:t>完成</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rPr>
                        <a:t>2019/1/2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2019/3/29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a:txBody>
                    <a:bodyPr/>
                    <a:lstStyle/>
                    <a:p>
                      <a:pPr algn="r" fontAlgn="ctr"/>
                      <a:r>
                        <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rPr>
                        <a:t>2019/3/29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6FE"/>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27"/>
                  </a:ext>
                </a:extLst>
              </a:tr>
              <a:tr h="213409">
                <a:tc>
                  <a:txBody>
                    <a:bodyPr/>
                    <a:lstStyle/>
                    <a:p>
                      <a:pPr algn="ctr" fontAlgn="ctr"/>
                      <a:r>
                        <a:rPr lang="en-US" sz="1400" b="0" i="0" u="none" strike="noStrike" dirty="0">
                          <a:solidFill>
                            <a:srgbClr val="000000"/>
                          </a:solidFill>
                          <a:effectLst/>
                          <a:latin typeface="微軟正黑體" panose="020B0604030504040204" pitchFamily="34" charset="-120"/>
                          <a:ea typeface="微軟正黑體" panose="020B0604030504040204" pitchFamily="34" charset="-120"/>
                        </a:rPr>
                        <a:t>IFRS 17_</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總帳系統</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gridSpan="4">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100" b="0" i="0" u="none" strike="noStrike" dirty="0" smtClean="0">
                          <a:solidFill>
                            <a:srgbClr val="000000"/>
                          </a:solidFill>
                          <a:effectLst/>
                          <a:latin typeface="微軟正黑體" panose="020B0604030504040204" pitchFamily="34" charset="-120"/>
                          <a:ea typeface="微軟正黑體" panose="020B0604030504040204" pitchFamily="34" charset="-120"/>
                        </a:rPr>
                        <a:t>　</a:t>
                      </a:r>
                      <a:r>
                        <a:rPr lang="zh-TW" altLang="en-US" sz="1400" b="0" i="0" u="none" strike="noStrike" kern="1200" dirty="0" smtClean="0">
                          <a:solidFill>
                            <a:srgbClr val="000000"/>
                          </a:solidFill>
                          <a:effectLst/>
                          <a:latin typeface="微軟正黑體" panose="020B0604030504040204" pitchFamily="34" charset="-120"/>
                          <a:ea typeface="微軟正黑體" panose="020B0604030504040204" pitchFamily="34" charset="-120"/>
                          <a:cs typeface="+mn-cs"/>
                        </a:rPr>
                        <a:t>溝通後，不納入計算</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hMerge="1">
                  <a:txBody>
                    <a:bodyPr/>
                    <a:lstStyle/>
                    <a:p>
                      <a:pPr algn="l" fontAlgn="ctr"/>
                      <a:endPar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hMerge="1">
                  <a:txBody>
                    <a:bodyPr/>
                    <a:lstStyle/>
                    <a:p>
                      <a:pPr algn="l" fontAlgn="ctr"/>
                      <a:endPar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hMerge="1">
                  <a:txBody>
                    <a:bodyPr/>
                    <a:lstStyle/>
                    <a:p>
                      <a:pPr algn="l" fontAlgn="ctr"/>
                      <a:endParaRPr lang="zh-TW" altLang="en-US"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ctr" fontAlgn="ctr"/>
                      <a:endParaRPr lang="en-US" altLang="zh-TW" sz="13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a:txBody>
                    <a:bodyPr/>
                    <a:lstStyle/>
                    <a:p>
                      <a:pPr algn="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0%</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FFF"/>
                    </a:solidFill>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29"/>
                  </a:ext>
                </a:extLst>
              </a:tr>
            </a:tbl>
          </a:graphicData>
        </a:graphic>
      </p:graphicFrame>
      <p:sp>
        <p:nvSpPr>
          <p:cNvPr id="2" name="頁尾版面配置區 1"/>
          <p:cNvSpPr>
            <a:spLocks noGrp="1"/>
          </p:cNvSpPr>
          <p:nvPr>
            <p:ph type="ftr" sz="quarter" idx="11"/>
          </p:nvPr>
        </p:nvSpPr>
        <p:spPr/>
        <p:txBody>
          <a:bodyPr/>
          <a:lstStyle/>
          <a:p>
            <a:pPr>
              <a:defRPr/>
            </a:pPr>
            <a:r>
              <a:rPr lang="zh-TW" altLang="en-US" smtClean="0"/>
              <a:t>機密等級：密            日期：</a:t>
            </a:r>
            <a:r>
              <a:rPr lang="en-US" altLang="zh-TW" smtClean="0"/>
              <a:t>2019/12/18</a:t>
            </a:r>
            <a:endParaRPr lang="zh-TW" altLang="en-US"/>
          </a:p>
        </p:txBody>
      </p:sp>
    </p:spTree>
    <p:extLst>
      <p:ext uri="{BB962C8B-B14F-4D97-AF65-F5344CB8AC3E}">
        <p14:creationId xmlns:p14="http://schemas.microsoft.com/office/powerpoint/2010/main" val="20714527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6"/>
          <p:cNvSpPr>
            <a:spLocks noChangeArrowheads="1"/>
          </p:cNvSpPr>
          <p:nvPr/>
        </p:nvSpPr>
        <p:spPr bwMode="auto">
          <a:xfrm>
            <a:off x="281786" y="909007"/>
            <a:ext cx="8610694" cy="5531131"/>
          </a:xfrm>
          <a:prstGeom prst="snip1Rect">
            <a:avLst>
              <a:gd name="adj" fmla="val 9275"/>
            </a:avLst>
          </a:prstGeom>
          <a:solidFill>
            <a:sysClr val="window" lastClr="FFFFFF">
              <a:lumMod val="95000"/>
            </a:sysClr>
          </a:solidFill>
          <a:ln w="28575" algn="ctr">
            <a:solidFill>
              <a:sysClr val="windowText" lastClr="000000"/>
            </a:solidFill>
            <a:round/>
            <a:headEnd/>
            <a:tailEnd/>
          </a:ln>
          <a:effectLst/>
          <a:scene3d>
            <a:camera prst="orthographicFront">
              <a:rot lat="0" lon="0" rev="0"/>
            </a:camera>
            <a:lightRig rig="chilly" dir="t">
              <a:rot lat="0" lon="0" rev="18480000"/>
            </a:lightRig>
          </a:scene3d>
          <a:sp3d prstMaterial="clear">
            <a:bevelT h="63500"/>
          </a:sp3d>
        </p:spPr>
        <p:txBody>
          <a:bodyPr lIns="121864" tIns="143916" rIns="121864" bIns="60932" anchor="t"/>
          <a:lstStyle/>
          <a:p>
            <a:pPr marL="698136" lvl="1" indent="-456951" algn="just" defTabSz="1218600" eaLnBrk="0" fontAlgn="auto" hangingPunct="0">
              <a:spcBef>
                <a:spcPts val="800"/>
              </a:spcBef>
              <a:spcAft>
                <a:spcPts val="0"/>
              </a:spcAft>
              <a:buFont typeface="Wingdings" pitchFamily="2" charset="2"/>
              <a:buChar char="p"/>
              <a:defRPr/>
            </a:pPr>
            <a:r>
              <a:rPr kumimoji="0" lang="zh-TW" altLang="en-US" sz="2000" b="1" u="none" kern="0" dirty="0" smtClean="0">
                <a:solidFill>
                  <a:srgbClr val="C00000"/>
                </a:solidFill>
                <a:latin typeface="微軟正黑體" pitchFamily="34" charset="-120"/>
                <a:ea typeface="微軟正黑體" pitchFamily="34" charset="-120"/>
              </a:rPr>
              <a:t>控管壽險業大量銷售儲蓄性保單問題</a:t>
            </a:r>
            <a:endParaRPr kumimoji="0" lang="en-US" altLang="zh-TW" sz="2000" b="1" u="none" kern="0" dirty="0" smtClean="0">
              <a:solidFill>
                <a:srgbClr val="C00000"/>
              </a:solidFill>
              <a:latin typeface="微軟正黑體" pitchFamily="34" charset="-120"/>
              <a:ea typeface="微軟正黑體" pitchFamily="34" charset="-120"/>
            </a:endParaRPr>
          </a:p>
          <a:p>
            <a:pPr marL="710836" lvl="1" algn="just" defTabSz="1218600" eaLnBrk="0" fontAlgn="auto" hangingPunct="0">
              <a:spcBef>
                <a:spcPts val="0"/>
              </a:spcBef>
              <a:spcAft>
                <a:spcPts val="0"/>
              </a:spcAft>
              <a:defRPr/>
            </a:pPr>
            <a:r>
              <a:rPr kumimoji="0" lang="zh-TW" altLang="en-US" sz="1800" u="none" kern="0" dirty="0" smtClean="0">
                <a:solidFill>
                  <a:srgbClr val="404040"/>
                </a:solidFill>
                <a:latin typeface="微軟正黑體" pitchFamily="34" charset="-120"/>
                <a:ea typeface="微軟正黑體" pitchFamily="34" charset="-120"/>
              </a:rPr>
              <a:t>未來保險商品送審將參考</a:t>
            </a:r>
            <a:r>
              <a:rPr kumimoji="0" lang="en-US" altLang="zh-TW" sz="1800" u="none" kern="0" dirty="0" smtClean="0">
                <a:solidFill>
                  <a:srgbClr val="404040"/>
                </a:solidFill>
                <a:latin typeface="微軟正黑體" pitchFamily="34" charset="-120"/>
                <a:ea typeface="微軟正黑體" pitchFamily="34" charset="-120"/>
              </a:rPr>
              <a:t>IFRS 17</a:t>
            </a:r>
            <a:r>
              <a:rPr kumimoji="0" lang="zh-TW" altLang="en-US" sz="1800" u="none" kern="0" dirty="0" smtClean="0">
                <a:solidFill>
                  <a:srgbClr val="404040"/>
                </a:solidFill>
                <a:latin typeface="微軟正黑體" pitchFamily="34" charset="-120"/>
                <a:ea typeface="微軟正黑體" pitchFamily="34" charset="-120"/>
              </a:rPr>
              <a:t>要求，</a:t>
            </a:r>
            <a:r>
              <a:rPr kumimoji="0" lang="zh-TW" altLang="en-US" sz="1800" u="none" kern="0" dirty="0" smtClean="0">
                <a:solidFill>
                  <a:srgbClr val="C00000"/>
                </a:solidFill>
                <a:latin typeface="微軟正黑體" pitchFamily="34" charset="-120"/>
                <a:ea typeface="微軟正黑體" pitchFamily="34" charset="-120"/>
              </a:rPr>
              <a:t>合約服務邊際</a:t>
            </a:r>
            <a:r>
              <a:rPr kumimoji="0" lang="en-US" altLang="zh-TW" sz="1800" u="none" kern="0" dirty="0" smtClean="0">
                <a:solidFill>
                  <a:srgbClr val="C00000"/>
                </a:solidFill>
                <a:latin typeface="微軟正黑體" pitchFamily="34" charset="-120"/>
                <a:ea typeface="微軟正黑體" pitchFamily="34" charset="-120"/>
              </a:rPr>
              <a:t>(CSM)</a:t>
            </a:r>
            <a:r>
              <a:rPr kumimoji="0" lang="zh-TW" altLang="en-US" sz="1800" u="none" kern="0" dirty="0" smtClean="0">
                <a:solidFill>
                  <a:srgbClr val="C00000"/>
                </a:solidFill>
                <a:latin typeface="微軟正黑體" pitchFamily="34" charset="-120"/>
                <a:ea typeface="微軟正黑體" pitchFamily="34" charset="-120"/>
              </a:rPr>
              <a:t>須大於零</a:t>
            </a:r>
            <a:r>
              <a:rPr kumimoji="0" lang="en-US" altLang="zh-TW" sz="1800" u="none" kern="0" dirty="0" smtClean="0">
                <a:solidFill>
                  <a:srgbClr val="C00000"/>
                </a:solidFill>
                <a:latin typeface="微軟正黑體" pitchFamily="34" charset="-120"/>
                <a:ea typeface="微軟正黑體" pitchFamily="34" charset="-120"/>
              </a:rPr>
              <a:t>(</a:t>
            </a:r>
            <a:r>
              <a:rPr kumimoji="0" lang="zh-TW" altLang="en-US" sz="1800" u="none" kern="0" dirty="0" smtClean="0">
                <a:solidFill>
                  <a:srgbClr val="C00000"/>
                </a:solidFill>
                <a:latin typeface="微軟正黑體" pitchFamily="34" charset="-120"/>
                <a:ea typeface="微軟正黑體" pitchFamily="34" charset="-120"/>
              </a:rPr>
              <a:t>意即</a:t>
            </a:r>
            <a:r>
              <a:rPr kumimoji="0" lang="zh-TW" altLang="en-US" sz="1800" u="none" dirty="0" smtClean="0">
                <a:solidFill>
                  <a:srgbClr val="C00000"/>
                </a:solidFill>
                <a:latin typeface="Times New Roman"/>
                <a:ea typeface="新細明體"/>
              </a:rPr>
              <a:t>不能</a:t>
            </a:r>
            <a:r>
              <a:rPr kumimoji="0" lang="zh-TW" altLang="en-US" sz="1800" u="none" dirty="0">
                <a:solidFill>
                  <a:srgbClr val="C00000"/>
                </a:solidFill>
                <a:latin typeface="Times New Roman"/>
                <a:ea typeface="新細明體"/>
              </a:rPr>
              <a:t>賣虧損保單</a:t>
            </a:r>
            <a:r>
              <a:rPr kumimoji="0" lang="en-US" altLang="zh-TW" sz="1800" u="none" kern="0" dirty="0" smtClean="0">
                <a:solidFill>
                  <a:srgbClr val="C00000"/>
                </a:solidFill>
                <a:latin typeface="微軟正黑體" pitchFamily="34" charset="-120"/>
                <a:ea typeface="微軟正黑體" pitchFamily="34" charset="-120"/>
              </a:rPr>
              <a:t>)</a:t>
            </a:r>
            <a:r>
              <a:rPr kumimoji="0" lang="zh-TW" altLang="en-US" sz="1800" u="none" kern="0" dirty="0" smtClean="0">
                <a:solidFill>
                  <a:srgbClr val="404040"/>
                </a:solidFill>
                <a:latin typeface="微軟正黑體" pitchFamily="34" charset="-120"/>
                <a:ea typeface="微軟正黑體" pitchFamily="34" charset="-120"/>
              </a:rPr>
              <a:t>；宣告利率不得低於區隔資產的投資報酬率；銷售後要求公司設立商品管理小組，每半年檢視宣告利率是否偏離區隔資產，且不排除將檢視頻率</a:t>
            </a:r>
            <a:r>
              <a:rPr kumimoji="0" lang="zh-TW" altLang="en-US" sz="1800" u="none" kern="0" dirty="0">
                <a:solidFill>
                  <a:srgbClr val="404040"/>
                </a:solidFill>
                <a:latin typeface="微軟正黑體" pitchFamily="34" charset="-120"/>
                <a:ea typeface="微軟正黑體" pitchFamily="34" charset="-120"/>
              </a:rPr>
              <a:t>提高。</a:t>
            </a:r>
            <a:endParaRPr kumimoji="0" lang="en-US" altLang="zh-TW" sz="1800" u="none" kern="0" dirty="0" smtClean="0">
              <a:solidFill>
                <a:srgbClr val="404040"/>
              </a:solidFill>
              <a:latin typeface="微軟正黑體" pitchFamily="34" charset="-120"/>
              <a:ea typeface="微軟正黑體" pitchFamily="34" charset="-120"/>
            </a:endParaRPr>
          </a:p>
          <a:p>
            <a:pPr marL="698136" lvl="1" indent="-456951" algn="just" defTabSz="1218600" eaLnBrk="0" fontAlgn="auto" hangingPunct="0">
              <a:spcBef>
                <a:spcPts val="2400"/>
              </a:spcBef>
              <a:spcAft>
                <a:spcPts val="0"/>
              </a:spcAft>
              <a:buFont typeface="Wingdings" pitchFamily="2" charset="2"/>
              <a:buChar char="p"/>
              <a:defRPr/>
            </a:pPr>
            <a:r>
              <a:rPr kumimoji="0" lang="zh-TW" altLang="en-US" sz="2000" b="1" u="none" kern="0" dirty="0" smtClean="0">
                <a:solidFill>
                  <a:srgbClr val="C00000"/>
                </a:solidFill>
                <a:latin typeface="微軟正黑體" pitchFamily="34" charset="-120"/>
                <a:ea typeface="微軟正黑體" pitchFamily="34" charset="-120"/>
              </a:rPr>
              <a:t>建立傳統型人壽保險門檻比例</a:t>
            </a:r>
            <a:endParaRPr kumimoji="0" lang="en-US" altLang="zh-TW" sz="2000" b="1" u="none" kern="0" dirty="0" smtClean="0">
              <a:solidFill>
                <a:srgbClr val="C00000"/>
              </a:solidFill>
              <a:latin typeface="微軟正黑體" pitchFamily="34" charset="-120"/>
              <a:ea typeface="微軟正黑體" pitchFamily="34" charset="-120"/>
            </a:endParaRPr>
          </a:p>
          <a:p>
            <a:pPr marL="710836" lvl="1" algn="just" defTabSz="1218600" eaLnBrk="0" fontAlgn="auto" hangingPunct="0">
              <a:spcBef>
                <a:spcPts val="0"/>
              </a:spcBef>
              <a:spcAft>
                <a:spcPts val="0"/>
              </a:spcAft>
              <a:defRPr/>
            </a:pPr>
            <a:r>
              <a:rPr kumimoji="0" lang="zh-TW" altLang="en-US" sz="1800" u="none" kern="0" dirty="0" smtClean="0">
                <a:solidFill>
                  <a:srgbClr val="404040"/>
                </a:solidFill>
                <a:latin typeface="微軟正黑體" pitchFamily="34" charset="-120"/>
                <a:ea typeface="微軟正黑體" pitchFamily="34" charset="-120"/>
              </a:rPr>
              <a:t>依據</a:t>
            </a:r>
            <a:r>
              <a:rPr kumimoji="0" lang="en-US" altLang="zh-TW" sz="1800" u="none" kern="0" dirty="0" smtClean="0">
                <a:solidFill>
                  <a:srgbClr val="404040"/>
                </a:solidFill>
                <a:latin typeface="微軟正黑體" pitchFamily="34" charset="-120"/>
                <a:ea typeface="微軟正黑體" pitchFamily="34" charset="-120"/>
              </a:rPr>
              <a:t>8</a:t>
            </a:r>
            <a:r>
              <a:rPr kumimoji="0" lang="zh-TW" altLang="en-US" sz="1800" u="none" kern="0" dirty="0" smtClean="0">
                <a:solidFill>
                  <a:srgbClr val="404040"/>
                </a:solidFill>
                <a:latin typeface="微軟正黑體" pitchFamily="34" charset="-120"/>
                <a:ea typeface="微軟正黑體" pitchFamily="34" charset="-120"/>
              </a:rPr>
              <a:t>月</a:t>
            </a:r>
            <a:r>
              <a:rPr kumimoji="0" lang="en-US" altLang="zh-TW" sz="1800" u="none" kern="0" dirty="0" smtClean="0">
                <a:solidFill>
                  <a:srgbClr val="404040"/>
                </a:solidFill>
                <a:latin typeface="微軟正黑體" pitchFamily="34" charset="-120"/>
                <a:ea typeface="微軟正黑體" pitchFamily="34" charset="-120"/>
              </a:rPr>
              <a:t>22</a:t>
            </a:r>
            <a:r>
              <a:rPr kumimoji="0" lang="zh-TW" altLang="en-US" sz="1800" u="none" kern="0" dirty="0" smtClean="0">
                <a:solidFill>
                  <a:srgbClr val="404040"/>
                </a:solidFill>
                <a:latin typeface="微軟正黑體" pitchFamily="34" charset="-120"/>
                <a:ea typeface="微軟正黑體" pitchFamily="34" charset="-120"/>
              </a:rPr>
              <a:t>日公會與業者討論初步方案：被保險人在</a:t>
            </a:r>
            <a:r>
              <a:rPr kumimoji="0" lang="en-US" altLang="zh-TW" sz="1800" u="none" kern="0" dirty="0" smtClean="0">
                <a:solidFill>
                  <a:srgbClr val="404040"/>
                </a:solidFill>
                <a:latin typeface="微軟正黑體" pitchFamily="34" charset="-120"/>
                <a:ea typeface="微軟正黑體" pitchFamily="34" charset="-120"/>
              </a:rPr>
              <a:t>30</a:t>
            </a:r>
            <a:r>
              <a:rPr kumimoji="0" lang="zh-TW" altLang="en-US" sz="1800" u="none" kern="0" dirty="0" smtClean="0">
                <a:solidFill>
                  <a:srgbClr val="404040"/>
                </a:solidFill>
                <a:latin typeface="微軟正黑體" pitchFamily="34" charset="-120"/>
                <a:ea typeface="微軟正黑體" pitchFamily="34" charset="-120"/>
              </a:rPr>
              <a:t>歲以下者，死亡保額必須是保價金或帳戶價值的</a:t>
            </a:r>
            <a:r>
              <a:rPr kumimoji="0" lang="en-US" altLang="zh-TW" sz="1800" u="none" kern="0" dirty="0" smtClean="0">
                <a:solidFill>
                  <a:srgbClr val="404040"/>
                </a:solidFill>
                <a:latin typeface="微軟正黑體" pitchFamily="34" charset="-120"/>
                <a:ea typeface="微軟正黑體" pitchFamily="34" charset="-120"/>
              </a:rPr>
              <a:t>250</a:t>
            </a:r>
            <a:r>
              <a:rPr kumimoji="0" lang="zh-TW" altLang="en-US" sz="1800" u="none" kern="0" dirty="0" smtClean="0">
                <a:solidFill>
                  <a:srgbClr val="404040"/>
                </a:solidFill>
                <a:latin typeface="微軟正黑體" pitchFamily="34" charset="-120"/>
                <a:ea typeface="微軟正黑體" pitchFamily="34" charset="-120"/>
              </a:rPr>
              <a:t>％，</a:t>
            </a:r>
            <a:r>
              <a:rPr kumimoji="0" lang="en-US" altLang="zh-TW" sz="1800" u="none" kern="0" dirty="0" smtClean="0">
                <a:solidFill>
                  <a:srgbClr val="404040"/>
                </a:solidFill>
                <a:latin typeface="微軟正黑體" pitchFamily="34" charset="-120"/>
                <a:ea typeface="微軟正黑體" pitchFamily="34" charset="-120"/>
              </a:rPr>
              <a:t>31</a:t>
            </a:r>
            <a:r>
              <a:rPr kumimoji="0" lang="zh-TW" altLang="en-US" sz="1800" u="none" kern="0" dirty="0" smtClean="0">
                <a:solidFill>
                  <a:srgbClr val="404040"/>
                </a:solidFill>
                <a:latin typeface="微軟正黑體" pitchFamily="34" charset="-120"/>
                <a:ea typeface="微軟正黑體" pitchFamily="34" charset="-120"/>
              </a:rPr>
              <a:t>～</a:t>
            </a:r>
            <a:r>
              <a:rPr kumimoji="0" lang="en-US" altLang="zh-TW" sz="1800" u="none" kern="0" dirty="0" smtClean="0">
                <a:solidFill>
                  <a:srgbClr val="404040"/>
                </a:solidFill>
                <a:latin typeface="微軟正黑體" pitchFamily="34" charset="-120"/>
                <a:ea typeface="微軟正黑體" pitchFamily="34" charset="-120"/>
              </a:rPr>
              <a:t>40</a:t>
            </a:r>
            <a:r>
              <a:rPr kumimoji="0" lang="zh-TW" altLang="en-US" sz="1800" u="none" kern="0" dirty="0" smtClean="0">
                <a:solidFill>
                  <a:srgbClr val="404040"/>
                </a:solidFill>
                <a:latin typeface="微軟正黑體" pitchFamily="34" charset="-120"/>
                <a:ea typeface="微軟正黑體" pitchFamily="34" charset="-120"/>
              </a:rPr>
              <a:t>歲是</a:t>
            </a:r>
            <a:r>
              <a:rPr kumimoji="0" lang="en-US" altLang="zh-TW" sz="1800" u="none" kern="0" dirty="0" smtClean="0">
                <a:solidFill>
                  <a:srgbClr val="404040"/>
                </a:solidFill>
                <a:latin typeface="微軟正黑體" pitchFamily="34" charset="-120"/>
                <a:ea typeface="微軟正黑體" pitchFamily="34" charset="-120"/>
              </a:rPr>
              <a:t>200</a:t>
            </a:r>
            <a:r>
              <a:rPr kumimoji="0" lang="zh-TW" altLang="en-US" sz="1800" u="none" kern="0" dirty="0" smtClean="0">
                <a:solidFill>
                  <a:srgbClr val="404040"/>
                </a:solidFill>
                <a:latin typeface="微軟正黑體" pitchFamily="34" charset="-120"/>
                <a:ea typeface="微軟正黑體" pitchFamily="34" charset="-120"/>
              </a:rPr>
              <a:t>％，</a:t>
            </a:r>
            <a:r>
              <a:rPr kumimoji="0" lang="en-US" altLang="zh-TW" sz="1800" u="none" kern="0" dirty="0" smtClean="0">
                <a:solidFill>
                  <a:srgbClr val="404040"/>
                </a:solidFill>
                <a:latin typeface="微軟正黑體" pitchFamily="34" charset="-120"/>
                <a:ea typeface="微軟正黑體" pitchFamily="34" charset="-120"/>
              </a:rPr>
              <a:t>41</a:t>
            </a:r>
            <a:r>
              <a:rPr kumimoji="0" lang="zh-TW" altLang="en-US" sz="1800" u="none" kern="0" dirty="0" smtClean="0">
                <a:solidFill>
                  <a:srgbClr val="404040"/>
                </a:solidFill>
                <a:latin typeface="微軟正黑體" pitchFamily="34" charset="-120"/>
                <a:ea typeface="微軟正黑體" pitchFamily="34" charset="-120"/>
              </a:rPr>
              <a:t>～</a:t>
            </a:r>
            <a:r>
              <a:rPr kumimoji="0" lang="en-US" altLang="zh-TW" sz="1800" u="none" kern="0" dirty="0" smtClean="0">
                <a:solidFill>
                  <a:srgbClr val="404040"/>
                </a:solidFill>
                <a:latin typeface="微軟正黑體" pitchFamily="34" charset="-120"/>
                <a:ea typeface="微軟正黑體" pitchFamily="34" charset="-120"/>
              </a:rPr>
              <a:t>50</a:t>
            </a:r>
            <a:r>
              <a:rPr kumimoji="0" lang="zh-TW" altLang="en-US" sz="1800" u="none" kern="0" dirty="0" smtClean="0">
                <a:solidFill>
                  <a:srgbClr val="404040"/>
                </a:solidFill>
                <a:latin typeface="微軟正黑體" pitchFamily="34" charset="-120"/>
                <a:ea typeface="微軟正黑體" pitchFamily="34" charset="-120"/>
              </a:rPr>
              <a:t>歲是</a:t>
            </a:r>
            <a:r>
              <a:rPr kumimoji="0" lang="en-US" altLang="zh-TW" sz="1800" u="none" kern="0" dirty="0" smtClean="0">
                <a:solidFill>
                  <a:srgbClr val="404040"/>
                </a:solidFill>
                <a:latin typeface="微軟正黑體" pitchFamily="34" charset="-120"/>
                <a:ea typeface="微軟正黑體" pitchFamily="34" charset="-120"/>
              </a:rPr>
              <a:t>175</a:t>
            </a:r>
            <a:r>
              <a:rPr kumimoji="0" lang="zh-TW" altLang="en-US" sz="1800" u="none" kern="0" dirty="0" smtClean="0">
                <a:solidFill>
                  <a:srgbClr val="404040"/>
                </a:solidFill>
                <a:latin typeface="微軟正黑體" pitchFamily="34" charset="-120"/>
                <a:ea typeface="微軟正黑體" pitchFamily="34" charset="-120"/>
              </a:rPr>
              <a:t>％等，要到</a:t>
            </a:r>
            <a:r>
              <a:rPr kumimoji="0" lang="en-US" altLang="zh-TW" sz="1800" u="none" kern="0" dirty="0" smtClean="0">
                <a:solidFill>
                  <a:srgbClr val="404040"/>
                </a:solidFill>
                <a:latin typeface="微軟正黑體" pitchFamily="34" charset="-120"/>
                <a:ea typeface="微軟正黑體" pitchFamily="34" charset="-120"/>
              </a:rPr>
              <a:t>91</a:t>
            </a:r>
            <a:r>
              <a:rPr kumimoji="0" lang="zh-TW" altLang="en-US" sz="1800" u="none" kern="0" dirty="0" smtClean="0">
                <a:solidFill>
                  <a:srgbClr val="404040"/>
                </a:solidFill>
                <a:latin typeface="微軟正黑體" pitchFamily="34" charset="-120"/>
                <a:ea typeface="微軟正黑體" pitchFamily="34" charset="-120"/>
              </a:rPr>
              <a:t>歲以上才降到</a:t>
            </a:r>
            <a:r>
              <a:rPr kumimoji="0" lang="en-US" altLang="zh-TW" sz="1800" u="none" kern="0" dirty="0" smtClean="0">
                <a:solidFill>
                  <a:srgbClr val="404040"/>
                </a:solidFill>
                <a:latin typeface="微軟正黑體" pitchFamily="34" charset="-120"/>
                <a:ea typeface="微軟正黑體" pitchFamily="34" charset="-120"/>
              </a:rPr>
              <a:t>100</a:t>
            </a:r>
            <a:r>
              <a:rPr kumimoji="0" lang="zh-TW" altLang="en-US" sz="1800" u="none" kern="0" dirty="0" smtClean="0">
                <a:solidFill>
                  <a:srgbClr val="404040"/>
                </a:solidFill>
                <a:latin typeface="微軟正黑體" pitchFamily="34" charset="-120"/>
                <a:ea typeface="微軟正黑體" pitchFamily="34" charset="-120"/>
              </a:rPr>
              <a:t>％</a:t>
            </a:r>
            <a:endParaRPr kumimoji="0" lang="en-US" altLang="zh-TW" sz="1800" u="none" kern="0" dirty="0" smtClean="0">
              <a:solidFill>
                <a:srgbClr val="404040"/>
              </a:solidFill>
              <a:latin typeface="微軟正黑體" pitchFamily="34" charset="-120"/>
              <a:ea typeface="微軟正黑體" pitchFamily="34" charset="-120"/>
            </a:endParaRPr>
          </a:p>
          <a:p>
            <a:pPr marL="710836" lvl="1" algn="just" defTabSz="1218600" eaLnBrk="0" fontAlgn="auto" hangingPunct="0">
              <a:spcBef>
                <a:spcPts val="0"/>
              </a:spcBef>
              <a:spcAft>
                <a:spcPts val="0"/>
              </a:spcAft>
              <a:defRPr/>
            </a:pPr>
            <a:r>
              <a:rPr kumimoji="0" lang="zh-TW" altLang="en-US" sz="1800" u="none" kern="0" dirty="0" smtClean="0">
                <a:solidFill>
                  <a:srgbClr val="404040"/>
                </a:solidFill>
                <a:latin typeface="微軟正黑體" pitchFamily="34" charset="-120"/>
                <a:ea typeface="微軟正黑體" pitchFamily="34" charset="-120"/>
              </a:rPr>
              <a:t>金管會認為，「儲蓄」不是「保險」的本意，不鼓勵過度偏向理財性質，而沒有顧及保險屬性的產品。金</a:t>
            </a:r>
            <a:r>
              <a:rPr kumimoji="0" lang="zh-TW" altLang="en-US" sz="1800" u="none" kern="0" dirty="0">
                <a:solidFill>
                  <a:srgbClr val="404040"/>
                </a:solidFill>
                <a:latin typeface="微軟正黑體" pitchFamily="34" charset="-120"/>
                <a:ea typeface="微軟正黑體" pitchFamily="34" charset="-120"/>
              </a:rPr>
              <a:t>管會</a:t>
            </a:r>
            <a:r>
              <a:rPr kumimoji="0" lang="zh-TW" altLang="en-US" sz="1800" u="none" kern="0" dirty="0" smtClean="0">
                <a:solidFill>
                  <a:srgbClr val="404040"/>
                </a:solidFill>
                <a:latin typeface="微軟正黑體" pitchFamily="34" charset="-120"/>
                <a:ea typeface="微軟正黑體" pitchFamily="34" charset="-120"/>
              </a:rPr>
              <a:t>主委顧立雄</a:t>
            </a:r>
            <a:r>
              <a:rPr kumimoji="0" lang="en-US" altLang="zh-TW" sz="1800" u="none" kern="0" dirty="0" smtClean="0">
                <a:solidFill>
                  <a:srgbClr val="404040"/>
                </a:solidFill>
                <a:latin typeface="微軟正黑體" pitchFamily="34" charset="-120"/>
                <a:ea typeface="微軟正黑體" pitchFamily="34" charset="-120"/>
              </a:rPr>
              <a:t>9/2</a:t>
            </a:r>
            <a:r>
              <a:rPr kumimoji="0" lang="zh-TW" altLang="en-US" sz="1800" u="none" kern="0" dirty="0" smtClean="0">
                <a:solidFill>
                  <a:srgbClr val="404040"/>
                </a:solidFill>
                <a:latin typeface="微軟正黑體" pitchFamily="34" charset="-120"/>
                <a:ea typeface="微軟正黑體" pitchFamily="34" charset="-120"/>
              </a:rPr>
              <a:t>確定</a:t>
            </a:r>
            <a:r>
              <a:rPr kumimoji="0" lang="zh-TW" altLang="en-US" sz="1800" u="none" kern="0" dirty="0">
                <a:solidFill>
                  <a:srgbClr val="404040"/>
                </a:solidFill>
                <a:latin typeface="微軟正黑體" pitchFamily="34" charset="-120"/>
                <a:ea typeface="微軟正黑體" pitchFamily="34" charset="-120"/>
              </a:rPr>
              <a:t>，整頓措施今年底將拍板</a:t>
            </a:r>
            <a:r>
              <a:rPr kumimoji="0" lang="zh-TW" altLang="en-US" sz="1800" u="none" kern="0" dirty="0" smtClean="0">
                <a:solidFill>
                  <a:srgbClr val="404040"/>
                </a:solidFill>
                <a:latin typeface="微軟正黑體" pitchFamily="34" charset="-120"/>
                <a:ea typeface="微軟正黑體" pitchFamily="34" charset="-120"/>
              </a:rPr>
              <a:t>，</a:t>
            </a:r>
            <a:r>
              <a:rPr kumimoji="0" lang="en-US" altLang="zh-TW" sz="1800" u="none" kern="0" dirty="0" smtClean="0">
                <a:solidFill>
                  <a:srgbClr val="404040"/>
                </a:solidFill>
                <a:latin typeface="微軟正黑體" pitchFamily="34" charset="-120"/>
                <a:ea typeface="微軟正黑體" pitchFamily="34" charset="-120"/>
              </a:rPr>
              <a:t>1/1</a:t>
            </a:r>
            <a:r>
              <a:rPr kumimoji="0" lang="zh-TW" altLang="en-US" sz="1800" u="none" kern="0" dirty="0" smtClean="0">
                <a:solidFill>
                  <a:srgbClr val="404040"/>
                </a:solidFill>
                <a:latin typeface="微軟正黑體" pitchFamily="34" charset="-120"/>
                <a:ea typeface="微軟正黑體" pitchFamily="34" charset="-120"/>
              </a:rPr>
              <a:t>不會實施會留緩衝</a:t>
            </a:r>
            <a:r>
              <a:rPr kumimoji="0" lang="zh-TW" altLang="en-US" sz="1800" u="none" kern="0" dirty="0">
                <a:solidFill>
                  <a:srgbClr val="404040"/>
                </a:solidFill>
                <a:latin typeface="微軟正黑體" pitchFamily="34" charset="-120"/>
                <a:ea typeface="微軟正黑體" pitchFamily="34" charset="-120"/>
              </a:rPr>
              <a:t>期。</a:t>
            </a:r>
            <a:endParaRPr kumimoji="0" lang="en-US" altLang="zh-TW" sz="1800" u="none" kern="0" dirty="0" smtClean="0">
              <a:solidFill>
                <a:srgbClr val="404040"/>
              </a:solidFill>
              <a:latin typeface="微軟正黑體" pitchFamily="34" charset="-120"/>
              <a:ea typeface="微軟正黑體" pitchFamily="34" charset="-120"/>
            </a:endParaRPr>
          </a:p>
          <a:p>
            <a:pPr marL="698136" lvl="1" indent="-456951" algn="just" defTabSz="1218600" eaLnBrk="0" fontAlgn="auto" hangingPunct="0">
              <a:spcBef>
                <a:spcPts val="2400"/>
              </a:spcBef>
              <a:spcAft>
                <a:spcPts val="0"/>
              </a:spcAft>
              <a:buFont typeface="Wingdings" pitchFamily="2" charset="2"/>
              <a:buChar char="p"/>
              <a:defRPr/>
            </a:pPr>
            <a:r>
              <a:rPr kumimoji="0" lang="zh-TW" altLang="en-US" sz="2000" b="1" u="none" kern="0" dirty="0" smtClean="0">
                <a:solidFill>
                  <a:srgbClr val="C00000"/>
                </a:solidFill>
                <a:latin typeface="微軟正黑體" pitchFamily="34" charset="-120"/>
                <a:ea typeface="微軟正黑體" pitchFamily="34" charset="-120"/>
              </a:rPr>
              <a:t>保障型及高齡化保單占初年度保費</a:t>
            </a:r>
            <a:r>
              <a:rPr kumimoji="0" lang="en-US" altLang="zh-TW" sz="2000" b="1" u="none" kern="0" dirty="0" smtClean="0">
                <a:solidFill>
                  <a:srgbClr val="C00000"/>
                </a:solidFill>
                <a:latin typeface="微軟正黑體" pitchFamily="34" charset="-120"/>
                <a:ea typeface="微軟正黑體" pitchFamily="34" charset="-120"/>
              </a:rPr>
              <a:t>(FYP)</a:t>
            </a:r>
            <a:r>
              <a:rPr kumimoji="0" lang="zh-TW" altLang="en-US" sz="2000" b="1" u="none" kern="0" dirty="0" smtClean="0">
                <a:solidFill>
                  <a:srgbClr val="C00000"/>
                </a:solidFill>
                <a:latin typeface="微軟正黑體" pitchFamily="34" charset="-120"/>
                <a:ea typeface="微軟正黑體" pitchFamily="34" charset="-120"/>
              </a:rPr>
              <a:t>須達</a:t>
            </a:r>
            <a:r>
              <a:rPr kumimoji="0" lang="en-US" altLang="zh-TW" sz="2000" b="1" u="none" kern="0" dirty="0" smtClean="0">
                <a:solidFill>
                  <a:srgbClr val="C00000"/>
                </a:solidFill>
                <a:latin typeface="微軟正黑體" pitchFamily="34" charset="-120"/>
                <a:ea typeface="微軟正黑體" pitchFamily="34" charset="-120"/>
              </a:rPr>
              <a:t>60%</a:t>
            </a:r>
          </a:p>
          <a:p>
            <a:pPr marL="710836" lvl="1" algn="just" defTabSz="1218600" eaLnBrk="0" fontAlgn="auto" hangingPunct="0">
              <a:spcBef>
                <a:spcPts val="0"/>
              </a:spcBef>
              <a:spcAft>
                <a:spcPts val="0"/>
              </a:spcAft>
              <a:defRPr/>
            </a:pPr>
            <a:r>
              <a:rPr kumimoji="0" lang="zh-TW" altLang="en-US" sz="1800" u="none" kern="0" dirty="0" smtClean="0">
                <a:solidFill>
                  <a:srgbClr val="404040"/>
                </a:solidFill>
                <a:latin typeface="微軟正黑體" pitchFamily="34" charset="-120"/>
                <a:ea typeface="微軟正黑體" pitchFamily="34" charset="-120"/>
              </a:rPr>
              <a:t>金管會將規劃對保障型及高齡化保險商品占率達</a:t>
            </a:r>
            <a:r>
              <a:rPr kumimoji="0" lang="en-US" altLang="zh-TW" sz="1800" u="none" kern="0" dirty="0" smtClean="0">
                <a:solidFill>
                  <a:srgbClr val="404040"/>
                </a:solidFill>
                <a:latin typeface="微軟正黑體" pitchFamily="34" charset="-120"/>
                <a:ea typeface="微軟正黑體" pitchFamily="34" charset="-120"/>
              </a:rPr>
              <a:t>60%</a:t>
            </a:r>
            <a:r>
              <a:rPr kumimoji="0" lang="zh-TW" altLang="en-US" sz="1800" u="none" kern="0" dirty="0" smtClean="0">
                <a:solidFill>
                  <a:srgbClr val="404040"/>
                </a:solidFill>
                <a:latin typeface="微軟正黑體" pitchFamily="34" charset="-120"/>
                <a:ea typeface="微軟正黑體" pitchFamily="34" charset="-120"/>
              </a:rPr>
              <a:t>的業者，給予核准制商品得採備查制辦理的獎勵，並對銷售占率下降的業者，給予改變保險商品送審方式的</a:t>
            </a:r>
            <a:r>
              <a:rPr kumimoji="0" lang="zh-TW" altLang="en-US" sz="1800" u="none" kern="0" dirty="0">
                <a:solidFill>
                  <a:srgbClr val="404040"/>
                </a:solidFill>
                <a:latin typeface="微軟正黑體" pitchFamily="34" charset="-120"/>
                <a:ea typeface="微軟正黑體" pitchFamily="34" charset="-120"/>
              </a:rPr>
              <a:t>處罰。</a:t>
            </a:r>
            <a:endParaRPr kumimoji="0" lang="en-US" altLang="zh-TW" sz="1800" u="none" kern="0" dirty="0">
              <a:solidFill>
                <a:srgbClr val="404040"/>
              </a:solidFill>
              <a:latin typeface="微軟正黑體" pitchFamily="34" charset="-120"/>
              <a:ea typeface="微軟正黑體" pitchFamily="34" charset="-120"/>
            </a:endParaRPr>
          </a:p>
        </p:txBody>
      </p:sp>
      <p:sp>
        <p:nvSpPr>
          <p:cNvPr id="41" name="剪去單一角落矩形 40"/>
          <p:cNvSpPr/>
          <p:nvPr/>
        </p:nvSpPr>
        <p:spPr bwMode="auto">
          <a:xfrm>
            <a:off x="323528" y="740979"/>
            <a:ext cx="3600400" cy="480111"/>
          </a:xfrm>
          <a:prstGeom prst="snip1Rect">
            <a:avLst>
              <a:gd name="adj" fmla="val 36511"/>
            </a:avLst>
          </a:prstGeom>
          <a:solidFill>
            <a:srgbClr val="953735"/>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lIns="121864" tIns="60932" rIns="121864" bIns="60932" anchor="ctr"/>
          <a:lstStyle/>
          <a:p>
            <a:pPr algn="ctr" defTabSz="1218600" fontAlgn="auto">
              <a:lnSpc>
                <a:spcPct val="80000"/>
              </a:lnSpc>
              <a:spcBef>
                <a:spcPts val="0"/>
              </a:spcBef>
              <a:spcAft>
                <a:spcPts val="0"/>
              </a:spcAft>
              <a:defRPr/>
            </a:pPr>
            <a:r>
              <a:rPr kumimoji="0" lang="zh-TW" altLang="en-US" b="1" u="none" kern="0" dirty="0">
                <a:solidFill>
                  <a:srgbClr val="FFFFFF"/>
                </a:solidFill>
                <a:latin typeface="微軟正黑體" pitchFamily="34" charset="-120"/>
                <a:ea typeface="微軟正黑體" pitchFamily="34" charset="-120"/>
              </a:rPr>
              <a:t>監理</a:t>
            </a:r>
            <a:r>
              <a:rPr kumimoji="0" lang="zh-TW" altLang="en-US" b="1" u="none" kern="0" dirty="0" smtClean="0">
                <a:solidFill>
                  <a:srgbClr val="FFFFFF"/>
                </a:solidFill>
                <a:latin typeface="微軟正黑體" pitchFamily="34" charset="-120"/>
                <a:ea typeface="微軟正黑體" pitchFamily="34" charset="-120"/>
              </a:rPr>
              <a:t>動態</a:t>
            </a:r>
            <a:r>
              <a:rPr kumimoji="0" lang="en-US" altLang="zh-TW" b="1" u="none" kern="0" dirty="0" smtClean="0">
                <a:solidFill>
                  <a:srgbClr val="FFFFFF"/>
                </a:solidFill>
                <a:latin typeface="微軟正黑體" pitchFamily="34" charset="-120"/>
                <a:ea typeface="微軟正黑體" pitchFamily="34" charset="-120"/>
              </a:rPr>
              <a:t>-</a:t>
            </a:r>
            <a:r>
              <a:rPr kumimoji="0" lang="zh-TW" altLang="en-US" b="1" u="none" kern="0" dirty="0" smtClean="0">
                <a:solidFill>
                  <a:srgbClr val="FFFFFF"/>
                </a:solidFill>
                <a:latin typeface="微軟正黑體" pitchFamily="34" charset="-120"/>
                <a:ea typeface="微軟正黑體" pitchFamily="34" charset="-120"/>
              </a:rPr>
              <a:t>調整商品結構</a:t>
            </a:r>
            <a:endParaRPr kumimoji="0" lang="zh-TW" altLang="en-US" b="1" u="none" kern="0" dirty="0">
              <a:solidFill>
                <a:srgbClr val="FFFFFF"/>
              </a:solidFill>
              <a:latin typeface="微軟正黑體" pitchFamily="34" charset="-120"/>
              <a:ea typeface="微軟正黑體" pitchFamily="34" charset="-120"/>
            </a:endParaRPr>
          </a:p>
        </p:txBody>
      </p:sp>
      <p:sp>
        <p:nvSpPr>
          <p:cNvPr id="3" name="文字方塊 2"/>
          <p:cNvSpPr txBox="1"/>
          <p:nvPr/>
        </p:nvSpPr>
        <p:spPr>
          <a:xfrm>
            <a:off x="281786" y="6440080"/>
            <a:ext cx="8786014" cy="461772"/>
          </a:xfrm>
          <a:prstGeom prst="rect">
            <a:avLst/>
          </a:prstGeom>
          <a:noFill/>
        </p:spPr>
        <p:txBody>
          <a:bodyPr wrap="square" rtlCol="0">
            <a:spAutoFit/>
          </a:bodyPr>
          <a:lstStyle/>
          <a:p>
            <a:pPr fontAlgn="auto">
              <a:spcBef>
                <a:spcPts val="0"/>
              </a:spcBef>
              <a:spcAft>
                <a:spcPts val="0"/>
              </a:spcAft>
            </a:pPr>
            <a:r>
              <a:rPr kumimoji="0" lang="zh-TW" altLang="en-US" sz="1200" b="1" u="none" dirty="0" smtClean="0">
                <a:solidFill>
                  <a:srgbClr val="404040"/>
                </a:solidFill>
                <a:latin typeface="微軟正黑體" pitchFamily="34" charset="-120"/>
                <a:ea typeface="微軟正黑體" pitchFamily="34" charset="-120"/>
              </a:rPr>
              <a:t>引用資料：</a:t>
            </a:r>
            <a:r>
              <a:rPr kumimoji="0" lang="en-US" altLang="zh-TW" sz="1200" b="1" u="none" dirty="0" smtClean="0">
                <a:solidFill>
                  <a:srgbClr val="404040"/>
                </a:solidFill>
                <a:latin typeface="微軟正黑體" pitchFamily="34" charset="-120"/>
                <a:ea typeface="微軟正黑體" pitchFamily="34" charset="-120"/>
              </a:rPr>
              <a:t>2019/5/23</a:t>
            </a:r>
            <a:r>
              <a:rPr kumimoji="0" lang="zh-TW" altLang="en-US" sz="1200" b="1" u="none" dirty="0" smtClean="0">
                <a:solidFill>
                  <a:srgbClr val="404040"/>
                </a:solidFill>
                <a:latin typeface="微軟正黑體" pitchFamily="34" charset="-120"/>
                <a:ea typeface="微軟正黑體" pitchFamily="34" charset="-120"/>
              </a:rPr>
              <a:t> </a:t>
            </a:r>
            <a:r>
              <a:rPr kumimoji="0" lang="en-US" altLang="zh-TW" sz="1200" b="1" u="none" dirty="0" err="1" smtClean="0">
                <a:solidFill>
                  <a:srgbClr val="404040"/>
                </a:solidFill>
                <a:latin typeface="微軟正黑體" pitchFamily="34" charset="-120"/>
                <a:ea typeface="微軟正黑體" pitchFamily="34" charset="-120"/>
              </a:rPr>
              <a:t>ETtoday</a:t>
            </a:r>
            <a:r>
              <a:rPr kumimoji="0" lang="zh-TW" altLang="en-US" sz="1200" b="1" u="none" dirty="0" smtClean="0">
                <a:solidFill>
                  <a:srgbClr val="404040"/>
                </a:solidFill>
                <a:latin typeface="微軟正黑體" pitchFamily="34" charset="-120"/>
                <a:ea typeface="微軟正黑體" pitchFamily="34" charset="-120"/>
              </a:rPr>
              <a:t>新聞雲、</a:t>
            </a:r>
            <a:r>
              <a:rPr kumimoji="0" lang="en-US" altLang="zh-TW" sz="1200" b="1" u="none" dirty="0" smtClean="0">
                <a:solidFill>
                  <a:srgbClr val="404040"/>
                </a:solidFill>
                <a:latin typeface="微軟正黑體" pitchFamily="34" charset="-120"/>
                <a:ea typeface="微軟正黑體" pitchFamily="34" charset="-120"/>
              </a:rPr>
              <a:t>2019/5/22</a:t>
            </a:r>
            <a:r>
              <a:rPr kumimoji="0" lang="zh-TW" altLang="en-US" sz="1200" b="1" u="none" dirty="0" smtClean="0">
                <a:solidFill>
                  <a:srgbClr val="404040"/>
                </a:solidFill>
                <a:latin typeface="微軟正黑體" pitchFamily="34" charset="-120"/>
                <a:ea typeface="微軟正黑體" pitchFamily="34" charset="-120"/>
              </a:rPr>
              <a:t> 經濟日報、</a:t>
            </a:r>
            <a:r>
              <a:rPr kumimoji="0" lang="en-US" altLang="zh-TW" sz="1200" b="1" u="none" dirty="0" smtClean="0">
                <a:solidFill>
                  <a:srgbClr val="404040"/>
                </a:solidFill>
                <a:latin typeface="微軟正黑體" pitchFamily="34" charset="-120"/>
                <a:ea typeface="微軟正黑體" pitchFamily="34" charset="-120"/>
              </a:rPr>
              <a:t>2019/5/23 </a:t>
            </a:r>
            <a:r>
              <a:rPr kumimoji="0" lang="zh-TW" altLang="en-US" sz="1200" b="1" u="none" dirty="0" smtClean="0">
                <a:solidFill>
                  <a:srgbClr val="404040"/>
                </a:solidFill>
                <a:latin typeface="微軟正黑體" pitchFamily="34" charset="-120"/>
                <a:ea typeface="微軟正黑體" pitchFamily="34" charset="-120"/>
              </a:rPr>
              <a:t>工商時報、</a:t>
            </a:r>
            <a:r>
              <a:rPr kumimoji="0" lang="en-US" altLang="zh-TW" sz="1200" b="1" u="none" dirty="0" smtClean="0">
                <a:solidFill>
                  <a:srgbClr val="404040"/>
                </a:solidFill>
                <a:latin typeface="微軟正黑體" pitchFamily="34" charset="-120"/>
                <a:ea typeface="微軟正黑體" pitchFamily="34" charset="-120"/>
              </a:rPr>
              <a:t>2019/8/22</a:t>
            </a:r>
            <a:r>
              <a:rPr kumimoji="0" lang="zh-TW" altLang="en-US" sz="1200" b="1" u="none" dirty="0" smtClean="0">
                <a:solidFill>
                  <a:srgbClr val="404040"/>
                </a:solidFill>
                <a:latin typeface="微軟正黑體" pitchFamily="34" charset="-120"/>
                <a:ea typeface="微軟正黑體" pitchFamily="34" charset="-120"/>
              </a:rPr>
              <a:t>工商時報、</a:t>
            </a:r>
            <a:r>
              <a:rPr kumimoji="0" lang="en-US" altLang="zh-TW" sz="1200" b="1" u="none" dirty="0" smtClean="0">
                <a:solidFill>
                  <a:srgbClr val="404040"/>
                </a:solidFill>
                <a:latin typeface="微軟正黑體" pitchFamily="34" charset="-120"/>
                <a:ea typeface="微軟正黑體" pitchFamily="34" charset="-120"/>
              </a:rPr>
              <a:t>2019/9/3</a:t>
            </a:r>
            <a:r>
              <a:rPr kumimoji="0" lang="zh-TW" altLang="en-US" sz="1200" b="1" u="none" dirty="0" smtClean="0">
                <a:solidFill>
                  <a:srgbClr val="404040"/>
                </a:solidFill>
                <a:latin typeface="微軟正黑體" pitchFamily="34" charset="-120"/>
                <a:ea typeface="微軟正黑體" pitchFamily="34" charset="-120"/>
              </a:rPr>
              <a:t>中國時報</a:t>
            </a:r>
            <a:r>
              <a:rPr kumimoji="0" lang="zh-TW" altLang="en-US" sz="1200" b="1" u="none" dirty="0">
                <a:solidFill>
                  <a:srgbClr val="404040"/>
                </a:solidFill>
                <a:latin typeface="微軟正黑體" pitchFamily="34" charset="-120"/>
                <a:ea typeface="微軟正黑體" pitchFamily="34" charset="-120"/>
              </a:rPr>
              <a:t>報導</a:t>
            </a:r>
          </a:p>
        </p:txBody>
      </p:sp>
      <p:sp>
        <p:nvSpPr>
          <p:cNvPr id="7" name="標題 1"/>
          <p:cNvSpPr txBox="1">
            <a:spLocks/>
          </p:cNvSpPr>
          <p:nvPr/>
        </p:nvSpPr>
        <p:spPr>
          <a:xfrm>
            <a:off x="2339757" y="96140"/>
            <a:ext cx="6415839" cy="644840"/>
          </a:xfrm>
          <a:prstGeom prst="rect">
            <a:avLst/>
          </a:prstGeom>
        </p:spPr>
        <p:txBody>
          <a:bodyPr>
            <a:noAutofit/>
          </a:bodyPr>
          <a:lst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a:lstStyle>
          <a:p>
            <a:r>
              <a:rPr lang="en-US" altLang="zh-TW" sz="3700" b="1" u="none" dirty="0" smtClean="0">
                <a:solidFill>
                  <a:srgbClr val="404040"/>
                </a:solidFill>
              </a:rPr>
              <a:t>02. </a:t>
            </a:r>
            <a:r>
              <a:rPr lang="zh-TW" altLang="en-US" sz="3700" b="1" u="none" dirty="0" smtClean="0">
                <a:solidFill>
                  <a:srgbClr val="404040"/>
                </a:solidFill>
              </a:rPr>
              <a:t>金管會的政策協助</a:t>
            </a:r>
            <a:endParaRPr lang="zh-TW" altLang="en-US" sz="3700" b="1" u="none" kern="0" dirty="0">
              <a:solidFill>
                <a:srgbClr val="404040"/>
              </a:solidFill>
            </a:endParaRPr>
          </a:p>
        </p:txBody>
      </p:sp>
    </p:spTree>
    <p:extLst>
      <p:ext uri="{BB962C8B-B14F-4D97-AF65-F5344CB8AC3E}">
        <p14:creationId xmlns:p14="http://schemas.microsoft.com/office/powerpoint/2010/main" val="1969145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339757" y="96140"/>
            <a:ext cx="6415839" cy="644840"/>
          </a:xfrm>
        </p:spPr>
        <p:txBody>
          <a:bodyPr>
            <a:noAutofit/>
          </a:bodyPr>
          <a:lstStyle/>
          <a:p>
            <a:r>
              <a:rPr lang="en-US" altLang="zh-TW" sz="3700" b="1" kern="1200" dirty="0" smtClean="0">
                <a:solidFill>
                  <a:srgbClr val="404040"/>
                </a:solidFill>
              </a:rPr>
              <a:t>02. </a:t>
            </a:r>
            <a:r>
              <a:rPr lang="zh-TW" altLang="en-US" sz="3700" b="1" kern="1200" dirty="0" smtClean="0">
                <a:solidFill>
                  <a:srgbClr val="404040"/>
                </a:solidFill>
              </a:rPr>
              <a:t>金</a:t>
            </a:r>
            <a:r>
              <a:rPr lang="zh-TW" altLang="en-US" sz="3700" b="1" kern="1200" dirty="0">
                <a:solidFill>
                  <a:srgbClr val="404040"/>
                </a:solidFill>
              </a:rPr>
              <a:t>管會的政策協助</a:t>
            </a:r>
            <a:endParaRPr lang="zh-TW" altLang="en-US" sz="3700" b="1" dirty="0">
              <a:solidFill>
                <a:srgbClr val="404040"/>
              </a:solidFill>
            </a:endParaRPr>
          </a:p>
        </p:txBody>
      </p:sp>
      <p:sp>
        <p:nvSpPr>
          <p:cNvPr id="37" name="矩形 6"/>
          <p:cNvSpPr>
            <a:spLocks noChangeArrowheads="1"/>
          </p:cNvSpPr>
          <p:nvPr/>
        </p:nvSpPr>
        <p:spPr bwMode="auto">
          <a:xfrm>
            <a:off x="281786" y="909007"/>
            <a:ext cx="8610694" cy="5401880"/>
          </a:xfrm>
          <a:prstGeom prst="snip1Rect">
            <a:avLst>
              <a:gd name="adj" fmla="val 9275"/>
            </a:avLst>
          </a:prstGeom>
          <a:solidFill>
            <a:sysClr val="window" lastClr="FFFFFF">
              <a:lumMod val="95000"/>
            </a:sysClr>
          </a:solidFill>
          <a:ln w="28575" algn="ctr">
            <a:solidFill>
              <a:sysClr val="windowText" lastClr="000000"/>
            </a:solidFill>
            <a:round/>
            <a:headEnd/>
            <a:tailEnd/>
          </a:ln>
          <a:effectLst/>
          <a:scene3d>
            <a:camera prst="orthographicFront">
              <a:rot lat="0" lon="0" rev="0"/>
            </a:camera>
            <a:lightRig rig="chilly" dir="t">
              <a:rot lat="0" lon="0" rev="18480000"/>
            </a:lightRig>
          </a:scene3d>
          <a:sp3d prstMaterial="clear">
            <a:bevelT h="63500"/>
          </a:sp3d>
        </p:spPr>
        <p:txBody>
          <a:bodyPr lIns="121864" tIns="143916" rIns="121864" bIns="60932" anchor="t"/>
          <a:lstStyle/>
          <a:p>
            <a:pPr marL="698136" lvl="1" indent="-456951" algn="just" defTabSz="1218600" eaLnBrk="0" fontAlgn="auto" hangingPunct="0">
              <a:spcBef>
                <a:spcPts val="800"/>
              </a:spcBef>
              <a:spcAft>
                <a:spcPts val="0"/>
              </a:spcAft>
              <a:buFont typeface="Wingdings" pitchFamily="2" charset="2"/>
              <a:buChar char="p"/>
              <a:defRPr/>
            </a:pPr>
            <a:endParaRPr kumimoji="0" lang="en-US" altLang="zh-TW" sz="2000" b="1" u="none" kern="0" dirty="0" smtClean="0">
              <a:solidFill>
                <a:srgbClr val="C00000"/>
              </a:solidFill>
              <a:latin typeface="微軟正黑體" pitchFamily="34" charset="-120"/>
              <a:ea typeface="微軟正黑體" pitchFamily="34" charset="-120"/>
            </a:endParaRPr>
          </a:p>
          <a:p>
            <a:pPr marL="698136" lvl="1" indent="-456951" algn="just" defTabSz="1218600" eaLnBrk="0" fontAlgn="auto" hangingPunct="0">
              <a:spcBef>
                <a:spcPts val="800"/>
              </a:spcBef>
              <a:spcAft>
                <a:spcPts val="0"/>
              </a:spcAft>
              <a:buFont typeface="Wingdings" pitchFamily="2" charset="2"/>
              <a:buChar char="p"/>
              <a:defRPr/>
            </a:pPr>
            <a:r>
              <a:rPr kumimoji="0" lang="zh-TW" altLang="en-US" sz="2000" b="1" u="none" kern="0" dirty="0" smtClean="0">
                <a:solidFill>
                  <a:srgbClr val="C00000"/>
                </a:solidFill>
                <a:latin typeface="微軟正黑體" pitchFamily="34" charset="-120"/>
                <a:ea typeface="微軟正黑體" pitchFamily="34" charset="-120"/>
              </a:rPr>
              <a:t>不當</a:t>
            </a:r>
            <a:r>
              <a:rPr kumimoji="0" lang="zh-TW" altLang="en-US" sz="2000" b="1" u="none" kern="0" dirty="0">
                <a:solidFill>
                  <a:srgbClr val="C00000"/>
                </a:solidFill>
                <a:latin typeface="微軟正黑體" pitchFamily="34" charset="-120"/>
                <a:ea typeface="微軟正黑體" pitchFamily="34" charset="-120"/>
              </a:rPr>
              <a:t>招攬行為將訂罰則，尤其是勸誘客戶貸款買保單</a:t>
            </a:r>
            <a:endParaRPr kumimoji="0" lang="en-US" altLang="zh-TW" sz="2000" b="1" u="none" kern="0" dirty="0">
              <a:solidFill>
                <a:srgbClr val="C00000"/>
              </a:solidFill>
              <a:latin typeface="微軟正黑體" pitchFamily="34" charset="-120"/>
              <a:ea typeface="微軟正黑體" pitchFamily="34" charset="-120"/>
            </a:endParaRPr>
          </a:p>
          <a:p>
            <a:pPr marL="710836" lvl="1" algn="just" defTabSz="1218600" eaLnBrk="0" fontAlgn="auto" hangingPunct="0">
              <a:spcBef>
                <a:spcPts val="0"/>
              </a:spcBef>
              <a:spcAft>
                <a:spcPts val="0"/>
              </a:spcAft>
              <a:defRPr/>
            </a:pPr>
            <a:r>
              <a:rPr kumimoji="0" lang="zh-TW" altLang="en-US" sz="1800" u="none" kern="0" dirty="0">
                <a:solidFill>
                  <a:srgbClr val="404040"/>
                </a:solidFill>
                <a:latin typeface="微軟正黑體" pitchFamily="34" charset="-120"/>
                <a:ea typeface="微軟正黑體" pitchFamily="34" charset="-120"/>
              </a:rPr>
              <a:t>金管會將研議修正「保險業招攬及核保理賠辦法」及「投資型保險銷售應注意事項」兩規定，尤其針對有業務員或理專，勸誘客戶用房貸或保單質借購買投資保單。若發生類似案例，將依照保險法內稽內控最高重罰</a:t>
            </a:r>
            <a:r>
              <a:rPr kumimoji="0" lang="en-US" altLang="zh-TW" sz="1800" u="none" kern="0" dirty="0">
                <a:solidFill>
                  <a:srgbClr val="404040"/>
                </a:solidFill>
                <a:latin typeface="微軟正黑體" pitchFamily="34" charset="-120"/>
                <a:ea typeface="微軟正黑體" pitchFamily="34" charset="-120"/>
              </a:rPr>
              <a:t>1200</a:t>
            </a:r>
            <a:r>
              <a:rPr kumimoji="0" lang="zh-TW" altLang="en-US" sz="1800" u="none" kern="0" dirty="0">
                <a:solidFill>
                  <a:srgbClr val="404040"/>
                </a:solidFill>
                <a:latin typeface="微軟正黑體" pitchFamily="34" charset="-120"/>
                <a:ea typeface="微軟正黑體" pitchFamily="34" charset="-120"/>
              </a:rPr>
              <a:t>萬</a:t>
            </a:r>
            <a:r>
              <a:rPr kumimoji="0" lang="zh-TW" altLang="en-US" sz="1800" u="none" kern="0" dirty="0" smtClean="0">
                <a:solidFill>
                  <a:srgbClr val="404040"/>
                </a:solidFill>
                <a:latin typeface="微軟正黑體" pitchFamily="34" charset="-120"/>
                <a:ea typeface="微軟正黑體" pitchFamily="34" charset="-120"/>
              </a:rPr>
              <a:t>元。</a:t>
            </a:r>
            <a:endParaRPr kumimoji="0" lang="en-US" altLang="zh-TW" sz="1800" u="none" kern="0" dirty="0">
              <a:solidFill>
                <a:srgbClr val="404040"/>
              </a:solidFill>
              <a:latin typeface="微軟正黑體" pitchFamily="34" charset="-120"/>
              <a:ea typeface="微軟正黑體" pitchFamily="34" charset="-120"/>
            </a:endParaRPr>
          </a:p>
          <a:p>
            <a:pPr marL="698136" lvl="1" indent="-456951" algn="just" defTabSz="1218600" eaLnBrk="0" fontAlgn="auto" hangingPunct="0">
              <a:spcBef>
                <a:spcPts val="2400"/>
              </a:spcBef>
              <a:spcAft>
                <a:spcPts val="0"/>
              </a:spcAft>
              <a:buFont typeface="Wingdings" pitchFamily="2" charset="2"/>
              <a:buChar char="p"/>
              <a:defRPr/>
            </a:pPr>
            <a:r>
              <a:rPr kumimoji="0" lang="zh-TW" altLang="en-US" sz="2000" b="1" u="none" kern="0" dirty="0">
                <a:solidFill>
                  <a:srgbClr val="C00000"/>
                </a:solidFill>
                <a:latin typeface="微軟正黑體" pitchFamily="34" charset="-120"/>
                <a:ea typeface="微軟正黑體" pitchFamily="34" charset="-120"/>
              </a:rPr>
              <a:t>淨值比不得低於</a:t>
            </a:r>
            <a:r>
              <a:rPr kumimoji="0" lang="en-US" altLang="zh-TW" sz="2000" b="1" u="none" kern="0" dirty="0">
                <a:solidFill>
                  <a:srgbClr val="C00000"/>
                </a:solidFill>
                <a:latin typeface="微軟正黑體" pitchFamily="34" charset="-120"/>
                <a:ea typeface="微軟正黑體" pitchFamily="34" charset="-120"/>
              </a:rPr>
              <a:t>3%</a:t>
            </a:r>
          </a:p>
          <a:p>
            <a:pPr marL="710836" lvl="1" algn="just" defTabSz="1218600" eaLnBrk="0" fontAlgn="auto" hangingPunct="0">
              <a:spcBef>
                <a:spcPts val="0"/>
              </a:spcBef>
              <a:spcAft>
                <a:spcPts val="0"/>
              </a:spcAft>
              <a:defRPr/>
            </a:pPr>
            <a:r>
              <a:rPr kumimoji="0" lang="zh-TW" altLang="en-US" sz="1800" u="none" kern="0" dirty="0">
                <a:solidFill>
                  <a:srgbClr val="404040"/>
                </a:solidFill>
                <a:latin typeface="微軟正黑體" pitchFamily="34" charset="-120"/>
                <a:ea typeface="微軟正黑體" pitchFamily="34" charset="-120"/>
              </a:rPr>
              <a:t>金管</a:t>
            </a:r>
            <a:r>
              <a:rPr kumimoji="0" lang="zh-TW" altLang="en-US" sz="1800" u="none" kern="0" dirty="0" smtClean="0">
                <a:solidFill>
                  <a:srgbClr val="404040"/>
                </a:solidFill>
                <a:latin typeface="微軟正黑體" pitchFamily="34" charset="-120"/>
                <a:ea typeface="微軟正黑體" pitchFamily="34" charset="-120"/>
              </a:rPr>
              <a:t>會</a:t>
            </a:r>
            <a:r>
              <a:rPr kumimoji="0" lang="en-US" altLang="zh-TW" sz="1800" u="none" kern="0" dirty="0" smtClean="0">
                <a:solidFill>
                  <a:srgbClr val="404040"/>
                </a:solidFill>
                <a:latin typeface="微軟正黑體" pitchFamily="34" charset="-120"/>
                <a:ea typeface="微軟正黑體" pitchFamily="34" charset="-120"/>
              </a:rPr>
              <a:t>7/25</a:t>
            </a:r>
            <a:r>
              <a:rPr kumimoji="0" lang="zh-TW" altLang="en-US" sz="1800" u="none" kern="0" dirty="0">
                <a:solidFill>
                  <a:srgbClr val="404040"/>
                </a:solidFill>
                <a:latin typeface="微軟正黑體" pitchFamily="34" charset="-120"/>
                <a:ea typeface="微軟正黑體" pitchFamily="34" charset="-120"/>
              </a:rPr>
              <a:t>宣布，將淨值比增列為保險業資本適足率的認定標準，並以今年</a:t>
            </a:r>
            <a:r>
              <a:rPr kumimoji="0" lang="en-US" altLang="zh-TW" sz="1800" u="none" kern="0" dirty="0">
                <a:solidFill>
                  <a:srgbClr val="404040"/>
                </a:solidFill>
                <a:latin typeface="微軟正黑體" pitchFamily="34" charset="-120"/>
                <a:ea typeface="微軟正黑體" pitchFamily="34" charset="-120"/>
              </a:rPr>
              <a:t>6</a:t>
            </a:r>
            <a:r>
              <a:rPr kumimoji="0" lang="zh-TW" altLang="en-US" sz="1800" u="none" kern="0" dirty="0">
                <a:solidFill>
                  <a:srgbClr val="404040"/>
                </a:solidFill>
                <a:latin typeface="微軟正黑體" pitchFamily="34" charset="-120"/>
                <a:ea typeface="微軟正黑體" pitchFamily="34" charset="-120"/>
              </a:rPr>
              <a:t>月底作首期揭露與適用，若壽險公司連續二期（即一年）淨值比低於</a:t>
            </a:r>
            <a:r>
              <a:rPr kumimoji="0" lang="en-US" altLang="zh-TW" sz="1800" u="none" kern="0" dirty="0">
                <a:solidFill>
                  <a:srgbClr val="404040"/>
                </a:solidFill>
                <a:latin typeface="微軟正黑體" pitchFamily="34" charset="-120"/>
                <a:ea typeface="微軟正黑體" pitchFamily="34" charset="-120"/>
              </a:rPr>
              <a:t>3</a:t>
            </a:r>
            <a:r>
              <a:rPr kumimoji="0" lang="zh-TW" altLang="en-US" sz="1800" u="none" kern="0" dirty="0">
                <a:solidFill>
                  <a:srgbClr val="404040"/>
                </a:solidFill>
                <a:latin typeface="微軟正黑體" pitchFamily="34" charset="-120"/>
                <a:ea typeface="微軟正黑體" pitchFamily="34" charset="-120"/>
              </a:rPr>
              <a:t>％或</a:t>
            </a:r>
            <a:r>
              <a:rPr kumimoji="0" lang="en-US" altLang="zh-TW" sz="1800" u="none" kern="0" dirty="0">
                <a:solidFill>
                  <a:srgbClr val="404040"/>
                </a:solidFill>
                <a:latin typeface="微軟正黑體" pitchFamily="34" charset="-120"/>
                <a:ea typeface="微軟正黑體" pitchFamily="34" charset="-120"/>
              </a:rPr>
              <a:t>2</a:t>
            </a:r>
            <a:r>
              <a:rPr kumimoji="0" lang="zh-TW" altLang="en-US" sz="1800" u="none" kern="0" dirty="0">
                <a:solidFill>
                  <a:srgbClr val="404040"/>
                </a:solidFill>
                <a:latin typeface="微軟正黑體" pitchFamily="34" charset="-120"/>
                <a:ea typeface="微軟正黑體" pitchFamily="34" charset="-120"/>
              </a:rPr>
              <a:t>％，金管會最快明年第二季就會採取行動。</a:t>
            </a:r>
            <a:endParaRPr kumimoji="0" lang="en-US" altLang="zh-TW" sz="1800" u="none" kern="0" dirty="0">
              <a:solidFill>
                <a:srgbClr val="404040"/>
              </a:solidFill>
              <a:latin typeface="微軟正黑體" pitchFamily="34" charset="-120"/>
              <a:ea typeface="微軟正黑體" pitchFamily="34" charset="-120"/>
            </a:endParaRPr>
          </a:p>
          <a:p>
            <a:pPr marL="698136" lvl="1" indent="-456951" algn="just" defTabSz="1218600" eaLnBrk="0" fontAlgn="auto" hangingPunct="0">
              <a:spcBef>
                <a:spcPts val="2400"/>
              </a:spcBef>
              <a:spcAft>
                <a:spcPts val="0"/>
              </a:spcAft>
              <a:buFont typeface="Wingdings" pitchFamily="2" charset="2"/>
              <a:buChar char="p"/>
              <a:defRPr/>
            </a:pPr>
            <a:r>
              <a:rPr kumimoji="0" lang="zh-TW" altLang="en-US" sz="2000" b="1" u="none" kern="0" dirty="0">
                <a:solidFill>
                  <a:srgbClr val="C00000"/>
                </a:solidFill>
                <a:latin typeface="微軟正黑體" pitchFamily="34" charset="-120"/>
                <a:ea typeface="微軟正黑體" pitchFamily="34" charset="-120"/>
              </a:rPr>
              <a:t>各公司成立</a:t>
            </a:r>
            <a:r>
              <a:rPr kumimoji="0" lang="en-US" altLang="zh-TW" sz="2000" b="1" u="none" kern="0" dirty="0">
                <a:solidFill>
                  <a:srgbClr val="C00000"/>
                </a:solidFill>
                <a:latin typeface="微軟正黑體" pitchFamily="34" charset="-120"/>
                <a:ea typeface="微軟正黑體" pitchFamily="34" charset="-120"/>
              </a:rPr>
              <a:t>IFRS17</a:t>
            </a:r>
            <a:r>
              <a:rPr kumimoji="0" lang="zh-TW" altLang="en-US" sz="2000" b="1" u="none" kern="0" dirty="0">
                <a:solidFill>
                  <a:srgbClr val="C00000"/>
                </a:solidFill>
                <a:latin typeface="微軟正黑體" pitchFamily="34" charset="-120"/>
                <a:ea typeface="微軟正黑體" pitchFamily="34" charset="-120"/>
              </a:rPr>
              <a:t>專案小組</a:t>
            </a:r>
            <a:endParaRPr kumimoji="0" lang="en-US" altLang="zh-TW" sz="2000" b="1" u="none" kern="0" dirty="0">
              <a:solidFill>
                <a:srgbClr val="C00000"/>
              </a:solidFill>
              <a:latin typeface="微軟正黑體" pitchFamily="34" charset="-120"/>
              <a:ea typeface="微軟正黑體" pitchFamily="34" charset="-120"/>
            </a:endParaRPr>
          </a:p>
          <a:p>
            <a:pPr marL="710836" lvl="1" algn="just" defTabSz="1218600" eaLnBrk="0" fontAlgn="auto" hangingPunct="0">
              <a:spcBef>
                <a:spcPts val="0"/>
              </a:spcBef>
              <a:spcAft>
                <a:spcPts val="0"/>
              </a:spcAft>
              <a:defRPr/>
            </a:pPr>
            <a:r>
              <a:rPr kumimoji="0" lang="zh-TW" altLang="en-US" sz="1800" u="none" kern="0" dirty="0">
                <a:solidFill>
                  <a:srgbClr val="404040"/>
                </a:solidFill>
                <a:latin typeface="微軟正黑體" pitchFamily="34" charset="-120"/>
                <a:ea typeface="微軟正黑體" pitchFamily="34" charset="-120"/>
              </a:rPr>
              <a:t>保險局在去年</a:t>
            </a:r>
            <a:r>
              <a:rPr kumimoji="0" lang="en-US" altLang="zh-TW" sz="1800" u="none" kern="0" dirty="0">
                <a:solidFill>
                  <a:srgbClr val="404040"/>
                </a:solidFill>
                <a:latin typeface="微軟正黑體" pitchFamily="34" charset="-120"/>
                <a:ea typeface="微軟正黑體" pitchFamily="34" charset="-120"/>
              </a:rPr>
              <a:t>6</a:t>
            </a:r>
            <a:r>
              <a:rPr kumimoji="0" lang="zh-TW" altLang="en-US" sz="1800" u="none" kern="0" dirty="0">
                <a:solidFill>
                  <a:srgbClr val="404040"/>
                </a:solidFill>
                <a:latin typeface="微軟正黑體" pitchFamily="34" charset="-120"/>
                <a:ea typeface="微軟正黑體" pitchFamily="34" charset="-120"/>
              </a:rPr>
              <a:t>月函請各保險公司應成立跨部門「</a:t>
            </a:r>
            <a:r>
              <a:rPr kumimoji="0" lang="en-US" altLang="zh-TW" sz="1800" u="none" kern="0" dirty="0">
                <a:solidFill>
                  <a:srgbClr val="404040"/>
                </a:solidFill>
                <a:latin typeface="微軟正黑體" pitchFamily="34" charset="-120"/>
                <a:ea typeface="微軟正黑體" pitchFamily="34" charset="-120"/>
              </a:rPr>
              <a:t>IFRS 17</a:t>
            </a:r>
            <a:r>
              <a:rPr kumimoji="0" lang="zh-TW" altLang="en-US" sz="1800" u="none" kern="0" dirty="0">
                <a:solidFill>
                  <a:srgbClr val="404040"/>
                </a:solidFill>
                <a:latin typeface="微軟正黑體" pitchFamily="34" charset="-120"/>
                <a:ea typeface="微軟正黑體" pitchFamily="34" charset="-120"/>
              </a:rPr>
              <a:t>專案小組」。各壽險公司須依照時程試算提足，並須請簽證會計師了解專案小組執行狀況</a:t>
            </a:r>
            <a:r>
              <a:rPr kumimoji="0" lang="zh-TW" altLang="en-US" sz="1800" b="1" u="none" kern="0" dirty="0" smtClean="0">
                <a:solidFill>
                  <a:srgbClr val="404040"/>
                </a:solidFill>
                <a:latin typeface="微軟正黑體" pitchFamily="34" charset="-120"/>
                <a:ea typeface="微軟正黑體" pitchFamily="34" charset="-120"/>
              </a:rPr>
              <a:t>。</a:t>
            </a:r>
            <a:endParaRPr kumimoji="0" lang="en-US" altLang="zh-TW" sz="1800" b="1" u="none" kern="0" dirty="0" smtClean="0">
              <a:solidFill>
                <a:srgbClr val="404040"/>
              </a:solidFill>
              <a:latin typeface="微軟正黑體" pitchFamily="34" charset="-120"/>
              <a:ea typeface="微軟正黑體" pitchFamily="34" charset="-120"/>
            </a:endParaRPr>
          </a:p>
          <a:p>
            <a:pPr marL="710836" lvl="1" algn="just" defTabSz="1218600" eaLnBrk="0" fontAlgn="auto" hangingPunct="0">
              <a:spcBef>
                <a:spcPts val="0"/>
              </a:spcBef>
              <a:spcAft>
                <a:spcPts val="0"/>
              </a:spcAft>
              <a:defRPr/>
            </a:pPr>
            <a:endParaRPr kumimoji="0" lang="en-US" altLang="zh-TW" sz="1800" b="1" u="none" kern="0" dirty="0">
              <a:solidFill>
                <a:srgbClr val="404040"/>
              </a:solidFill>
              <a:latin typeface="微軟正黑體" pitchFamily="34" charset="-120"/>
              <a:ea typeface="微軟正黑體" pitchFamily="34" charset="-120"/>
            </a:endParaRPr>
          </a:p>
        </p:txBody>
      </p:sp>
      <p:sp>
        <p:nvSpPr>
          <p:cNvPr id="41" name="剪去單一角落矩形 40"/>
          <p:cNvSpPr/>
          <p:nvPr/>
        </p:nvSpPr>
        <p:spPr bwMode="auto">
          <a:xfrm>
            <a:off x="323528" y="740979"/>
            <a:ext cx="6696744" cy="480111"/>
          </a:xfrm>
          <a:prstGeom prst="snip1Rect">
            <a:avLst>
              <a:gd name="adj" fmla="val 36511"/>
            </a:avLst>
          </a:prstGeom>
          <a:solidFill>
            <a:srgbClr val="953735"/>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lIns="121864" tIns="60932" rIns="121864" bIns="60932" anchor="ctr"/>
          <a:lstStyle/>
          <a:p>
            <a:pPr algn="ctr" defTabSz="1218600" fontAlgn="auto">
              <a:lnSpc>
                <a:spcPct val="80000"/>
              </a:lnSpc>
              <a:spcBef>
                <a:spcPts val="0"/>
              </a:spcBef>
              <a:spcAft>
                <a:spcPts val="0"/>
              </a:spcAft>
              <a:defRPr/>
            </a:pPr>
            <a:r>
              <a:rPr kumimoji="0" lang="zh-TW" altLang="en-US" b="1" u="none" kern="0" dirty="0">
                <a:solidFill>
                  <a:srgbClr val="FFFFFF"/>
                </a:solidFill>
                <a:latin typeface="微軟正黑體" pitchFamily="34" charset="-120"/>
                <a:ea typeface="微軟正黑體" pitchFamily="34" charset="-120"/>
              </a:rPr>
              <a:t>監理</a:t>
            </a:r>
            <a:r>
              <a:rPr kumimoji="0" lang="zh-TW" altLang="en-US" b="1" u="none" kern="0" dirty="0" smtClean="0">
                <a:solidFill>
                  <a:srgbClr val="FFFFFF"/>
                </a:solidFill>
                <a:latin typeface="微軟正黑體" pitchFamily="34" charset="-120"/>
                <a:ea typeface="微軟正黑體" pitchFamily="34" charset="-120"/>
              </a:rPr>
              <a:t>動態</a:t>
            </a:r>
            <a:r>
              <a:rPr kumimoji="0" lang="en-US" altLang="zh-TW" b="1" u="none" kern="0" dirty="0" smtClean="0">
                <a:solidFill>
                  <a:srgbClr val="FFFFFF"/>
                </a:solidFill>
                <a:latin typeface="微軟正黑體" pitchFamily="34" charset="-120"/>
                <a:ea typeface="微軟正黑體" pitchFamily="34" charset="-120"/>
              </a:rPr>
              <a:t>-</a:t>
            </a:r>
            <a:r>
              <a:rPr kumimoji="0" lang="zh-TW" altLang="en-US" b="1" u="none" kern="0" dirty="0" smtClean="0">
                <a:solidFill>
                  <a:srgbClr val="FFFFFF"/>
                </a:solidFill>
                <a:latin typeface="微軟正黑體" pitchFamily="34" charset="-120"/>
                <a:ea typeface="微軟正黑體" pitchFamily="34" charset="-120"/>
              </a:rPr>
              <a:t>防堵不當招攬、強化壽險資本結構</a:t>
            </a:r>
            <a:endParaRPr kumimoji="0" lang="zh-TW" altLang="en-US" b="1" u="none" kern="0" dirty="0">
              <a:solidFill>
                <a:srgbClr val="FFFFFF"/>
              </a:solidFill>
              <a:latin typeface="微軟正黑體" pitchFamily="34" charset="-120"/>
              <a:ea typeface="微軟正黑體" pitchFamily="34" charset="-120"/>
            </a:endParaRPr>
          </a:p>
        </p:txBody>
      </p:sp>
      <p:sp>
        <p:nvSpPr>
          <p:cNvPr id="5" name="文字方塊 4"/>
          <p:cNvSpPr txBox="1"/>
          <p:nvPr/>
        </p:nvSpPr>
        <p:spPr>
          <a:xfrm>
            <a:off x="281786" y="6440080"/>
            <a:ext cx="5940420" cy="461772"/>
          </a:xfrm>
          <a:prstGeom prst="rect">
            <a:avLst/>
          </a:prstGeom>
          <a:noFill/>
        </p:spPr>
        <p:txBody>
          <a:bodyPr wrap="square" rtlCol="0">
            <a:spAutoFit/>
          </a:bodyPr>
          <a:lstStyle/>
          <a:p>
            <a:pPr fontAlgn="auto">
              <a:spcBef>
                <a:spcPts val="0"/>
              </a:spcBef>
              <a:spcAft>
                <a:spcPts val="0"/>
              </a:spcAft>
            </a:pPr>
            <a:r>
              <a:rPr kumimoji="0" lang="zh-TW" altLang="en-US" sz="1200" b="1" u="none" dirty="0" smtClean="0">
                <a:solidFill>
                  <a:srgbClr val="404040"/>
                </a:solidFill>
                <a:latin typeface="微軟正黑體" pitchFamily="34" charset="-120"/>
                <a:ea typeface="微軟正黑體" pitchFamily="34" charset="-120"/>
              </a:rPr>
              <a:t>引用資料：</a:t>
            </a:r>
            <a:r>
              <a:rPr kumimoji="0" lang="en-US" altLang="zh-TW" sz="1200" b="1" u="none" dirty="0" smtClean="0">
                <a:solidFill>
                  <a:srgbClr val="404040"/>
                </a:solidFill>
                <a:latin typeface="微軟正黑體" pitchFamily="34" charset="-120"/>
                <a:ea typeface="微軟正黑體" pitchFamily="34" charset="-120"/>
              </a:rPr>
              <a:t>2019/5/23</a:t>
            </a:r>
            <a:r>
              <a:rPr kumimoji="0" lang="zh-TW" altLang="en-US" sz="1200" b="1" u="none" dirty="0" smtClean="0">
                <a:solidFill>
                  <a:srgbClr val="404040"/>
                </a:solidFill>
                <a:latin typeface="微軟正黑體" pitchFamily="34" charset="-120"/>
                <a:ea typeface="微軟正黑體" pitchFamily="34" charset="-120"/>
              </a:rPr>
              <a:t> </a:t>
            </a:r>
            <a:r>
              <a:rPr kumimoji="0" lang="en-US" altLang="zh-TW" sz="1200" b="1" u="none" dirty="0" err="1" smtClean="0">
                <a:solidFill>
                  <a:srgbClr val="404040"/>
                </a:solidFill>
                <a:latin typeface="微軟正黑體" pitchFamily="34" charset="-120"/>
                <a:ea typeface="微軟正黑體" pitchFamily="34" charset="-120"/>
              </a:rPr>
              <a:t>ETtoday</a:t>
            </a:r>
            <a:r>
              <a:rPr kumimoji="0" lang="zh-TW" altLang="en-US" sz="1200" b="1" u="none" dirty="0" smtClean="0">
                <a:solidFill>
                  <a:srgbClr val="404040"/>
                </a:solidFill>
                <a:latin typeface="微軟正黑體" pitchFamily="34" charset="-120"/>
                <a:ea typeface="微軟正黑體" pitchFamily="34" charset="-120"/>
              </a:rPr>
              <a:t>新聞雲、</a:t>
            </a:r>
            <a:r>
              <a:rPr kumimoji="0" lang="en-US" altLang="zh-TW" sz="1200" b="1" u="none" dirty="0" smtClean="0">
                <a:solidFill>
                  <a:srgbClr val="404040"/>
                </a:solidFill>
                <a:latin typeface="微軟正黑體" pitchFamily="34" charset="-120"/>
                <a:ea typeface="微軟正黑體" pitchFamily="34" charset="-120"/>
              </a:rPr>
              <a:t>2019/5/22</a:t>
            </a:r>
            <a:r>
              <a:rPr kumimoji="0" lang="zh-TW" altLang="en-US" sz="1200" b="1" u="none" dirty="0" smtClean="0">
                <a:solidFill>
                  <a:srgbClr val="404040"/>
                </a:solidFill>
                <a:latin typeface="微軟正黑體" pitchFamily="34" charset="-120"/>
                <a:ea typeface="微軟正黑體" pitchFamily="34" charset="-120"/>
              </a:rPr>
              <a:t> 經濟日報、</a:t>
            </a:r>
            <a:r>
              <a:rPr kumimoji="0" lang="en-US" altLang="zh-TW" sz="1200" b="1" u="none" dirty="0" smtClean="0">
                <a:solidFill>
                  <a:srgbClr val="404040"/>
                </a:solidFill>
                <a:latin typeface="微軟正黑體" pitchFamily="34" charset="-120"/>
                <a:ea typeface="微軟正黑體" pitchFamily="34" charset="-120"/>
              </a:rPr>
              <a:t>2019/5/23 </a:t>
            </a:r>
            <a:r>
              <a:rPr kumimoji="0" lang="zh-TW" altLang="en-US" sz="1200" b="1" u="none" dirty="0">
                <a:solidFill>
                  <a:srgbClr val="404040"/>
                </a:solidFill>
                <a:latin typeface="微軟正黑體" pitchFamily="34" charset="-120"/>
                <a:ea typeface="微軟正黑體" pitchFamily="34" charset="-120"/>
              </a:rPr>
              <a:t>工商時報、</a:t>
            </a:r>
            <a:r>
              <a:rPr kumimoji="0" lang="en-US" altLang="zh-TW" sz="1200" b="1" u="none" dirty="0" smtClean="0">
                <a:solidFill>
                  <a:srgbClr val="404040"/>
                </a:solidFill>
                <a:latin typeface="微軟正黑體" pitchFamily="34" charset="-120"/>
                <a:ea typeface="微軟正黑體" pitchFamily="34" charset="-120"/>
              </a:rPr>
              <a:t>2019/7/25 </a:t>
            </a:r>
            <a:r>
              <a:rPr kumimoji="0" lang="zh-TW" altLang="en-US" sz="1200" b="1" u="none" dirty="0">
                <a:solidFill>
                  <a:srgbClr val="404040"/>
                </a:solidFill>
                <a:latin typeface="微軟正黑體" pitchFamily="34" charset="-120"/>
                <a:ea typeface="微軟正黑體" pitchFamily="34" charset="-120"/>
              </a:rPr>
              <a:t>工商時報報導</a:t>
            </a:r>
          </a:p>
        </p:txBody>
      </p:sp>
    </p:spTree>
    <p:extLst>
      <p:ext uri="{BB962C8B-B14F-4D97-AF65-F5344CB8AC3E}">
        <p14:creationId xmlns:p14="http://schemas.microsoft.com/office/powerpoint/2010/main" val="12170370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群組 49"/>
          <p:cNvGrpSpPr/>
          <p:nvPr/>
        </p:nvGrpSpPr>
        <p:grpSpPr>
          <a:xfrm>
            <a:off x="440864" y="1539091"/>
            <a:ext cx="8291930" cy="4925987"/>
            <a:chOff x="0" y="72475"/>
            <a:chExt cx="7162801" cy="4890695"/>
          </a:xfrm>
        </p:grpSpPr>
        <p:graphicFrame>
          <p:nvGraphicFramePr>
            <p:cNvPr id="51" name="圖表 50"/>
            <p:cNvGraphicFramePr>
              <a:graphicFrameLocks/>
            </p:cNvGraphicFramePr>
            <p:nvPr>
              <p:extLst>
                <p:ext uri="{D42A27DB-BD31-4B8C-83A1-F6EECF244321}">
                  <p14:modId xmlns:p14="http://schemas.microsoft.com/office/powerpoint/2010/main" val="1919847445"/>
                </p:ext>
              </p:extLst>
            </p:nvPr>
          </p:nvGraphicFramePr>
          <p:xfrm>
            <a:off x="0" y="181620"/>
            <a:ext cx="7162801" cy="4781550"/>
          </p:xfrm>
          <a:graphic>
            <a:graphicData uri="http://schemas.openxmlformats.org/drawingml/2006/chart">
              <c:chart xmlns:c="http://schemas.openxmlformats.org/drawingml/2006/chart" xmlns:r="http://schemas.openxmlformats.org/officeDocument/2006/relationships" r:id="rId3"/>
            </a:graphicData>
          </a:graphic>
        </p:graphicFrame>
        <p:cxnSp>
          <p:nvCxnSpPr>
            <p:cNvPr id="52" name="直線接點 51"/>
            <p:cNvCxnSpPr/>
            <p:nvPr/>
          </p:nvCxnSpPr>
          <p:spPr>
            <a:xfrm>
              <a:off x="685800" y="2129875"/>
              <a:ext cx="6300000" cy="0"/>
            </a:xfrm>
            <a:prstGeom prst="line">
              <a:avLst/>
            </a:prstGeom>
            <a:noFill/>
            <a:ln w="28575" cap="flat" cmpd="sng" algn="ctr">
              <a:solidFill>
                <a:sysClr val="window" lastClr="FFFFFF">
                  <a:lumMod val="85000"/>
                </a:sysClr>
              </a:solidFill>
              <a:prstDash val="solid"/>
            </a:ln>
            <a:effectLst/>
          </p:spPr>
        </p:cxnSp>
        <p:cxnSp>
          <p:nvCxnSpPr>
            <p:cNvPr id="53" name="直線接點 52"/>
            <p:cNvCxnSpPr/>
            <p:nvPr/>
          </p:nvCxnSpPr>
          <p:spPr>
            <a:xfrm flipH="1" flipV="1">
              <a:off x="3795107" y="72475"/>
              <a:ext cx="28576" cy="3981450"/>
            </a:xfrm>
            <a:prstGeom prst="line">
              <a:avLst/>
            </a:prstGeom>
            <a:noFill/>
            <a:ln w="28575" cap="flat" cmpd="sng" algn="ctr">
              <a:solidFill>
                <a:sysClr val="window" lastClr="FFFFFF">
                  <a:lumMod val="85000"/>
                </a:sysClr>
              </a:solidFill>
              <a:prstDash val="solid"/>
            </a:ln>
            <a:effectLst/>
          </p:spPr>
        </p:cxnSp>
        <p:sp>
          <p:nvSpPr>
            <p:cNvPr id="54" name="橢圓 53"/>
            <p:cNvSpPr/>
            <p:nvPr/>
          </p:nvSpPr>
          <p:spPr>
            <a:xfrm rot="20096345">
              <a:off x="2095197" y="691063"/>
              <a:ext cx="2961020" cy="2097965"/>
            </a:xfrm>
            <a:prstGeom prst="ellipse">
              <a:avLst/>
            </a:prstGeom>
            <a:noFill/>
            <a:ln w="38100" cap="flat" cmpd="sng" algn="ctr">
              <a:solidFill>
                <a:srgbClr val="7030A0"/>
              </a:solidFill>
              <a:prstDash val="sysDash"/>
            </a:ln>
            <a:effectLst/>
          </p:spPr>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kumimoji="0" lang="zh-TW" altLang="en-US" u="none" kern="0">
                <a:solidFill>
                  <a:sysClr val="window" lastClr="FFFFFF"/>
                </a:solidFill>
                <a:latin typeface="Calibri"/>
              </a:endParaRPr>
            </a:p>
          </p:txBody>
        </p:sp>
        <p:sp>
          <p:nvSpPr>
            <p:cNvPr id="55" name="橢圓 54"/>
            <p:cNvSpPr/>
            <p:nvPr/>
          </p:nvSpPr>
          <p:spPr>
            <a:xfrm rot="18357431">
              <a:off x="263227" y="3102674"/>
              <a:ext cx="1661988" cy="976705"/>
            </a:xfrm>
            <a:prstGeom prst="ellipse">
              <a:avLst/>
            </a:prstGeom>
            <a:noFill/>
            <a:ln w="38100" cap="flat" cmpd="sng" algn="ctr">
              <a:solidFill>
                <a:srgbClr val="C00000"/>
              </a:solidFill>
              <a:prstDash val="sysDash"/>
            </a:ln>
            <a:effectLst/>
          </p:spPr>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kumimoji="0" lang="zh-TW" altLang="en-US" u="none" kern="0">
                <a:solidFill>
                  <a:sysClr val="window" lastClr="FFFFFF"/>
                </a:solidFill>
                <a:latin typeface="Calibri"/>
              </a:endParaRPr>
            </a:p>
          </p:txBody>
        </p:sp>
        <p:sp>
          <p:nvSpPr>
            <p:cNvPr id="56" name="橢圓 55"/>
            <p:cNvSpPr/>
            <p:nvPr/>
          </p:nvSpPr>
          <p:spPr>
            <a:xfrm rot="20109975">
              <a:off x="378326" y="3085660"/>
              <a:ext cx="2468749" cy="976705"/>
            </a:xfrm>
            <a:prstGeom prst="ellipse">
              <a:avLst/>
            </a:prstGeom>
            <a:noFill/>
            <a:ln w="38100" cap="flat" cmpd="sng" algn="ctr">
              <a:solidFill>
                <a:srgbClr val="FFC000"/>
              </a:solidFill>
              <a:prstDash val="sysDash"/>
            </a:ln>
            <a:effectLst/>
          </p:spPr>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kumimoji="0" lang="zh-TW" altLang="en-US" u="none" kern="0">
                <a:solidFill>
                  <a:sysClr val="window" lastClr="FFFFFF"/>
                </a:solidFill>
                <a:latin typeface="Calibri"/>
              </a:endParaRPr>
            </a:p>
          </p:txBody>
        </p:sp>
        <p:sp>
          <p:nvSpPr>
            <p:cNvPr id="58" name="橢圓 57"/>
            <p:cNvSpPr/>
            <p:nvPr/>
          </p:nvSpPr>
          <p:spPr>
            <a:xfrm>
              <a:off x="4871189" y="805900"/>
              <a:ext cx="891437" cy="533400"/>
            </a:xfrm>
            <a:prstGeom prst="ellipse">
              <a:avLst/>
            </a:prstGeom>
            <a:noFill/>
            <a:ln w="38100" cap="flat" cmpd="sng" algn="ctr">
              <a:solidFill>
                <a:srgbClr val="1F497D">
                  <a:lumMod val="60000"/>
                  <a:lumOff val="40000"/>
                </a:srgbClr>
              </a:solidFill>
              <a:prstDash val="sysDash"/>
            </a:ln>
            <a:effectLst/>
          </p:spPr>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kumimoji="0" lang="zh-TW" altLang="en-US" u="none" kern="0">
                <a:solidFill>
                  <a:sysClr val="window" lastClr="FFFFFF"/>
                </a:solidFill>
                <a:latin typeface="Calibri"/>
              </a:endParaRPr>
            </a:p>
          </p:txBody>
        </p:sp>
        <p:sp>
          <p:nvSpPr>
            <p:cNvPr id="59" name="橢圓 58"/>
            <p:cNvSpPr/>
            <p:nvPr/>
          </p:nvSpPr>
          <p:spPr>
            <a:xfrm rot="-540000">
              <a:off x="2381376" y="1735111"/>
              <a:ext cx="2961020" cy="1364677"/>
            </a:xfrm>
            <a:prstGeom prst="ellipse">
              <a:avLst/>
            </a:prstGeom>
            <a:noFill/>
            <a:ln w="38100" cap="flat" cmpd="sng" algn="ctr">
              <a:solidFill>
                <a:srgbClr val="9BBB59">
                  <a:lumMod val="50000"/>
                </a:srgbClr>
              </a:solidFill>
              <a:prstDash val="sysDash"/>
            </a:ln>
            <a:effectLst/>
          </p:spPr>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kumimoji="0" lang="zh-TW" altLang="en-US" u="none" kern="0">
                <a:solidFill>
                  <a:sysClr val="window" lastClr="FFFFFF"/>
                </a:solidFill>
                <a:latin typeface="Calibri"/>
              </a:endParaRPr>
            </a:p>
          </p:txBody>
        </p:sp>
        <p:sp>
          <p:nvSpPr>
            <p:cNvPr id="63" name="橢圓 62"/>
            <p:cNvSpPr/>
            <p:nvPr/>
          </p:nvSpPr>
          <p:spPr>
            <a:xfrm>
              <a:off x="461114" y="3711025"/>
              <a:ext cx="815237" cy="533400"/>
            </a:xfrm>
            <a:prstGeom prst="ellipse">
              <a:avLst/>
            </a:prstGeom>
            <a:noFill/>
            <a:ln w="38100" cap="flat" cmpd="sng" algn="ctr">
              <a:solidFill>
                <a:srgbClr val="1F497D"/>
              </a:solidFill>
              <a:prstDash val="sysDash"/>
            </a:ln>
            <a:effectLst/>
          </p:spPr>
          <p:txBody>
            <a:bodyPr wrap="square"/>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kumimoji="0" lang="zh-TW" altLang="en-US" u="none" kern="0">
                <a:solidFill>
                  <a:sysClr val="window" lastClr="FFFFFF"/>
                </a:solidFill>
                <a:latin typeface="Calibri"/>
              </a:endParaRPr>
            </a:p>
          </p:txBody>
        </p:sp>
        <p:cxnSp>
          <p:nvCxnSpPr>
            <p:cNvPr id="64" name="直線單箭頭接點 63"/>
            <p:cNvCxnSpPr>
              <a:stCxn id="63" idx="5"/>
            </p:cNvCxnSpPr>
            <p:nvPr/>
          </p:nvCxnSpPr>
          <p:spPr>
            <a:xfrm>
              <a:off x="1156962" y="4166310"/>
              <a:ext cx="338464" cy="297190"/>
            </a:xfrm>
            <a:prstGeom prst="straightConnector1">
              <a:avLst/>
            </a:prstGeom>
            <a:noFill/>
            <a:ln w="19050" cap="flat" cmpd="sng" algn="ctr">
              <a:solidFill>
                <a:srgbClr val="1F497D"/>
              </a:solidFill>
              <a:prstDash val="solid"/>
              <a:tailEnd type="arrow"/>
            </a:ln>
            <a:effectLst/>
          </p:spPr>
        </p:cxnSp>
      </p:grpSp>
      <p:sp>
        <p:nvSpPr>
          <p:cNvPr id="9" name="標題 1"/>
          <p:cNvSpPr txBox="1">
            <a:spLocks/>
          </p:cNvSpPr>
          <p:nvPr/>
        </p:nvSpPr>
        <p:spPr bwMode="auto">
          <a:xfrm>
            <a:off x="1907731" y="192066"/>
            <a:ext cx="7272807" cy="644840"/>
          </a:xfrm>
          <a:prstGeom prst="rect">
            <a:avLst/>
          </a:prstGeom>
          <a:noFill/>
          <a:ln w="9525">
            <a:noFill/>
            <a:miter lim="800000"/>
            <a:headEnd/>
            <a:tailEnd/>
          </a:ln>
        </p:spPr>
        <p:txBody>
          <a:bodyPr lIns="121861" tIns="60930" rIns="121861" bIns="60930">
            <a:noAutofit/>
          </a:bodyPr>
          <a:lstStyle>
            <a:lvl1pPr algn="l" rtl="0" eaLnBrk="0" fontAlgn="base" hangingPunct="0">
              <a:spcBef>
                <a:spcPct val="0"/>
              </a:spcBef>
              <a:spcAft>
                <a:spcPct val="0"/>
              </a:spcAft>
              <a:defRPr kumimoji="1" sz="3200" b="1">
                <a:solidFill>
                  <a:schemeClr val="tx1"/>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2pPr>
            <a:lvl3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3pPr>
            <a:lvl4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4pPr>
            <a:lvl5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5pPr>
            <a:lvl6pPr marL="609251" algn="ctr" rtl="0" fontAlgn="base">
              <a:spcBef>
                <a:spcPct val="0"/>
              </a:spcBef>
              <a:spcAft>
                <a:spcPct val="0"/>
              </a:spcAft>
              <a:defRPr kumimoji="1" sz="5900">
                <a:solidFill>
                  <a:schemeClr val="tx2"/>
                </a:solidFill>
                <a:latin typeface="Times New Roman" pitchFamily="18" charset="0"/>
                <a:ea typeface="新細明體" pitchFamily="18" charset="-120"/>
              </a:defRPr>
            </a:lvl6pPr>
            <a:lvl7pPr marL="1218540" algn="ctr" rtl="0" fontAlgn="base">
              <a:spcBef>
                <a:spcPct val="0"/>
              </a:spcBef>
              <a:spcAft>
                <a:spcPct val="0"/>
              </a:spcAft>
              <a:defRPr kumimoji="1" sz="5900">
                <a:solidFill>
                  <a:schemeClr val="tx2"/>
                </a:solidFill>
                <a:latin typeface="Times New Roman" pitchFamily="18" charset="0"/>
                <a:ea typeface="新細明體" pitchFamily="18" charset="-120"/>
              </a:defRPr>
            </a:lvl7pPr>
            <a:lvl8pPr marL="1827802" algn="ctr" rtl="0" fontAlgn="base">
              <a:spcBef>
                <a:spcPct val="0"/>
              </a:spcBef>
              <a:spcAft>
                <a:spcPct val="0"/>
              </a:spcAft>
              <a:defRPr kumimoji="1" sz="5900">
                <a:solidFill>
                  <a:schemeClr val="tx2"/>
                </a:solidFill>
                <a:latin typeface="Times New Roman" pitchFamily="18" charset="0"/>
                <a:ea typeface="新細明體" pitchFamily="18" charset="-120"/>
              </a:defRPr>
            </a:lvl8pPr>
            <a:lvl9pPr marL="2437078" algn="ctr" rtl="0" fontAlgn="base">
              <a:spcBef>
                <a:spcPct val="0"/>
              </a:spcBef>
              <a:spcAft>
                <a:spcPct val="0"/>
              </a:spcAft>
              <a:defRPr kumimoji="1" sz="5900">
                <a:solidFill>
                  <a:schemeClr val="tx2"/>
                </a:solidFill>
                <a:latin typeface="Times New Roman" pitchFamily="18" charset="0"/>
                <a:ea typeface="新細明體" pitchFamily="18" charset="-120"/>
              </a:defRPr>
            </a:lvl9pPr>
          </a:lstStyle>
          <a:p>
            <a:r>
              <a:rPr lang="zh-TW" altLang="en-US" sz="2800" u="none" dirty="0">
                <a:solidFill>
                  <a:srgbClr val="404040"/>
                </a:solidFill>
              </a:rPr>
              <a:t>合約服務邊際</a:t>
            </a:r>
            <a:r>
              <a:rPr lang="en-US" altLang="zh-TW" sz="2800" u="none" dirty="0">
                <a:solidFill>
                  <a:srgbClr val="404040"/>
                </a:solidFill>
              </a:rPr>
              <a:t>(CSM) </a:t>
            </a:r>
            <a:r>
              <a:rPr lang="en-US" altLang="zh-TW" sz="2800" u="none" dirty="0" smtClean="0">
                <a:solidFill>
                  <a:srgbClr val="404040"/>
                </a:solidFill>
              </a:rPr>
              <a:t>–</a:t>
            </a:r>
            <a:r>
              <a:rPr lang="zh-TW" altLang="en-US" sz="2800" u="none" dirty="0" smtClean="0">
                <a:solidFill>
                  <a:srgbClr val="404040"/>
                </a:solidFill>
              </a:rPr>
              <a:t>接軌後商品價值分布</a:t>
            </a:r>
            <a:endParaRPr lang="zh-TW" altLang="en-US" sz="2800" u="none" dirty="0">
              <a:solidFill>
                <a:srgbClr val="404040"/>
              </a:solidFill>
            </a:endParaRPr>
          </a:p>
        </p:txBody>
      </p:sp>
      <p:sp>
        <p:nvSpPr>
          <p:cNvPr id="10" name="矩形 9"/>
          <p:cNvSpPr/>
          <p:nvPr/>
        </p:nvSpPr>
        <p:spPr bwMode="auto">
          <a:xfrm>
            <a:off x="161652" y="765676"/>
            <a:ext cx="8782349" cy="773291"/>
          </a:xfrm>
          <a:prstGeom prst="rect">
            <a:avLst/>
          </a:prstGeom>
          <a:gradFill flip="none" rotWithShape="1">
            <a:gsLst>
              <a:gs pos="0">
                <a:srgbClr val="212745">
                  <a:lumMod val="20000"/>
                  <a:lumOff val="80000"/>
                </a:srgbClr>
              </a:gs>
              <a:gs pos="50000">
                <a:srgbClr val="4E67C8">
                  <a:lumMod val="20000"/>
                  <a:lumOff val="80000"/>
                </a:srgbClr>
              </a:gs>
              <a:gs pos="100000">
                <a:sysClr val="window" lastClr="FFFFFF">
                  <a:alpha val="0"/>
                </a:sysClr>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lgn="just" fontAlgn="auto">
              <a:lnSpc>
                <a:spcPct val="110000"/>
              </a:lnSpc>
              <a:spcBef>
                <a:spcPts val="600"/>
              </a:spcBef>
              <a:spcAft>
                <a:spcPts val="0"/>
              </a:spcAft>
              <a:buClr>
                <a:srgbClr val="C00000"/>
              </a:buClr>
              <a:defRPr/>
            </a:pPr>
            <a:r>
              <a:rPr kumimoji="0" lang="zh-TW" altLang="en-US" sz="2000" b="1" u="none" kern="0" dirty="0">
                <a:solidFill>
                  <a:srgbClr val="404040"/>
                </a:solidFill>
                <a:latin typeface="微軟正黑體" pitchFamily="34" charset="-120"/>
                <a:ea typeface="微軟正黑體" pitchFamily="34" charset="-120"/>
              </a:rPr>
              <a:t>無論是現行制度或接軌</a:t>
            </a:r>
            <a:r>
              <a:rPr kumimoji="0" lang="en-US" altLang="zh-TW" sz="2000" b="1" u="none" kern="0" dirty="0">
                <a:solidFill>
                  <a:srgbClr val="404040"/>
                </a:solidFill>
                <a:latin typeface="微軟正黑體" pitchFamily="34" charset="-120"/>
                <a:ea typeface="微軟正黑體" pitchFamily="34" charset="-120"/>
              </a:rPr>
              <a:t>IFRS17</a:t>
            </a:r>
            <a:r>
              <a:rPr kumimoji="0" lang="zh-TW" altLang="en-US" sz="2000" b="1" u="none" kern="0" dirty="0">
                <a:solidFill>
                  <a:srgbClr val="404040"/>
                </a:solidFill>
                <a:latin typeface="微軟正黑體" pitchFamily="34" charset="-120"/>
                <a:ea typeface="微軟正黑體" pitchFamily="34" charset="-120"/>
              </a:rPr>
              <a:t>後，高保障成分壽險、健康險、一年期附約等保障型商品皆為高基礎利益之保險商品。</a:t>
            </a:r>
          </a:p>
        </p:txBody>
      </p:sp>
      <p:sp>
        <p:nvSpPr>
          <p:cNvPr id="15" name="矩形 14"/>
          <p:cNvSpPr/>
          <p:nvPr/>
        </p:nvSpPr>
        <p:spPr>
          <a:xfrm>
            <a:off x="1925855" y="4450654"/>
            <a:ext cx="2429880" cy="2160500"/>
          </a:xfrm>
          <a:prstGeom prst="rect">
            <a:avLst/>
          </a:prstGeom>
          <a:noFill/>
          <a:ln>
            <a:noFill/>
          </a:ln>
          <a:effectLst/>
        </p:spPr>
        <p:txBody>
          <a:bodyPr wrap="square" lIns="0" tIns="0" rIns="0" bIns="0" rtlCol="0" anchor="t">
            <a:noAutofit/>
          </a:bodyPr>
          <a:lstStyle/>
          <a:p>
            <a:pPr algn="ctr" fontAlgn="auto">
              <a:spcBef>
                <a:spcPts val="0"/>
              </a:spcBef>
              <a:spcAft>
                <a:spcPts val="0"/>
              </a:spcAft>
            </a:pPr>
            <a:endParaRPr kumimoji="0" lang="zh-TW" altLang="en-US" sz="1400" b="1" u="none" dirty="0">
              <a:solidFill>
                <a:prstClr val="black"/>
              </a:solidFill>
              <a:latin typeface="微軟正黑體" pitchFamily="34" charset="-120"/>
              <a:ea typeface="微軟正黑體" pitchFamily="34" charset="-120"/>
            </a:endParaRPr>
          </a:p>
        </p:txBody>
      </p:sp>
      <p:sp>
        <p:nvSpPr>
          <p:cNvPr id="2" name="矩形 1"/>
          <p:cNvSpPr/>
          <p:nvPr/>
        </p:nvSpPr>
        <p:spPr bwMode="auto">
          <a:xfrm>
            <a:off x="462169" y="1547256"/>
            <a:ext cx="8481806" cy="5064007"/>
          </a:xfrm>
          <a:prstGeom prst="rect">
            <a:avLst/>
          </a:prstGeom>
          <a:solidFill>
            <a:schemeClr val="bg1">
              <a:alpha val="80000"/>
            </a:schemeClr>
          </a:solidFill>
          <a:ln w="952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auto">
              <a:spcBef>
                <a:spcPts val="0"/>
              </a:spcBef>
              <a:spcAft>
                <a:spcPts val="0"/>
              </a:spcAft>
            </a:pPr>
            <a:endParaRPr lang="zh-TW" altLang="en-US" sz="1400" b="1" u="none" dirty="0" smtClean="0">
              <a:solidFill>
                <a:prstClr val="black"/>
              </a:solidFill>
              <a:latin typeface="微軟正黑體" pitchFamily="34" charset="-120"/>
              <a:ea typeface="微軟正黑體" pitchFamily="34" charset="-120"/>
            </a:endParaRPr>
          </a:p>
        </p:txBody>
      </p:sp>
      <p:grpSp>
        <p:nvGrpSpPr>
          <p:cNvPr id="19" name="群組 18"/>
          <p:cNvGrpSpPr/>
          <p:nvPr/>
        </p:nvGrpSpPr>
        <p:grpSpPr>
          <a:xfrm>
            <a:off x="462881" y="1547276"/>
            <a:ext cx="7984709" cy="4917647"/>
            <a:chOff x="617000" y="1546789"/>
            <a:chExt cx="10646357" cy="4916509"/>
          </a:xfrm>
        </p:grpSpPr>
        <p:cxnSp>
          <p:nvCxnSpPr>
            <p:cNvPr id="7" name="直線接點 6"/>
            <p:cNvCxnSpPr/>
            <p:nvPr/>
          </p:nvCxnSpPr>
          <p:spPr bwMode="auto">
            <a:xfrm>
              <a:off x="1692067" y="3581877"/>
              <a:ext cx="9571290" cy="8546"/>
            </a:xfrm>
            <a:prstGeom prst="line">
              <a:avLst/>
            </a:prstGeom>
            <a:solidFill>
              <a:schemeClr val="accent1"/>
            </a:solidFill>
            <a:ln w="2857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線接點 47"/>
            <p:cNvCxnSpPr/>
            <p:nvPr/>
          </p:nvCxnSpPr>
          <p:spPr bwMode="auto">
            <a:xfrm flipH="1" flipV="1">
              <a:off x="6430710" y="1546789"/>
              <a:ext cx="36975" cy="4070089"/>
            </a:xfrm>
            <a:prstGeom prst="line">
              <a:avLst/>
            </a:prstGeom>
            <a:solidFill>
              <a:schemeClr val="accent1"/>
            </a:solidFill>
            <a:ln w="2857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文字方塊 15"/>
            <p:cNvSpPr txBox="1"/>
            <p:nvPr/>
          </p:nvSpPr>
          <p:spPr>
            <a:xfrm>
              <a:off x="617000" y="2872576"/>
              <a:ext cx="656595" cy="2093721"/>
            </a:xfrm>
            <a:prstGeom prst="rect">
              <a:avLst/>
            </a:prstGeom>
            <a:noFill/>
          </p:spPr>
          <p:txBody>
            <a:bodyPr vert="eaVert" wrap="square" rtlCol="0">
              <a:spAutoFit/>
            </a:bodyPr>
            <a:lstStyle/>
            <a:p>
              <a:pPr fontAlgn="auto">
                <a:spcBef>
                  <a:spcPts val="0"/>
                </a:spcBef>
                <a:spcAft>
                  <a:spcPts val="0"/>
                </a:spcAft>
              </a:pPr>
              <a:r>
                <a:rPr kumimoji="0" lang="zh-TW" altLang="en-US" sz="2000" b="1" u="none" dirty="0" smtClean="0">
                  <a:solidFill>
                    <a:srgbClr val="404040"/>
                  </a:solidFill>
                  <a:latin typeface="Times New Roman"/>
                  <a:ea typeface="新細明體"/>
                </a:rPr>
                <a:t>合 約 服 務 邊 際</a:t>
              </a:r>
              <a:endParaRPr kumimoji="0" lang="zh-TW" altLang="en-US" sz="2000" b="1" u="none" dirty="0">
                <a:solidFill>
                  <a:srgbClr val="404040"/>
                </a:solidFill>
                <a:latin typeface="Times New Roman"/>
                <a:ea typeface="新細明體"/>
              </a:endParaRPr>
            </a:p>
          </p:txBody>
        </p:sp>
        <p:sp>
          <p:nvSpPr>
            <p:cNvPr id="75" name="文字方塊 42"/>
            <p:cNvSpPr txBox="1"/>
            <p:nvPr/>
          </p:nvSpPr>
          <p:spPr>
            <a:xfrm>
              <a:off x="10725791" y="2980389"/>
              <a:ext cx="464561" cy="553998"/>
            </a:xfrm>
            <a:prstGeom prst="rect">
              <a:avLst/>
            </a:prstGeom>
            <a:noFill/>
            <a:ln>
              <a:noFill/>
            </a:ln>
            <a:effectLst/>
          </p:spPr>
          <p:txBody>
            <a:bodyPr wrap="none" lIns="36000" tIns="0" rIns="36000" bIns="0" rtlCol="0" anchor="ctr" anchorCtr="0">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fontAlgn="auto">
                <a:spcBef>
                  <a:spcPts val="0"/>
                </a:spcBef>
                <a:spcAft>
                  <a:spcPts val="0"/>
                </a:spcAft>
                <a:defRPr/>
              </a:pPr>
              <a:r>
                <a:rPr kumimoji="0" lang="en-US" altLang="zh-TW" sz="3600" b="1" u="none" kern="0" dirty="0">
                  <a:solidFill>
                    <a:sysClr val="window" lastClr="FFFFFF">
                      <a:lumMod val="85000"/>
                    </a:sysClr>
                  </a:solidFill>
                  <a:latin typeface="微軟正黑體" pitchFamily="34" charset="-120"/>
                  <a:ea typeface="微軟正黑體" pitchFamily="34" charset="-120"/>
                </a:rPr>
                <a:t>1</a:t>
              </a:r>
              <a:endParaRPr kumimoji="0" lang="zh-TW" altLang="en-US" sz="1400" b="1" u="none" kern="0" dirty="0">
                <a:solidFill>
                  <a:sysClr val="window" lastClr="FFFFFF">
                    <a:lumMod val="85000"/>
                  </a:sysClr>
                </a:solidFill>
                <a:latin typeface="微軟正黑體" pitchFamily="34" charset="-120"/>
                <a:ea typeface="微軟正黑體" pitchFamily="34" charset="-120"/>
              </a:endParaRPr>
            </a:p>
          </p:txBody>
        </p:sp>
        <p:sp>
          <p:nvSpPr>
            <p:cNvPr id="76" name="文字方塊 43"/>
            <p:cNvSpPr txBox="1"/>
            <p:nvPr/>
          </p:nvSpPr>
          <p:spPr>
            <a:xfrm>
              <a:off x="10725791" y="3623021"/>
              <a:ext cx="464561" cy="553998"/>
            </a:xfrm>
            <a:prstGeom prst="rect">
              <a:avLst/>
            </a:prstGeom>
            <a:noFill/>
            <a:ln>
              <a:noFill/>
            </a:ln>
            <a:effectLst/>
          </p:spPr>
          <p:txBody>
            <a:bodyPr wrap="none" lIns="36000" tIns="0" rIns="36000" bIns="0" rtlCol="0" anchor="ctr" anchorCtr="0">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fontAlgn="auto">
                <a:spcBef>
                  <a:spcPts val="0"/>
                </a:spcBef>
                <a:spcAft>
                  <a:spcPts val="0"/>
                </a:spcAft>
                <a:defRPr/>
              </a:pPr>
              <a:r>
                <a:rPr kumimoji="0" lang="en-US" altLang="zh-TW" sz="3600" b="1" u="none" kern="0" dirty="0">
                  <a:solidFill>
                    <a:sysClr val="window" lastClr="FFFFFF">
                      <a:lumMod val="85000"/>
                    </a:sysClr>
                  </a:solidFill>
                  <a:latin typeface="微軟正黑體" pitchFamily="34" charset="-120"/>
                  <a:ea typeface="微軟正黑體" pitchFamily="34" charset="-120"/>
                </a:rPr>
                <a:t>2</a:t>
              </a:r>
              <a:endParaRPr kumimoji="0" lang="zh-TW" altLang="en-US" sz="3600" b="1" u="none" kern="0" dirty="0">
                <a:solidFill>
                  <a:sysClr val="window" lastClr="FFFFFF">
                    <a:lumMod val="85000"/>
                  </a:sysClr>
                </a:solidFill>
                <a:latin typeface="微軟正黑體" pitchFamily="34" charset="-120"/>
                <a:ea typeface="微軟正黑體" pitchFamily="34" charset="-120"/>
              </a:endParaRPr>
            </a:p>
          </p:txBody>
        </p:sp>
        <p:sp>
          <p:nvSpPr>
            <p:cNvPr id="77" name="文字方塊 44"/>
            <p:cNvSpPr txBox="1"/>
            <p:nvPr/>
          </p:nvSpPr>
          <p:spPr>
            <a:xfrm>
              <a:off x="1772278" y="2980389"/>
              <a:ext cx="464561" cy="553998"/>
            </a:xfrm>
            <a:prstGeom prst="rect">
              <a:avLst/>
            </a:prstGeom>
            <a:noFill/>
            <a:ln>
              <a:noFill/>
            </a:ln>
            <a:effectLst/>
          </p:spPr>
          <p:txBody>
            <a:bodyPr wrap="none" lIns="36000" tIns="0" rIns="36000" bIns="0" rtlCol="0" anchor="ctr" anchorCtr="0">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fontAlgn="auto">
                <a:spcBef>
                  <a:spcPts val="0"/>
                </a:spcBef>
                <a:spcAft>
                  <a:spcPts val="0"/>
                </a:spcAft>
                <a:defRPr/>
              </a:pPr>
              <a:r>
                <a:rPr kumimoji="0" lang="en-US" altLang="zh-TW" sz="3600" b="1" u="none" kern="0" dirty="0">
                  <a:solidFill>
                    <a:sysClr val="window" lastClr="FFFFFF">
                      <a:lumMod val="85000"/>
                    </a:sysClr>
                  </a:solidFill>
                  <a:latin typeface="微軟正黑體" pitchFamily="34" charset="-120"/>
                  <a:ea typeface="微軟正黑體" pitchFamily="34" charset="-120"/>
                </a:rPr>
                <a:t>3</a:t>
              </a:r>
              <a:endParaRPr kumimoji="0" lang="zh-TW" altLang="en-US" sz="3600" b="1" u="none" kern="0" dirty="0">
                <a:solidFill>
                  <a:sysClr val="window" lastClr="FFFFFF">
                    <a:lumMod val="85000"/>
                  </a:sysClr>
                </a:solidFill>
                <a:latin typeface="微軟正黑體" pitchFamily="34" charset="-120"/>
                <a:ea typeface="微軟正黑體" pitchFamily="34" charset="-120"/>
              </a:endParaRPr>
            </a:p>
          </p:txBody>
        </p:sp>
        <p:sp>
          <p:nvSpPr>
            <p:cNvPr id="78" name="文字方塊 45"/>
            <p:cNvSpPr txBox="1"/>
            <p:nvPr/>
          </p:nvSpPr>
          <p:spPr>
            <a:xfrm>
              <a:off x="1772278" y="3632611"/>
              <a:ext cx="464561" cy="553998"/>
            </a:xfrm>
            <a:prstGeom prst="rect">
              <a:avLst/>
            </a:prstGeom>
            <a:noFill/>
            <a:ln>
              <a:noFill/>
            </a:ln>
            <a:effectLst/>
          </p:spPr>
          <p:txBody>
            <a:bodyPr wrap="none" lIns="36000" tIns="0" rIns="36000" bIns="0" rtlCol="0" anchor="ctr" anchorCtr="0">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fontAlgn="auto">
                <a:spcBef>
                  <a:spcPts val="0"/>
                </a:spcBef>
                <a:spcAft>
                  <a:spcPts val="0"/>
                </a:spcAft>
                <a:defRPr/>
              </a:pPr>
              <a:r>
                <a:rPr kumimoji="0" lang="en-US" altLang="zh-TW" sz="3600" b="1" u="none" kern="0" dirty="0">
                  <a:solidFill>
                    <a:sysClr val="window" lastClr="FFFFFF">
                      <a:lumMod val="85000"/>
                    </a:sysClr>
                  </a:solidFill>
                  <a:latin typeface="微軟正黑體" pitchFamily="34" charset="-120"/>
                  <a:ea typeface="微軟正黑體" pitchFamily="34" charset="-120"/>
                </a:rPr>
                <a:t>4</a:t>
              </a:r>
              <a:endParaRPr kumimoji="0" lang="zh-TW" altLang="en-US" sz="3600" b="1" u="none" kern="0" dirty="0">
                <a:solidFill>
                  <a:sysClr val="window" lastClr="FFFFFF">
                    <a:lumMod val="85000"/>
                  </a:sysClr>
                </a:solidFill>
                <a:latin typeface="微軟正黑體" pitchFamily="34" charset="-120"/>
                <a:ea typeface="微軟正黑體" pitchFamily="34" charset="-120"/>
              </a:endParaRPr>
            </a:p>
          </p:txBody>
        </p:sp>
        <p:sp>
          <p:nvSpPr>
            <p:cNvPr id="18" name="文字方塊 17"/>
            <p:cNvSpPr txBox="1"/>
            <p:nvPr/>
          </p:nvSpPr>
          <p:spPr>
            <a:xfrm>
              <a:off x="5645844" y="5816967"/>
              <a:ext cx="1643681" cy="646331"/>
            </a:xfrm>
            <a:prstGeom prst="rect">
              <a:avLst/>
            </a:prstGeom>
            <a:noFill/>
          </p:spPr>
          <p:txBody>
            <a:bodyPr wrap="square" rtlCol="0">
              <a:spAutoFit/>
            </a:bodyPr>
            <a:lstStyle/>
            <a:p>
              <a:pPr algn="ctr" fontAlgn="auto">
                <a:spcBef>
                  <a:spcPts val="0"/>
                </a:spcBef>
                <a:spcAft>
                  <a:spcPts val="0"/>
                </a:spcAft>
              </a:pPr>
              <a:r>
                <a:rPr kumimoji="0" lang="en-US" altLang="zh-TW" sz="1800" b="1" u="none" dirty="0" smtClean="0">
                  <a:solidFill>
                    <a:srgbClr val="404040"/>
                  </a:solidFill>
                  <a:latin typeface="新細明體"/>
                  <a:ea typeface="新細明體"/>
                </a:rPr>
                <a:t>VNB</a:t>
              </a:r>
              <a:r>
                <a:rPr kumimoji="0" lang="zh-TW" altLang="en-US" sz="1800" b="1" u="none" dirty="0" smtClean="0">
                  <a:solidFill>
                    <a:srgbClr val="404040"/>
                  </a:solidFill>
                  <a:latin typeface="新細明體"/>
                  <a:ea typeface="新細明體"/>
                </a:rPr>
                <a:t> </a:t>
              </a:r>
              <a:r>
                <a:rPr kumimoji="0" lang="en-US" altLang="zh-TW" sz="1800" b="1" u="none" dirty="0" smtClean="0">
                  <a:solidFill>
                    <a:srgbClr val="404040"/>
                  </a:solidFill>
                  <a:latin typeface="新細明體"/>
                  <a:ea typeface="新細明體"/>
                </a:rPr>
                <a:t>Margin</a:t>
              </a:r>
              <a:endParaRPr kumimoji="0" lang="zh-TW" altLang="en-US" sz="1800" b="1" u="none" dirty="0">
                <a:solidFill>
                  <a:srgbClr val="404040"/>
                </a:solidFill>
                <a:latin typeface="新細明體"/>
                <a:ea typeface="新細明體"/>
              </a:endParaRPr>
            </a:p>
          </p:txBody>
        </p:sp>
      </p:grpSp>
      <p:sp>
        <p:nvSpPr>
          <p:cNvPr id="20" name="橢圓 19"/>
          <p:cNvSpPr/>
          <p:nvPr/>
        </p:nvSpPr>
        <p:spPr bwMode="auto">
          <a:xfrm>
            <a:off x="1720837" y="3611321"/>
            <a:ext cx="1311624" cy="1365711"/>
          </a:xfrm>
          <a:prstGeom prst="ellipse">
            <a:avLst/>
          </a:prstGeom>
          <a:solidFill>
            <a:srgbClr val="953735"/>
          </a:solidFill>
          <a:ln w="952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zh-TW" altLang="en-US" b="1" u="none" dirty="0">
                <a:solidFill>
                  <a:prstClr val="white"/>
                </a:solidFill>
                <a:latin typeface="微軟正黑體" pitchFamily="34" charset="-120"/>
                <a:ea typeface="微軟正黑體" pitchFamily="34" charset="-120"/>
              </a:rPr>
              <a:t>理財型</a:t>
            </a:r>
            <a:endParaRPr lang="zh-TW" altLang="en-US" b="1" u="none" dirty="0" smtClean="0">
              <a:solidFill>
                <a:prstClr val="white"/>
              </a:solidFill>
              <a:latin typeface="微軟正黑體" pitchFamily="34" charset="-120"/>
              <a:ea typeface="微軟正黑體" pitchFamily="34" charset="-120"/>
            </a:endParaRPr>
          </a:p>
        </p:txBody>
      </p:sp>
      <p:cxnSp>
        <p:nvCxnSpPr>
          <p:cNvPr id="22" name="直線接點 21"/>
          <p:cNvCxnSpPr/>
          <p:nvPr/>
        </p:nvCxnSpPr>
        <p:spPr bwMode="auto">
          <a:xfrm>
            <a:off x="1269050" y="1786498"/>
            <a:ext cx="0" cy="383169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直線接點 78"/>
          <p:cNvCxnSpPr/>
          <p:nvPr/>
        </p:nvCxnSpPr>
        <p:spPr bwMode="auto">
          <a:xfrm flipH="1">
            <a:off x="1269064" y="5618180"/>
            <a:ext cx="7258841"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橢圓 81"/>
          <p:cNvSpPr/>
          <p:nvPr/>
        </p:nvSpPr>
        <p:spPr bwMode="auto">
          <a:xfrm>
            <a:off x="5157841" y="3014060"/>
            <a:ext cx="1300454" cy="1280030"/>
          </a:xfrm>
          <a:prstGeom prst="ellipse">
            <a:avLst/>
          </a:prstGeom>
          <a:solidFill>
            <a:srgbClr val="1F497D"/>
          </a:solidFill>
          <a:ln w="952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zh-TW" altLang="en-US" sz="1600" b="1" u="none" dirty="0" smtClean="0">
                <a:solidFill>
                  <a:prstClr val="white"/>
                </a:solidFill>
                <a:latin typeface="微軟正黑體" pitchFamily="34" charset="-120"/>
                <a:ea typeface="微軟正黑體" pitchFamily="34" charset="-120"/>
              </a:rPr>
              <a:t>高保障成分壽險</a:t>
            </a:r>
          </a:p>
        </p:txBody>
      </p:sp>
      <p:sp>
        <p:nvSpPr>
          <p:cNvPr id="83" name="橢圓 82"/>
          <p:cNvSpPr/>
          <p:nvPr/>
        </p:nvSpPr>
        <p:spPr bwMode="auto">
          <a:xfrm>
            <a:off x="5808068" y="1539024"/>
            <a:ext cx="1320578" cy="1414930"/>
          </a:xfrm>
          <a:prstGeom prst="ellipse">
            <a:avLst/>
          </a:prstGeom>
          <a:solidFill>
            <a:schemeClr val="accent1">
              <a:lumMod val="60000"/>
              <a:lumOff val="40000"/>
            </a:schemeClr>
          </a:solidFill>
          <a:ln w="952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zh-TW" altLang="en-US" b="1" u="none" dirty="0" smtClean="0">
                <a:solidFill>
                  <a:srgbClr val="1F497D"/>
                </a:solidFill>
                <a:latin typeface="微軟正黑體" pitchFamily="34" charset="-120"/>
                <a:ea typeface="微軟正黑體" pitchFamily="34" charset="-120"/>
              </a:rPr>
              <a:t>健康險</a:t>
            </a:r>
          </a:p>
        </p:txBody>
      </p:sp>
      <p:sp>
        <p:nvSpPr>
          <p:cNvPr id="84" name="橢圓 83"/>
          <p:cNvSpPr/>
          <p:nvPr/>
        </p:nvSpPr>
        <p:spPr bwMode="auto">
          <a:xfrm>
            <a:off x="1291890" y="5065837"/>
            <a:ext cx="706611" cy="675252"/>
          </a:xfrm>
          <a:prstGeom prst="ellipse">
            <a:avLst/>
          </a:prstGeom>
          <a:solidFill>
            <a:schemeClr val="accent2">
              <a:lumMod val="50000"/>
            </a:schemeClr>
          </a:solidFill>
          <a:ln w="952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zh-TW" altLang="en-US" sz="1200" b="1" u="none" dirty="0" smtClean="0">
                <a:solidFill>
                  <a:prstClr val="white"/>
                </a:solidFill>
                <a:latin typeface="微軟正黑體" pitchFamily="34" charset="-120"/>
                <a:ea typeface="微軟正黑體" pitchFamily="34" charset="-120"/>
              </a:rPr>
              <a:t>投資型</a:t>
            </a:r>
          </a:p>
        </p:txBody>
      </p:sp>
      <p:sp>
        <p:nvSpPr>
          <p:cNvPr id="86" name="文字方塊 85"/>
          <p:cNvSpPr txBox="1"/>
          <p:nvPr/>
        </p:nvSpPr>
        <p:spPr>
          <a:xfrm>
            <a:off x="717821" y="6211057"/>
            <a:ext cx="474348" cy="400203"/>
          </a:xfrm>
          <a:prstGeom prst="rect">
            <a:avLst/>
          </a:prstGeom>
          <a:noFill/>
        </p:spPr>
        <p:txBody>
          <a:bodyPr wrap="square" rtlCol="0">
            <a:spAutoFit/>
          </a:bodyPr>
          <a:lstStyle/>
          <a:p>
            <a:pPr algn="ctr" fontAlgn="auto">
              <a:spcBef>
                <a:spcPts val="0"/>
              </a:spcBef>
              <a:spcAft>
                <a:spcPts val="0"/>
              </a:spcAft>
            </a:pPr>
            <a:r>
              <a:rPr kumimoji="0" lang="zh-TW" altLang="en-US" sz="2000" b="1" u="none" dirty="0" smtClean="0">
                <a:solidFill>
                  <a:srgbClr val="404040"/>
                </a:solidFill>
                <a:latin typeface="Times New Roman"/>
                <a:ea typeface="新細明體"/>
              </a:rPr>
              <a:t>小</a:t>
            </a:r>
            <a:endParaRPr kumimoji="0" lang="zh-TW" altLang="en-US" sz="2000" b="1" u="none" dirty="0">
              <a:solidFill>
                <a:srgbClr val="404040"/>
              </a:solidFill>
              <a:latin typeface="Times New Roman"/>
              <a:ea typeface="新細明體"/>
            </a:endParaRPr>
          </a:p>
        </p:txBody>
      </p:sp>
      <p:sp>
        <p:nvSpPr>
          <p:cNvPr id="87" name="文字方塊 86"/>
          <p:cNvSpPr txBox="1"/>
          <p:nvPr/>
        </p:nvSpPr>
        <p:spPr>
          <a:xfrm>
            <a:off x="8439503" y="6199844"/>
            <a:ext cx="474348" cy="400203"/>
          </a:xfrm>
          <a:prstGeom prst="rect">
            <a:avLst/>
          </a:prstGeom>
          <a:noFill/>
        </p:spPr>
        <p:txBody>
          <a:bodyPr wrap="square" rtlCol="0">
            <a:spAutoFit/>
          </a:bodyPr>
          <a:lstStyle/>
          <a:p>
            <a:pPr algn="ctr" fontAlgn="auto">
              <a:spcBef>
                <a:spcPts val="0"/>
              </a:spcBef>
              <a:spcAft>
                <a:spcPts val="0"/>
              </a:spcAft>
            </a:pPr>
            <a:r>
              <a:rPr kumimoji="0" lang="zh-TW" altLang="en-US" sz="2000" b="1" u="none" dirty="0" smtClean="0">
                <a:solidFill>
                  <a:srgbClr val="404040"/>
                </a:solidFill>
                <a:latin typeface="Times New Roman"/>
                <a:ea typeface="新細明體"/>
              </a:rPr>
              <a:t>大</a:t>
            </a:r>
            <a:endParaRPr kumimoji="0" lang="zh-TW" altLang="en-US" sz="2000" b="1" u="none" dirty="0">
              <a:solidFill>
                <a:srgbClr val="404040"/>
              </a:solidFill>
              <a:latin typeface="Times New Roman"/>
              <a:ea typeface="新細明體"/>
            </a:endParaRPr>
          </a:p>
        </p:txBody>
      </p:sp>
      <p:sp>
        <p:nvSpPr>
          <p:cNvPr id="88" name="文字方塊 87"/>
          <p:cNvSpPr txBox="1"/>
          <p:nvPr/>
        </p:nvSpPr>
        <p:spPr>
          <a:xfrm>
            <a:off x="717821" y="1786484"/>
            <a:ext cx="474348" cy="400203"/>
          </a:xfrm>
          <a:prstGeom prst="rect">
            <a:avLst/>
          </a:prstGeom>
          <a:noFill/>
        </p:spPr>
        <p:txBody>
          <a:bodyPr wrap="square" rtlCol="0">
            <a:spAutoFit/>
          </a:bodyPr>
          <a:lstStyle/>
          <a:p>
            <a:pPr algn="ctr" fontAlgn="auto">
              <a:spcBef>
                <a:spcPts val="0"/>
              </a:spcBef>
              <a:spcAft>
                <a:spcPts val="0"/>
              </a:spcAft>
            </a:pPr>
            <a:r>
              <a:rPr kumimoji="0" lang="zh-TW" altLang="en-US" sz="2000" b="1" u="none" dirty="0" smtClean="0">
                <a:solidFill>
                  <a:srgbClr val="404040"/>
                </a:solidFill>
                <a:latin typeface="Times New Roman"/>
                <a:ea typeface="新細明體"/>
              </a:rPr>
              <a:t>大</a:t>
            </a:r>
            <a:endParaRPr kumimoji="0" lang="zh-TW" altLang="en-US" sz="2000" b="1" u="none" dirty="0">
              <a:solidFill>
                <a:srgbClr val="404040"/>
              </a:solidFill>
              <a:latin typeface="Times New Roman"/>
              <a:ea typeface="新細明體"/>
            </a:endParaRPr>
          </a:p>
        </p:txBody>
      </p:sp>
      <p:cxnSp>
        <p:nvCxnSpPr>
          <p:cNvPr id="91" name="直線單箭頭接點 90"/>
          <p:cNvCxnSpPr>
            <a:endCxn id="87" idx="1"/>
          </p:cNvCxnSpPr>
          <p:nvPr/>
        </p:nvCxnSpPr>
        <p:spPr bwMode="auto">
          <a:xfrm>
            <a:off x="1471947" y="6399946"/>
            <a:ext cx="6967556" cy="0"/>
          </a:xfrm>
          <a:prstGeom prst="straightConnector1">
            <a:avLst/>
          </a:prstGeom>
          <a:solidFill>
            <a:schemeClr val="accent1"/>
          </a:solidFill>
          <a:ln w="28575" cap="flat" cmpd="sng" algn="ctr">
            <a:solidFill>
              <a:srgbClr val="404040"/>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直線單箭頭接點 92"/>
          <p:cNvCxnSpPr/>
          <p:nvPr/>
        </p:nvCxnSpPr>
        <p:spPr bwMode="auto">
          <a:xfrm flipV="1">
            <a:off x="954995" y="2133349"/>
            <a:ext cx="0" cy="3970224"/>
          </a:xfrm>
          <a:prstGeom prst="straightConnector1">
            <a:avLst/>
          </a:prstGeom>
          <a:solidFill>
            <a:schemeClr val="accent1"/>
          </a:solidFill>
          <a:ln w="28575" cap="flat" cmpd="sng" algn="ctr">
            <a:solidFill>
              <a:srgbClr val="404040"/>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5" name="橢圓 94"/>
          <p:cNvSpPr/>
          <p:nvPr/>
        </p:nvSpPr>
        <p:spPr bwMode="auto">
          <a:xfrm>
            <a:off x="7128670" y="2356400"/>
            <a:ext cx="1089943" cy="1086632"/>
          </a:xfrm>
          <a:prstGeom prst="ellipse">
            <a:avLst/>
          </a:prstGeom>
          <a:solidFill>
            <a:schemeClr val="bg1">
              <a:lumMod val="50000"/>
            </a:schemeClr>
          </a:solidFill>
          <a:ln w="952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zh-TW" altLang="en-US" sz="1600" b="1" u="none" dirty="0" smtClean="0">
                <a:solidFill>
                  <a:prstClr val="white"/>
                </a:solidFill>
                <a:latin typeface="微軟正黑體" pitchFamily="34" charset="-120"/>
                <a:ea typeface="微軟正黑體" pitchFamily="34" charset="-120"/>
              </a:rPr>
              <a:t>一年期附約</a:t>
            </a:r>
          </a:p>
        </p:txBody>
      </p:sp>
    </p:spTree>
    <p:extLst>
      <p:ext uri="{BB962C8B-B14F-4D97-AF65-F5344CB8AC3E}">
        <p14:creationId xmlns:p14="http://schemas.microsoft.com/office/powerpoint/2010/main" val="25195421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圖表 42"/>
          <p:cNvGraphicFramePr>
            <a:graphicFrameLocks/>
          </p:cNvGraphicFramePr>
          <p:nvPr>
            <p:extLst>
              <p:ext uri="{D42A27DB-BD31-4B8C-83A1-F6EECF244321}">
                <p14:modId xmlns:p14="http://schemas.microsoft.com/office/powerpoint/2010/main" val="4107057323"/>
              </p:ext>
            </p:extLst>
          </p:nvPr>
        </p:nvGraphicFramePr>
        <p:xfrm>
          <a:off x="1044424" y="2925680"/>
          <a:ext cx="7415108"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35" name="標題 1"/>
          <p:cNvSpPr txBox="1">
            <a:spLocks/>
          </p:cNvSpPr>
          <p:nvPr/>
        </p:nvSpPr>
        <p:spPr>
          <a:xfrm>
            <a:off x="1705906" y="150582"/>
            <a:ext cx="7486853" cy="538163"/>
          </a:xfrm>
          <a:prstGeom prst="rect">
            <a:avLst/>
          </a:prstGeom>
          <a:noFill/>
          <a:ln w="9525">
            <a:noFill/>
            <a:miter lim="800000"/>
            <a:headEnd/>
            <a:tailEnd/>
          </a:ln>
          <a:extLst/>
        </p:spPr>
        <p:txBody>
          <a:bodyPr/>
          <a:lstStyle>
            <a:lvl1pPr algn="ctr" eaLnBrk="0" hangingPunct="0">
              <a:defRPr sz="3200" b="1">
                <a:solidFill>
                  <a:srgbClr val="0000CC"/>
                </a:solidFill>
                <a:latin typeface="微軟正黑體" panose="020B0604030504040204" pitchFamily="34" charset="-120"/>
                <a:ea typeface="微軟正黑體" panose="020B0604030504040204" pitchFamily="34" charset="-120"/>
                <a:cs typeface="+mj-cs"/>
              </a:defRPr>
            </a:lvl1pPr>
            <a:lvl2pPr eaLnBrk="0" hangingPunct="0">
              <a:defRPr sz="3000">
                <a:solidFill>
                  <a:schemeClr val="tx2"/>
                </a:solidFill>
                <a:latin typeface="微軟正黑體" pitchFamily="34" charset="-120"/>
                <a:ea typeface="微軟正黑體" pitchFamily="34" charset="-120"/>
              </a:defRPr>
            </a:lvl2pPr>
            <a:lvl3pPr eaLnBrk="0" hangingPunct="0">
              <a:defRPr sz="3000">
                <a:solidFill>
                  <a:schemeClr val="tx2"/>
                </a:solidFill>
                <a:latin typeface="微軟正黑體" pitchFamily="34" charset="-120"/>
                <a:ea typeface="微軟正黑體" pitchFamily="34" charset="-120"/>
              </a:defRPr>
            </a:lvl3pPr>
            <a:lvl4pPr eaLnBrk="0" hangingPunct="0">
              <a:defRPr sz="3000">
                <a:solidFill>
                  <a:schemeClr val="tx2"/>
                </a:solidFill>
                <a:latin typeface="微軟正黑體" pitchFamily="34" charset="-120"/>
                <a:ea typeface="微軟正黑體" pitchFamily="34" charset="-120"/>
              </a:defRPr>
            </a:lvl4pPr>
            <a:lvl5pPr eaLnBrk="0" hangingPunct="0">
              <a:defRPr sz="3000">
                <a:solidFill>
                  <a:schemeClr val="tx2"/>
                </a:solidFill>
                <a:latin typeface="微軟正黑體" pitchFamily="34" charset="-120"/>
                <a:ea typeface="微軟正黑體" pitchFamily="34" charset="-120"/>
              </a:defRPr>
            </a:lvl5pPr>
            <a:lvl6pPr marL="457200" algn="ctr" fontAlgn="base">
              <a:spcBef>
                <a:spcPct val="0"/>
              </a:spcBef>
              <a:spcAft>
                <a:spcPct val="0"/>
              </a:spcAft>
              <a:defRPr sz="4400">
                <a:solidFill>
                  <a:schemeClr val="tx2"/>
                </a:solidFill>
              </a:defRPr>
            </a:lvl6pPr>
            <a:lvl7pPr marL="914400" algn="ctr" fontAlgn="base">
              <a:spcBef>
                <a:spcPct val="0"/>
              </a:spcBef>
              <a:spcAft>
                <a:spcPct val="0"/>
              </a:spcAft>
              <a:defRPr sz="4400">
                <a:solidFill>
                  <a:schemeClr val="tx2"/>
                </a:solidFill>
              </a:defRPr>
            </a:lvl7pPr>
            <a:lvl8pPr marL="1371600" algn="ctr" fontAlgn="base">
              <a:spcBef>
                <a:spcPct val="0"/>
              </a:spcBef>
              <a:spcAft>
                <a:spcPct val="0"/>
              </a:spcAft>
              <a:defRPr sz="4400">
                <a:solidFill>
                  <a:schemeClr val="tx2"/>
                </a:solidFill>
              </a:defRPr>
            </a:lvl8pPr>
            <a:lvl9pPr marL="1828800" algn="ctr" fontAlgn="base">
              <a:spcBef>
                <a:spcPct val="0"/>
              </a:spcBef>
              <a:spcAft>
                <a:spcPct val="0"/>
              </a:spcAft>
              <a:defRPr sz="4400">
                <a:solidFill>
                  <a:schemeClr val="tx2"/>
                </a:solidFill>
              </a:defRPr>
            </a:lvl9pPr>
          </a:lstStyle>
          <a:p>
            <a:pPr marL="807876" algn="l" fontAlgn="auto">
              <a:spcBef>
                <a:spcPts val="0"/>
              </a:spcBef>
              <a:spcAft>
                <a:spcPts val="0"/>
              </a:spcAft>
            </a:pPr>
            <a:r>
              <a:rPr kumimoji="0" lang="zh-TW" altLang="en-US" u="none" dirty="0">
                <a:solidFill>
                  <a:prstClr val="black">
                    <a:lumMod val="75000"/>
                    <a:lumOff val="25000"/>
                  </a:prstClr>
                </a:solidFill>
              </a:rPr>
              <a:t>通路經營觀念轉變</a:t>
            </a:r>
          </a:p>
        </p:txBody>
      </p:sp>
      <p:sp>
        <p:nvSpPr>
          <p:cNvPr id="10" name="＞形箭號 9"/>
          <p:cNvSpPr/>
          <p:nvPr/>
        </p:nvSpPr>
        <p:spPr>
          <a:xfrm>
            <a:off x="1554080" y="5668824"/>
            <a:ext cx="1785857" cy="360000"/>
          </a:xfrm>
          <a:prstGeom prst="chevron">
            <a:avLst/>
          </a:prstGeom>
          <a:solidFill>
            <a:srgbClr val="FFE697"/>
          </a:solidFill>
          <a:ln w="38100">
            <a:solidFill>
              <a:srgbClr val="FFC000"/>
            </a:solidFill>
          </a:ln>
          <a:effectLst/>
        </p:spPr>
        <p:txBody>
          <a:bodyPr wrap="none" lIns="0" tIns="0" rIns="0" bIns="0" rtlCol="0" anchor="ctr" anchorCtr="0">
            <a:noAutofit/>
          </a:bodyPr>
          <a:lstStyle/>
          <a:p>
            <a:pPr algn="ctr" fontAlgn="auto">
              <a:spcBef>
                <a:spcPts val="0"/>
              </a:spcBef>
              <a:spcAft>
                <a:spcPts val="0"/>
              </a:spcAft>
            </a:pPr>
            <a:r>
              <a:rPr kumimoji="0" lang="en-US" altLang="zh-TW" sz="1800" b="1" u="none" dirty="0">
                <a:solidFill>
                  <a:prstClr val="black"/>
                </a:solidFill>
                <a:latin typeface="微軟正黑體" pitchFamily="34" charset="-120"/>
                <a:ea typeface="微軟正黑體" pitchFamily="34" charset="-120"/>
              </a:rPr>
              <a:t>2019</a:t>
            </a:r>
            <a:endParaRPr kumimoji="0" lang="zh-TW" altLang="en-US" sz="1800" b="1" u="none" dirty="0">
              <a:solidFill>
                <a:prstClr val="black"/>
              </a:solidFill>
              <a:latin typeface="微軟正黑體" pitchFamily="34" charset="-120"/>
              <a:ea typeface="微軟正黑體" pitchFamily="34" charset="-120"/>
            </a:endParaRPr>
          </a:p>
        </p:txBody>
      </p:sp>
      <p:sp>
        <p:nvSpPr>
          <p:cNvPr id="30" name="＞形箭號 29"/>
          <p:cNvSpPr/>
          <p:nvPr/>
        </p:nvSpPr>
        <p:spPr>
          <a:xfrm>
            <a:off x="3308047" y="5668824"/>
            <a:ext cx="1511890" cy="360000"/>
          </a:xfrm>
          <a:prstGeom prst="chevron">
            <a:avLst/>
          </a:prstGeom>
          <a:solidFill>
            <a:srgbClr val="FFE697"/>
          </a:solidFill>
          <a:ln w="38100">
            <a:solidFill>
              <a:srgbClr val="FFC000"/>
            </a:solidFill>
          </a:ln>
          <a:effectLst/>
        </p:spPr>
        <p:txBody>
          <a:bodyPr wrap="none" lIns="0" tIns="0" rIns="0" bIns="0" rtlCol="0" anchor="ctr" anchorCtr="0">
            <a:noAutofit/>
          </a:bodyPr>
          <a:lstStyle/>
          <a:p>
            <a:pPr algn="ctr" fontAlgn="auto">
              <a:spcBef>
                <a:spcPts val="0"/>
              </a:spcBef>
              <a:spcAft>
                <a:spcPts val="0"/>
              </a:spcAft>
            </a:pPr>
            <a:endParaRPr kumimoji="0" lang="zh-TW" altLang="en-US" sz="1600" b="1" u="none" dirty="0">
              <a:solidFill>
                <a:prstClr val="black"/>
              </a:solidFill>
              <a:latin typeface="微軟正黑體" pitchFamily="34" charset="-120"/>
              <a:ea typeface="微軟正黑體" pitchFamily="34" charset="-120"/>
            </a:endParaRPr>
          </a:p>
        </p:txBody>
      </p:sp>
      <p:sp>
        <p:nvSpPr>
          <p:cNvPr id="32" name="＞形箭號 31"/>
          <p:cNvSpPr/>
          <p:nvPr/>
        </p:nvSpPr>
        <p:spPr>
          <a:xfrm>
            <a:off x="6227801" y="5668822"/>
            <a:ext cx="1786726" cy="360000"/>
          </a:xfrm>
          <a:prstGeom prst="chevron">
            <a:avLst/>
          </a:prstGeom>
          <a:solidFill>
            <a:srgbClr val="FFE697"/>
          </a:solidFill>
          <a:ln w="38100">
            <a:solidFill>
              <a:srgbClr val="FFC000"/>
            </a:solidFill>
          </a:ln>
          <a:effectLst/>
        </p:spPr>
        <p:txBody>
          <a:bodyPr wrap="none" lIns="0" tIns="0" rIns="0" bIns="0" rtlCol="0" anchor="ctr" anchorCtr="0">
            <a:noAutofit/>
          </a:bodyPr>
          <a:lstStyle/>
          <a:p>
            <a:pPr algn="ctr" fontAlgn="auto">
              <a:spcBef>
                <a:spcPts val="0"/>
              </a:spcBef>
              <a:spcAft>
                <a:spcPts val="0"/>
              </a:spcAft>
            </a:pPr>
            <a:r>
              <a:rPr kumimoji="0" lang="en-US" altLang="zh-TW" sz="1800" b="1" u="none" dirty="0">
                <a:solidFill>
                  <a:prstClr val="black"/>
                </a:solidFill>
                <a:latin typeface="微軟正黑體" pitchFamily="34" charset="-120"/>
                <a:ea typeface="微軟正黑體" pitchFamily="34" charset="-120"/>
              </a:rPr>
              <a:t>2019+?</a:t>
            </a:r>
            <a:endParaRPr kumimoji="0" lang="zh-TW" altLang="en-US" sz="1800" b="1" u="none" dirty="0">
              <a:solidFill>
                <a:prstClr val="black"/>
              </a:solidFill>
              <a:latin typeface="微軟正黑體" pitchFamily="34" charset="-120"/>
              <a:ea typeface="微軟正黑體" pitchFamily="34" charset="-120"/>
            </a:endParaRPr>
          </a:p>
        </p:txBody>
      </p:sp>
      <p:sp>
        <p:nvSpPr>
          <p:cNvPr id="33" name="＞形箭號 32"/>
          <p:cNvSpPr/>
          <p:nvPr/>
        </p:nvSpPr>
        <p:spPr>
          <a:xfrm>
            <a:off x="4788046" y="5668824"/>
            <a:ext cx="770604" cy="360000"/>
          </a:xfrm>
          <a:prstGeom prst="chevron">
            <a:avLst/>
          </a:prstGeom>
          <a:solidFill>
            <a:srgbClr val="FFE697"/>
          </a:solidFill>
          <a:ln w="38100">
            <a:solidFill>
              <a:srgbClr val="FFC000"/>
            </a:solidFill>
          </a:ln>
          <a:effectLst/>
        </p:spPr>
        <p:txBody>
          <a:bodyPr wrap="none" lIns="0" tIns="0" rIns="0" bIns="0" rtlCol="0" anchor="ctr" anchorCtr="0">
            <a:noAutofit/>
          </a:bodyPr>
          <a:lstStyle/>
          <a:p>
            <a:pPr algn="ctr" fontAlgn="auto">
              <a:spcBef>
                <a:spcPts val="0"/>
              </a:spcBef>
              <a:spcAft>
                <a:spcPts val="0"/>
              </a:spcAft>
            </a:pPr>
            <a:endParaRPr kumimoji="0" lang="zh-TW" altLang="en-US" sz="1600" b="1" u="none" dirty="0">
              <a:solidFill>
                <a:prstClr val="black"/>
              </a:solidFill>
              <a:latin typeface="微軟正黑體" pitchFamily="34" charset="-120"/>
              <a:ea typeface="微軟正黑體" pitchFamily="34" charset="-120"/>
            </a:endParaRPr>
          </a:p>
        </p:txBody>
      </p:sp>
      <p:sp>
        <p:nvSpPr>
          <p:cNvPr id="39" name="文字方塊 38"/>
          <p:cNvSpPr txBox="1"/>
          <p:nvPr/>
        </p:nvSpPr>
        <p:spPr>
          <a:xfrm>
            <a:off x="1495408" y="3180500"/>
            <a:ext cx="1799583" cy="400110"/>
          </a:xfrm>
          <a:prstGeom prst="rect">
            <a:avLst/>
          </a:prstGeom>
          <a:solidFill>
            <a:srgbClr val="7E0000"/>
          </a:solidFill>
        </p:spPr>
        <p:txBody>
          <a:bodyPr wrap="square" rtlCol="0">
            <a:spAutoFit/>
          </a:bodyPr>
          <a:lstStyle/>
          <a:p>
            <a:pPr algn="ctr" fontAlgn="auto">
              <a:spcBef>
                <a:spcPts val="0"/>
              </a:spcBef>
              <a:spcAft>
                <a:spcPts val="0"/>
              </a:spcAft>
            </a:pPr>
            <a:r>
              <a:rPr kumimoji="0" lang="zh-TW" altLang="en-US" sz="2000" b="1" u="none"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rPr>
              <a:t>理財型</a:t>
            </a:r>
            <a:r>
              <a:rPr kumimoji="0" lang="en-US" altLang="zh-TW" sz="2000" b="1" u="none"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rPr>
              <a:t>_FYP</a:t>
            </a:r>
            <a:endParaRPr kumimoji="0" lang="zh-TW" altLang="en-US" sz="2000" b="1" u="none"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40" name="文字方塊 39"/>
          <p:cNvSpPr txBox="1"/>
          <p:nvPr/>
        </p:nvSpPr>
        <p:spPr>
          <a:xfrm>
            <a:off x="6214951" y="3180500"/>
            <a:ext cx="1799583" cy="400110"/>
          </a:xfrm>
          <a:prstGeom prst="rect">
            <a:avLst/>
          </a:prstGeom>
          <a:solidFill>
            <a:srgbClr val="00487E"/>
          </a:solidFill>
        </p:spPr>
        <p:txBody>
          <a:bodyPr wrap="square" lIns="0" rIns="0" rtlCol="0">
            <a:spAutoFit/>
          </a:bodyPr>
          <a:lstStyle/>
          <a:p>
            <a:pPr algn="ctr" fontAlgn="auto">
              <a:spcBef>
                <a:spcPts val="0"/>
              </a:spcBef>
              <a:spcAft>
                <a:spcPts val="0"/>
              </a:spcAft>
            </a:pPr>
            <a:r>
              <a:rPr kumimoji="0" lang="zh-TW" altLang="en-US" sz="2000" b="1" u="none"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rPr>
              <a:t>保險本質</a:t>
            </a:r>
            <a:r>
              <a:rPr kumimoji="0" lang="en-US" altLang="zh-TW" sz="2000" b="1" u="none"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rPr>
              <a:t>_CSM</a:t>
            </a:r>
            <a:endParaRPr kumimoji="0" lang="zh-TW" altLang="en-US" sz="2000" b="1" u="none"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42" name="文字方塊 41"/>
          <p:cNvSpPr txBox="1"/>
          <p:nvPr/>
        </p:nvSpPr>
        <p:spPr>
          <a:xfrm>
            <a:off x="3708104" y="3118886"/>
            <a:ext cx="2123744" cy="369332"/>
          </a:xfrm>
          <a:prstGeom prst="rect">
            <a:avLst/>
          </a:prstGeom>
          <a:noFill/>
        </p:spPr>
        <p:txBody>
          <a:bodyPr wrap="square" rtlCol="0">
            <a:spAutoFit/>
          </a:bodyPr>
          <a:lstStyle/>
          <a:p>
            <a:pPr algn="ctr" fontAlgn="auto">
              <a:spcBef>
                <a:spcPts val="0"/>
              </a:spcBef>
              <a:spcAft>
                <a:spcPts val="0"/>
              </a:spcAft>
            </a:pPr>
            <a:r>
              <a:rPr kumimoji="0" lang="zh-TW" altLang="en-US" sz="1800" b="1" u="none" dirty="0">
                <a:solidFill>
                  <a:srgbClr val="404040"/>
                </a:solidFill>
                <a:latin typeface="微軟正黑體" pitchFamily="34" charset="-120"/>
                <a:ea typeface="微軟正黑體" pitchFamily="34" charset="-120"/>
              </a:rPr>
              <a:t>轉型示意圖</a:t>
            </a:r>
          </a:p>
        </p:txBody>
      </p:sp>
      <p:sp>
        <p:nvSpPr>
          <p:cNvPr id="5" name="文字方塊 4"/>
          <p:cNvSpPr txBox="1"/>
          <p:nvPr/>
        </p:nvSpPr>
        <p:spPr>
          <a:xfrm>
            <a:off x="1692351" y="3540539"/>
            <a:ext cx="1367835" cy="400110"/>
          </a:xfrm>
          <a:prstGeom prst="rect">
            <a:avLst/>
          </a:prstGeom>
          <a:noFill/>
        </p:spPr>
        <p:txBody>
          <a:bodyPr wrap="square" rtlCol="0">
            <a:spAutoFit/>
          </a:bodyPr>
          <a:lstStyle/>
          <a:p>
            <a:pPr fontAlgn="auto">
              <a:spcBef>
                <a:spcPts val="0"/>
              </a:spcBef>
              <a:spcAft>
                <a:spcPts val="0"/>
              </a:spcAft>
            </a:pPr>
            <a:r>
              <a:rPr kumimoji="0" lang="zh-TW" altLang="en-US" sz="2000" b="1" u="none"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rPr>
              <a:t>泛保障 </a:t>
            </a:r>
            <a:r>
              <a:rPr kumimoji="0" lang="en-US" altLang="zh-TW" sz="1400" b="1" u="none"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rPr>
              <a:t>8%</a:t>
            </a:r>
            <a:endParaRPr kumimoji="0" lang="zh-TW" altLang="en-US" sz="2000" b="1" u="none"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45" name="文字方塊 44"/>
          <p:cNvSpPr txBox="1"/>
          <p:nvPr/>
        </p:nvSpPr>
        <p:spPr>
          <a:xfrm>
            <a:off x="1692351" y="3848826"/>
            <a:ext cx="1367835" cy="400110"/>
          </a:xfrm>
          <a:prstGeom prst="rect">
            <a:avLst/>
          </a:prstGeom>
          <a:noFill/>
        </p:spPr>
        <p:txBody>
          <a:bodyPr wrap="square" rtlCol="0">
            <a:spAutoFit/>
          </a:bodyPr>
          <a:lstStyle/>
          <a:p>
            <a:pPr fontAlgn="auto">
              <a:spcBef>
                <a:spcPts val="0"/>
              </a:spcBef>
              <a:spcAft>
                <a:spcPts val="0"/>
              </a:spcAft>
            </a:pPr>
            <a:r>
              <a:rPr kumimoji="0" lang="zh-TW" altLang="en-US" sz="2000" b="1" u="none"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rPr>
              <a:t>其他</a:t>
            </a:r>
            <a:r>
              <a:rPr kumimoji="0" lang="zh-TW" altLang="en-US" sz="2000" b="1" u="none" dirty="0">
                <a:solidFill>
                  <a:prstClr val="white"/>
                </a:solidFill>
                <a:latin typeface="微軟正黑體" pitchFamily="34" charset="-120"/>
                <a:ea typeface="微軟正黑體" pitchFamily="34" charset="-120"/>
              </a:rPr>
              <a:t>    </a:t>
            </a:r>
            <a:r>
              <a:rPr kumimoji="0" lang="en-US" altLang="zh-TW" sz="1400" b="1" u="none"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rPr>
              <a:t>22%</a:t>
            </a:r>
            <a:endParaRPr kumimoji="0" lang="zh-TW" altLang="en-US" sz="2000" b="1" u="none"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46" name="文字方塊 45"/>
          <p:cNvSpPr txBox="1"/>
          <p:nvPr/>
        </p:nvSpPr>
        <p:spPr>
          <a:xfrm>
            <a:off x="1692351" y="4635635"/>
            <a:ext cx="1367835" cy="400110"/>
          </a:xfrm>
          <a:prstGeom prst="rect">
            <a:avLst/>
          </a:prstGeom>
          <a:noFill/>
        </p:spPr>
        <p:txBody>
          <a:bodyPr wrap="square" rtlCol="0">
            <a:spAutoFit/>
          </a:bodyPr>
          <a:lstStyle/>
          <a:p>
            <a:pPr fontAlgn="auto">
              <a:spcBef>
                <a:spcPts val="0"/>
              </a:spcBef>
              <a:spcAft>
                <a:spcPts val="0"/>
              </a:spcAft>
            </a:pPr>
            <a:r>
              <a:rPr kumimoji="0" lang="zh-TW" altLang="en-US" sz="2000" b="1" u="none"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rPr>
              <a:t>外幣</a:t>
            </a:r>
            <a:r>
              <a:rPr kumimoji="0" lang="zh-TW" altLang="en-US" sz="2000" b="1" u="none" dirty="0">
                <a:solidFill>
                  <a:prstClr val="white"/>
                </a:solidFill>
                <a:latin typeface="微軟正黑體" pitchFamily="34" charset="-120"/>
                <a:ea typeface="微軟正黑體" pitchFamily="34" charset="-120"/>
              </a:rPr>
              <a:t>    </a:t>
            </a:r>
            <a:r>
              <a:rPr kumimoji="0" lang="en-US" altLang="zh-TW" sz="1400" b="1" u="none"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rPr>
              <a:t>70%</a:t>
            </a:r>
            <a:endParaRPr kumimoji="0" lang="zh-TW" altLang="en-US" sz="2000" b="1" u="none"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47" name="文字方塊 46"/>
          <p:cNvSpPr txBox="1"/>
          <p:nvPr/>
        </p:nvSpPr>
        <p:spPr>
          <a:xfrm>
            <a:off x="6454125" y="4048940"/>
            <a:ext cx="1367835" cy="400110"/>
          </a:xfrm>
          <a:prstGeom prst="rect">
            <a:avLst/>
          </a:prstGeom>
          <a:noFill/>
        </p:spPr>
        <p:txBody>
          <a:bodyPr wrap="square" rtlCol="0">
            <a:spAutoFit/>
          </a:bodyPr>
          <a:lstStyle/>
          <a:p>
            <a:pPr algn="ctr" fontAlgn="auto">
              <a:spcBef>
                <a:spcPts val="0"/>
              </a:spcBef>
              <a:spcAft>
                <a:spcPts val="0"/>
              </a:spcAft>
            </a:pPr>
            <a:r>
              <a:rPr kumimoji="0" lang="zh-TW" altLang="en-US" sz="2000" b="1" u="none"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rPr>
              <a:t>泛保障</a:t>
            </a:r>
          </a:p>
        </p:txBody>
      </p:sp>
      <p:sp>
        <p:nvSpPr>
          <p:cNvPr id="58" name="文字方塊 57"/>
          <p:cNvSpPr txBox="1"/>
          <p:nvPr/>
        </p:nvSpPr>
        <p:spPr>
          <a:xfrm>
            <a:off x="6454125" y="4732738"/>
            <a:ext cx="1367835" cy="400110"/>
          </a:xfrm>
          <a:prstGeom prst="rect">
            <a:avLst/>
          </a:prstGeom>
          <a:noFill/>
        </p:spPr>
        <p:txBody>
          <a:bodyPr wrap="square" rtlCol="0">
            <a:spAutoFit/>
          </a:bodyPr>
          <a:lstStyle/>
          <a:p>
            <a:pPr algn="ctr" fontAlgn="auto">
              <a:spcBef>
                <a:spcPts val="0"/>
              </a:spcBef>
              <a:spcAft>
                <a:spcPts val="0"/>
              </a:spcAft>
            </a:pPr>
            <a:r>
              <a:rPr kumimoji="0" lang="zh-TW" altLang="en-US" sz="2000" b="1" u="none"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rPr>
              <a:t>其他</a:t>
            </a:r>
          </a:p>
        </p:txBody>
      </p:sp>
      <p:sp>
        <p:nvSpPr>
          <p:cNvPr id="59" name="文字方塊 58"/>
          <p:cNvSpPr txBox="1"/>
          <p:nvPr/>
        </p:nvSpPr>
        <p:spPr>
          <a:xfrm>
            <a:off x="6454125" y="5104818"/>
            <a:ext cx="1367835" cy="400110"/>
          </a:xfrm>
          <a:prstGeom prst="rect">
            <a:avLst/>
          </a:prstGeom>
          <a:noFill/>
        </p:spPr>
        <p:txBody>
          <a:bodyPr wrap="square" rtlCol="0">
            <a:spAutoFit/>
          </a:bodyPr>
          <a:lstStyle/>
          <a:p>
            <a:pPr algn="ctr" fontAlgn="auto">
              <a:spcBef>
                <a:spcPts val="0"/>
              </a:spcBef>
              <a:spcAft>
                <a:spcPts val="0"/>
              </a:spcAft>
            </a:pPr>
            <a:r>
              <a:rPr kumimoji="0" lang="zh-TW" altLang="en-US" sz="2000" b="1" u="none" dirty="0">
                <a:solidFill>
                  <a:prstClr val="white"/>
                </a:solidFill>
                <a:effectLst>
                  <a:outerShdw blurRad="38100" dist="38100" dir="2700000" algn="tl">
                    <a:srgbClr val="000000">
                      <a:alpha val="43137"/>
                    </a:srgbClr>
                  </a:outerShdw>
                </a:effectLst>
                <a:latin typeface="微軟正黑體" pitchFamily="34" charset="-120"/>
                <a:ea typeface="微軟正黑體" pitchFamily="34" charset="-120"/>
              </a:rPr>
              <a:t>外幣</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815" y="3603480"/>
            <a:ext cx="2900221" cy="1988288"/>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a:effectLst/>
        </p:spPr>
      </p:pic>
      <p:sp>
        <p:nvSpPr>
          <p:cNvPr id="60" name="矩形 59"/>
          <p:cNvSpPr/>
          <p:nvPr/>
        </p:nvSpPr>
        <p:spPr>
          <a:xfrm rot="877900" flipV="1">
            <a:off x="3256871" y="4598614"/>
            <a:ext cx="3023300" cy="36000"/>
          </a:xfrm>
          <a:prstGeom prst="rect">
            <a:avLst/>
          </a:prstGeom>
          <a:gradFill>
            <a:gsLst>
              <a:gs pos="0">
                <a:srgbClr val="A13B39"/>
              </a:gs>
              <a:gs pos="51000">
                <a:schemeClr val="bg1">
                  <a:lumMod val="95000"/>
                </a:schemeClr>
              </a:gs>
              <a:gs pos="36000">
                <a:schemeClr val="accent2">
                  <a:lumMod val="40000"/>
                  <a:lumOff val="60000"/>
                </a:schemeClr>
              </a:gs>
              <a:gs pos="66000">
                <a:schemeClr val="accent1">
                  <a:tint val="44500"/>
                  <a:satMod val="160000"/>
                </a:schemeClr>
              </a:gs>
              <a:gs pos="100000">
                <a:srgbClr val="648FC4"/>
              </a:gs>
            </a:gsLst>
            <a:lin ang="4200000" scaled="0"/>
          </a:gradFill>
          <a:ln>
            <a:noFill/>
          </a:ln>
          <a:effectLst/>
        </p:spPr>
        <p:txBody>
          <a:bodyPr wrap="square" lIns="0" tIns="0" rIns="0" bIns="0" rtlCol="0" anchor="t">
            <a:noAutofit/>
          </a:bodyPr>
          <a:lstStyle/>
          <a:p>
            <a:pPr algn="ctr" fontAlgn="auto">
              <a:spcBef>
                <a:spcPts val="0"/>
              </a:spcBef>
              <a:spcAft>
                <a:spcPts val="0"/>
              </a:spcAft>
            </a:pPr>
            <a:endParaRPr kumimoji="0" lang="zh-TW" altLang="en-US" sz="1400" b="1" u="none" dirty="0">
              <a:solidFill>
                <a:prstClr val="black"/>
              </a:solidFill>
              <a:latin typeface="微軟正黑體" pitchFamily="34" charset="-120"/>
              <a:ea typeface="微軟正黑體" pitchFamily="34" charset="-120"/>
            </a:endParaRPr>
          </a:p>
        </p:txBody>
      </p:sp>
      <p:sp>
        <p:nvSpPr>
          <p:cNvPr id="61" name="矩形 60"/>
          <p:cNvSpPr/>
          <p:nvPr/>
        </p:nvSpPr>
        <p:spPr>
          <a:xfrm rot="1169486" flipV="1">
            <a:off x="3215208" y="4258895"/>
            <a:ext cx="3095283" cy="36000"/>
          </a:xfrm>
          <a:prstGeom prst="rect">
            <a:avLst/>
          </a:prstGeom>
          <a:gradFill>
            <a:gsLst>
              <a:gs pos="0">
                <a:srgbClr val="A13B39"/>
              </a:gs>
              <a:gs pos="65000">
                <a:schemeClr val="bg1">
                  <a:lumMod val="95000"/>
                </a:schemeClr>
              </a:gs>
              <a:gs pos="50000">
                <a:schemeClr val="accent2">
                  <a:lumMod val="40000"/>
                  <a:lumOff val="60000"/>
                </a:schemeClr>
              </a:gs>
              <a:gs pos="81000">
                <a:schemeClr val="accent1">
                  <a:tint val="44500"/>
                  <a:satMod val="160000"/>
                </a:schemeClr>
              </a:gs>
              <a:gs pos="100000">
                <a:srgbClr val="648FC4"/>
              </a:gs>
            </a:gsLst>
            <a:lin ang="4200000" scaled="0"/>
          </a:gradFill>
          <a:ln>
            <a:noFill/>
          </a:ln>
          <a:effectLst/>
        </p:spPr>
        <p:txBody>
          <a:bodyPr wrap="square" lIns="0" tIns="0" rIns="0" bIns="0" rtlCol="0" anchor="t">
            <a:noAutofit/>
          </a:bodyPr>
          <a:lstStyle/>
          <a:p>
            <a:pPr algn="ctr" fontAlgn="auto">
              <a:spcBef>
                <a:spcPts val="0"/>
              </a:spcBef>
              <a:spcAft>
                <a:spcPts val="0"/>
              </a:spcAft>
            </a:pPr>
            <a:endParaRPr kumimoji="0" lang="zh-TW" altLang="en-US" sz="1400" b="1" u="none" dirty="0">
              <a:solidFill>
                <a:prstClr val="black"/>
              </a:solidFill>
              <a:latin typeface="微軟正黑體" pitchFamily="34" charset="-120"/>
              <a:ea typeface="微軟正黑體" pitchFamily="34" charset="-120"/>
            </a:endParaRPr>
          </a:p>
        </p:txBody>
      </p:sp>
      <p:sp>
        <p:nvSpPr>
          <p:cNvPr id="65" name="＞形箭號 64"/>
          <p:cNvSpPr/>
          <p:nvPr/>
        </p:nvSpPr>
        <p:spPr>
          <a:xfrm>
            <a:off x="5510892" y="5668824"/>
            <a:ext cx="770604" cy="360000"/>
          </a:xfrm>
          <a:prstGeom prst="chevron">
            <a:avLst/>
          </a:prstGeom>
          <a:solidFill>
            <a:srgbClr val="FFE697"/>
          </a:solidFill>
          <a:ln w="38100">
            <a:solidFill>
              <a:srgbClr val="FFC000"/>
            </a:solidFill>
          </a:ln>
          <a:effectLst/>
        </p:spPr>
        <p:txBody>
          <a:bodyPr wrap="none" lIns="0" tIns="0" rIns="0" bIns="0" rtlCol="0" anchor="ctr" anchorCtr="0">
            <a:noAutofit/>
          </a:bodyPr>
          <a:lstStyle/>
          <a:p>
            <a:pPr algn="ctr" fontAlgn="auto">
              <a:spcBef>
                <a:spcPts val="0"/>
              </a:spcBef>
              <a:spcAft>
                <a:spcPts val="0"/>
              </a:spcAft>
            </a:pPr>
            <a:endParaRPr kumimoji="0" lang="zh-TW" altLang="en-US" sz="1600" b="1" u="none" dirty="0">
              <a:solidFill>
                <a:prstClr val="black"/>
              </a:solidFill>
              <a:latin typeface="微軟正黑體" pitchFamily="34" charset="-120"/>
              <a:ea typeface="微軟正黑體" pitchFamily="34" charset="-120"/>
            </a:endParaRPr>
          </a:p>
        </p:txBody>
      </p:sp>
      <p:sp>
        <p:nvSpPr>
          <p:cNvPr id="24" name="矩形 23"/>
          <p:cNvSpPr/>
          <p:nvPr/>
        </p:nvSpPr>
        <p:spPr bwMode="auto">
          <a:xfrm>
            <a:off x="660411" y="936998"/>
            <a:ext cx="8376085" cy="1628559"/>
          </a:xfrm>
          <a:prstGeom prst="rect">
            <a:avLst/>
          </a:prstGeom>
          <a:solidFill>
            <a:sysClr val="window" lastClr="FFFFFF">
              <a:lumMod val="95000"/>
            </a:sysClr>
          </a:solidFill>
          <a:ln w="28575" algn="ctr">
            <a:solidFill>
              <a:sysClr val="windowText" lastClr="000000"/>
            </a:solidFill>
            <a:round/>
            <a:headEnd/>
            <a:tailEnd/>
          </a:ln>
          <a:effectLst/>
          <a:scene3d>
            <a:camera prst="orthographicFront">
              <a:rot lat="0" lon="0" rev="0"/>
            </a:camera>
            <a:lightRig rig="chilly" dir="t">
              <a:rot lat="0" lon="0" rev="18480000"/>
            </a:lightRig>
          </a:scene3d>
          <a:sp3d prstMaterial="clear">
            <a:bevelT h="63500"/>
          </a:sp3d>
          <a:extLst/>
        </p:spPr>
        <p:txBody>
          <a:bodyPr lIns="121872" tIns="143928" rIns="121872" bIns="60936" anchor="t"/>
          <a:lstStyle/>
          <a:p>
            <a:pPr fontAlgn="auto">
              <a:spcBef>
                <a:spcPts val="0"/>
              </a:spcBef>
              <a:spcAft>
                <a:spcPts val="0"/>
              </a:spcAft>
            </a:pPr>
            <a:endParaRPr kumimoji="0" lang="en-US" altLang="zh-TW" sz="1800" b="1" u="none" dirty="0">
              <a:solidFill>
                <a:srgbClr val="404040"/>
              </a:solidFill>
              <a:latin typeface="微軟正黑體" panose="020B0604030504040204" pitchFamily="34" charset="-120"/>
              <a:ea typeface="微軟正黑體" panose="020B0604030504040204" pitchFamily="34" charset="-120"/>
            </a:endParaRPr>
          </a:p>
          <a:p>
            <a:pPr marL="342891" indent="-342891" fontAlgn="auto">
              <a:spcBef>
                <a:spcPts val="0"/>
              </a:spcBef>
              <a:spcAft>
                <a:spcPts val="0"/>
              </a:spcAft>
              <a:buFont typeface="Wingdings" pitchFamily="2" charset="2"/>
              <a:buChar char="p"/>
            </a:pPr>
            <a:r>
              <a:rPr kumimoji="0" lang="zh-TW" altLang="en-US" sz="1800" b="1" u="none" dirty="0" smtClean="0">
                <a:solidFill>
                  <a:srgbClr val="404040"/>
                </a:solidFill>
                <a:latin typeface="微軟正黑體" panose="020B0604030504040204" pitchFamily="34" charset="-120"/>
                <a:ea typeface="微軟正黑體" panose="020B0604030504040204" pitchFamily="34" charset="-120"/>
              </a:rPr>
              <a:t>業務</a:t>
            </a:r>
            <a:r>
              <a:rPr kumimoji="0" lang="zh-TW" altLang="en-US" sz="1800" b="1" u="none" dirty="0">
                <a:solidFill>
                  <a:srgbClr val="404040"/>
                </a:solidFill>
                <a:latin typeface="微軟正黑體" panose="020B0604030504040204" pitchFamily="34" charset="-120"/>
                <a:ea typeface="微軟正黑體" panose="020B0604030504040204" pitchFamily="34" charset="-120"/>
              </a:rPr>
              <a:t>推動與利率及監理動向須動態連結</a:t>
            </a:r>
            <a:r>
              <a:rPr kumimoji="0" lang="en-US" altLang="zh-TW" sz="1800" b="1" u="none" dirty="0">
                <a:solidFill>
                  <a:srgbClr val="404040"/>
                </a:solidFill>
                <a:latin typeface="微軟正黑體" panose="020B0604030504040204" pitchFamily="34" charset="-120"/>
                <a:ea typeface="微軟正黑體" panose="020B0604030504040204" pitchFamily="34" charset="-120"/>
              </a:rPr>
              <a:t>(</a:t>
            </a:r>
            <a:r>
              <a:rPr kumimoji="0" lang="zh-TW" altLang="en-US" sz="1800" b="1" u="none" dirty="0">
                <a:solidFill>
                  <a:srgbClr val="404040"/>
                </a:solidFill>
                <a:latin typeface="微軟正黑體" panose="020B0604030504040204" pitchFamily="34" charset="-120"/>
                <a:ea typeface="微軟正黑體" panose="020B0604030504040204" pitchFamily="34" charset="-120"/>
              </a:rPr>
              <a:t>今日</a:t>
            </a:r>
            <a:r>
              <a:rPr kumimoji="0" lang="en-US" altLang="zh-TW" sz="1800" b="1" u="none" dirty="0">
                <a:solidFill>
                  <a:srgbClr val="404040"/>
                </a:solidFill>
                <a:latin typeface="微軟正黑體" panose="020B0604030504040204" pitchFamily="34" charset="-120"/>
                <a:ea typeface="微軟正黑體" panose="020B0604030504040204" pitchFamily="34" charset="-120"/>
              </a:rPr>
              <a:t>CSM≠</a:t>
            </a:r>
            <a:r>
              <a:rPr kumimoji="0" lang="zh-TW" altLang="en-US" sz="1800" b="1" u="none" dirty="0">
                <a:solidFill>
                  <a:srgbClr val="404040"/>
                </a:solidFill>
                <a:latin typeface="微軟正黑體" panose="020B0604030504040204" pitchFamily="34" charset="-120"/>
                <a:ea typeface="微軟正黑體" panose="020B0604030504040204" pitchFamily="34" charset="-120"/>
              </a:rPr>
              <a:t>明日</a:t>
            </a:r>
            <a:r>
              <a:rPr kumimoji="0" lang="en-US" altLang="zh-TW" sz="1800" b="1" u="none" dirty="0">
                <a:solidFill>
                  <a:srgbClr val="404040"/>
                </a:solidFill>
                <a:latin typeface="微軟正黑體" panose="020B0604030504040204" pitchFamily="34" charset="-120"/>
                <a:ea typeface="微軟正黑體" panose="020B0604030504040204" pitchFamily="34" charset="-120"/>
              </a:rPr>
              <a:t>CSM)</a:t>
            </a:r>
          </a:p>
          <a:p>
            <a:pPr marL="342891" indent="-342891" fontAlgn="auto">
              <a:spcBef>
                <a:spcPts val="0"/>
              </a:spcBef>
              <a:spcAft>
                <a:spcPts val="0"/>
              </a:spcAft>
              <a:buFont typeface="Wingdings" pitchFamily="2" charset="2"/>
              <a:buChar char="p"/>
            </a:pPr>
            <a:r>
              <a:rPr kumimoji="0" lang="zh-TW" altLang="en-US" sz="1800" b="1" u="none" dirty="0" smtClean="0">
                <a:solidFill>
                  <a:srgbClr val="404040"/>
                </a:solidFill>
                <a:latin typeface="微軟正黑體" panose="020B0604030504040204" pitchFamily="34" charset="-120"/>
                <a:ea typeface="微軟正黑體" panose="020B0604030504040204" pitchFamily="34" charset="-120"/>
              </a:rPr>
              <a:t>泛</a:t>
            </a:r>
            <a:r>
              <a:rPr kumimoji="0" lang="zh-TW" altLang="en-US" sz="1800" b="1" u="none" dirty="0">
                <a:solidFill>
                  <a:srgbClr val="404040"/>
                </a:solidFill>
                <a:latin typeface="微軟正黑體" panose="020B0604030504040204" pitchFamily="34" charset="-120"/>
                <a:ea typeface="微軟正黑體" panose="020B0604030504040204" pitchFamily="34" charset="-120"/>
              </a:rPr>
              <a:t>保障型商品不易受利率影響，有助於堆疊契約</a:t>
            </a:r>
            <a:r>
              <a:rPr kumimoji="0" lang="zh-TW" altLang="en-US" sz="1800" b="1" u="none" dirty="0" smtClean="0">
                <a:solidFill>
                  <a:srgbClr val="404040"/>
                </a:solidFill>
                <a:latin typeface="微軟正黑體" panose="020B0604030504040204" pitchFamily="34" charset="-120"/>
                <a:ea typeface="微軟正黑體" panose="020B0604030504040204" pitchFamily="34" charset="-120"/>
              </a:rPr>
              <a:t>價值，為</a:t>
            </a:r>
            <a:r>
              <a:rPr kumimoji="0" lang="zh-TW" altLang="en-US" sz="1800" b="1" u="none" dirty="0">
                <a:solidFill>
                  <a:srgbClr val="404040"/>
                </a:solidFill>
                <a:latin typeface="微軟正黑體" panose="020B0604030504040204" pitchFamily="34" charset="-120"/>
                <a:ea typeface="微軟正黑體" panose="020B0604030504040204" pitchFamily="34" charset="-120"/>
              </a:rPr>
              <a:t>接軌</a:t>
            </a:r>
            <a:r>
              <a:rPr kumimoji="0" lang="en-US" altLang="zh-TW" sz="1800" b="1" u="none" dirty="0">
                <a:solidFill>
                  <a:srgbClr val="404040"/>
                </a:solidFill>
                <a:latin typeface="微軟正黑體" panose="020B0604030504040204" pitchFamily="34" charset="-120"/>
                <a:ea typeface="微軟正黑體" panose="020B0604030504040204" pitchFamily="34" charset="-120"/>
              </a:rPr>
              <a:t>IFRS17</a:t>
            </a:r>
            <a:r>
              <a:rPr kumimoji="0" lang="zh-TW" altLang="en-US" sz="1800" b="1" u="none" dirty="0">
                <a:solidFill>
                  <a:srgbClr val="404040"/>
                </a:solidFill>
                <a:latin typeface="微軟正黑體" panose="020B0604030504040204" pitchFamily="34" charset="-120"/>
                <a:ea typeface="微軟正黑體" panose="020B0604030504040204" pitchFamily="34" charset="-120"/>
              </a:rPr>
              <a:t>做準備</a:t>
            </a:r>
          </a:p>
          <a:p>
            <a:pPr marL="342891" indent="-342891" fontAlgn="auto">
              <a:spcBef>
                <a:spcPts val="0"/>
              </a:spcBef>
              <a:spcAft>
                <a:spcPts val="0"/>
              </a:spcAft>
              <a:buFont typeface="Wingdings" pitchFamily="2" charset="2"/>
              <a:buChar char="p"/>
            </a:pPr>
            <a:r>
              <a:rPr kumimoji="0" lang="zh-TW" altLang="en-US" sz="1800" b="1" u="none" dirty="0" smtClean="0">
                <a:solidFill>
                  <a:srgbClr val="404040"/>
                </a:solidFill>
                <a:latin typeface="微軟正黑體" panose="020B0604030504040204" pitchFamily="34" charset="-120"/>
                <a:ea typeface="微軟正黑體" panose="020B0604030504040204" pitchFamily="34" charset="-120"/>
              </a:rPr>
              <a:t>配合</a:t>
            </a:r>
            <a:r>
              <a:rPr kumimoji="0" lang="zh-TW" altLang="en-US" sz="1800" b="1" u="none" dirty="0">
                <a:solidFill>
                  <a:srgbClr val="404040"/>
                </a:solidFill>
                <a:latin typeface="微軟正黑體" panose="020B0604030504040204" pitchFamily="34" charset="-120"/>
                <a:ea typeface="微軟正黑體" panose="020B0604030504040204" pitchFamily="34" charset="-120"/>
              </a:rPr>
              <a:t>主管機關政策，推動通路經營轉型</a:t>
            </a:r>
            <a:r>
              <a:rPr kumimoji="0" lang="zh-TW" altLang="en-US" sz="1800" b="1" u="none" dirty="0" smtClean="0">
                <a:solidFill>
                  <a:srgbClr val="404040"/>
                </a:solidFill>
                <a:latin typeface="微軟正黑體" panose="020B0604030504040204" pitchFamily="34" charset="-120"/>
                <a:ea typeface="微軟正黑體" panose="020B0604030504040204" pitchFamily="34" charset="-120"/>
              </a:rPr>
              <a:t>：由</a:t>
            </a:r>
            <a:r>
              <a:rPr kumimoji="0" lang="zh-TW" altLang="en-US" sz="1800" b="1" u="none" dirty="0">
                <a:solidFill>
                  <a:srgbClr val="404040"/>
                </a:solidFill>
                <a:latin typeface="微軟正黑體" panose="020B0604030504040204" pitchFamily="34" charset="-120"/>
                <a:ea typeface="微軟正黑體" panose="020B0604030504040204" pitchFamily="34" charset="-120"/>
              </a:rPr>
              <a:t>現行理財導向轉型為重視保險</a:t>
            </a:r>
            <a:r>
              <a:rPr kumimoji="0" lang="zh-TW" altLang="en-US" sz="1800" b="1" u="none" dirty="0" smtClean="0">
                <a:solidFill>
                  <a:srgbClr val="404040"/>
                </a:solidFill>
                <a:latin typeface="微軟正黑體" panose="020B0604030504040204" pitchFamily="34" charset="-120"/>
                <a:ea typeface="微軟正黑體" panose="020B0604030504040204" pitchFamily="34" charset="-120"/>
              </a:rPr>
              <a:t>本質</a:t>
            </a:r>
            <a:endParaRPr kumimoji="0" lang="en-US" altLang="zh-TW" sz="1800" b="1" u="none" dirty="0">
              <a:solidFill>
                <a:srgbClr val="404040"/>
              </a:solidFill>
              <a:latin typeface="微軟正黑體" panose="020B0604030504040204" pitchFamily="34" charset="-120"/>
              <a:ea typeface="微軟正黑體" panose="020B0604030504040204" pitchFamily="34" charset="-120"/>
            </a:endParaRPr>
          </a:p>
          <a:p>
            <a:pPr fontAlgn="auto">
              <a:spcBef>
                <a:spcPts val="0"/>
              </a:spcBef>
              <a:spcAft>
                <a:spcPts val="0"/>
              </a:spcAft>
            </a:pPr>
            <a:endParaRPr kumimoji="0" lang="en-US" altLang="zh-TW" sz="1800" u="none" dirty="0">
              <a:solidFill>
                <a:prstClr val="black"/>
              </a:solidFill>
              <a:latin typeface="微軟正黑體" panose="020B0604030504040204" pitchFamily="34" charset="-120"/>
              <a:ea typeface="微軟正黑體" panose="020B0604030504040204" pitchFamily="34" charset="-120"/>
            </a:endParaRPr>
          </a:p>
          <a:p>
            <a:pPr fontAlgn="auto">
              <a:spcBef>
                <a:spcPts val="0"/>
              </a:spcBef>
              <a:spcAft>
                <a:spcPts val="0"/>
              </a:spcAft>
            </a:pPr>
            <a:endParaRPr kumimoji="0" lang="en-US" altLang="zh-TW" sz="1800" u="none" dirty="0">
              <a:solidFill>
                <a:prstClr val="black"/>
              </a:solidFill>
              <a:latin typeface="微軟正黑體" panose="020B0604030504040204" pitchFamily="34" charset="-120"/>
              <a:ea typeface="微軟正黑體" panose="020B0604030504040204" pitchFamily="34" charset="-120"/>
            </a:endParaRPr>
          </a:p>
          <a:p>
            <a:pPr fontAlgn="auto">
              <a:spcBef>
                <a:spcPts val="0"/>
              </a:spcBef>
              <a:spcAft>
                <a:spcPts val="0"/>
              </a:spcAft>
            </a:pPr>
            <a:endParaRPr kumimoji="0" lang="en-US" altLang="zh-TW" sz="1800" u="none" dirty="0">
              <a:solidFill>
                <a:prstClr val="black"/>
              </a:solidFill>
              <a:latin typeface="微軟正黑體" panose="020B0604030504040204" pitchFamily="34" charset="-120"/>
              <a:ea typeface="微軟正黑體" panose="020B0604030504040204" pitchFamily="34" charset="-120"/>
            </a:endParaRPr>
          </a:p>
          <a:p>
            <a:pPr fontAlgn="auto">
              <a:spcBef>
                <a:spcPts val="0"/>
              </a:spcBef>
              <a:spcAft>
                <a:spcPts val="0"/>
              </a:spcAft>
            </a:pPr>
            <a:endParaRPr kumimoji="0" lang="en-US" altLang="zh-TW" sz="1800" u="none" dirty="0">
              <a:solidFill>
                <a:prstClr val="black"/>
              </a:solidFill>
              <a:latin typeface="微軟正黑體" panose="020B0604030504040204" pitchFamily="34" charset="-120"/>
              <a:ea typeface="微軟正黑體" panose="020B0604030504040204" pitchFamily="34" charset="-120"/>
            </a:endParaRPr>
          </a:p>
          <a:p>
            <a:pPr fontAlgn="auto">
              <a:spcBef>
                <a:spcPts val="0"/>
              </a:spcBef>
              <a:spcAft>
                <a:spcPts val="0"/>
              </a:spcAft>
            </a:pPr>
            <a:endParaRPr kumimoji="0" lang="zh-TW" altLang="en-US" sz="1800" u="none" dirty="0">
              <a:solidFill>
                <a:prstClr val="black"/>
              </a:solidFill>
              <a:latin typeface="微軟正黑體" panose="020B0604030504040204" pitchFamily="34" charset="-120"/>
              <a:ea typeface="微軟正黑體" panose="020B0604030504040204" pitchFamily="34" charset="-120"/>
            </a:endParaRPr>
          </a:p>
          <a:p>
            <a:pPr fontAlgn="auto">
              <a:spcBef>
                <a:spcPts val="0"/>
              </a:spcBef>
              <a:spcAft>
                <a:spcPts val="0"/>
              </a:spcAft>
            </a:pPr>
            <a:endParaRPr kumimoji="0" lang="zh-TW" altLang="en-US" sz="1800" u="none" dirty="0">
              <a:solidFill>
                <a:prstClr val="black"/>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216311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2081260" y="117526"/>
            <a:ext cx="6955236" cy="5381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a:lstStyle>
          <a:p>
            <a:r>
              <a:rPr lang="zh-TW" altLang="en-US" sz="3600" b="1" u="none" dirty="0" smtClean="0">
                <a:solidFill>
                  <a:prstClr val="black">
                    <a:lumMod val="75000"/>
                    <a:lumOff val="25000"/>
                  </a:prstClr>
                </a:solidFill>
              </a:rPr>
              <a:t>保險業商品轉型</a:t>
            </a:r>
            <a:r>
              <a:rPr lang="zh-TW" altLang="en-US" sz="3600" b="1" u="none" dirty="0">
                <a:solidFill>
                  <a:prstClr val="black">
                    <a:lumMod val="75000"/>
                    <a:lumOff val="25000"/>
                  </a:prstClr>
                </a:solidFill>
              </a:rPr>
              <a:t>的壓力</a:t>
            </a:r>
          </a:p>
        </p:txBody>
      </p:sp>
      <p:sp>
        <p:nvSpPr>
          <p:cNvPr id="10" name="矩形 9"/>
          <p:cNvSpPr/>
          <p:nvPr/>
        </p:nvSpPr>
        <p:spPr bwMode="auto">
          <a:xfrm>
            <a:off x="251519" y="765498"/>
            <a:ext cx="8567089" cy="864096"/>
          </a:xfrm>
          <a:prstGeom prst="rect">
            <a:avLst/>
          </a:prstGeom>
          <a:solidFill>
            <a:schemeClr val="accent2">
              <a:lumMod val="20000"/>
              <a:lumOff val="80000"/>
            </a:schemeClr>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just" defTabSz="266700">
              <a:spcBef>
                <a:spcPts val="600"/>
              </a:spcBef>
              <a:spcAft>
                <a:spcPts val="600"/>
              </a:spcAft>
            </a:pPr>
            <a:r>
              <a:rPr lang="zh-TW" altLang="en-US" sz="1800" b="1" u="none" dirty="0" smtClean="0">
                <a:solidFill>
                  <a:prstClr val="black"/>
                </a:solidFill>
                <a:latin typeface="微軟正黑體" pitchFamily="34" charset="-120"/>
                <a:ea typeface="微軟正黑體" pitchFamily="34" charset="-120"/>
              </a:rPr>
              <a:t>新契約保費的挹注將有助於公司穩定接軌，</a:t>
            </a:r>
            <a:r>
              <a:rPr kumimoji="0" lang="zh-TW" altLang="en-US" sz="1800" b="1" u="none" dirty="0" smtClean="0">
                <a:solidFill>
                  <a:prstClr val="black"/>
                </a:solidFill>
                <a:latin typeface="微軟正黑體" pitchFamily="34" charset="-120"/>
                <a:ea typeface="微軟正黑體" pitchFamily="34" charset="-120"/>
              </a:rPr>
              <a:t>但大環境使商品面臨轉型的壓力</a:t>
            </a:r>
            <a:endParaRPr kumimoji="0" lang="zh-TW" altLang="en-US" sz="1800" b="1" u="none" dirty="0">
              <a:solidFill>
                <a:prstClr val="black"/>
              </a:solidFill>
              <a:latin typeface="微軟正黑體" pitchFamily="34" charset="-120"/>
              <a:ea typeface="微軟正黑體" pitchFamily="34" charset="-120"/>
            </a:endParaRPr>
          </a:p>
        </p:txBody>
      </p:sp>
      <p:grpSp>
        <p:nvGrpSpPr>
          <p:cNvPr id="62" name="Group 18">
            <a:extLst>
              <a:ext uri="{FF2B5EF4-FFF2-40B4-BE49-F238E27FC236}">
                <a16:creationId xmlns:a16="http://schemas.microsoft.com/office/drawing/2014/main" id="{DE34BE44-A2F2-4A02-A653-5219757D1AEA}"/>
              </a:ext>
            </a:extLst>
          </p:cNvPr>
          <p:cNvGrpSpPr/>
          <p:nvPr/>
        </p:nvGrpSpPr>
        <p:grpSpPr>
          <a:xfrm>
            <a:off x="2848553" y="2072951"/>
            <a:ext cx="4224494" cy="4062137"/>
            <a:chOff x="3727704" y="1566270"/>
            <a:chExt cx="4869317" cy="4736592"/>
          </a:xfrm>
        </p:grpSpPr>
        <p:sp>
          <p:nvSpPr>
            <p:cNvPr id="63" name="Freeform 458">
              <a:extLst>
                <a:ext uri="{FF2B5EF4-FFF2-40B4-BE49-F238E27FC236}">
                  <a16:creationId xmlns:a16="http://schemas.microsoft.com/office/drawing/2014/main" id="{2FB5AD39-992C-4AB4-9B25-EAB496F1B591}"/>
                </a:ext>
              </a:extLst>
            </p:cNvPr>
            <p:cNvSpPr>
              <a:spLocks/>
            </p:cNvSpPr>
            <p:nvPr/>
          </p:nvSpPr>
          <p:spPr bwMode="auto">
            <a:xfrm>
              <a:off x="4219889" y="3778338"/>
              <a:ext cx="1122625" cy="1172396"/>
            </a:xfrm>
            <a:custGeom>
              <a:avLst/>
              <a:gdLst>
                <a:gd name="T0" fmla="*/ 2309 w 2562"/>
                <a:gd name="T1" fmla="*/ 0 h 2675"/>
                <a:gd name="T2" fmla="*/ 1810 w 2562"/>
                <a:gd name="T3" fmla="*/ 1123 h 2675"/>
                <a:gd name="T4" fmla="*/ 2562 w 2562"/>
                <a:gd name="T5" fmla="*/ 2029 h 2675"/>
                <a:gd name="T6" fmla="*/ 397 w 2562"/>
                <a:gd name="T7" fmla="*/ 2675 h 2675"/>
                <a:gd name="T8" fmla="*/ 787 w 2562"/>
                <a:gd name="T9" fmla="*/ 1862 h 2675"/>
                <a:gd name="T10" fmla="*/ 0 w 2562"/>
                <a:gd name="T11" fmla="*/ 881 h 2675"/>
                <a:gd name="T12" fmla="*/ 2309 w 2562"/>
                <a:gd name="T13" fmla="*/ 0 h 2675"/>
              </a:gdLst>
              <a:ahLst/>
              <a:cxnLst>
                <a:cxn ang="0">
                  <a:pos x="T0" y="T1"/>
                </a:cxn>
                <a:cxn ang="0">
                  <a:pos x="T2" y="T3"/>
                </a:cxn>
                <a:cxn ang="0">
                  <a:pos x="T4" y="T5"/>
                </a:cxn>
                <a:cxn ang="0">
                  <a:pos x="T6" y="T7"/>
                </a:cxn>
                <a:cxn ang="0">
                  <a:pos x="T8" y="T9"/>
                </a:cxn>
                <a:cxn ang="0">
                  <a:pos x="T10" y="T11"/>
                </a:cxn>
                <a:cxn ang="0">
                  <a:pos x="T12" y="T13"/>
                </a:cxn>
              </a:cxnLst>
              <a:rect l="0" t="0" r="r" b="b"/>
              <a:pathLst>
                <a:path w="2562" h="2675">
                  <a:moveTo>
                    <a:pt x="2309" y="0"/>
                  </a:moveTo>
                  <a:cubicBezTo>
                    <a:pt x="2309" y="0"/>
                    <a:pt x="1850" y="652"/>
                    <a:pt x="1810" y="1123"/>
                  </a:cubicBezTo>
                  <a:cubicBezTo>
                    <a:pt x="1771" y="1588"/>
                    <a:pt x="2281" y="1889"/>
                    <a:pt x="2562" y="2029"/>
                  </a:cubicBezTo>
                  <a:cubicBezTo>
                    <a:pt x="1589" y="1725"/>
                    <a:pt x="397" y="2675"/>
                    <a:pt x="397" y="2675"/>
                  </a:cubicBezTo>
                  <a:cubicBezTo>
                    <a:pt x="397" y="2675"/>
                    <a:pt x="712" y="2301"/>
                    <a:pt x="787" y="1862"/>
                  </a:cubicBezTo>
                  <a:cubicBezTo>
                    <a:pt x="860" y="1209"/>
                    <a:pt x="0" y="881"/>
                    <a:pt x="0" y="881"/>
                  </a:cubicBezTo>
                  <a:cubicBezTo>
                    <a:pt x="0" y="881"/>
                    <a:pt x="1759" y="1130"/>
                    <a:pt x="2309"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kumimoji="0" lang="en-US" sz="1350" u="none">
                <a:solidFill>
                  <a:prstClr val="black"/>
                </a:solidFill>
                <a:latin typeface="Times New Roman"/>
                <a:ea typeface="新細明體"/>
              </a:endParaRPr>
            </a:p>
          </p:txBody>
        </p:sp>
        <p:sp>
          <p:nvSpPr>
            <p:cNvPr id="64" name="Freeform 459">
              <a:extLst>
                <a:ext uri="{FF2B5EF4-FFF2-40B4-BE49-F238E27FC236}">
                  <a16:creationId xmlns:a16="http://schemas.microsoft.com/office/drawing/2014/main" id="{6DCAE723-F830-45CF-990B-F8A49D74EE5A}"/>
                </a:ext>
              </a:extLst>
            </p:cNvPr>
            <p:cNvSpPr>
              <a:spLocks/>
            </p:cNvSpPr>
            <p:nvPr/>
          </p:nvSpPr>
          <p:spPr bwMode="auto">
            <a:xfrm>
              <a:off x="5616259" y="4939674"/>
              <a:ext cx="840586" cy="1067323"/>
            </a:xfrm>
            <a:custGeom>
              <a:avLst/>
              <a:gdLst>
                <a:gd name="T0" fmla="*/ 204 w 1917"/>
                <a:gd name="T1" fmla="*/ 0 h 2438"/>
                <a:gd name="T2" fmla="*/ 865 w 1917"/>
                <a:gd name="T3" fmla="*/ 639 h 2438"/>
                <a:gd name="T4" fmla="*/ 1917 w 1917"/>
                <a:gd name="T5" fmla="*/ 217 h 2438"/>
                <a:gd name="T6" fmla="*/ 1917 w 1917"/>
                <a:gd name="T7" fmla="*/ 2438 h 2438"/>
                <a:gd name="T8" fmla="*/ 1228 w 1917"/>
                <a:gd name="T9" fmla="*/ 1825 h 2438"/>
                <a:gd name="T10" fmla="*/ 0 w 1917"/>
                <a:gd name="T11" fmla="*/ 2196 h 2438"/>
                <a:gd name="T12" fmla="*/ 204 w 1917"/>
                <a:gd name="T13" fmla="*/ 0 h 2438"/>
              </a:gdLst>
              <a:ahLst/>
              <a:cxnLst>
                <a:cxn ang="0">
                  <a:pos x="T0" y="T1"/>
                </a:cxn>
                <a:cxn ang="0">
                  <a:pos x="T2" y="T3"/>
                </a:cxn>
                <a:cxn ang="0">
                  <a:pos x="T4" y="T5"/>
                </a:cxn>
                <a:cxn ang="0">
                  <a:pos x="T6" y="T7"/>
                </a:cxn>
                <a:cxn ang="0">
                  <a:pos x="T8" y="T9"/>
                </a:cxn>
                <a:cxn ang="0">
                  <a:pos x="T10" y="T11"/>
                </a:cxn>
                <a:cxn ang="0">
                  <a:pos x="T12" y="T13"/>
                </a:cxn>
              </a:cxnLst>
              <a:rect l="0" t="0" r="r" b="b"/>
              <a:pathLst>
                <a:path w="1917" h="2438">
                  <a:moveTo>
                    <a:pt x="204" y="0"/>
                  </a:moveTo>
                  <a:cubicBezTo>
                    <a:pt x="204" y="0"/>
                    <a:pt x="433" y="445"/>
                    <a:pt x="865" y="639"/>
                  </a:cubicBezTo>
                  <a:cubicBezTo>
                    <a:pt x="1289" y="831"/>
                    <a:pt x="1690" y="437"/>
                    <a:pt x="1917" y="217"/>
                  </a:cubicBezTo>
                  <a:cubicBezTo>
                    <a:pt x="1306" y="1036"/>
                    <a:pt x="1917" y="2438"/>
                    <a:pt x="1917" y="2438"/>
                  </a:cubicBezTo>
                  <a:cubicBezTo>
                    <a:pt x="1917" y="2438"/>
                    <a:pt x="1617" y="2041"/>
                    <a:pt x="1228" y="1825"/>
                  </a:cubicBezTo>
                  <a:cubicBezTo>
                    <a:pt x="636" y="1539"/>
                    <a:pt x="0" y="2196"/>
                    <a:pt x="0" y="2196"/>
                  </a:cubicBezTo>
                  <a:cubicBezTo>
                    <a:pt x="0" y="2196"/>
                    <a:pt x="827" y="928"/>
                    <a:pt x="204"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kumimoji="0" lang="en-US" sz="1350" u="none">
                <a:solidFill>
                  <a:prstClr val="black"/>
                </a:solidFill>
                <a:latin typeface="Times New Roman"/>
                <a:ea typeface="新細明體"/>
              </a:endParaRPr>
            </a:p>
          </p:txBody>
        </p:sp>
        <p:sp>
          <p:nvSpPr>
            <p:cNvPr id="65" name="Freeform 460">
              <a:extLst>
                <a:ext uri="{FF2B5EF4-FFF2-40B4-BE49-F238E27FC236}">
                  <a16:creationId xmlns:a16="http://schemas.microsoft.com/office/drawing/2014/main" id="{82009285-78B2-4516-8224-CDFC7BBA475C}"/>
                </a:ext>
              </a:extLst>
            </p:cNvPr>
            <p:cNvSpPr>
              <a:spLocks/>
            </p:cNvSpPr>
            <p:nvPr/>
          </p:nvSpPr>
          <p:spPr bwMode="auto">
            <a:xfrm>
              <a:off x="6783124" y="4043787"/>
              <a:ext cx="1252585" cy="1070089"/>
            </a:xfrm>
            <a:custGeom>
              <a:avLst/>
              <a:gdLst>
                <a:gd name="T0" fmla="*/ 0 w 2862"/>
                <a:gd name="T1" fmla="*/ 1688 h 2444"/>
                <a:gd name="T2" fmla="*/ 897 w 2862"/>
                <a:gd name="T3" fmla="*/ 1163 h 2444"/>
                <a:gd name="T4" fmla="*/ 827 w 2862"/>
                <a:gd name="T5" fmla="*/ 0 h 2444"/>
                <a:gd name="T6" fmla="*/ 2862 w 2862"/>
                <a:gd name="T7" fmla="*/ 753 h 2444"/>
                <a:gd name="T8" fmla="*/ 2135 w 2862"/>
                <a:gd name="T9" fmla="*/ 1141 h 2444"/>
                <a:gd name="T10" fmla="*/ 2113 w 2862"/>
                <a:gd name="T11" fmla="*/ 2444 h 2444"/>
                <a:gd name="T12" fmla="*/ 0 w 2862"/>
                <a:gd name="T13" fmla="*/ 1688 h 2444"/>
              </a:gdLst>
              <a:ahLst/>
              <a:cxnLst>
                <a:cxn ang="0">
                  <a:pos x="T0" y="T1"/>
                </a:cxn>
                <a:cxn ang="0">
                  <a:pos x="T2" y="T3"/>
                </a:cxn>
                <a:cxn ang="0">
                  <a:pos x="T4" y="T5"/>
                </a:cxn>
                <a:cxn ang="0">
                  <a:pos x="T6" y="T7"/>
                </a:cxn>
                <a:cxn ang="0">
                  <a:pos x="T8" y="T9"/>
                </a:cxn>
                <a:cxn ang="0">
                  <a:pos x="T10" y="T11"/>
                </a:cxn>
                <a:cxn ang="0">
                  <a:pos x="T12" y="T13"/>
                </a:cxn>
              </a:cxnLst>
              <a:rect l="0" t="0" r="r" b="b"/>
              <a:pathLst>
                <a:path w="2862" h="2444">
                  <a:moveTo>
                    <a:pt x="0" y="1688"/>
                  </a:moveTo>
                  <a:cubicBezTo>
                    <a:pt x="0" y="1688"/>
                    <a:pt x="622" y="1549"/>
                    <a:pt x="897" y="1163"/>
                  </a:cubicBezTo>
                  <a:cubicBezTo>
                    <a:pt x="1149" y="809"/>
                    <a:pt x="976" y="277"/>
                    <a:pt x="827" y="0"/>
                  </a:cubicBezTo>
                  <a:cubicBezTo>
                    <a:pt x="1444" y="812"/>
                    <a:pt x="2862" y="753"/>
                    <a:pt x="2862" y="753"/>
                  </a:cubicBezTo>
                  <a:cubicBezTo>
                    <a:pt x="2862" y="753"/>
                    <a:pt x="2451" y="826"/>
                    <a:pt x="2135" y="1141"/>
                  </a:cubicBezTo>
                  <a:cubicBezTo>
                    <a:pt x="1698" y="1631"/>
                    <a:pt x="2113" y="2444"/>
                    <a:pt x="2113" y="2444"/>
                  </a:cubicBezTo>
                  <a:cubicBezTo>
                    <a:pt x="2113" y="2444"/>
                    <a:pt x="1148" y="1467"/>
                    <a:pt x="0" y="16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kumimoji="0" lang="en-US" sz="1350" u="none">
                <a:solidFill>
                  <a:prstClr val="black"/>
                </a:solidFill>
                <a:latin typeface="Times New Roman"/>
                <a:ea typeface="新細明體"/>
              </a:endParaRPr>
            </a:p>
          </p:txBody>
        </p:sp>
        <p:sp>
          <p:nvSpPr>
            <p:cNvPr id="66" name="Freeform 461">
              <a:extLst>
                <a:ext uri="{FF2B5EF4-FFF2-40B4-BE49-F238E27FC236}">
                  <a16:creationId xmlns:a16="http://schemas.microsoft.com/office/drawing/2014/main" id="{47DBEB70-257A-4297-A427-8F47D1AB2110}"/>
                </a:ext>
              </a:extLst>
            </p:cNvPr>
            <p:cNvSpPr>
              <a:spLocks/>
            </p:cNvSpPr>
            <p:nvPr/>
          </p:nvSpPr>
          <p:spPr bwMode="auto">
            <a:xfrm>
              <a:off x="6401542" y="2373675"/>
              <a:ext cx="1205577" cy="1285766"/>
            </a:xfrm>
            <a:custGeom>
              <a:avLst/>
              <a:gdLst>
                <a:gd name="T0" fmla="*/ 1426 w 2752"/>
                <a:gd name="T1" fmla="*/ 2931 h 2931"/>
                <a:gd name="T2" fmla="*/ 1179 w 2752"/>
                <a:gd name="T3" fmla="*/ 1955 h 2931"/>
                <a:gd name="T4" fmla="*/ 0 w 2752"/>
                <a:gd name="T5" fmla="*/ 1705 h 2931"/>
                <a:gd name="T6" fmla="*/ 1381 w 2752"/>
                <a:gd name="T7" fmla="*/ 0 h 2931"/>
                <a:gd name="T8" fmla="*/ 1508 w 2752"/>
                <a:gd name="T9" fmla="*/ 760 h 2931"/>
                <a:gd name="T10" fmla="*/ 2752 w 2752"/>
                <a:gd name="T11" fmla="*/ 1151 h 2931"/>
                <a:gd name="T12" fmla="*/ 1426 w 2752"/>
                <a:gd name="T13" fmla="*/ 2931 h 2931"/>
              </a:gdLst>
              <a:ahLst/>
              <a:cxnLst>
                <a:cxn ang="0">
                  <a:pos x="T0" y="T1"/>
                </a:cxn>
                <a:cxn ang="0">
                  <a:pos x="T2" y="T3"/>
                </a:cxn>
                <a:cxn ang="0">
                  <a:pos x="T4" y="T5"/>
                </a:cxn>
                <a:cxn ang="0">
                  <a:pos x="T6" y="T7"/>
                </a:cxn>
                <a:cxn ang="0">
                  <a:pos x="T8" y="T9"/>
                </a:cxn>
                <a:cxn ang="0">
                  <a:pos x="T10" y="T11"/>
                </a:cxn>
                <a:cxn ang="0">
                  <a:pos x="T12" y="T13"/>
                </a:cxn>
              </a:cxnLst>
              <a:rect l="0" t="0" r="r" b="b"/>
              <a:pathLst>
                <a:path w="2752" h="2931">
                  <a:moveTo>
                    <a:pt x="1426" y="2931"/>
                  </a:moveTo>
                  <a:cubicBezTo>
                    <a:pt x="1426" y="2931"/>
                    <a:pt x="1471" y="2327"/>
                    <a:pt x="1179" y="1955"/>
                  </a:cubicBezTo>
                  <a:cubicBezTo>
                    <a:pt x="910" y="1613"/>
                    <a:pt x="308" y="1642"/>
                    <a:pt x="0" y="1705"/>
                  </a:cubicBezTo>
                  <a:cubicBezTo>
                    <a:pt x="953" y="1343"/>
                    <a:pt x="1381" y="0"/>
                    <a:pt x="1381" y="0"/>
                  </a:cubicBezTo>
                  <a:cubicBezTo>
                    <a:pt x="1381" y="0"/>
                    <a:pt x="1296" y="369"/>
                    <a:pt x="1508" y="760"/>
                  </a:cubicBezTo>
                  <a:cubicBezTo>
                    <a:pt x="1855" y="1319"/>
                    <a:pt x="2752" y="1151"/>
                    <a:pt x="2752" y="1151"/>
                  </a:cubicBezTo>
                  <a:cubicBezTo>
                    <a:pt x="2752" y="1151"/>
                    <a:pt x="1405" y="1789"/>
                    <a:pt x="1426" y="293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kumimoji="0" lang="en-US" sz="1350" u="none">
                <a:solidFill>
                  <a:prstClr val="black"/>
                </a:solidFill>
                <a:latin typeface="Times New Roman"/>
                <a:ea typeface="新細明體"/>
              </a:endParaRPr>
            </a:p>
          </p:txBody>
        </p:sp>
        <p:sp>
          <p:nvSpPr>
            <p:cNvPr id="67" name="Freeform 462">
              <a:extLst>
                <a:ext uri="{FF2B5EF4-FFF2-40B4-BE49-F238E27FC236}">
                  <a16:creationId xmlns:a16="http://schemas.microsoft.com/office/drawing/2014/main" id="{A6A85017-E516-44F0-BBB3-EC00D4838F63}"/>
                </a:ext>
              </a:extLst>
            </p:cNvPr>
            <p:cNvSpPr>
              <a:spLocks/>
            </p:cNvSpPr>
            <p:nvPr/>
          </p:nvSpPr>
          <p:spPr bwMode="auto">
            <a:xfrm>
              <a:off x="4767376" y="2285193"/>
              <a:ext cx="1216637" cy="1219404"/>
            </a:xfrm>
            <a:custGeom>
              <a:avLst/>
              <a:gdLst>
                <a:gd name="T0" fmla="*/ 2777 w 2777"/>
                <a:gd name="T1" fmla="*/ 1863 h 2782"/>
                <a:gd name="T2" fmla="*/ 1861 w 2777"/>
                <a:gd name="T3" fmla="*/ 1777 h 2782"/>
                <a:gd name="T4" fmla="*/ 1215 w 2777"/>
                <a:gd name="T5" fmla="*/ 2782 h 2782"/>
                <a:gd name="T6" fmla="*/ 0 w 2777"/>
                <a:gd name="T7" fmla="*/ 998 h 2782"/>
                <a:gd name="T8" fmla="*/ 841 w 2777"/>
                <a:gd name="T9" fmla="*/ 1084 h 2782"/>
                <a:gd name="T10" fmla="*/ 1580 w 2777"/>
                <a:gd name="T11" fmla="*/ 0 h 2782"/>
                <a:gd name="T12" fmla="*/ 2777 w 2777"/>
                <a:gd name="T13" fmla="*/ 1863 h 2782"/>
              </a:gdLst>
              <a:ahLst/>
              <a:cxnLst>
                <a:cxn ang="0">
                  <a:pos x="T0" y="T1"/>
                </a:cxn>
                <a:cxn ang="0">
                  <a:pos x="T2" y="T3"/>
                </a:cxn>
                <a:cxn ang="0">
                  <a:pos x="T4" y="T5"/>
                </a:cxn>
                <a:cxn ang="0">
                  <a:pos x="T6" y="T7"/>
                </a:cxn>
                <a:cxn ang="0">
                  <a:pos x="T8" y="T9"/>
                </a:cxn>
                <a:cxn ang="0">
                  <a:pos x="T10" y="T11"/>
                </a:cxn>
                <a:cxn ang="0">
                  <a:pos x="T12" y="T13"/>
                </a:cxn>
              </a:cxnLst>
              <a:rect l="0" t="0" r="r" b="b"/>
              <a:pathLst>
                <a:path w="2777" h="2782">
                  <a:moveTo>
                    <a:pt x="2777" y="1863"/>
                  </a:moveTo>
                  <a:cubicBezTo>
                    <a:pt x="2777" y="1863"/>
                    <a:pt x="2308" y="1617"/>
                    <a:pt x="1861" y="1777"/>
                  </a:cubicBezTo>
                  <a:cubicBezTo>
                    <a:pt x="1452" y="1926"/>
                    <a:pt x="1252" y="2470"/>
                    <a:pt x="1215" y="2782"/>
                  </a:cubicBezTo>
                  <a:cubicBezTo>
                    <a:pt x="1171" y="1763"/>
                    <a:pt x="0" y="998"/>
                    <a:pt x="0" y="998"/>
                  </a:cubicBezTo>
                  <a:cubicBezTo>
                    <a:pt x="0" y="998"/>
                    <a:pt x="403" y="1163"/>
                    <a:pt x="841" y="1084"/>
                  </a:cubicBezTo>
                  <a:cubicBezTo>
                    <a:pt x="1496" y="904"/>
                    <a:pt x="1580" y="0"/>
                    <a:pt x="1580" y="0"/>
                  </a:cubicBezTo>
                  <a:cubicBezTo>
                    <a:pt x="1580" y="0"/>
                    <a:pt x="1437" y="1191"/>
                    <a:pt x="2777" y="186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kumimoji="0" lang="en-US" sz="1350" u="none">
                <a:solidFill>
                  <a:prstClr val="black"/>
                </a:solidFill>
                <a:latin typeface="Times New Roman"/>
                <a:ea typeface="新細明體"/>
              </a:endParaRPr>
            </a:p>
          </p:txBody>
        </p:sp>
        <p:sp>
          <p:nvSpPr>
            <p:cNvPr id="68" name="Freeform 463">
              <a:extLst>
                <a:ext uri="{FF2B5EF4-FFF2-40B4-BE49-F238E27FC236}">
                  <a16:creationId xmlns:a16="http://schemas.microsoft.com/office/drawing/2014/main" id="{6456CF74-E4B9-48F1-888C-B96BEE017DBA}"/>
                </a:ext>
              </a:extLst>
            </p:cNvPr>
            <p:cNvSpPr>
              <a:spLocks/>
            </p:cNvSpPr>
            <p:nvPr/>
          </p:nvSpPr>
          <p:spPr bwMode="auto">
            <a:xfrm>
              <a:off x="4250306" y="4566389"/>
              <a:ext cx="1598219" cy="1598219"/>
            </a:xfrm>
            <a:custGeom>
              <a:avLst/>
              <a:gdLst>
                <a:gd name="T0" fmla="*/ 3592 w 3647"/>
                <a:gd name="T1" fmla="*/ 1925 h 3648"/>
                <a:gd name="T2" fmla="*/ 1723 w 3647"/>
                <a:gd name="T3" fmla="*/ 3592 h 3648"/>
                <a:gd name="T4" fmla="*/ 55 w 3647"/>
                <a:gd name="T5" fmla="*/ 1723 h 3648"/>
                <a:gd name="T6" fmla="*/ 1925 w 3647"/>
                <a:gd name="T7" fmla="*/ 56 h 3648"/>
                <a:gd name="T8" fmla="*/ 3592 w 3647"/>
                <a:gd name="T9" fmla="*/ 1925 h 3648"/>
              </a:gdLst>
              <a:ahLst/>
              <a:cxnLst>
                <a:cxn ang="0">
                  <a:pos x="T0" y="T1"/>
                </a:cxn>
                <a:cxn ang="0">
                  <a:pos x="T2" y="T3"/>
                </a:cxn>
                <a:cxn ang="0">
                  <a:pos x="T4" y="T5"/>
                </a:cxn>
                <a:cxn ang="0">
                  <a:pos x="T6" y="T7"/>
                </a:cxn>
                <a:cxn ang="0">
                  <a:pos x="T8" y="T9"/>
                </a:cxn>
              </a:cxnLst>
              <a:rect l="0" t="0" r="r" b="b"/>
              <a:pathLst>
                <a:path w="3647" h="3648">
                  <a:moveTo>
                    <a:pt x="3592" y="1925"/>
                  </a:moveTo>
                  <a:cubicBezTo>
                    <a:pt x="3536" y="2901"/>
                    <a:pt x="2699" y="3648"/>
                    <a:pt x="1723" y="3592"/>
                  </a:cubicBezTo>
                  <a:cubicBezTo>
                    <a:pt x="746" y="3536"/>
                    <a:pt x="0" y="2700"/>
                    <a:pt x="55" y="1723"/>
                  </a:cubicBezTo>
                  <a:cubicBezTo>
                    <a:pt x="111" y="746"/>
                    <a:pt x="948" y="0"/>
                    <a:pt x="1925" y="56"/>
                  </a:cubicBezTo>
                  <a:cubicBezTo>
                    <a:pt x="2901" y="111"/>
                    <a:pt x="3647" y="948"/>
                    <a:pt x="3592" y="192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kumimoji="0" lang="en-US" sz="1350" u="none">
                <a:solidFill>
                  <a:prstClr val="black"/>
                </a:solidFill>
                <a:latin typeface="Times New Roman"/>
                <a:ea typeface="新細明體"/>
              </a:endParaRPr>
            </a:p>
          </p:txBody>
        </p:sp>
        <p:sp>
          <p:nvSpPr>
            <p:cNvPr id="69" name="Freeform 464">
              <a:extLst>
                <a:ext uri="{FF2B5EF4-FFF2-40B4-BE49-F238E27FC236}">
                  <a16:creationId xmlns:a16="http://schemas.microsoft.com/office/drawing/2014/main" id="{93F5531E-69E7-4DC0-85DA-A86E99338047}"/>
                </a:ext>
              </a:extLst>
            </p:cNvPr>
            <p:cNvSpPr>
              <a:spLocks/>
            </p:cNvSpPr>
            <p:nvPr/>
          </p:nvSpPr>
          <p:spPr bwMode="auto">
            <a:xfrm>
              <a:off x="4349849" y="4665931"/>
              <a:ext cx="1401900" cy="1399133"/>
            </a:xfrm>
            <a:custGeom>
              <a:avLst/>
              <a:gdLst>
                <a:gd name="T0" fmla="*/ 3146 w 3195"/>
                <a:gd name="T1" fmla="*/ 1687 h 3195"/>
                <a:gd name="T2" fmla="*/ 1510 w 3195"/>
                <a:gd name="T3" fmla="*/ 3146 h 3195"/>
                <a:gd name="T4" fmla="*/ 49 w 3195"/>
                <a:gd name="T5" fmla="*/ 1509 h 3195"/>
                <a:gd name="T6" fmla="*/ 1686 w 3195"/>
                <a:gd name="T7" fmla="*/ 49 h 3195"/>
                <a:gd name="T8" fmla="*/ 3146 w 3195"/>
                <a:gd name="T9" fmla="*/ 1687 h 3195"/>
              </a:gdLst>
              <a:ahLst/>
              <a:cxnLst>
                <a:cxn ang="0">
                  <a:pos x="T0" y="T1"/>
                </a:cxn>
                <a:cxn ang="0">
                  <a:pos x="T2" y="T3"/>
                </a:cxn>
                <a:cxn ang="0">
                  <a:pos x="T4" y="T5"/>
                </a:cxn>
                <a:cxn ang="0">
                  <a:pos x="T6" y="T7"/>
                </a:cxn>
                <a:cxn ang="0">
                  <a:pos x="T8" y="T9"/>
                </a:cxn>
              </a:cxnLst>
              <a:rect l="0" t="0" r="r" b="b"/>
              <a:pathLst>
                <a:path w="3195" h="3195">
                  <a:moveTo>
                    <a:pt x="3146" y="1687"/>
                  </a:moveTo>
                  <a:cubicBezTo>
                    <a:pt x="3097" y="2542"/>
                    <a:pt x="2365" y="3195"/>
                    <a:pt x="1510" y="3146"/>
                  </a:cubicBezTo>
                  <a:cubicBezTo>
                    <a:pt x="654" y="3098"/>
                    <a:pt x="0" y="2365"/>
                    <a:pt x="49" y="1509"/>
                  </a:cubicBezTo>
                  <a:cubicBezTo>
                    <a:pt x="98" y="654"/>
                    <a:pt x="831" y="0"/>
                    <a:pt x="1686" y="49"/>
                  </a:cubicBezTo>
                  <a:cubicBezTo>
                    <a:pt x="2541" y="98"/>
                    <a:pt x="3195" y="830"/>
                    <a:pt x="3146" y="1687"/>
                  </a:cubicBezTo>
                  <a:close/>
                </a:path>
              </a:pathLst>
            </a:custGeom>
            <a:solidFill>
              <a:srgbClr val="EEEE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r>
                <a:rPr kumimoji="0" lang="zh-TW" altLang="en-US" sz="2800" b="1" u="none" dirty="0" smtClean="0">
                  <a:solidFill>
                    <a:srgbClr val="C0504D"/>
                  </a:solidFill>
                  <a:latin typeface="Times New Roman"/>
                  <a:ea typeface="新細明體"/>
                </a:rPr>
                <a:t>避險</a:t>
              </a:r>
              <a:endParaRPr kumimoji="0" lang="en-US" sz="2800" b="1" u="none" dirty="0">
                <a:solidFill>
                  <a:srgbClr val="C0504D"/>
                </a:solidFill>
                <a:latin typeface="Times New Roman"/>
                <a:ea typeface="新細明體"/>
              </a:endParaRPr>
            </a:p>
          </p:txBody>
        </p:sp>
        <p:sp>
          <p:nvSpPr>
            <p:cNvPr id="70" name="Freeform 465">
              <a:extLst>
                <a:ext uri="{FF2B5EF4-FFF2-40B4-BE49-F238E27FC236}">
                  <a16:creationId xmlns:a16="http://schemas.microsoft.com/office/drawing/2014/main" id="{1A3428C1-5C95-4316-BE42-36DD3F1F2F5E}"/>
                </a:ext>
              </a:extLst>
            </p:cNvPr>
            <p:cNvSpPr>
              <a:spLocks/>
            </p:cNvSpPr>
            <p:nvPr/>
          </p:nvSpPr>
          <p:spPr bwMode="auto">
            <a:xfrm>
              <a:off x="6241167" y="4704643"/>
              <a:ext cx="1598219" cy="1598219"/>
            </a:xfrm>
            <a:custGeom>
              <a:avLst/>
              <a:gdLst>
                <a:gd name="T0" fmla="*/ 3592 w 3648"/>
                <a:gd name="T1" fmla="*/ 1925 h 3648"/>
                <a:gd name="T2" fmla="*/ 1723 w 3648"/>
                <a:gd name="T3" fmla="*/ 3592 h 3648"/>
                <a:gd name="T4" fmla="*/ 56 w 3648"/>
                <a:gd name="T5" fmla="*/ 1724 h 3648"/>
                <a:gd name="T6" fmla="*/ 1925 w 3648"/>
                <a:gd name="T7" fmla="*/ 56 h 3648"/>
                <a:gd name="T8" fmla="*/ 3592 w 3648"/>
                <a:gd name="T9" fmla="*/ 1925 h 3648"/>
              </a:gdLst>
              <a:ahLst/>
              <a:cxnLst>
                <a:cxn ang="0">
                  <a:pos x="T0" y="T1"/>
                </a:cxn>
                <a:cxn ang="0">
                  <a:pos x="T2" y="T3"/>
                </a:cxn>
                <a:cxn ang="0">
                  <a:pos x="T4" y="T5"/>
                </a:cxn>
                <a:cxn ang="0">
                  <a:pos x="T6" y="T7"/>
                </a:cxn>
                <a:cxn ang="0">
                  <a:pos x="T8" y="T9"/>
                </a:cxn>
              </a:cxnLst>
              <a:rect l="0" t="0" r="r" b="b"/>
              <a:pathLst>
                <a:path w="3648" h="3648">
                  <a:moveTo>
                    <a:pt x="3592" y="1925"/>
                  </a:moveTo>
                  <a:cubicBezTo>
                    <a:pt x="3536" y="2901"/>
                    <a:pt x="2700" y="3648"/>
                    <a:pt x="1723" y="3592"/>
                  </a:cubicBezTo>
                  <a:cubicBezTo>
                    <a:pt x="747" y="3536"/>
                    <a:pt x="0" y="2700"/>
                    <a:pt x="56" y="1724"/>
                  </a:cubicBezTo>
                  <a:cubicBezTo>
                    <a:pt x="111" y="746"/>
                    <a:pt x="949" y="0"/>
                    <a:pt x="1925" y="56"/>
                  </a:cubicBezTo>
                  <a:cubicBezTo>
                    <a:pt x="2901" y="111"/>
                    <a:pt x="3648" y="948"/>
                    <a:pt x="3592" y="19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kumimoji="0" lang="en-US" sz="1350" u="none">
                <a:solidFill>
                  <a:prstClr val="black"/>
                </a:solidFill>
                <a:latin typeface="Times New Roman"/>
                <a:ea typeface="新細明體"/>
              </a:endParaRPr>
            </a:p>
          </p:txBody>
        </p:sp>
        <p:sp>
          <p:nvSpPr>
            <p:cNvPr id="71" name="Freeform 466">
              <a:extLst>
                <a:ext uri="{FF2B5EF4-FFF2-40B4-BE49-F238E27FC236}">
                  <a16:creationId xmlns:a16="http://schemas.microsoft.com/office/drawing/2014/main" id="{C7846F45-0DD1-4A8F-A48B-6915168C093E}"/>
                </a:ext>
              </a:extLst>
            </p:cNvPr>
            <p:cNvSpPr>
              <a:spLocks/>
            </p:cNvSpPr>
            <p:nvPr/>
          </p:nvSpPr>
          <p:spPr bwMode="auto">
            <a:xfrm>
              <a:off x="6340712" y="4804186"/>
              <a:ext cx="1399134" cy="1401899"/>
            </a:xfrm>
            <a:custGeom>
              <a:avLst/>
              <a:gdLst>
                <a:gd name="T0" fmla="*/ 3146 w 3195"/>
                <a:gd name="T1" fmla="*/ 1687 h 3195"/>
                <a:gd name="T2" fmla="*/ 1509 w 3195"/>
                <a:gd name="T3" fmla="*/ 3147 h 3195"/>
                <a:gd name="T4" fmla="*/ 49 w 3195"/>
                <a:gd name="T5" fmla="*/ 1510 h 3195"/>
                <a:gd name="T6" fmla="*/ 1686 w 3195"/>
                <a:gd name="T7" fmla="*/ 49 h 3195"/>
                <a:gd name="T8" fmla="*/ 3146 w 3195"/>
                <a:gd name="T9" fmla="*/ 1687 h 3195"/>
              </a:gdLst>
              <a:ahLst/>
              <a:cxnLst>
                <a:cxn ang="0">
                  <a:pos x="T0" y="T1"/>
                </a:cxn>
                <a:cxn ang="0">
                  <a:pos x="T2" y="T3"/>
                </a:cxn>
                <a:cxn ang="0">
                  <a:pos x="T4" y="T5"/>
                </a:cxn>
                <a:cxn ang="0">
                  <a:pos x="T6" y="T7"/>
                </a:cxn>
                <a:cxn ang="0">
                  <a:pos x="T8" y="T9"/>
                </a:cxn>
              </a:cxnLst>
              <a:rect l="0" t="0" r="r" b="b"/>
              <a:pathLst>
                <a:path w="3195" h="3195">
                  <a:moveTo>
                    <a:pt x="3146" y="1687"/>
                  </a:moveTo>
                  <a:cubicBezTo>
                    <a:pt x="3098" y="2542"/>
                    <a:pt x="2364" y="3195"/>
                    <a:pt x="1509" y="3147"/>
                  </a:cubicBezTo>
                  <a:cubicBezTo>
                    <a:pt x="654" y="3098"/>
                    <a:pt x="0" y="2365"/>
                    <a:pt x="49" y="1510"/>
                  </a:cubicBezTo>
                  <a:cubicBezTo>
                    <a:pt x="98" y="654"/>
                    <a:pt x="830" y="0"/>
                    <a:pt x="1686" y="49"/>
                  </a:cubicBezTo>
                  <a:cubicBezTo>
                    <a:pt x="2542" y="98"/>
                    <a:pt x="3195" y="831"/>
                    <a:pt x="3146" y="1687"/>
                  </a:cubicBezTo>
                  <a:close/>
                </a:path>
              </a:pathLst>
            </a:custGeom>
            <a:solidFill>
              <a:srgbClr val="EEEE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r>
                <a:rPr kumimoji="0" lang="zh-TW" altLang="en-US" sz="2800" b="1" u="none" dirty="0" smtClean="0">
                  <a:solidFill>
                    <a:srgbClr val="4F81BD"/>
                  </a:solidFill>
                  <a:latin typeface="Times New Roman"/>
                  <a:ea typeface="新細明體"/>
                </a:rPr>
                <a:t>利率</a:t>
              </a:r>
              <a:endParaRPr kumimoji="0" lang="en-US" sz="2800" b="1" u="none" dirty="0">
                <a:solidFill>
                  <a:srgbClr val="4F81BD"/>
                </a:solidFill>
                <a:latin typeface="Times New Roman"/>
                <a:ea typeface="新細明體"/>
              </a:endParaRPr>
            </a:p>
          </p:txBody>
        </p:sp>
        <p:sp>
          <p:nvSpPr>
            <p:cNvPr id="72" name="Freeform 467">
              <a:extLst>
                <a:ext uri="{FF2B5EF4-FFF2-40B4-BE49-F238E27FC236}">
                  <a16:creationId xmlns:a16="http://schemas.microsoft.com/office/drawing/2014/main" id="{9D0FA2F4-6DCB-45EE-8823-5F099E378EDF}"/>
                </a:ext>
              </a:extLst>
            </p:cNvPr>
            <p:cNvSpPr>
              <a:spLocks/>
            </p:cNvSpPr>
            <p:nvPr/>
          </p:nvSpPr>
          <p:spPr bwMode="auto">
            <a:xfrm>
              <a:off x="6996035" y="2835445"/>
              <a:ext cx="1600986" cy="1600985"/>
            </a:xfrm>
            <a:custGeom>
              <a:avLst/>
              <a:gdLst>
                <a:gd name="T0" fmla="*/ 3592 w 3648"/>
                <a:gd name="T1" fmla="*/ 1924 h 3648"/>
                <a:gd name="T2" fmla="*/ 1722 w 3648"/>
                <a:gd name="T3" fmla="*/ 3592 h 3648"/>
                <a:gd name="T4" fmla="*/ 56 w 3648"/>
                <a:gd name="T5" fmla="*/ 1723 h 3648"/>
                <a:gd name="T6" fmla="*/ 1924 w 3648"/>
                <a:gd name="T7" fmla="*/ 56 h 3648"/>
                <a:gd name="T8" fmla="*/ 3592 w 3648"/>
                <a:gd name="T9" fmla="*/ 1924 h 3648"/>
              </a:gdLst>
              <a:ahLst/>
              <a:cxnLst>
                <a:cxn ang="0">
                  <a:pos x="T0" y="T1"/>
                </a:cxn>
                <a:cxn ang="0">
                  <a:pos x="T2" y="T3"/>
                </a:cxn>
                <a:cxn ang="0">
                  <a:pos x="T4" y="T5"/>
                </a:cxn>
                <a:cxn ang="0">
                  <a:pos x="T6" y="T7"/>
                </a:cxn>
                <a:cxn ang="0">
                  <a:pos x="T8" y="T9"/>
                </a:cxn>
              </a:cxnLst>
              <a:rect l="0" t="0" r="r" b="b"/>
              <a:pathLst>
                <a:path w="3648" h="3648">
                  <a:moveTo>
                    <a:pt x="3592" y="1924"/>
                  </a:moveTo>
                  <a:cubicBezTo>
                    <a:pt x="3536" y="2902"/>
                    <a:pt x="2700" y="3648"/>
                    <a:pt x="1722" y="3592"/>
                  </a:cubicBezTo>
                  <a:cubicBezTo>
                    <a:pt x="746" y="3537"/>
                    <a:pt x="0" y="2700"/>
                    <a:pt x="56" y="1723"/>
                  </a:cubicBezTo>
                  <a:cubicBezTo>
                    <a:pt x="111" y="747"/>
                    <a:pt x="948" y="0"/>
                    <a:pt x="1924" y="56"/>
                  </a:cubicBezTo>
                  <a:cubicBezTo>
                    <a:pt x="2901" y="112"/>
                    <a:pt x="3648" y="948"/>
                    <a:pt x="3592" y="192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kumimoji="0" lang="en-US" sz="1350" u="none">
                <a:solidFill>
                  <a:prstClr val="black"/>
                </a:solidFill>
                <a:latin typeface="Times New Roman"/>
                <a:ea typeface="新細明體"/>
              </a:endParaRPr>
            </a:p>
          </p:txBody>
        </p:sp>
        <p:sp>
          <p:nvSpPr>
            <p:cNvPr id="73" name="Freeform 468">
              <a:extLst>
                <a:ext uri="{FF2B5EF4-FFF2-40B4-BE49-F238E27FC236}">
                  <a16:creationId xmlns:a16="http://schemas.microsoft.com/office/drawing/2014/main" id="{FA0DBCBB-393D-4B25-98DC-3B5C4ABADB42}"/>
                </a:ext>
              </a:extLst>
            </p:cNvPr>
            <p:cNvSpPr>
              <a:spLocks/>
            </p:cNvSpPr>
            <p:nvPr/>
          </p:nvSpPr>
          <p:spPr bwMode="auto">
            <a:xfrm>
              <a:off x="7095579" y="2934989"/>
              <a:ext cx="1401900" cy="1401899"/>
            </a:xfrm>
            <a:custGeom>
              <a:avLst/>
              <a:gdLst>
                <a:gd name="T0" fmla="*/ 3146 w 3195"/>
                <a:gd name="T1" fmla="*/ 1685 h 3195"/>
                <a:gd name="T2" fmla="*/ 1510 w 3195"/>
                <a:gd name="T3" fmla="*/ 3146 h 3195"/>
                <a:gd name="T4" fmla="*/ 49 w 3195"/>
                <a:gd name="T5" fmla="*/ 1508 h 3195"/>
                <a:gd name="T6" fmla="*/ 1687 w 3195"/>
                <a:gd name="T7" fmla="*/ 48 h 3195"/>
                <a:gd name="T8" fmla="*/ 3146 w 3195"/>
                <a:gd name="T9" fmla="*/ 1685 h 3195"/>
              </a:gdLst>
              <a:ahLst/>
              <a:cxnLst>
                <a:cxn ang="0">
                  <a:pos x="T0" y="T1"/>
                </a:cxn>
                <a:cxn ang="0">
                  <a:pos x="T2" y="T3"/>
                </a:cxn>
                <a:cxn ang="0">
                  <a:pos x="T4" y="T5"/>
                </a:cxn>
                <a:cxn ang="0">
                  <a:pos x="T6" y="T7"/>
                </a:cxn>
                <a:cxn ang="0">
                  <a:pos x="T8" y="T9"/>
                </a:cxn>
              </a:cxnLst>
              <a:rect l="0" t="0" r="r" b="b"/>
              <a:pathLst>
                <a:path w="3195" h="3195">
                  <a:moveTo>
                    <a:pt x="3146" y="1685"/>
                  </a:moveTo>
                  <a:cubicBezTo>
                    <a:pt x="3098" y="2541"/>
                    <a:pt x="2365" y="3195"/>
                    <a:pt x="1510" y="3146"/>
                  </a:cubicBezTo>
                  <a:cubicBezTo>
                    <a:pt x="654" y="3097"/>
                    <a:pt x="0" y="2363"/>
                    <a:pt x="49" y="1508"/>
                  </a:cubicBezTo>
                  <a:cubicBezTo>
                    <a:pt x="98" y="653"/>
                    <a:pt x="832" y="0"/>
                    <a:pt x="1687" y="48"/>
                  </a:cubicBezTo>
                  <a:cubicBezTo>
                    <a:pt x="2542" y="97"/>
                    <a:pt x="3195" y="830"/>
                    <a:pt x="3146" y="1685"/>
                  </a:cubicBezTo>
                  <a:close/>
                </a:path>
              </a:pathLst>
            </a:custGeom>
            <a:solidFill>
              <a:srgbClr val="EEEE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r>
                <a:rPr kumimoji="0" lang="en-US" altLang="zh-TW" sz="2800" b="1" u="none" dirty="0" smtClean="0">
                  <a:solidFill>
                    <a:srgbClr val="1F497D"/>
                  </a:solidFill>
                  <a:latin typeface="Times New Roman"/>
                  <a:ea typeface="新細明體"/>
                </a:rPr>
                <a:t>CSM</a:t>
              </a:r>
              <a:endParaRPr kumimoji="0" lang="en-US" sz="2800" b="1" u="none" dirty="0">
                <a:solidFill>
                  <a:srgbClr val="1F497D"/>
                </a:solidFill>
                <a:latin typeface="Times New Roman"/>
                <a:ea typeface="新細明體"/>
              </a:endParaRPr>
            </a:p>
          </p:txBody>
        </p:sp>
        <p:sp>
          <p:nvSpPr>
            <p:cNvPr id="74" name="Freeform 469">
              <a:extLst>
                <a:ext uri="{FF2B5EF4-FFF2-40B4-BE49-F238E27FC236}">
                  <a16:creationId xmlns:a16="http://schemas.microsoft.com/office/drawing/2014/main" id="{9E3821F0-C564-46C8-A846-194A6C73E594}"/>
                </a:ext>
              </a:extLst>
            </p:cNvPr>
            <p:cNvSpPr>
              <a:spLocks/>
            </p:cNvSpPr>
            <p:nvPr/>
          </p:nvSpPr>
          <p:spPr bwMode="auto">
            <a:xfrm>
              <a:off x="5417172" y="1566270"/>
              <a:ext cx="1598219" cy="1598219"/>
            </a:xfrm>
            <a:custGeom>
              <a:avLst/>
              <a:gdLst>
                <a:gd name="T0" fmla="*/ 3592 w 3647"/>
                <a:gd name="T1" fmla="*/ 1925 h 3647"/>
                <a:gd name="T2" fmla="*/ 1722 w 3647"/>
                <a:gd name="T3" fmla="*/ 3592 h 3647"/>
                <a:gd name="T4" fmla="*/ 55 w 3647"/>
                <a:gd name="T5" fmla="*/ 1723 h 3647"/>
                <a:gd name="T6" fmla="*/ 1924 w 3647"/>
                <a:gd name="T7" fmla="*/ 55 h 3647"/>
                <a:gd name="T8" fmla="*/ 3592 w 3647"/>
                <a:gd name="T9" fmla="*/ 1925 h 3647"/>
              </a:gdLst>
              <a:ahLst/>
              <a:cxnLst>
                <a:cxn ang="0">
                  <a:pos x="T0" y="T1"/>
                </a:cxn>
                <a:cxn ang="0">
                  <a:pos x="T2" y="T3"/>
                </a:cxn>
                <a:cxn ang="0">
                  <a:pos x="T4" y="T5"/>
                </a:cxn>
                <a:cxn ang="0">
                  <a:pos x="T6" y="T7"/>
                </a:cxn>
                <a:cxn ang="0">
                  <a:pos x="T8" y="T9"/>
                </a:cxn>
              </a:cxnLst>
              <a:rect l="0" t="0" r="r" b="b"/>
              <a:pathLst>
                <a:path w="3647" h="3647">
                  <a:moveTo>
                    <a:pt x="3592" y="1925"/>
                  </a:moveTo>
                  <a:cubicBezTo>
                    <a:pt x="3536" y="2901"/>
                    <a:pt x="2699" y="3647"/>
                    <a:pt x="1722" y="3592"/>
                  </a:cubicBezTo>
                  <a:cubicBezTo>
                    <a:pt x="746" y="3536"/>
                    <a:pt x="0" y="2699"/>
                    <a:pt x="55" y="1723"/>
                  </a:cubicBezTo>
                  <a:cubicBezTo>
                    <a:pt x="111" y="746"/>
                    <a:pt x="948" y="0"/>
                    <a:pt x="1924" y="55"/>
                  </a:cubicBezTo>
                  <a:cubicBezTo>
                    <a:pt x="2901" y="111"/>
                    <a:pt x="3647" y="948"/>
                    <a:pt x="3592" y="1925"/>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kumimoji="0" lang="en-US" sz="1350" u="none">
                <a:solidFill>
                  <a:prstClr val="black"/>
                </a:solidFill>
                <a:latin typeface="Times New Roman"/>
                <a:ea typeface="新細明體"/>
              </a:endParaRPr>
            </a:p>
          </p:txBody>
        </p:sp>
        <p:sp>
          <p:nvSpPr>
            <p:cNvPr id="75" name="Freeform 470">
              <a:extLst>
                <a:ext uri="{FF2B5EF4-FFF2-40B4-BE49-F238E27FC236}">
                  <a16:creationId xmlns:a16="http://schemas.microsoft.com/office/drawing/2014/main" id="{7F4ECDD5-3BDC-4D0E-8475-4F32432C2ACB}"/>
                </a:ext>
              </a:extLst>
            </p:cNvPr>
            <p:cNvSpPr>
              <a:spLocks/>
            </p:cNvSpPr>
            <p:nvPr/>
          </p:nvSpPr>
          <p:spPr bwMode="auto">
            <a:xfrm>
              <a:off x="5516715" y="1665813"/>
              <a:ext cx="1399134" cy="1399133"/>
            </a:xfrm>
            <a:custGeom>
              <a:avLst/>
              <a:gdLst>
                <a:gd name="T0" fmla="*/ 3146 w 3195"/>
                <a:gd name="T1" fmla="*/ 1685 h 3195"/>
                <a:gd name="T2" fmla="*/ 1510 w 3195"/>
                <a:gd name="T3" fmla="*/ 3146 h 3195"/>
                <a:gd name="T4" fmla="*/ 49 w 3195"/>
                <a:gd name="T5" fmla="*/ 1509 h 3195"/>
                <a:gd name="T6" fmla="*/ 1686 w 3195"/>
                <a:gd name="T7" fmla="*/ 49 h 3195"/>
                <a:gd name="T8" fmla="*/ 3146 w 3195"/>
                <a:gd name="T9" fmla="*/ 1685 h 3195"/>
              </a:gdLst>
              <a:ahLst/>
              <a:cxnLst>
                <a:cxn ang="0">
                  <a:pos x="T0" y="T1"/>
                </a:cxn>
                <a:cxn ang="0">
                  <a:pos x="T2" y="T3"/>
                </a:cxn>
                <a:cxn ang="0">
                  <a:pos x="T4" y="T5"/>
                </a:cxn>
                <a:cxn ang="0">
                  <a:pos x="T6" y="T7"/>
                </a:cxn>
                <a:cxn ang="0">
                  <a:pos x="T8" y="T9"/>
                </a:cxn>
              </a:cxnLst>
              <a:rect l="0" t="0" r="r" b="b"/>
              <a:pathLst>
                <a:path w="3195" h="3195">
                  <a:moveTo>
                    <a:pt x="3146" y="1685"/>
                  </a:moveTo>
                  <a:cubicBezTo>
                    <a:pt x="3097" y="2541"/>
                    <a:pt x="2365" y="3195"/>
                    <a:pt x="1510" y="3146"/>
                  </a:cubicBezTo>
                  <a:cubicBezTo>
                    <a:pt x="654" y="3097"/>
                    <a:pt x="0" y="2365"/>
                    <a:pt x="49" y="1509"/>
                  </a:cubicBezTo>
                  <a:cubicBezTo>
                    <a:pt x="98" y="654"/>
                    <a:pt x="830" y="0"/>
                    <a:pt x="1686" y="49"/>
                  </a:cubicBezTo>
                  <a:cubicBezTo>
                    <a:pt x="2541" y="98"/>
                    <a:pt x="3195" y="830"/>
                    <a:pt x="3146" y="1685"/>
                  </a:cubicBezTo>
                  <a:close/>
                </a:path>
              </a:pathLst>
            </a:custGeom>
            <a:solidFill>
              <a:srgbClr val="EEEE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r>
                <a:rPr kumimoji="0" lang="zh-TW" altLang="en-US" sz="2800" b="1" u="none" dirty="0" smtClean="0">
                  <a:solidFill>
                    <a:srgbClr val="8064A2"/>
                  </a:solidFill>
                  <a:latin typeface="Times New Roman"/>
                  <a:ea typeface="新細明體"/>
                </a:rPr>
                <a:t>法令</a:t>
              </a:r>
              <a:endParaRPr kumimoji="0" lang="en-US" sz="2800" b="1" u="none" dirty="0">
                <a:solidFill>
                  <a:srgbClr val="8064A2"/>
                </a:solidFill>
                <a:latin typeface="Times New Roman"/>
                <a:ea typeface="新細明體"/>
              </a:endParaRPr>
            </a:p>
          </p:txBody>
        </p:sp>
        <p:sp>
          <p:nvSpPr>
            <p:cNvPr id="76" name="Freeform 504">
              <a:extLst>
                <a:ext uri="{FF2B5EF4-FFF2-40B4-BE49-F238E27FC236}">
                  <a16:creationId xmlns:a16="http://schemas.microsoft.com/office/drawing/2014/main" id="{14D62E79-E622-4559-9210-7A58E2871C1F}"/>
                </a:ext>
              </a:extLst>
            </p:cNvPr>
            <p:cNvSpPr>
              <a:spLocks/>
            </p:cNvSpPr>
            <p:nvPr/>
          </p:nvSpPr>
          <p:spPr bwMode="auto">
            <a:xfrm>
              <a:off x="3727704" y="2658480"/>
              <a:ext cx="1598219" cy="1600985"/>
            </a:xfrm>
            <a:custGeom>
              <a:avLst/>
              <a:gdLst>
                <a:gd name="T0" fmla="*/ 3593 w 3648"/>
                <a:gd name="T1" fmla="*/ 1924 h 3647"/>
                <a:gd name="T2" fmla="*/ 1723 w 3648"/>
                <a:gd name="T3" fmla="*/ 3592 h 3647"/>
                <a:gd name="T4" fmla="*/ 56 w 3648"/>
                <a:gd name="T5" fmla="*/ 1722 h 3647"/>
                <a:gd name="T6" fmla="*/ 1925 w 3648"/>
                <a:gd name="T7" fmla="*/ 55 h 3647"/>
                <a:gd name="T8" fmla="*/ 3593 w 3648"/>
                <a:gd name="T9" fmla="*/ 1924 h 3647"/>
              </a:gdLst>
              <a:ahLst/>
              <a:cxnLst>
                <a:cxn ang="0">
                  <a:pos x="T0" y="T1"/>
                </a:cxn>
                <a:cxn ang="0">
                  <a:pos x="T2" y="T3"/>
                </a:cxn>
                <a:cxn ang="0">
                  <a:pos x="T4" y="T5"/>
                </a:cxn>
                <a:cxn ang="0">
                  <a:pos x="T6" y="T7"/>
                </a:cxn>
                <a:cxn ang="0">
                  <a:pos x="T8" y="T9"/>
                </a:cxn>
              </a:cxnLst>
              <a:rect l="0" t="0" r="r" b="b"/>
              <a:pathLst>
                <a:path w="3648" h="3647">
                  <a:moveTo>
                    <a:pt x="3593" y="1924"/>
                  </a:moveTo>
                  <a:cubicBezTo>
                    <a:pt x="3537" y="2901"/>
                    <a:pt x="2699" y="3647"/>
                    <a:pt x="1723" y="3592"/>
                  </a:cubicBezTo>
                  <a:cubicBezTo>
                    <a:pt x="747" y="3536"/>
                    <a:pt x="0" y="2700"/>
                    <a:pt x="56" y="1722"/>
                  </a:cubicBezTo>
                  <a:cubicBezTo>
                    <a:pt x="112" y="746"/>
                    <a:pt x="948" y="0"/>
                    <a:pt x="1925" y="55"/>
                  </a:cubicBezTo>
                  <a:cubicBezTo>
                    <a:pt x="2902" y="111"/>
                    <a:pt x="3648" y="948"/>
                    <a:pt x="3593" y="1924"/>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kumimoji="0" lang="en-US" sz="1350" u="none">
                <a:solidFill>
                  <a:prstClr val="black"/>
                </a:solidFill>
                <a:latin typeface="Times New Roman"/>
                <a:ea typeface="新細明體"/>
              </a:endParaRPr>
            </a:p>
          </p:txBody>
        </p:sp>
        <p:sp>
          <p:nvSpPr>
            <p:cNvPr id="77" name="Freeform 505">
              <a:extLst>
                <a:ext uri="{FF2B5EF4-FFF2-40B4-BE49-F238E27FC236}">
                  <a16:creationId xmlns:a16="http://schemas.microsoft.com/office/drawing/2014/main" id="{E2EA441E-13F2-47C7-8D5D-2CA07786A32C}"/>
                </a:ext>
              </a:extLst>
            </p:cNvPr>
            <p:cNvSpPr>
              <a:spLocks/>
            </p:cNvSpPr>
            <p:nvPr/>
          </p:nvSpPr>
          <p:spPr bwMode="auto">
            <a:xfrm>
              <a:off x="3827247" y="2758023"/>
              <a:ext cx="1399134" cy="1401899"/>
            </a:xfrm>
            <a:custGeom>
              <a:avLst/>
              <a:gdLst>
                <a:gd name="T0" fmla="*/ 3146 w 3195"/>
                <a:gd name="T1" fmla="*/ 1685 h 3195"/>
                <a:gd name="T2" fmla="*/ 1509 w 3195"/>
                <a:gd name="T3" fmla="*/ 3146 h 3195"/>
                <a:gd name="T4" fmla="*/ 49 w 3195"/>
                <a:gd name="T5" fmla="*/ 1509 h 3195"/>
                <a:gd name="T6" fmla="*/ 1685 w 3195"/>
                <a:gd name="T7" fmla="*/ 49 h 3195"/>
                <a:gd name="T8" fmla="*/ 3146 w 3195"/>
                <a:gd name="T9" fmla="*/ 1685 h 3195"/>
              </a:gdLst>
              <a:ahLst/>
              <a:cxnLst>
                <a:cxn ang="0">
                  <a:pos x="T0" y="T1"/>
                </a:cxn>
                <a:cxn ang="0">
                  <a:pos x="T2" y="T3"/>
                </a:cxn>
                <a:cxn ang="0">
                  <a:pos x="T4" y="T5"/>
                </a:cxn>
                <a:cxn ang="0">
                  <a:pos x="T6" y="T7"/>
                </a:cxn>
                <a:cxn ang="0">
                  <a:pos x="T8" y="T9"/>
                </a:cxn>
              </a:cxnLst>
              <a:rect l="0" t="0" r="r" b="b"/>
              <a:pathLst>
                <a:path w="3195" h="3195">
                  <a:moveTo>
                    <a:pt x="3146" y="1685"/>
                  </a:moveTo>
                  <a:cubicBezTo>
                    <a:pt x="3097" y="2540"/>
                    <a:pt x="2365" y="3195"/>
                    <a:pt x="1509" y="3146"/>
                  </a:cubicBezTo>
                  <a:cubicBezTo>
                    <a:pt x="653" y="3098"/>
                    <a:pt x="0" y="2364"/>
                    <a:pt x="49" y="1509"/>
                  </a:cubicBezTo>
                  <a:cubicBezTo>
                    <a:pt x="97" y="654"/>
                    <a:pt x="830" y="0"/>
                    <a:pt x="1685" y="49"/>
                  </a:cubicBezTo>
                  <a:cubicBezTo>
                    <a:pt x="2541" y="98"/>
                    <a:pt x="3195" y="830"/>
                    <a:pt x="3146" y="1685"/>
                  </a:cubicBezTo>
                  <a:close/>
                </a:path>
              </a:pathLst>
            </a:custGeom>
            <a:solidFill>
              <a:srgbClr val="EEEE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r>
                <a:rPr kumimoji="0" lang="zh-TW" altLang="en-US" sz="2800" b="1" u="none" dirty="0">
                  <a:solidFill>
                    <a:srgbClr val="9BBB59"/>
                  </a:solidFill>
                  <a:latin typeface="Times New Roman"/>
                  <a:ea typeface="新細明體"/>
                </a:rPr>
                <a:t>同業</a:t>
              </a:r>
              <a:endParaRPr kumimoji="0" lang="en-US" sz="2800" b="1" u="none" dirty="0">
                <a:solidFill>
                  <a:srgbClr val="9BBB59"/>
                </a:solidFill>
                <a:latin typeface="Times New Roman"/>
                <a:ea typeface="新細明體"/>
              </a:endParaRPr>
            </a:p>
          </p:txBody>
        </p:sp>
      </p:grpSp>
      <p:grpSp>
        <p:nvGrpSpPr>
          <p:cNvPr id="78" name="Group 25">
            <a:extLst>
              <a:ext uri="{FF2B5EF4-FFF2-40B4-BE49-F238E27FC236}">
                <a16:creationId xmlns:a16="http://schemas.microsoft.com/office/drawing/2014/main" id="{74B6335F-105E-40F2-9EBF-EEE9DB67F412}"/>
              </a:ext>
            </a:extLst>
          </p:cNvPr>
          <p:cNvGrpSpPr/>
          <p:nvPr/>
        </p:nvGrpSpPr>
        <p:grpSpPr>
          <a:xfrm>
            <a:off x="655054" y="1747386"/>
            <a:ext cx="1998222" cy="1279671"/>
            <a:chOff x="407368" y="1839743"/>
            <a:chExt cx="2879315" cy="1706227"/>
          </a:xfrm>
        </p:grpSpPr>
        <p:sp>
          <p:nvSpPr>
            <p:cNvPr id="79" name="Rectangle 26">
              <a:extLst>
                <a:ext uri="{FF2B5EF4-FFF2-40B4-BE49-F238E27FC236}">
                  <a16:creationId xmlns:a16="http://schemas.microsoft.com/office/drawing/2014/main" id="{2CF4058C-EDB6-47FC-A3A8-240119971CA5}"/>
                </a:ext>
              </a:extLst>
            </p:cNvPr>
            <p:cNvSpPr/>
            <p:nvPr/>
          </p:nvSpPr>
          <p:spPr>
            <a:xfrm>
              <a:off x="407368" y="1839743"/>
              <a:ext cx="2879314" cy="492556"/>
            </a:xfrm>
            <a:prstGeom prst="rect">
              <a:avLst/>
            </a:prstGeom>
          </p:spPr>
          <p:txBody>
            <a:bodyPr wrap="square" anchor="b">
              <a:spAutoFit/>
            </a:bodyPr>
            <a:lstStyle/>
            <a:p>
              <a:pPr algn="ctr" fontAlgn="auto">
                <a:spcBef>
                  <a:spcPts val="0"/>
                </a:spcBef>
                <a:spcAft>
                  <a:spcPts val="0"/>
                </a:spcAft>
              </a:pPr>
              <a:r>
                <a:rPr kumimoji="0" lang="zh-TW" altLang="en-US" sz="1800" b="1" u="none" dirty="0" smtClean="0">
                  <a:solidFill>
                    <a:srgbClr val="8064A2"/>
                  </a:solidFill>
                  <a:latin typeface="微軟正黑體" panose="020B0604030504040204" pitchFamily="34" charset="-120"/>
                  <a:ea typeface="微軟正黑體" panose="020B0604030504040204" pitchFamily="34" charset="-120"/>
                </a:rPr>
                <a:t>法令限制</a:t>
              </a:r>
              <a:endParaRPr kumimoji="0" lang="en-US" sz="1800" b="1" u="none" dirty="0">
                <a:solidFill>
                  <a:srgbClr val="8064A2"/>
                </a:solidFill>
                <a:latin typeface="微軟正黑體" panose="020B0604030504040204" pitchFamily="34" charset="-120"/>
                <a:ea typeface="微軟正黑體" panose="020B0604030504040204" pitchFamily="34" charset="-120"/>
              </a:endParaRPr>
            </a:p>
          </p:txBody>
        </p:sp>
        <p:sp>
          <p:nvSpPr>
            <p:cNvPr id="80" name="Rectangle 27">
              <a:extLst>
                <a:ext uri="{FF2B5EF4-FFF2-40B4-BE49-F238E27FC236}">
                  <a16:creationId xmlns:a16="http://schemas.microsoft.com/office/drawing/2014/main" id="{A97F28DC-8218-4C25-A1B1-63FF94E78C67}"/>
                </a:ext>
              </a:extLst>
            </p:cNvPr>
            <p:cNvSpPr/>
            <p:nvPr/>
          </p:nvSpPr>
          <p:spPr>
            <a:xfrm>
              <a:off x="407369" y="2273829"/>
              <a:ext cx="2879314" cy="1272141"/>
            </a:xfrm>
            <a:prstGeom prst="rect">
              <a:avLst/>
            </a:prstGeom>
          </p:spPr>
          <p:txBody>
            <a:bodyPr wrap="square">
              <a:spAutoFit/>
            </a:bodyPr>
            <a:lstStyle/>
            <a:p>
              <a:pPr algn="just" fontAlgn="auto">
                <a:spcBef>
                  <a:spcPts val="0"/>
                </a:spcBef>
                <a:spcAft>
                  <a:spcPts val="0"/>
                </a:spcAft>
              </a:pPr>
              <a:r>
                <a:rPr kumimoji="0" lang="zh-TW" altLang="en-US" sz="1400" u="none" dirty="0" smtClean="0">
                  <a:solidFill>
                    <a:prstClr val="black"/>
                  </a:solidFill>
                  <a:latin typeface="微軟正黑體" panose="020B0604030504040204" pitchFamily="34" charset="-120"/>
                  <a:ea typeface="微軟正黑體" panose="020B0604030504040204" pitchFamily="34" charset="-120"/>
                </a:rPr>
                <a:t>主管機關開始控管宣告利率及儲蓄型保單之銷售，另亦規定保障型商品</a:t>
              </a:r>
              <a:r>
                <a:rPr kumimoji="0" lang="en-US" altLang="zh-TW" sz="1400" u="none" dirty="0" smtClean="0">
                  <a:solidFill>
                    <a:prstClr val="black"/>
                  </a:solidFill>
                  <a:latin typeface="微軟正黑體" panose="020B0604030504040204" pitchFamily="34" charset="-120"/>
                  <a:ea typeface="微軟正黑體" panose="020B0604030504040204" pitchFamily="34" charset="-120"/>
                </a:rPr>
                <a:t>FYP</a:t>
              </a:r>
              <a:r>
                <a:rPr kumimoji="0" lang="zh-TW" altLang="en-US" sz="1400" u="none" dirty="0" smtClean="0">
                  <a:solidFill>
                    <a:prstClr val="black"/>
                  </a:solidFill>
                  <a:latin typeface="微軟正黑體" panose="020B0604030504040204" pitchFamily="34" charset="-120"/>
                  <a:ea typeface="微軟正黑體" panose="020B0604030504040204" pitchFamily="34" charset="-120"/>
                </a:rPr>
                <a:t>需達一定門檻</a:t>
              </a:r>
              <a:endParaRPr kumimoji="0" lang="en-US" sz="1400" u="none" dirty="0">
                <a:solidFill>
                  <a:prstClr val="black"/>
                </a:solidFill>
                <a:latin typeface="微軟正黑體" panose="020B0604030504040204" pitchFamily="34" charset="-120"/>
                <a:ea typeface="微軟正黑體" panose="020B0604030504040204" pitchFamily="34" charset="-120"/>
              </a:endParaRPr>
            </a:p>
          </p:txBody>
        </p:sp>
      </p:grpSp>
      <p:grpSp>
        <p:nvGrpSpPr>
          <p:cNvPr id="81" name="Group 28">
            <a:extLst>
              <a:ext uri="{FF2B5EF4-FFF2-40B4-BE49-F238E27FC236}">
                <a16:creationId xmlns:a16="http://schemas.microsoft.com/office/drawing/2014/main" id="{15E8DCA6-EA0A-466F-8B61-2357F7E96A52}"/>
              </a:ext>
            </a:extLst>
          </p:cNvPr>
          <p:cNvGrpSpPr/>
          <p:nvPr/>
        </p:nvGrpSpPr>
        <p:grpSpPr>
          <a:xfrm>
            <a:off x="251520" y="3372849"/>
            <a:ext cx="1998222" cy="1274424"/>
            <a:chOff x="407368" y="1846740"/>
            <a:chExt cx="2879315" cy="1699229"/>
          </a:xfrm>
        </p:grpSpPr>
        <p:sp>
          <p:nvSpPr>
            <p:cNvPr id="82" name="Rectangle 29">
              <a:extLst>
                <a:ext uri="{FF2B5EF4-FFF2-40B4-BE49-F238E27FC236}">
                  <a16:creationId xmlns:a16="http://schemas.microsoft.com/office/drawing/2014/main" id="{F098EB5D-C8FC-4E0A-923D-0610CA9A8A72}"/>
                </a:ext>
              </a:extLst>
            </p:cNvPr>
            <p:cNvSpPr/>
            <p:nvPr/>
          </p:nvSpPr>
          <p:spPr>
            <a:xfrm>
              <a:off x="407368" y="1846740"/>
              <a:ext cx="2879314" cy="492556"/>
            </a:xfrm>
            <a:prstGeom prst="rect">
              <a:avLst/>
            </a:prstGeom>
          </p:spPr>
          <p:txBody>
            <a:bodyPr wrap="square" anchor="b">
              <a:spAutoFit/>
            </a:bodyPr>
            <a:lstStyle/>
            <a:p>
              <a:pPr algn="ctr" fontAlgn="auto">
                <a:spcBef>
                  <a:spcPts val="0"/>
                </a:spcBef>
                <a:spcAft>
                  <a:spcPts val="0"/>
                </a:spcAft>
              </a:pPr>
              <a:r>
                <a:rPr kumimoji="0" lang="zh-TW" altLang="en-US" sz="1800" b="1" u="none" dirty="0" smtClean="0">
                  <a:solidFill>
                    <a:srgbClr val="9BBB59"/>
                  </a:solidFill>
                  <a:latin typeface="微軟正黑體" panose="020B0604030504040204" pitchFamily="34" charset="-120"/>
                  <a:ea typeface="微軟正黑體" panose="020B0604030504040204" pitchFamily="34" charset="-120"/>
                </a:rPr>
                <a:t>同業作法</a:t>
              </a:r>
              <a:endParaRPr kumimoji="0" lang="en-US" sz="1800" b="1" u="none" dirty="0">
                <a:solidFill>
                  <a:srgbClr val="9BBB59"/>
                </a:solidFill>
                <a:latin typeface="微軟正黑體" panose="020B0604030504040204" pitchFamily="34" charset="-120"/>
                <a:ea typeface="微軟正黑體" panose="020B0604030504040204" pitchFamily="34" charset="-120"/>
              </a:endParaRPr>
            </a:p>
          </p:txBody>
        </p:sp>
        <p:sp>
          <p:nvSpPr>
            <p:cNvPr id="83" name="Rectangle 30">
              <a:extLst>
                <a:ext uri="{FF2B5EF4-FFF2-40B4-BE49-F238E27FC236}">
                  <a16:creationId xmlns:a16="http://schemas.microsoft.com/office/drawing/2014/main" id="{03A1F5AA-D2A3-49E2-BAEE-6B7A63464E9E}"/>
                </a:ext>
              </a:extLst>
            </p:cNvPr>
            <p:cNvSpPr/>
            <p:nvPr/>
          </p:nvSpPr>
          <p:spPr>
            <a:xfrm>
              <a:off x="407369" y="2273828"/>
              <a:ext cx="2879314" cy="1272141"/>
            </a:xfrm>
            <a:prstGeom prst="rect">
              <a:avLst/>
            </a:prstGeom>
          </p:spPr>
          <p:txBody>
            <a:bodyPr wrap="square">
              <a:spAutoFit/>
            </a:bodyPr>
            <a:lstStyle/>
            <a:p>
              <a:pPr algn="just" fontAlgn="auto">
                <a:spcBef>
                  <a:spcPts val="0"/>
                </a:spcBef>
                <a:spcAft>
                  <a:spcPts val="0"/>
                </a:spcAft>
              </a:pPr>
              <a:r>
                <a:rPr kumimoji="0" lang="zh-TW" altLang="en-US" sz="1400" u="none" dirty="0" smtClean="0">
                  <a:solidFill>
                    <a:prstClr val="black"/>
                  </a:solidFill>
                  <a:latin typeface="微軟正黑體" panose="020B0604030504040204" pitchFamily="34" charset="-120"/>
                  <a:ea typeface="微軟正黑體" panose="020B0604030504040204" pitchFamily="34" charset="-120"/>
                </a:rPr>
                <a:t>國泰富邦已宣布調降宣告利率。另針對接軌</a:t>
              </a:r>
              <a:r>
                <a:rPr kumimoji="0" lang="en-US" altLang="zh-TW" sz="1400" u="none" dirty="0" smtClean="0">
                  <a:solidFill>
                    <a:prstClr val="black"/>
                  </a:solidFill>
                  <a:latin typeface="微軟正黑體" panose="020B0604030504040204" pitchFamily="34" charset="-120"/>
                  <a:ea typeface="微軟正黑體" panose="020B0604030504040204" pitchFamily="34" charset="-120"/>
                </a:rPr>
                <a:t>IFRS17</a:t>
              </a:r>
              <a:r>
                <a:rPr kumimoji="0" lang="zh-TW" altLang="en-US" sz="1400" u="none" dirty="0" smtClean="0">
                  <a:solidFill>
                    <a:prstClr val="black"/>
                  </a:solidFill>
                  <a:latin typeface="微軟正黑體" panose="020B0604030504040204" pitchFamily="34" charset="-120"/>
                  <a:ea typeface="微軟正黑體" panose="020B0604030504040204" pitchFamily="34" charset="-120"/>
                </a:rPr>
                <a:t>，亦開始布局業務員轉型</a:t>
              </a:r>
              <a:endParaRPr kumimoji="0" lang="en-US" sz="1400" u="none" dirty="0">
                <a:solidFill>
                  <a:prstClr val="black"/>
                </a:solidFill>
                <a:latin typeface="微軟正黑體" panose="020B0604030504040204" pitchFamily="34" charset="-120"/>
                <a:ea typeface="微軟正黑體" panose="020B0604030504040204" pitchFamily="34" charset="-120"/>
              </a:endParaRPr>
            </a:p>
          </p:txBody>
        </p:sp>
      </p:grpSp>
      <p:grpSp>
        <p:nvGrpSpPr>
          <p:cNvPr id="84" name="Group 31">
            <a:extLst>
              <a:ext uri="{FF2B5EF4-FFF2-40B4-BE49-F238E27FC236}">
                <a16:creationId xmlns:a16="http://schemas.microsoft.com/office/drawing/2014/main" id="{48F060D1-4DCD-4BDF-9AA1-AD050D142CB8}"/>
              </a:ext>
            </a:extLst>
          </p:cNvPr>
          <p:cNvGrpSpPr/>
          <p:nvPr/>
        </p:nvGrpSpPr>
        <p:grpSpPr>
          <a:xfrm>
            <a:off x="881071" y="4977089"/>
            <a:ext cx="2166447" cy="1700067"/>
            <a:chOff x="407368" y="1853734"/>
            <a:chExt cx="2879315" cy="2266756"/>
          </a:xfrm>
        </p:grpSpPr>
        <p:sp>
          <p:nvSpPr>
            <p:cNvPr id="85" name="Rectangle 32">
              <a:extLst>
                <a:ext uri="{FF2B5EF4-FFF2-40B4-BE49-F238E27FC236}">
                  <a16:creationId xmlns:a16="http://schemas.microsoft.com/office/drawing/2014/main" id="{5F09CBC6-9A55-45B7-9959-BA7C980045BB}"/>
                </a:ext>
              </a:extLst>
            </p:cNvPr>
            <p:cNvSpPr/>
            <p:nvPr/>
          </p:nvSpPr>
          <p:spPr>
            <a:xfrm>
              <a:off x="407368" y="1853734"/>
              <a:ext cx="2879314" cy="492557"/>
            </a:xfrm>
            <a:prstGeom prst="rect">
              <a:avLst/>
            </a:prstGeom>
          </p:spPr>
          <p:txBody>
            <a:bodyPr wrap="square" anchor="b">
              <a:spAutoFit/>
            </a:bodyPr>
            <a:lstStyle/>
            <a:p>
              <a:pPr algn="ctr" fontAlgn="auto">
                <a:spcBef>
                  <a:spcPts val="0"/>
                </a:spcBef>
                <a:spcAft>
                  <a:spcPts val="0"/>
                </a:spcAft>
              </a:pPr>
              <a:r>
                <a:rPr kumimoji="0" lang="zh-TW" altLang="en-US" sz="1800" b="1" u="none" dirty="0" smtClean="0">
                  <a:solidFill>
                    <a:srgbClr val="C0504D"/>
                  </a:solidFill>
                  <a:latin typeface="微軟正黑體" panose="020B0604030504040204" pitchFamily="34" charset="-120"/>
                  <a:ea typeface="微軟正黑體" panose="020B0604030504040204" pitchFamily="34" charset="-120"/>
                </a:rPr>
                <a:t>降低避險成本</a:t>
              </a:r>
              <a:endParaRPr kumimoji="0" lang="en-US" sz="1800" b="1" u="none" dirty="0">
                <a:solidFill>
                  <a:srgbClr val="C0504D"/>
                </a:solidFill>
                <a:latin typeface="微軟正黑體" panose="020B0604030504040204" pitchFamily="34" charset="-120"/>
                <a:ea typeface="微軟正黑體" panose="020B0604030504040204" pitchFamily="34" charset="-120"/>
              </a:endParaRPr>
            </a:p>
          </p:txBody>
        </p:sp>
        <p:sp>
          <p:nvSpPr>
            <p:cNvPr id="86" name="Rectangle 33">
              <a:extLst>
                <a:ext uri="{FF2B5EF4-FFF2-40B4-BE49-F238E27FC236}">
                  <a16:creationId xmlns:a16="http://schemas.microsoft.com/office/drawing/2014/main" id="{08152156-052A-437D-ACF7-32756173F9E0}"/>
                </a:ext>
              </a:extLst>
            </p:cNvPr>
            <p:cNvSpPr/>
            <p:nvPr/>
          </p:nvSpPr>
          <p:spPr>
            <a:xfrm>
              <a:off x="407369" y="2273829"/>
              <a:ext cx="2879314" cy="1846661"/>
            </a:xfrm>
            <a:prstGeom prst="rect">
              <a:avLst/>
            </a:prstGeom>
          </p:spPr>
          <p:txBody>
            <a:bodyPr wrap="square">
              <a:spAutoFit/>
            </a:bodyPr>
            <a:lstStyle/>
            <a:p>
              <a:pPr algn="just" fontAlgn="auto">
                <a:spcBef>
                  <a:spcPts val="0"/>
                </a:spcBef>
                <a:spcAft>
                  <a:spcPts val="0"/>
                </a:spcAft>
              </a:pPr>
              <a:r>
                <a:rPr kumimoji="0" lang="zh-TW" altLang="en-US" sz="1400" u="none" dirty="0">
                  <a:solidFill>
                    <a:prstClr val="black"/>
                  </a:solidFill>
                  <a:latin typeface="微軟正黑體" panose="020B0604030504040204" pitchFamily="34" charset="-120"/>
                  <a:ea typeface="微軟正黑體" panose="020B0604030504040204" pitchFamily="34" charset="-120"/>
                </a:rPr>
                <a:t>提昇外幣保單的銷售可以幫助降低匯率風險及避險成本。美元利率較為穩健，</a:t>
              </a:r>
              <a:r>
                <a:rPr kumimoji="0" lang="en-US" altLang="zh-TW" sz="1400" u="none" dirty="0">
                  <a:solidFill>
                    <a:prstClr val="black"/>
                  </a:solidFill>
                  <a:latin typeface="微軟正黑體" panose="020B0604030504040204" pitchFamily="34" charset="-120"/>
                  <a:ea typeface="微軟正黑體" panose="020B0604030504040204" pitchFamily="34" charset="-120"/>
                </a:rPr>
                <a:t>CSM</a:t>
              </a:r>
              <a:r>
                <a:rPr kumimoji="0" lang="zh-TW" altLang="en-US" sz="1400" u="none" dirty="0">
                  <a:solidFill>
                    <a:prstClr val="black"/>
                  </a:solidFill>
                  <a:latin typeface="微軟正黑體" panose="020B0604030504040204" pitchFamily="34" charset="-120"/>
                  <a:ea typeface="微軟正黑體" panose="020B0604030504040204" pitchFamily="34" charset="-120"/>
                </a:rPr>
                <a:t>相對其他幣別穩定。在量的銷售策略，建議外幣保單以美元為主</a:t>
              </a:r>
              <a:r>
                <a:rPr kumimoji="0" lang="zh-TW" altLang="en-US" sz="1400" u="none" dirty="0" smtClean="0">
                  <a:solidFill>
                    <a:prstClr val="black"/>
                  </a:solidFill>
                  <a:latin typeface="微軟正黑體" panose="020B0604030504040204" pitchFamily="34" charset="-120"/>
                  <a:ea typeface="微軟正黑體" panose="020B0604030504040204" pitchFamily="34" charset="-120"/>
                </a:rPr>
                <a:t>。</a:t>
              </a:r>
              <a:endParaRPr kumimoji="0" lang="zh-TW" altLang="en-US" sz="1400" u="none" dirty="0">
                <a:solidFill>
                  <a:prstClr val="black"/>
                </a:solidFill>
                <a:latin typeface="微軟正黑體" panose="020B0604030504040204" pitchFamily="34" charset="-120"/>
                <a:ea typeface="微軟正黑體" panose="020B0604030504040204" pitchFamily="34" charset="-120"/>
              </a:endParaRPr>
            </a:p>
          </p:txBody>
        </p:sp>
      </p:grpSp>
      <p:grpSp>
        <p:nvGrpSpPr>
          <p:cNvPr id="88" name="Group 35">
            <a:extLst>
              <a:ext uri="{FF2B5EF4-FFF2-40B4-BE49-F238E27FC236}">
                <a16:creationId xmlns:a16="http://schemas.microsoft.com/office/drawing/2014/main" id="{E7FE7E6D-DE56-4473-804F-2842C4B3304F}"/>
              </a:ext>
            </a:extLst>
          </p:cNvPr>
          <p:cNvGrpSpPr/>
          <p:nvPr/>
        </p:nvGrpSpPr>
        <p:grpSpPr>
          <a:xfrm>
            <a:off x="6573158" y="1773453"/>
            <a:ext cx="1998222" cy="1274426"/>
            <a:chOff x="407368" y="1846737"/>
            <a:chExt cx="2879315" cy="1699238"/>
          </a:xfrm>
        </p:grpSpPr>
        <p:sp>
          <p:nvSpPr>
            <p:cNvPr id="89" name="Rectangle 36">
              <a:extLst>
                <a:ext uri="{FF2B5EF4-FFF2-40B4-BE49-F238E27FC236}">
                  <a16:creationId xmlns:a16="http://schemas.microsoft.com/office/drawing/2014/main" id="{4879F72B-F307-429D-B140-A11E63A7E4A6}"/>
                </a:ext>
              </a:extLst>
            </p:cNvPr>
            <p:cNvSpPr/>
            <p:nvPr/>
          </p:nvSpPr>
          <p:spPr>
            <a:xfrm>
              <a:off x="407368" y="1846737"/>
              <a:ext cx="2879314" cy="492558"/>
            </a:xfrm>
            <a:prstGeom prst="rect">
              <a:avLst/>
            </a:prstGeom>
          </p:spPr>
          <p:txBody>
            <a:bodyPr wrap="square" anchor="b">
              <a:spAutoFit/>
            </a:bodyPr>
            <a:lstStyle/>
            <a:p>
              <a:pPr algn="ctr" fontAlgn="auto">
                <a:spcBef>
                  <a:spcPts val="0"/>
                </a:spcBef>
                <a:spcAft>
                  <a:spcPts val="0"/>
                </a:spcAft>
              </a:pPr>
              <a:r>
                <a:rPr kumimoji="0" lang="en-US" altLang="zh-TW" sz="1800" b="1" u="none" dirty="0" smtClean="0">
                  <a:solidFill>
                    <a:srgbClr val="1F497D"/>
                  </a:solidFill>
                  <a:latin typeface="arial" panose="020B0604020202020204" pitchFamily="34" charset="0"/>
                  <a:ea typeface="新細明體"/>
                </a:rPr>
                <a:t>CSM</a:t>
              </a:r>
              <a:r>
                <a:rPr kumimoji="0" lang="zh-TW" altLang="en-US" sz="1800" b="1" u="none" dirty="0" smtClean="0">
                  <a:solidFill>
                    <a:srgbClr val="1F497D"/>
                  </a:solidFill>
                  <a:latin typeface="微軟正黑體" panose="020B0604030504040204" pitchFamily="34" charset="-120"/>
                  <a:ea typeface="微軟正黑體" panose="020B0604030504040204" pitchFamily="34" charset="-120"/>
                </a:rPr>
                <a:t>累積</a:t>
              </a:r>
              <a:endParaRPr kumimoji="0" lang="en-US" sz="1800" b="1" u="none" dirty="0">
                <a:solidFill>
                  <a:srgbClr val="1F497D"/>
                </a:solidFill>
                <a:latin typeface="微軟正黑體" panose="020B0604030504040204" pitchFamily="34" charset="-120"/>
                <a:ea typeface="微軟正黑體" panose="020B0604030504040204" pitchFamily="34" charset="-120"/>
              </a:endParaRPr>
            </a:p>
          </p:txBody>
        </p:sp>
        <p:sp>
          <p:nvSpPr>
            <p:cNvPr id="90" name="Rectangle 37">
              <a:extLst>
                <a:ext uri="{FF2B5EF4-FFF2-40B4-BE49-F238E27FC236}">
                  <a16:creationId xmlns:a16="http://schemas.microsoft.com/office/drawing/2014/main" id="{CE099E55-0912-44E3-ADFB-22CA56BBD5A8}"/>
                </a:ext>
              </a:extLst>
            </p:cNvPr>
            <p:cNvSpPr/>
            <p:nvPr/>
          </p:nvSpPr>
          <p:spPr>
            <a:xfrm>
              <a:off x="407369" y="2273830"/>
              <a:ext cx="2879314" cy="1272145"/>
            </a:xfrm>
            <a:prstGeom prst="rect">
              <a:avLst/>
            </a:prstGeom>
          </p:spPr>
          <p:txBody>
            <a:bodyPr wrap="square">
              <a:spAutoFit/>
            </a:bodyPr>
            <a:lstStyle/>
            <a:p>
              <a:pPr algn="just" fontAlgn="auto">
                <a:spcBef>
                  <a:spcPts val="0"/>
                </a:spcBef>
                <a:spcAft>
                  <a:spcPts val="0"/>
                </a:spcAft>
              </a:pPr>
              <a:r>
                <a:rPr kumimoji="0" lang="zh-TW" altLang="en-US" sz="1400" u="none" dirty="0" smtClean="0">
                  <a:solidFill>
                    <a:prstClr val="black"/>
                  </a:solidFill>
                  <a:latin typeface="微軟正黑體" panose="020B0604030504040204" pitchFamily="34" charset="-120"/>
                  <a:ea typeface="微軟正黑體" panose="020B0604030504040204" pitchFamily="34" charset="-120"/>
                </a:rPr>
                <a:t>在</a:t>
              </a:r>
              <a:r>
                <a:rPr kumimoji="0" lang="en-US" altLang="zh-TW" sz="1400" u="none" dirty="0" smtClean="0">
                  <a:solidFill>
                    <a:prstClr val="black"/>
                  </a:solidFill>
                  <a:latin typeface="微軟正黑體" panose="020B0604030504040204" pitchFamily="34" charset="-120"/>
                  <a:ea typeface="微軟正黑體" panose="020B0604030504040204" pitchFamily="34" charset="-120"/>
                </a:rPr>
                <a:t>17</a:t>
              </a:r>
              <a:r>
                <a:rPr kumimoji="0" lang="zh-TW" altLang="en-US" sz="1400" u="none" dirty="0" smtClean="0">
                  <a:solidFill>
                    <a:prstClr val="black"/>
                  </a:solidFill>
                  <a:latin typeface="微軟正黑體" panose="020B0604030504040204" pitchFamily="34" charset="-120"/>
                  <a:ea typeface="微軟正黑體" panose="020B0604030504040204" pitchFamily="34" charset="-120"/>
                </a:rPr>
                <a:t>下，</a:t>
              </a:r>
              <a:r>
                <a:rPr kumimoji="0" lang="en-US" altLang="zh-TW" sz="1400" u="none" dirty="0" smtClean="0">
                  <a:solidFill>
                    <a:prstClr val="black"/>
                  </a:solidFill>
                  <a:latin typeface="微軟正黑體" panose="020B0604030504040204" pitchFamily="34" charset="-120"/>
                  <a:ea typeface="微軟正黑體" panose="020B0604030504040204" pitchFamily="34" charset="-120"/>
                </a:rPr>
                <a:t>CSM</a:t>
              </a:r>
              <a:r>
                <a:rPr kumimoji="0" lang="zh-TW" altLang="en-US" sz="1400" u="none" dirty="0" smtClean="0">
                  <a:solidFill>
                    <a:prstClr val="black"/>
                  </a:solidFill>
                  <a:latin typeface="微軟正黑體" panose="020B0604030504040204" pitchFamily="34" charset="-120"/>
                  <a:ea typeface="微軟正黑體" panose="020B0604030504040204" pitchFamily="34" charset="-120"/>
                </a:rPr>
                <a:t>的攤銷為主要利潤來源，發展高</a:t>
              </a:r>
              <a:r>
                <a:rPr kumimoji="0" lang="en-US" altLang="zh-TW" sz="1400" u="none" dirty="0" smtClean="0">
                  <a:solidFill>
                    <a:prstClr val="black"/>
                  </a:solidFill>
                  <a:latin typeface="微軟正黑體" panose="020B0604030504040204" pitchFamily="34" charset="-120"/>
                  <a:ea typeface="微軟正黑體" panose="020B0604030504040204" pitchFamily="34" charset="-120"/>
                </a:rPr>
                <a:t>CSM/FYP</a:t>
              </a:r>
              <a:r>
                <a:rPr kumimoji="0" lang="zh-TW" altLang="en-US" sz="1400" u="none" dirty="0" smtClean="0">
                  <a:solidFill>
                    <a:prstClr val="black"/>
                  </a:solidFill>
                  <a:latin typeface="微軟正黑體" panose="020B0604030504040204" pitchFamily="34" charset="-120"/>
                  <a:ea typeface="微軟正黑體" panose="020B0604030504040204" pitchFamily="34" charset="-120"/>
                </a:rPr>
                <a:t>的商品應為商品轉型重要考量點</a:t>
              </a:r>
              <a:endParaRPr kumimoji="0" lang="en-US" sz="1400" u="none" dirty="0">
                <a:solidFill>
                  <a:prstClr val="black"/>
                </a:solidFill>
                <a:latin typeface="微軟正黑體" panose="020B0604030504040204" pitchFamily="34" charset="-120"/>
                <a:ea typeface="微軟正黑體" panose="020B0604030504040204" pitchFamily="34" charset="-120"/>
              </a:endParaRPr>
            </a:p>
          </p:txBody>
        </p:sp>
      </p:grpSp>
      <p:grpSp>
        <p:nvGrpSpPr>
          <p:cNvPr id="91" name="Group 38">
            <a:extLst>
              <a:ext uri="{FF2B5EF4-FFF2-40B4-BE49-F238E27FC236}">
                <a16:creationId xmlns:a16="http://schemas.microsoft.com/office/drawing/2014/main" id="{EC4C56DE-9F22-4F6D-B494-7C050BAF8F98}"/>
              </a:ext>
            </a:extLst>
          </p:cNvPr>
          <p:cNvGrpSpPr/>
          <p:nvPr/>
        </p:nvGrpSpPr>
        <p:grpSpPr>
          <a:xfrm>
            <a:off x="6820410" y="4784403"/>
            <a:ext cx="2123537" cy="843536"/>
            <a:chOff x="407368" y="1846740"/>
            <a:chExt cx="3059886" cy="1124714"/>
          </a:xfrm>
        </p:grpSpPr>
        <p:sp>
          <p:nvSpPr>
            <p:cNvPr id="92" name="Rectangle 39">
              <a:extLst>
                <a:ext uri="{FF2B5EF4-FFF2-40B4-BE49-F238E27FC236}">
                  <a16:creationId xmlns:a16="http://schemas.microsoft.com/office/drawing/2014/main" id="{88EC61CD-C93C-49B2-94A2-A9E1D8368C50}"/>
                </a:ext>
              </a:extLst>
            </p:cNvPr>
            <p:cNvSpPr/>
            <p:nvPr/>
          </p:nvSpPr>
          <p:spPr>
            <a:xfrm>
              <a:off x="407368" y="1846740"/>
              <a:ext cx="3059886" cy="492556"/>
            </a:xfrm>
            <a:prstGeom prst="rect">
              <a:avLst/>
            </a:prstGeom>
          </p:spPr>
          <p:txBody>
            <a:bodyPr wrap="square" anchor="b">
              <a:spAutoFit/>
            </a:bodyPr>
            <a:lstStyle/>
            <a:p>
              <a:pPr fontAlgn="auto">
                <a:spcBef>
                  <a:spcPts val="0"/>
                </a:spcBef>
                <a:spcAft>
                  <a:spcPts val="0"/>
                </a:spcAft>
              </a:pPr>
              <a:r>
                <a:rPr kumimoji="0" lang="zh-TW" altLang="en-US" sz="1800" b="1" u="none" dirty="0" smtClean="0">
                  <a:solidFill>
                    <a:srgbClr val="4F81BD"/>
                  </a:solidFill>
                  <a:latin typeface="微軟正黑體" panose="020B0604030504040204" pitchFamily="34" charset="-120"/>
                  <a:ea typeface="微軟正黑體" panose="020B0604030504040204" pitchFamily="34" charset="-120"/>
                </a:rPr>
                <a:t>利率波動影響</a:t>
              </a:r>
              <a:endParaRPr kumimoji="0" lang="en-US" sz="1800" b="1" u="none" dirty="0">
                <a:solidFill>
                  <a:srgbClr val="4F81BD"/>
                </a:solidFill>
                <a:latin typeface="微軟正黑體" panose="020B0604030504040204" pitchFamily="34" charset="-120"/>
                <a:ea typeface="微軟正黑體" panose="020B0604030504040204" pitchFamily="34" charset="-120"/>
              </a:endParaRPr>
            </a:p>
          </p:txBody>
        </p:sp>
        <p:sp>
          <p:nvSpPr>
            <p:cNvPr id="93" name="Rectangle 40">
              <a:extLst>
                <a:ext uri="{FF2B5EF4-FFF2-40B4-BE49-F238E27FC236}">
                  <a16:creationId xmlns:a16="http://schemas.microsoft.com/office/drawing/2014/main" id="{088F5C99-35D7-454D-BFCC-37B82E2CA1AB}"/>
                </a:ext>
              </a:extLst>
            </p:cNvPr>
            <p:cNvSpPr/>
            <p:nvPr/>
          </p:nvSpPr>
          <p:spPr>
            <a:xfrm>
              <a:off x="407369" y="2273828"/>
              <a:ext cx="2879313" cy="697626"/>
            </a:xfrm>
            <a:prstGeom prst="rect">
              <a:avLst/>
            </a:prstGeom>
          </p:spPr>
          <p:txBody>
            <a:bodyPr wrap="square">
              <a:spAutoFit/>
            </a:bodyPr>
            <a:lstStyle/>
            <a:p>
              <a:pPr algn="just" fontAlgn="auto">
                <a:spcBef>
                  <a:spcPts val="0"/>
                </a:spcBef>
                <a:spcAft>
                  <a:spcPts val="0"/>
                </a:spcAft>
              </a:pPr>
              <a:r>
                <a:rPr kumimoji="0" lang="zh-TW" altLang="en-US" sz="1400" u="none" dirty="0" smtClean="0">
                  <a:solidFill>
                    <a:prstClr val="black"/>
                  </a:solidFill>
                  <a:latin typeface="微軟正黑體" panose="020B0604030504040204" pitchFamily="34" charset="-120"/>
                  <a:ea typeface="微軟正黑體" panose="020B0604030504040204" pitchFamily="34" charset="-120"/>
                </a:rPr>
                <a:t>泛保障型商品不易受利率波動影響</a:t>
              </a:r>
              <a:endParaRPr kumimoji="0" lang="en-US" sz="1400" u="none" dirty="0">
                <a:solidFill>
                  <a:prstClr val="black"/>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6830755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1"/>
          <p:cNvSpPr/>
          <p:nvPr/>
        </p:nvSpPr>
        <p:spPr>
          <a:xfrm>
            <a:off x="0" y="3"/>
            <a:ext cx="3203848" cy="6858000"/>
          </a:xfrm>
          <a:prstGeom prst="rect">
            <a:avLst/>
          </a:prstGeom>
          <a:solidFill>
            <a:srgbClr val="C00000"/>
          </a:solidFill>
          <a:ln w="12700" cap="flat" cmpd="sng" algn="ctr">
            <a:noFill/>
            <a:prstDash val="solid"/>
            <a:miter lim="800000"/>
          </a:ln>
          <a:effectLst/>
        </p:spPr>
        <p:txBody>
          <a:bodyPr rtlCol="0" anchor="ctr"/>
          <a:lstStyle/>
          <a:p>
            <a:pPr algn="ctr" fontAlgn="auto">
              <a:spcBef>
                <a:spcPts val="0"/>
              </a:spcBef>
              <a:spcAft>
                <a:spcPts val="0"/>
              </a:spcAft>
              <a:defRPr/>
            </a:pPr>
            <a:endParaRPr kumimoji="0" lang="en-US" sz="1400" b="1" u="none" kern="0">
              <a:solidFill>
                <a:sysClr val="window" lastClr="FFFFFF"/>
              </a:solidFill>
              <a:latin typeface="微軟正黑體" pitchFamily="34" charset="-120"/>
              <a:ea typeface="微軟正黑體" pitchFamily="34" charset="-120"/>
            </a:endParaRPr>
          </a:p>
        </p:txBody>
      </p:sp>
      <p:sp>
        <p:nvSpPr>
          <p:cNvPr id="56" name="Text Placeholder 3"/>
          <p:cNvSpPr txBox="1">
            <a:spLocks/>
          </p:cNvSpPr>
          <p:nvPr/>
        </p:nvSpPr>
        <p:spPr>
          <a:xfrm>
            <a:off x="107504" y="765545"/>
            <a:ext cx="2957512" cy="73883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fontAlgn="auto">
              <a:spcBef>
                <a:spcPct val="20000"/>
              </a:spcBef>
              <a:spcAft>
                <a:spcPts val="0"/>
              </a:spcAft>
              <a:defRPr/>
            </a:pPr>
            <a:r>
              <a:rPr kumimoji="0" lang="en-US" altLang="zh-TW" sz="4800" b="1" i="1" u="none" kern="0" dirty="0" smtClean="0">
                <a:solidFill>
                  <a:sysClr val="window" lastClr="FFFFFF"/>
                </a:solidFill>
                <a:latin typeface="微軟正黑體" pitchFamily="34" charset="-120"/>
                <a:ea typeface="微軟正黑體" pitchFamily="34" charset="-120"/>
              </a:rPr>
              <a:t>Topic 2.</a:t>
            </a:r>
            <a:endParaRPr kumimoji="0" lang="en-US" sz="4800" b="1" i="1" u="none" kern="0" dirty="0">
              <a:solidFill>
                <a:sysClr val="window" lastClr="FFFFFF"/>
              </a:solidFill>
              <a:latin typeface="微軟正黑體" pitchFamily="34" charset="-120"/>
              <a:ea typeface="微軟正黑體" pitchFamily="34" charset="-120"/>
            </a:endParaRPr>
          </a:p>
        </p:txBody>
      </p:sp>
      <p:sp>
        <p:nvSpPr>
          <p:cNvPr id="51" name="文字方塊 50"/>
          <p:cNvSpPr txBox="1"/>
          <p:nvPr/>
        </p:nvSpPr>
        <p:spPr>
          <a:xfrm>
            <a:off x="3203848" y="1878891"/>
            <a:ext cx="5904656" cy="831189"/>
          </a:xfrm>
          <a:prstGeom prst="rect">
            <a:avLst/>
          </a:prstGeom>
          <a:noFill/>
        </p:spPr>
        <p:txBody>
          <a:bodyPr wrap="square" rtlCol="0">
            <a:spAutoFit/>
          </a:bodyPr>
          <a:lstStyle/>
          <a:p>
            <a:r>
              <a:rPr lang="en-US" altLang="zh-TW" sz="4800" b="1" u="none" dirty="0" smtClean="0">
                <a:solidFill>
                  <a:srgbClr val="C00000"/>
                </a:solidFill>
                <a:latin typeface="微軟正黑體" pitchFamily="34" charset="-120"/>
                <a:ea typeface="微軟正黑體" pitchFamily="34" charset="-120"/>
              </a:rPr>
              <a:t>IFRS17</a:t>
            </a:r>
            <a:r>
              <a:rPr lang="zh-TW" altLang="en-US" sz="4800" b="1" u="none" dirty="0" smtClean="0">
                <a:solidFill>
                  <a:srgbClr val="C00000"/>
                </a:solidFill>
                <a:latin typeface="微軟正黑體" pitchFamily="34" charset="-120"/>
                <a:ea typeface="微軟正黑體" pitchFamily="34" charset="-120"/>
              </a:rPr>
              <a:t>與現行之差異</a:t>
            </a:r>
            <a:endParaRPr lang="zh-TW" altLang="en-US" sz="4800" b="1" u="none" dirty="0">
              <a:solidFill>
                <a:srgbClr val="C00000"/>
              </a:solidFill>
              <a:latin typeface="微軟正黑體" pitchFamily="34" charset="-120"/>
              <a:ea typeface="微軟正黑體" pitchFamily="34" charset="-120"/>
            </a:endParaRPr>
          </a:p>
        </p:txBody>
      </p:sp>
      <p:grpSp>
        <p:nvGrpSpPr>
          <p:cNvPr id="2" name="群組 1"/>
          <p:cNvGrpSpPr/>
          <p:nvPr/>
        </p:nvGrpSpPr>
        <p:grpSpPr>
          <a:xfrm>
            <a:off x="3897670" y="3173687"/>
            <a:ext cx="4778786" cy="3393349"/>
            <a:chOff x="3347864" y="3205532"/>
            <a:chExt cx="4778786" cy="1214355"/>
          </a:xfrm>
        </p:grpSpPr>
        <p:sp>
          <p:nvSpPr>
            <p:cNvPr id="63" name="Rectangle 76"/>
            <p:cNvSpPr/>
            <p:nvPr/>
          </p:nvSpPr>
          <p:spPr>
            <a:xfrm>
              <a:off x="3347864" y="3205532"/>
              <a:ext cx="4778786" cy="1214355"/>
            </a:xfrm>
            <a:prstGeom prst="rect">
              <a:avLst/>
            </a:prstGeom>
            <a:noFill/>
            <a:ln w="12700" cap="flat" cmpd="sng" algn="ctr">
              <a:noFill/>
              <a:prstDash val="solid"/>
              <a:miter lim="800000"/>
            </a:ln>
            <a:effectLst/>
          </p:spPr>
          <p:txBody>
            <a:bodyPr lIns="0" rtlCol="0" anchor="t"/>
            <a:lstStyle/>
            <a:p>
              <a:pPr fontAlgn="auto">
                <a:spcBef>
                  <a:spcPts val="600"/>
                </a:spcBef>
                <a:spcAft>
                  <a:spcPts val="300"/>
                </a:spcAft>
                <a:defRPr/>
              </a:pPr>
              <a:r>
                <a:rPr kumimoji="0" lang="en-US" altLang="zh-TW" sz="2800" b="1" u="none" kern="0" dirty="0">
                  <a:solidFill>
                    <a:srgbClr val="C00000"/>
                  </a:solidFill>
                  <a:latin typeface="微軟正黑體" pitchFamily="34" charset="-120"/>
                  <a:ea typeface="微軟正黑體" pitchFamily="34" charset="-120"/>
                  <a:cs typeface="微軟正黑體 Light" pitchFamily="34" charset="-120"/>
                </a:rPr>
                <a:t>01</a:t>
              </a:r>
              <a:r>
                <a:rPr kumimoji="0" lang="zh-TW" altLang="en-US" sz="2800" b="1" u="none" kern="0" dirty="0">
                  <a:solidFill>
                    <a:srgbClr val="C00000"/>
                  </a:solidFill>
                  <a:latin typeface="微軟正黑體" pitchFamily="34" charset="-120"/>
                  <a:ea typeface="微軟正黑體" pitchFamily="34" charset="-120"/>
                  <a:cs typeface="微軟正黑體 Light" pitchFamily="34" charset="-120"/>
                </a:rPr>
                <a:t>   </a:t>
              </a:r>
              <a:r>
                <a:rPr kumimoji="0" lang="zh-TW" altLang="en-US" sz="2800" b="1" u="none" kern="0" dirty="0">
                  <a:solidFill>
                    <a:prstClr val="black"/>
                  </a:solidFill>
                  <a:latin typeface="微軟正黑體" pitchFamily="34" charset="-120"/>
                  <a:ea typeface="微軟正黑體" pitchFamily="34" charset="-120"/>
                  <a:cs typeface="微軟正黑體 Light" pitchFamily="34" charset="-120"/>
                </a:rPr>
                <a:t>以</a:t>
              </a:r>
              <a:r>
                <a:rPr kumimoji="0" lang="zh-TW" altLang="en-US" sz="2800" b="1" u="none" kern="0" dirty="0" smtClean="0">
                  <a:solidFill>
                    <a:prstClr val="black"/>
                  </a:solidFill>
                  <a:latin typeface="微軟正黑體" pitchFamily="34" charset="-120"/>
                  <a:ea typeface="微軟正黑體" pitchFamily="34" charset="-120"/>
                  <a:cs typeface="微軟正黑體 Light" pitchFamily="34" charset="-120"/>
                </a:rPr>
                <a:t>現時利率進行負債衡量</a:t>
              </a:r>
              <a:endParaRPr kumimoji="0" lang="en-US" altLang="zh-TW" sz="2800" b="1" u="none" kern="0" dirty="0">
                <a:solidFill>
                  <a:prstClr val="black"/>
                </a:solidFill>
                <a:latin typeface="微軟正黑體" pitchFamily="34" charset="-120"/>
                <a:ea typeface="微軟正黑體" pitchFamily="34" charset="-120"/>
                <a:cs typeface="微軟正黑體 Light" pitchFamily="34" charset="-120"/>
              </a:endParaRPr>
            </a:p>
            <a:p>
              <a:pPr fontAlgn="auto">
                <a:spcBef>
                  <a:spcPts val="600"/>
                </a:spcBef>
                <a:spcAft>
                  <a:spcPts val="300"/>
                </a:spcAft>
                <a:defRPr/>
              </a:pPr>
              <a:r>
                <a:rPr kumimoji="0" lang="en-US" altLang="zh-TW" sz="2800" b="1" u="none" kern="0" dirty="0" smtClean="0">
                  <a:solidFill>
                    <a:srgbClr val="C00000"/>
                  </a:solidFill>
                  <a:latin typeface="微軟正黑體" pitchFamily="34" charset="-120"/>
                  <a:ea typeface="微軟正黑體" pitchFamily="34" charset="-120"/>
                  <a:cs typeface="微軟正黑體 Light" pitchFamily="34" charset="-120"/>
                </a:rPr>
                <a:t>02</a:t>
              </a:r>
              <a:r>
                <a:rPr kumimoji="0" lang="zh-TW" altLang="en-US" sz="2800" b="1" u="none" kern="0" dirty="0" smtClean="0">
                  <a:solidFill>
                    <a:srgbClr val="C00000"/>
                  </a:solidFill>
                  <a:latin typeface="微軟正黑體" pitchFamily="34" charset="-120"/>
                  <a:ea typeface="微軟正黑體" pitchFamily="34" charset="-120"/>
                  <a:cs typeface="微軟正黑體 Light" pitchFamily="34" charset="-120"/>
                </a:rPr>
                <a:t>   </a:t>
              </a:r>
              <a:r>
                <a:rPr kumimoji="0" lang="zh-TW" altLang="en-US" sz="2800" b="1" u="none" kern="0" dirty="0" smtClean="0">
                  <a:solidFill>
                    <a:prstClr val="black"/>
                  </a:solidFill>
                  <a:latin typeface="微軟正黑體" pitchFamily="34" charset="-120"/>
                  <a:ea typeface="微軟正黑體" pitchFamily="34" charset="-120"/>
                  <a:cs typeface="微軟正黑體 Light" pitchFamily="34" charset="-120"/>
                </a:rPr>
                <a:t>合約全期獲利性預估</a:t>
              </a:r>
              <a:endParaRPr kumimoji="0" lang="en-US" altLang="zh-TW" sz="2800" b="1" u="none" kern="0" dirty="0" smtClean="0">
                <a:solidFill>
                  <a:prstClr val="black"/>
                </a:solidFill>
                <a:latin typeface="微軟正黑體" pitchFamily="34" charset="-120"/>
                <a:ea typeface="微軟正黑體" pitchFamily="34" charset="-120"/>
                <a:cs typeface="微軟正黑體 Light" pitchFamily="34" charset="-120"/>
              </a:endParaRPr>
            </a:p>
            <a:p>
              <a:pPr fontAlgn="auto">
                <a:spcBef>
                  <a:spcPts val="600"/>
                </a:spcBef>
                <a:spcAft>
                  <a:spcPts val="300"/>
                </a:spcAft>
                <a:defRPr/>
              </a:pPr>
              <a:r>
                <a:rPr kumimoji="0" lang="en-US" altLang="zh-TW" sz="2800" b="1" u="none" kern="0" dirty="0" smtClean="0">
                  <a:solidFill>
                    <a:srgbClr val="C00000"/>
                  </a:solidFill>
                  <a:latin typeface="微軟正黑體" pitchFamily="34" charset="-120"/>
                  <a:ea typeface="微軟正黑體" pitchFamily="34" charset="-120"/>
                  <a:cs typeface="微軟正黑體 Light" pitchFamily="34" charset="-120"/>
                </a:rPr>
                <a:t>03</a:t>
              </a:r>
              <a:r>
                <a:rPr kumimoji="0" lang="zh-TW" altLang="en-US" sz="2800" b="1" u="none" kern="0" dirty="0" smtClean="0">
                  <a:solidFill>
                    <a:srgbClr val="C00000"/>
                  </a:solidFill>
                  <a:latin typeface="微軟正黑體" pitchFamily="34" charset="-120"/>
                  <a:ea typeface="微軟正黑體" pitchFamily="34" charset="-120"/>
                  <a:cs typeface="微軟正黑體 Light" pitchFamily="34" charset="-120"/>
                </a:rPr>
                <a:t>   </a:t>
              </a:r>
              <a:r>
                <a:rPr kumimoji="0" lang="zh-TW" altLang="en-US" sz="2800" b="1" u="none" kern="0" dirty="0" smtClean="0">
                  <a:solidFill>
                    <a:prstClr val="black"/>
                  </a:solidFill>
                  <a:latin typeface="微軟正黑體" pitchFamily="34" charset="-120"/>
                  <a:ea typeface="微軟正黑體" pitchFamily="34" charset="-120"/>
                  <a:cs typeface="微軟正黑體 Light" pitchFamily="34" charset="-120"/>
                </a:rPr>
                <a:t>保險合約組合層級</a:t>
              </a:r>
              <a:endParaRPr kumimoji="0" lang="en-US" altLang="zh-TW" sz="2800" b="1" u="none" kern="0" dirty="0">
                <a:solidFill>
                  <a:prstClr val="black"/>
                </a:solidFill>
                <a:latin typeface="微軟正黑體" pitchFamily="34" charset="-120"/>
                <a:ea typeface="微軟正黑體" pitchFamily="34" charset="-120"/>
                <a:cs typeface="微軟正黑體 Light" pitchFamily="34" charset="-120"/>
              </a:endParaRPr>
            </a:p>
            <a:p>
              <a:pPr fontAlgn="auto">
                <a:spcBef>
                  <a:spcPts val="600"/>
                </a:spcBef>
                <a:spcAft>
                  <a:spcPts val="300"/>
                </a:spcAft>
                <a:defRPr/>
              </a:pPr>
              <a:r>
                <a:rPr kumimoji="0" lang="en-US" altLang="zh-TW" sz="2800" b="1" u="none" kern="0" dirty="0" smtClean="0">
                  <a:solidFill>
                    <a:srgbClr val="C00000"/>
                  </a:solidFill>
                  <a:latin typeface="微軟正黑體" pitchFamily="34" charset="-120"/>
                  <a:ea typeface="微軟正黑體" pitchFamily="34" charset="-120"/>
                  <a:cs typeface="微軟正黑體 Light" pitchFamily="34" charset="-120"/>
                </a:rPr>
                <a:t>04</a:t>
              </a:r>
              <a:r>
                <a:rPr kumimoji="0" lang="zh-TW" altLang="en-US" sz="2800" b="1" u="none" kern="0" dirty="0" smtClean="0">
                  <a:solidFill>
                    <a:srgbClr val="C00000"/>
                  </a:solidFill>
                  <a:latin typeface="微軟正黑體" pitchFamily="34" charset="-120"/>
                  <a:ea typeface="微軟正黑體" pitchFamily="34" charset="-120"/>
                  <a:cs typeface="微軟正黑體 Light" pitchFamily="34" charset="-120"/>
                </a:rPr>
                <a:t>   </a:t>
              </a:r>
              <a:r>
                <a:rPr kumimoji="0" lang="zh-TW" altLang="en-US" sz="2800" b="1" u="none" kern="0" dirty="0" smtClean="0">
                  <a:solidFill>
                    <a:prstClr val="black"/>
                  </a:solidFill>
                  <a:latin typeface="微軟正黑體" pitchFamily="34" charset="-120"/>
                  <a:ea typeface="微軟正黑體" pitchFamily="34" charset="-120"/>
                  <a:cs typeface="微軟正黑體 Light" pitchFamily="34" charset="-120"/>
                </a:rPr>
                <a:t>應計基礎方式衡量</a:t>
              </a:r>
              <a:endParaRPr kumimoji="0" lang="en-US" altLang="zh-TW" sz="2800" b="1" u="none" kern="0" dirty="0">
                <a:solidFill>
                  <a:prstClr val="black"/>
                </a:solidFill>
                <a:latin typeface="微軟正黑體" pitchFamily="34" charset="-120"/>
                <a:ea typeface="微軟正黑體" pitchFamily="34" charset="-120"/>
                <a:cs typeface="微軟正黑體 Light" pitchFamily="34" charset="-120"/>
              </a:endParaRPr>
            </a:p>
            <a:p>
              <a:pPr fontAlgn="auto">
                <a:spcBef>
                  <a:spcPts val="600"/>
                </a:spcBef>
                <a:spcAft>
                  <a:spcPts val="300"/>
                </a:spcAft>
                <a:defRPr/>
              </a:pPr>
              <a:r>
                <a:rPr kumimoji="0" lang="en-US" altLang="zh-TW" sz="2800" b="1" u="none" kern="0" dirty="0" smtClean="0">
                  <a:solidFill>
                    <a:srgbClr val="C00000"/>
                  </a:solidFill>
                  <a:latin typeface="微軟正黑體" pitchFamily="34" charset="-120"/>
                  <a:ea typeface="微軟正黑體" pitchFamily="34" charset="-120"/>
                  <a:cs typeface="微軟正黑體 Light" pitchFamily="34" charset="-120"/>
                </a:rPr>
                <a:t>05</a:t>
              </a:r>
              <a:r>
                <a:rPr kumimoji="0" lang="zh-TW" altLang="en-US" sz="2800" b="1" u="none" kern="0" dirty="0" smtClean="0">
                  <a:solidFill>
                    <a:srgbClr val="C00000"/>
                  </a:solidFill>
                  <a:latin typeface="微軟正黑體" pitchFamily="34" charset="-120"/>
                  <a:ea typeface="微軟正黑體" pitchFamily="34" charset="-120"/>
                  <a:cs typeface="微軟正黑體 Light" pitchFamily="34" charset="-120"/>
                </a:rPr>
                <a:t>   </a:t>
              </a:r>
              <a:r>
                <a:rPr kumimoji="0" lang="zh-TW" altLang="en-US" sz="2800" b="1" u="none" kern="0" dirty="0" smtClean="0">
                  <a:solidFill>
                    <a:prstClr val="black"/>
                  </a:solidFill>
                  <a:latin typeface="微軟正黑體" pitchFamily="34" charset="-120"/>
                  <a:ea typeface="微軟正黑體" pitchFamily="34" charset="-120"/>
                  <a:cs typeface="微軟正黑體 Light" pitchFamily="34" charset="-120"/>
                </a:rPr>
                <a:t>財報表達差異</a:t>
              </a:r>
              <a:endParaRPr kumimoji="0" lang="en-US" altLang="zh-TW" sz="2800" b="1" u="none" kern="0" dirty="0">
                <a:solidFill>
                  <a:prstClr val="black"/>
                </a:solidFill>
                <a:latin typeface="微軟正黑體" pitchFamily="34" charset="-120"/>
                <a:ea typeface="微軟正黑體" pitchFamily="34" charset="-120"/>
                <a:cs typeface="微軟正黑體 Light" pitchFamily="34" charset="-120"/>
              </a:endParaRPr>
            </a:p>
            <a:p>
              <a:pPr fontAlgn="auto">
                <a:spcBef>
                  <a:spcPts val="600"/>
                </a:spcBef>
                <a:spcAft>
                  <a:spcPts val="300"/>
                </a:spcAft>
                <a:defRPr/>
              </a:pPr>
              <a:endParaRPr kumimoji="0" lang="zh-TW" altLang="en-US" sz="2800" b="1" u="none" kern="0" dirty="0">
                <a:solidFill>
                  <a:srgbClr val="4B2C50">
                    <a:lumMod val="75000"/>
                  </a:srgbClr>
                </a:solidFill>
                <a:latin typeface="微軟正黑體" pitchFamily="34" charset="-120"/>
                <a:ea typeface="微軟正黑體" pitchFamily="34" charset="-120"/>
                <a:cs typeface="微軟正黑體 Light" pitchFamily="34" charset="-120"/>
              </a:endParaRPr>
            </a:p>
          </p:txBody>
        </p:sp>
        <p:cxnSp>
          <p:nvCxnSpPr>
            <p:cNvPr id="64" name="Straight Connector 9"/>
            <p:cNvCxnSpPr/>
            <p:nvPr/>
          </p:nvCxnSpPr>
          <p:spPr>
            <a:xfrm>
              <a:off x="3348464" y="3580735"/>
              <a:ext cx="3599800" cy="0"/>
            </a:xfrm>
            <a:prstGeom prst="line">
              <a:avLst/>
            </a:prstGeom>
            <a:noFill/>
            <a:ln w="19050" cap="flat" cmpd="sng" algn="ctr">
              <a:solidFill>
                <a:sysClr val="window" lastClr="FFFFFF">
                  <a:lumMod val="65000"/>
                </a:sysClr>
              </a:solidFill>
              <a:prstDash val="sysDot"/>
              <a:miter lim="800000"/>
            </a:ln>
            <a:effectLst/>
          </p:spPr>
        </p:cxnSp>
        <p:cxnSp>
          <p:nvCxnSpPr>
            <p:cNvPr id="65" name="Straight Connector 9"/>
            <p:cNvCxnSpPr/>
            <p:nvPr/>
          </p:nvCxnSpPr>
          <p:spPr>
            <a:xfrm>
              <a:off x="3348464" y="4147784"/>
              <a:ext cx="3599800" cy="0"/>
            </a:xfrm>
            <a:prstGeom prst="line">
              <a:avLst/>
            </a:prstGeom>
            <a:noFill/>
            <a:ln w="19050" cap="flat" cmpd="sng" algn="ctr">
              <a:solidFill>
                <a:sysClr val="window" lastClr="FFFFFF">
                  <a:lumMod val="65000"/>
                </a:sysClr>
              </a:solidFill>
              <a:prstDash val="sysDot"/>
              <a:miter lim="800000"/>
            </a:ln>
            <a:effectLst/>
          </p:spPr>
        </p:cxnSp>
      </p:grpSp>
      <p:cxnSp>
        <p:nvCxnSpPr>
          <p:cNvPr id="12" name="Straight Connector 9"/>
          <p:cNvCxnSpPr/>
          <p:nvPr/>
        </p:nvCxnSpPr>
        <p:spPr>
          <a:xfrm>
            <a:off x="3923928" y="3717893"/>
            <a:ext cx="3599800" cy="0"/>
          </a:xfrm>
          <a:prstGeom prst="line">
            <a:avLst/>
          </a:prstGeom>
          <a:noFill/>
          <a:ln w="19050" cap="flat" cmpd="sng" algn="ctr">
            <a:solidFill>
              <a:sysClr val="window" lastClr="FFFFFF">
                <a:lumMod val="65000"/>
              </a:sysClr>
            </a:solidFill>
            <a:prstDash val="sysDot"/>
            <a:miter lim="800000"/>
          </a:ln>
          <a:effectLst/>
        </p:spPr>
      </p:cxnSp>
      <p:cxnSp>
        <p:nvCxnSpPr>
          <p:cNvPr id="13" name="Straight Connector 9"/>
          <p:cNvCxnSpPr/>
          <p:nvPr/>
        </p:nvCxnSpPr>
        <p:spPr>
          <a:xfrm>
            <a:off x="3923928" y="4726238"/>
            <a:ext cx="3599800" cy="0"/>
          </a:xfrm>
          <a:prstGeom prst="line">
            <a:avLst/>
          </a:prstGeom>
          <a:noFill/>
          <a:ln w="19050" cap="flat" cmpd="sng" algn="ctr">
            <a:solidFill>
              <a:sysClr val="window" lastClr="FFFFFF">
                <a:lumMod val="65000"/>
              </a:sysClr>
            </a:solidFill>
            <a:prstDash val="sysDot"/>
            <a:miter lim="800000"/>
          </a:ln>
          <a:effectLst/>
        </p:spPr>
      </p:cxnSp>
      <p:cxnSp>
        <p:nvCxnSpPr>
          <p:cNvPr id="15" name="Straight Connector 9"/>
          <p:cNvCxnSpPr/>
          <p:nvPr/>
        </p:nvCxnSpPr>
        <p:spPr>
          <a:xfrm>
            <a:off x="3923928" y="5302436"/>
            <a:ext cx="3599800" cy="0"/>
          </a:xfrm>
          <a:prstGeom prst="line">
            <a:avLst/>
          </a:prstGeom>
          <a:noFill/>
          <a:ln w="19050" cap="flat" cmpd="sng" algn="ctr">
            <a:solidFill>
              <a:sysClr val="window" lastClr="FFFFFF">
                <a:lumMod val="65000"/>
              </a:sysClr>
            </a:solidFill>
            <a:prstDash val="sysDot"/>
            <a:miter lim="800000"/>
          </a:ln>
          <a:effectLst/>
        </p:spPr>
      </p:cxnSp>
    </p:spTree>
    <p:extLst>
      <p:ext uri="{BB962C8B-B14F-4D97-AF65-F5344CB8AC3E}">
        <p14:creationId xmlns:p14="http://schemas.microsoft.com/office/powerpoint/2010/main" val="982854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p:cNvSpPr txBox="1">
            <a:spLocks/>
          </p:cNvSpPr>
          <p:nvPr/>
        </p:nvSpPr>
        <p:spPr bwMode="auto">
          <a:xfrm>
            <a:off x="1763698" y="110"/>
            <a:ext cx="6415839" cy="644840"/>
          </a:xfrm>
          <a:prstGeom prst="rect">
            <a:avLst/>
          </a:prstGeom>
          <a:noFill/>
          <a:ln w="9525">
            <a:noFill/>
            <a:miter lim="800000"/>
            <a:headEnd/>
            <a:tailEnd/>
          </a:ln>
        </p:spPr>
        <p:txBody>
          <a:bodyPr lIns="121861" tIns="60930" rIns="121861" bIns="60930">
            <a:noAutofit/>
          </a:bodyPr>
          <a:lstStyle>
            <a:lvl1pPr algn="l" rtl="0" eaLnBrk="0" fontAlgn="base" hangingPunct="0">
              <a:spcBef>
                <a:spcPct val="0"/>
              </a:spcBef>
              <a:spcAft>
                <a:spcPct val="0"/>
              </a:spcAft>
              <a:defRPr kumimoji="1" sz="3200" b="1">
                <a:solidFill>
                  <a:schemeClr val="tx1"/>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2pPr>
            <a:lvl3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3pPr>
            <a:lvl4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4pPr>
            <a:lvl5pPr algn="l" rtl="0" eaLnBrk="0" fontAlgn="base" hangingPunct="0">
              <a:spcBef>
                <a:spcPct val="0"/>
              </a:spcBef>
              <a:spcAft>
                <a:spcPct val="0"/>
              </a:spcAft>
              <a:defRPr kumimoji="1" sz="4800" b="1">
                <a:solidFill>
                  <a:schemeClr val="tx2"/>
                </a:solidFill>
                <a:latin typeface="標楷體" pitchFamily="65" charset="-120"/>
                <a:ea typeface="標楷體" pitchFamily="65" charset="-120"/>
              </a:defRPr>
            </a:lvl5pPr>
            <a:lvl6pPr marL="609251" algn="ctr" rtl="0" fontAlgn="base">
              <a:spcBef>
                <a:spcPct val="0"/>
              </a:spcBef>
              <a:spcAft>
                <a:spcPct val="0"/>
              </a:spcAft>
              <a:defRPr kumimoji="1" sz="5900">
                <a:solidFill>
                  <a:schemeClr val="tx2"/>
                </a:solidFill>
                <a:latin typeface="Times New Roman" pitchFamily="18" charset="0"/>
                <a:ea typeface="新細明體" pitchFamily="18" charset="-120"/>
              </a:defRPr>
            </a:lvl6pPr>
            <a:lvl7pPr marL="1218540" algn="ctr" rtl="0" fontAlgn="base">
              <a:spcBef>
                <a:spcPct val="0"/>
              </a:spcBef>
              <a:spcAft>
                <a:spcPct val="0"/>
              </a:spcAft>
              <a:defRPr kumimoji="1" sz="5900">
                <a:solidFill>
                  <a:schemeClr val="tx2"/>
                </a:solidFill>
                <a:latin typeface="Times New Roman" pitchFamily="18" charset="0"/>
                <a:ea typeface="新細明體" pitchFamily="18" charset="-120"/>
              </a:defRPr>
            </a:lvl7pPr>
            <a:lvl8pPr marL="1827802" algn="ctr" rtl="0" fontAlgn="base">
              <a:spcBef>
                <a:spcPct val="0"/>
              </a:spcBef>
              <a:spcAft>
                <a:spcPct val="0"/>
              </a:spcAft>
              <a:defRPr kumimoji="1" sz="5900">
                <a:solidFill>
                  <a:schemeClr val="tx2"/>
                </a:solidFill>
                <a:latin typeface="Times New Roman" pitchFamily="18" charset="0"/>
                <a:ea typeface="新細明體" pitchFamily="18" charset="-120"/>
              </a:defRPr>
            </a:lvl8pPr>
            <a:lvl9pPr marL="2437078" algn="ctr" rtl="0" fontAlgn="base">
              <a:spcBef>
                <a:spcPct val="0"/>
              </a:spcBef>
              <a:spcAft>
                <a:spcPct val="0"/>
              </a:spcAft>
              <a:defRPr kumimoji="1" sz="5900">
                <a:solidFill>
                  <a:schemeClr val="tx2"/>
                </a:solidFill>
                <a:latin typeface="Times New Roman" pitchFamily="18" charset="0"/>
                <a:ea typeface="新細明體" pitchFamily="18" charset="-120"/>
              </a:defRPr>
            </a:lvl9pPr>
          </a:lstStyle>
          <a:p>
            <a:r>
              <a:rPr lang="zh-TW" altLang="en-US" u="none" dirty="0">
                <a:solidFill>
                  <a:srgbClr val="404040"/>
                </a:solidFill>
              </a:rPr>
              <a:t>合約服務邊際</a:t>
            </a:r>
            <a:r>
              <a:rPr lang="en-US" altLang="zh-TW" u="none" dirty="0">
                <a:solidFill>
                  <a:srgbClr val="404040"/>
                </a:solidFill>
              </a:rPr>
              <a:t>(CSM) –</a:t>
            </a:r>
            <a:r>
              <a:rPr lang="zh-TW" altLang="en-US" u="none" dirty="0">
                <a:solidFill>
                  <a:srgbClr val="404040"/>
                </a:solidFill>
              </a:rPr>
              <a:t>概念介紹</a:t>
            </a:r>
          </a:p>
        </p:txBody>
      </p:sp>
      <mc:AlternateContent xmlns:mc="http://schemas.openxmlformats.org/markup-compatibility/2006" xmlns:a14="http://schemas.microsoft.com/office/drawing/2010/main">
        <mc:Choice Requires="a14">
          <p:sp>
            <p:nvSpPr>
              <p:cNvPr id="10" name="矩形 9"/>
              <p:cNvSpPr/>
              <p:nvPr/>
            </p:nvSpPr>
            <p:spPr bwMode="auto">
              <a:xfrm>
                <a:off x="161652" y="765734"/>
                <a:ext cx="8782349" cy="1161106"/>
              </a:xfrm>
              <a:prstGeom prst="rect">
                <a:avLst/>
              </a:prstGeom>
              <a:gradFill flip="none" rotWithShape="1">
                <a:gsLst>
                  <a:gs pos="0">
                    <a:srgbClr val="212745">
                      <a:lumMod val="20000"/>
                      <a:lumOff val="80000"/>
                    </a:srgbClr>
                  </a:gs>
                  <a:gs pos="50000">
                    <a:srgbClr val="4E67C8">
                      <a:lumMod val="20000"/>
                      <a:lumOff val="80000"/>
                    </a:srgbClr>
                  </a:gs>
                  <a:gs pos="100000">
                    <a:sysClr val="window" lastClr="FFFFFF">
                      <a:alpha val="0"/>
                    </a:sysClr>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fontAlgn="auto">
                  <a:lnSpc>
                    <a:spcPct val="110000"/>
                  </a:lnSpc>
                  <a:spcBef>
                    <a:spcPts val="600"/>
                  </a:spcBef>
                  <a:spcAft>
                    <a:spcPts val="0"/>
                  </a:spcAft>
                  <a:buClr>
                    <a:srgbClr val="C00000"/>
                  </a:buClr>
                  <a:defRPr/>
                </a:pPr>
                <a:r>
                  <a:rPr kumimoji="0" lang="zh-TW" altLang="en-US" b="1" u="none" kern="0" dirty="0">
                    <a:solidFill>
                      <a:srgbClr val="404040"/>
                    </a:solidFill>
                    <a:latin typeface="微軟正黑體" pitchFamily="34" charset="-120"/>
                    <a:ea typeface="微軟正黑體" pitchFamily="34" charset="-120"/>
                  </a:rPr>
                  <a:t>合約服務邊際</a:t>
                </a:r>
                <a:r>
                  <a:rPr kumimoji="0" lang="en-US" altLang="zh-TW" b="1" u="none" kern="0" dirty="0">
                    <a:solidFill>
                      <a:srgbClr val="404040"/>
                    </a:solidFill>
                    <a:latin typeface="微軟正黑體" pitchFamily="34" charset="-120"/>
                    <a:ea typeface="微軟正黑體" pitchFamily="34" charset="-120"/>
                  </a:rPr>
                  <a:t>(CSM)</a:t>
                </a:r>
                <a:r>
                  <a:rPr kumimoji="0" lang="zh-TW" altLang="en-US" b="1" u="none" kern="0" dirty="0">
                    <a:solidFill>
                      <a:srgbClr val="404040"/>
                    </a:solidFill>
                    <a:latin typeface="微軟正黑體" pitchFamily="34" charset="-120"/>
                    <a:ea typeface="微軟正黑體" pitchFamily="34" charset="-120"/>
                  </a:rPr>
                  <a:t>為發單時預期保單全期將賺得的利潤現</a:t>
                </a:r>
                <a:r>
                  <a:rPr kumimoji="0" lang="zh-TW" altLang="en-US" b="1" u="none" kern="0" dirty="0" smtClean="0">
                    <a:solidFill>
                      <a:srgbClr val="404040"/>
                    </a:solidFill>
                    <a:latin typeface="微軟正黑體" pitchFamily="34" charset="-120"/>
                    <a:ea typeface="微軟正黑體" pitchFamily="34" charset="-120"/>
                  </a:rPr>
                  <a:t>值，概念即    </a:t>
                </a:r>
                <a:r>
                  <a:rPr kumimoji="0" lang="zh-TW" altLang="en-US" sz="2000" b="1" i="1" u="none" kern="0" dirty="0" smtClean="0">
                    <a:solidFill>
                      <a:srgbClr val="0070C0"/>
                    </a:solidFill>
                    <a:latin typeface="微軟正黑體" pitchFamily="34" charset="-120"/>
                    <a:ea typeface="微軟正黑體" pitchFamily="34" charset="-120"/>
                  </a:rPr>
                  <a:t>預期</a:t>
                </a:r>
                <a:r>
                  <a:rPr kumimoji="0" lang="zh-TW" altLang="en-US" sz="2000" b="1" i="1" u="none" kern="0" dirty="0">
                    <a:solidFill>
                      <a:srgbClr val="0070C0"/>
                    </a:solidFill>
                    <a:latin typeface="微軟正黑體" pitchFamily="34" charset="-120"/>
                    <a:ea typeface="微軟正黑體" pitchFamily="34" charset="-120"/>
                  </a:rPr>
                  <a:t>實收保費現值</a:t>
                </a:r>
                <a14:m>
                  <m:oMath xmlns:m="http://schemas.openxmlformats.org/officeDocument/2006/math">
                    <m:r>
                      <a:rPr kumimoji="0" lang="en-US" altLang="zh-TW" sz="2000" b="1" i="1" u="none" kern="0" dirty="0">
                        <a:solidFill>
                          <a:srgbClr val="0070C0"/>
                        </a:solidFill>
                        <a:latin typeface="Cambria Math"/>
                        <a:ea typeface="Cambria Math"/>
                      </a:rPr>
                      <m:t>−</m:t>
                    </m:r>
                  </m:oMath>
                </a14:m>
                <a:r>
                  <a:rPr kumimoji="0" lang="zh-TW" altLang="en-US" sz="2000" b="1" i="1" u="none" kern="0" dirty="0">
                    <a:solidFill>
                      <a:srgbClr val="0070C0"/>
                    </a:solidFill>
                    <a:latin typeface="微軟正黑體" pitchFamily="34" charset="-120"/>
                    <a:ea typeface="微軟正黑體" pitchFamily="34" charset="-120"/>
                  </a:rPr>
                  <a:t>預期理賠與費用現值</a:t>
                </a:r>
                <a:endParaRPr kumimoji="0" lang="en-US" altLang="zh-TW" sz="1800" b="1" i="1" u="none" kern="0" dirty="0">
                  <a:solidFill>
                    <a:srgbClr val="0070C0"/>
                  </a:solidFill>
                  <a:latin typeface="微軟正黑體" pitchFamily="34" charset="-120"/>
                  <a:ea typeface="微軟正黑體" pitchFamily="34" charset="-120"/>
                </a:endParaRPr>
              </a:p>
            </p:txBody>
          </p:sp>
        </mc:Choice>
        <mc:Fallback xmlns="">
          <p:sp>
            <p:nvSpPr>
              <p:cNvPr id="10" name="矩形 9"/>
              <p:cNvSpPr>
                <a:spLocks noRot="1" noChangeAspect="1" noMove="1" noResize="1" noEditPoints="1" noAdjustHandles="1" noChangeArrowheads="1" noChangeShapeType="1" noTextEdit="1"/>
              </p:cNvSpPr>
              <p:nvPr/>
            </p:nvSpPr>
            <p:spPr bwMode="auto">
              <a:xfrm>
                <a:off x="161652" y="765498"/>
                <a:ext cx="8782349" cy="1160837"/>
              </a:xfrm>
              <a:prstGeom prst="rect">
                <a:avLst/>
              </a:prstGeom>
              <a:blipFill rotWithShape="1">
                <a:blip r:embed="rId3"/>
                <a:stretch>
                  <a:fillRect l="-1111" t="-3158" r="-278"/>
                </a:stretch>
              </a:blipFill>
              <a:ln w="12700" cap="flat" cmpd="sng" algn="ctr">
                <a:noFill/>
                <a:prstDash val="solid"/>
                <a:round/>
                <a:headEnd type="none" w="med" len="med"/>
                <a:tailEnd type="none" w="med" len="med"/>
              </a:ln>
              <a:effectLst/>
            </p:spPr>
            <p:txBody>
              <a:bodyPr/>
              <a:lstStyle/>
              <a:p>
                <a:r>
                  <a:rPr lang="zh-TW" altLang="en-US">
                    <a:noFill/>
                  </a:rPr>
                  <a:t> </a:t>
                </a:r>
              </a:p>
            </p:txBody>
          </p:sp>
        </mc:Fallback>
      </mc:AlternateContent>
      <p:sp>
        <p:nvSpPr>
          <p:cNvPr id="14" name="文字方塊 13"/>
          <p:cNvSpPr txBox="1"/>
          <p:nvPr/>
        </p:nvSpPr>
        <p:spPr>
          <a:xfrm>
            <a:off x="4734382" y="1926782"/>
            <a:ext cx="2716550" cy="2121969"/>
          </a:xfrm>
          <a:prstGeom prst="rect">
            <a:avLst/>
          </a:prstGeom>
          <a:noFill/>
        </p:spPr>
        <p:txBody>
          <a:bodyPr wrap="square">
            <a:spAutoFit/>
          </a:bodyPr>
          <a:lstStyle/>
          <a:p>
            <a:pPr marL="285750" lvl="1" indent="-285750" fontAlgn="auto">
              <a:lnSpc>
                <a:spcPct val="110000"/>
              </a:lnSpc>
              <a:spcBef>
                <a:spcPts val="600"/>
              </a:spcBef>
              <a:spcAft>
                <a:spcPts val="0"/>
              </a:spcAft>
              <a:buClr>
                <a:srgbClr val="C00000"/>
              </a:buClr>
              <a:buFont typeface="Times New Roman" pitchFamily="18" charset="0"/>
              <a:buChar char="►"/>
              <a:defRPr/>
            </a:pPr>
            <a:r>
              <a:rPr kumimoji="0" lang="zh-TW" altLang="en-US" sz="1600" b="1" u="none" dirty="0">
                <a:solidFill>
                  <a:srgbClr val="404040"/>
                </a:solidFill>
                <a:latin typeface="微軟正黑體" pitchFamily="34" charset="-120"/>
                <a:ea typeface="微軟正黑體" pitchFamily="34" charset="-120"/>
              </a:rPr>
              <a:t>當</a:t>
            </a:r>
            <a:r>
              <a:rPr kumimoji="0" lang="en-US" altLang="zh-TW" sz="1600" b="1" u="none" dirty="0">
                <a:solidFill>
                  <a:srgbClr val="0070C0"/>
                </a:solidFill>
                <a:latin typeface="微軟正黑體" pitchFamily="34" charset="-120"/>
                <a:ea typeface="微軟正黑體" pitchFamily="34" charset="-120"/>
              </a:rPr>
              <a:t>CSM&gt;0</a:t>
            </a:r>
            <a:r>
              <a:rPr kumimoji="0" lang="zh-TW" altLang="en-US" sz="1600" b="1" u="none" dirty="0">
                <a:solidFill>
                  <a:srgbClr val="404040"/>
                </a:solidFill>
                <a:latin typeface="微軟正黑體" pitchFamily="34" charset="-120"/>
                <a:ea typeface="微軟正黑體" pitchFamily="34" charset="-120"/>
              </a:rPr>
              <a:t>時：</a:t>
            </a:r>
            <a:endParaRPr kumimoji="0" lang="en-US" altLang="zh-TW" sz="1600" b="1" u="none" dirty="0">
              <a:solidFill>
                <a:srgbClr val="404040"/>
              </a:solidFill>
              <a:latin typeface="微軟正黑體" pitchFamily="34" charset="-120"/>
              <a:ea typeface="微軟正黑體" pitchFamily="34" charset="-120"/>
            </a:endParaRPr>
          </a:p>
          <a:p>
            <a:pPr marL="542925" lvl="2" indent="-276225" fontAlgn="auto">
              <a:lnSpc>
                <a:spcPct val="110000"/>
              </a:lnSpc>
              <a:spcBef>
                <a:spcPts val="600"/>
              </a:spcBef>
              <a:spcAft>
                <a:spcPts val="0"/>
              </a:spcAft>
              <a:buClr>
                <a:srgbClr val="C00000"/>
              </a:buClr>
              <a:buFont typeface="Arial" pitchFamily="34" charset="0"/>
              <a:buChar char="•"/>
              <a:defRPr/>
            </a:pPr>
            <a:r>
              <a:rPr kumimoji="0" lang="zh-TW" altLang="en-US" sz="1600" b="1" u="none" dirty="0">
                <a:solidFill>
                  <a:srgbClr val="404040"/>
                </a:solidFill>
                <a:latin typeface="微軟正黑體" pitchFamily="34" charset="-120"/>
                <a:ea typeface="微軟正黑體" pitchFamily="34" charset="-120"/>
              </a:rPr>
              <a:t>表示保單具有利潤，在</a:t>
            </a:r>
            <a:r>
              <a:rPr kumimoji="0" lang="en-US" altLang="zh-TW" sz="1600" b="1" u="none" dirty="0">
                <a:solidFill>
                  <a:srgbClr val="404040"/>
                </a:solidFill>
                <a:latin typeface="微軟正黑體" pitchFamily="34" charset="-120"/>
                <a:ea typeface="微軟正黑體" pitchFamily="34" charset="-120"/>
              </a:rPr>
              <a:t>IFRS</a:t>
            </a:r>
            <a:r>
              <a:rPr kumimoji="0" lang="zh-TW" altLang="en-US" sz="1600" b="1" u="none" dirty="0">
                <a:solidFill>
                  <a:srgbClr val="404040"/>
                </a:solidFill>
                <a:latin typeface="微軟正黑體" pitchFamily="34" charset="-120"/>
                <a:ea typeface="微軟正黑體" pitchFamily="34" charset="-120"/>
              </a:rPr>
              <a:t> </a:t>
            </a:r>
            <a:r>
              <a:rPr kumimoji="0" lang="en-US" altLang="zh-TW" sz="1600" b="1" u="none" dirty="0">
                <a:solidFill>
                  <a:srgbClr val="404040"/>
                </a:solidFill>
                <a:latin typeface="微軟正黑體" pitchFamily="34" charset="-120"/>
                <a:ea typeface="微軟正黑體" pitchFamily="34" charset="-120"/>
              </a:rPr>
              <a:t>17</a:t>
            </a:r>
            <a:r>
              <a:rPr kumimoji="0" lang="zh-TW" altLang="en-US" sz="1600" b="1" u="none" dirty="0">
                <a:solidFill>
                  <a:srgbClr val="404040"/>
                </a:solidFill>
                <a:latin typeface="微軟正黑體" pitchFamily="34" charset="-120"/>
                <a:ea typeface="微軟正黑體" pitchFamily="34" charset="-120"/>
              </a:rPr>
              <a:t>下必須以</a:t>
            </a:r>
            <a:r>
              <a:rPr kumimoji="0" lang="zh-TW" altLang="en-US" sz="1600" b="1" u="none" dirty="0">
                <a:solidFill>
                  <a:srgbClr val="C00000"/>
                </a:solidFill>
                <a:latin typeface="微軟正黑體" pitchFamily="34" charset="-120"/>
                <a:ea typeface="微軟正黑體" pitchFamily="34" charset="-120"/>
              </a:rPr>
              <a:t>攤銷方式逐年釋出認列利益</a:t>
            </a:r>
            <a:endParaRPr kumimoji="0" lang="en-US" altLang="zh-TW" sz="1600" b="1" u="none" dirty="0">
              <a:solidFill>
                <a:srgbClr val="C00000"/>
              </a:solidFill>
              <a:latin typeface="微軟正黑體" pitchFamily="34" charset="-120"/>
              <a:ea typeface="微軟正黑體" pitchFamily="34" charset="-120"/>
            </a:endParaRPr>
          </a:p>
          <a:p>
            <a:pPr marL="542925" lvl="2" indent="-276225" fontAlgn="auto">
              <a:lnSpc>
                <a:spcPct val="110000"/>
              </a:lnSpc>
              <a:spcBef>
                <a:spcPts val="600"/>
              </a:spcBef>
              <a:spcAft>
                <a:spcPts val="0"/>
              </a:spcAft>
              <a:buClr>
                <a:srgbClr val="C00000"/>
              </a:buClr>
              <a:buFont typeface="Arial" pitchFamily="34" charset="0"/>
              <a:buChar char="•"/>
              <a:defRPr/>
            </a:pPr>
            <a:r>
              <a:rPr kumimoji="0" lang="zh-TW" altLang="en-US" sz="1600" b="1" u="none" dirty="0">
                <a:solidFill>
                  <a:srgbClr val="404040"/>
                </a:solidFill>
                <a:latin typeface="微軟正黑體" pitchFamily="34" charset="-120"/>
                <a:ea typeface="微軟正黑體" pitchFamily="34" charset="-120"/>
              </a:rPr>
              <a:t>尚未認列之餘額需提存在負債項下</a:t>
            </a:r>
            <a:endParaRPr kumimoji="0" lang="en-US" altLang="zh-TW" sz="1600" b="1" u="none" dirty="0">
              <a:solidFill>
                <a:srgbClr val="404040"/>
              </a:solidFill>
              <a:latin typeface="微軟正黑體" pitchFamily="34" charset="-120"/>
              <a:ea typeface="微軟正黑體" pitchFamily="34" charset="-120"/>
            </a:endParaRPr>
          </a:p>
        </p:txBody>
      </p:sp>
      <p:sp>
        <p:nvSpPr>
          <p:cNvPr id="15" name="矩形 14"/>
          <p:cNvSpPr/>
          <p:nvPr/>
        </p:nvSpPr>
        <p:spPr>
          <a:xfrm>
            <a:off x="1925855" y="4450654"/>
            <a:ext cx="2429880" cy="2160500"/>
          </a:xfrm>
          <a:prstGeom prst="rect">
            <a:avLst/>
          </a:prstGeom>
          <a:noFill/>
          <a:ln>
            <a:noFill/>
          </a:ln>
          <a:effectLst/>
        </p:spPr>
        <p:txBody>
          <a:bodyPr wrap="square" lIns="0" tIns="0" rIns="0" bIns="0" rtlCol="0" anchor="t">
            <a:noAutofit/>
          </a:bodyPr>
          <a:lstStyle/>
          <a:p>
            <a:pPr algn="ctr" fontAlgn="auto">
              <a:spcBef>
                <a:spcPts val="0"/>
              </a:spcBef>
              <a:spcAft>
                <a:spcPts val="0"/>
              </a:spcAft>
            </a:pPr>
            <a:endParaRPr kumimoji="0" lang="zh-TW" altLang="en-US" sz="1400" b="1" u="none" dirty="0">
              <a:solidFill>
                <a:prstClr val="black"/>
              </a:solidFill>
              <a:latin typeface="微軟正黑體" pitchFamily="34" charset="-120"/>
              <a:ea typeface="微軟正黑體" pitchFamily="34" charset="-120"/>
            </a:endParaRPr>
          </a:p>
        </p:txBody>
      </p:sp>
      <p:sp>
        <p:nvSpPr>
          <p:cNvPr id="20" name="文字方塊 19"/>
          <p:cNvSpPr txBox="1"/>
          <p:nvPr/>
        </p:nvSpPr>
        <p:spPr>
          <a:xfrm>
            <a:off x="4734396" y="4362867"/>
            <a:ext cx="2768603" cy="2392876"/>
          </a:xfrm>
          <a:prstGeom prst="rect">
            <a:avLst/>
          </a:prstGeom>
          <a:noFill/>
        </p:spPr>
        <p:txBody>
          <a:bodyPr wrap="square">
            <a:spAutoFit/>
          </a:bodyPr>
          <a:lstStyle/>
          <a:p>
            <a:pPr marL="285750" lvl="1" indent="-285750" fontAlgn="auto">
              <a:lnSpc>
                <a:spcPct val="110000"/>
              </a:lnSpc>
              <a:spcBef>
                <a:spcPts val="600"/>
              </a:spcBef>
              <a:spcAft>
                <a:spcPts val="0"/>
              </a:spcAft>
              <a:buClr>
                <a:srgbClr val="C00000"/>
              </a:buClr>
              <a:buFont typeface="Times New Roman" pitchFamily="18" charset="0"/>
              <a:buChar char="►"/>
              <a:defRPr/>
            </a:pPr>
            <a:r>
              <a:rPr kumimoji="0" lang="zh-TW" altLang="en-US" sz="1600" b="1" u="none" dirty="0">
                <a:solidFill>
                  <a:srgbClr val="404040"/>
                </a:solidFill>
                <a:latin typeface="微軟正黑體" pitchFamily="34" charset="-120"/>
                <a:ea typeface="微軟正黑體" pitchFamily="34" charset="-120"/>
              </a:rPr>
              <a:t>當</a:t>
            </a:r>
            <a:r>
              <a:rPr kumimoji="0" lang="en-US" altLang="zh-TW" sz="1600" b="1" u="none" dirty="0">
                <a:solidFill>
                  <a:srgbClr val="C00000"/>
                </a:solidFill>
                <a:latin typeface="微軟正黑體" pitchFamily="34" charset="-120"/>
                <a:ea typeface="微軟正黑體" pitchFamily="34" charset="-120"/>
              </a:rPr>
              <a:t>CSM&lt;0</a:t>
            </a:r>
            <a:r>
              <a:rPr kumimoji="0" lang="zh-TW" altLang="en-US" sz="1600" b="1" u="none" dirty="0">
                <a:solidFill>
                  <a:srgbClr val="404040"/>
                </a:solidFill>
                <a:latin typeface="微軟正黑體" pitchFamily="34" charset="-120"/>
                <a:ea typeface="微軟正黑體" pitchFamily="34" charset="-120"/>
              </a:rPr>
              <a:t>時：</a:t>
            </a:r>
            <a:endParaRPr kumimoji="0" lang="en-US" altLang="zh-TW" sz="1600" b="1" u="none" dirty="0">
              <a:solidFill>
                <a:srgbClr val="404040"/>
              </a:solidFill>
              <a:latin typeface="微軟正黑體" pitchFamily="34" charset="-120"/>
              <a:ea typeface="微軟正黑體" pitchFamily="34" charset="-120"/>
            </a:endParaRPr>
          </a:p>
          <a:p>
            <a:pPr marL="542925" lvl="2" indent="-276225" fontAlgn="auto">
              <a:lnSpc>
                <a:spcPct val="110000"/>
              </a:lnSpc>
              <a:spcBef>
                <a:spcPts val="600"/>
              </a:spcBef>
              <a:spcAft>
                <a:spcPts val="0"/>
              </a:spcAft>
              <a:buClr>
                <a:srgbClr val="C00000"/>
              </a:buClr>
              <a:buFont typeface="Arial" pitchFamily="34" charset="0"/>
              <a:buChar char="•"/>
              <a:defRPr/>
            </a:pPr>
            <a:r>
              <a:rPr kumimoji="0" lang="zh-TW" altLang="en-US" sz="1600" b="1" u="none" dirty="0">
                <a:solidFill>
                  <a:srgbClr val="404040"/>
                </a:solidFill>
                <a:latin typeface="微軟正黑體" pitchFamily="34" charset="-120"/>
                <a:ea typeface="微軟正黑體" pitchFamily="34" charset="-120"/>
              </a:rPr>
              <a:t>表示保單為</a:t>
            </a:r>
            <a:r>
              <a:rPr kumimoji="0" lang="zh-TW" altLang="en-US" sz="1600" b="1" u="none" dirty="0">
                <a:solidFill>
                  <a:srgbClr val="C00000"/>
                </a:solidFill>
                <a:latin typeface="微軟正黑體" pitchFamily="34" charset="-120"/>
                <a:ea typeface="微軟正黑體" pitchFamily="34" charset="-120"/>
              </a:rPr>
              <a:t>虧損性合約</a:t>
            </a:r>
            <a:r>
              <a:rPr kumimoji="0" lang="zh-TW" altLang="en-US" sz="1600" b="1" u="none" dirty="0">
                <a:solidFill>
                  <a:prstClr val="black"/>
                </a:solidFill>
                <a:latin typeface="微軟正黑體" pitchFamily="34" charset="-120"/>
                <a:ea typeface="微軟正黑體" pitchFamily="34" charset="-120"/>
              </a:rPr>
              <a:t>，</a:t>
            </a:r>
            <a:r>
              <a:rPr kumimoji="0" lang="zh-TW" altLang="en-US" sz="1600" b="1" u="none" dirty="0">
                <a:solidFill>
                  <a:srgbClr val="404040"/>
                </a:solidFill>
                <a:latin typeface="微軟正黑體" pitchFamily="34" charset="-120"/>
                <a:ea typeface="微軟正黑體" pitchFamily="34" charset="-120"/>
              </a:rPr>
              <a:t>在</a:t>
            </a:r>
            <a:r>
              <a:rPr kumimoji="0" lang="en-US" altLang="zh-TW" sz="1600" b="1" u="none" dirty="0">
                <a:solidFill>
                  <a:srgbClr val="404040"/>
                </a:solidFill>
                <a:latin typeface="微軟正黑體" pitchFamily="34" charset="-120"/>
                <a:ea typeface="微軟正黑體" pitchFamily="34" charset="-120"/>
              </a:rPr>
              <a:t>IFRS</a:t>
            </a:r>
            <a:r>
              <a:rPr kumimoji="0" lang="zh-TW" altLang="en-US" sz="1600" b="1" u="none" dirty="0">
                <a:solidFill>
                  <a:srgbClr val="404040"/>
                </a:solidFill>
                <a:latin typeface="微軟正黑體" pitchFamily="34" charset="-120"/>
                <a:ea typeface="微軟正黑體" pitchFamily="34" charset="-120"/>
              </a:rPr>
              <a:t> </a:t>
            </a:r>
            <a:r>
              <a:rPr kumimoji="0" lang="en-US" altLang="zh-TW" sz="1600" b="1" u="none" dirty="0">
                <a:solidFill>
                  <a:srgbClr val="404040"/>
                </a:solidFill>
                <a:latin typeface="微軟正黑體" pitchFamily="34" charset="-120"/>
                <a:ea typeface="微軟正黑體" pitchFamily="34" charset="-120"/>
              </a:rPr>
              <a:t>17</a:t>
            </a:r>
            <a:r>
              <a:rPr kumimoji="0" lang="zh-TW" altLang="en-US" sz="1600" b="1" u="none" dirty="0">
                <a:solidFill>
                  <a:srgbClr val="404040"/>
                </a:solidFill>
                <a:latin typeface="微軟正黑體" pitchFamily="34" charset="-120"/>
                <a:ea typeface="微軟正黑體" pitchFamily="34" charset="-120"/>
              </a:rPr>
              <a:t>下</a:t>
            </a:r>
            <a:r>
              <a:rPr kumimoji="0" lang="zh-TW" altLang="en-US" sz="1600" b="1" u="none" dirty="0">
                <a:solidFill>
                  <a:srgbClr val="C00000"/>
                </a:solidFill>
                <a:latin typeface="微軟正黑體" pitchFamily="34" charset="-120"/>
                <a:ea typeface="微軟正黑體" pitchFamily="34" charset="-120"/>
              </a:rPr>
              <a:t>必須一次認列損失</a:t>
            </a:r>
            <a:endParaRPr kumimoji="0" lang="en-US" altLang="zh-TW" sz="1600" b="1" u="none" dirty="0">
              <a:solidFill>
                <a:prstClr val="black"/>
              </a:solidFill>
              <a:latin typeface="微軟正黑體" pitchFamily="34" charset="-120"/>
              <a:ea typeface="微軟正黑體" pitchFamily="34" charset="-120"/>
            </a:endParaRPr>
          </a:p>
          <a:p>
            <a:pPr marL="542925" lvl="2" indent="-276225" fontAlgn="auto">
              <a:lnSpc>
                <a:spcPct val="110000"/>
              </a:lnSpc>
              <a:spcBef>
                <a:spcPts val="600"/>
              </a:spcBef>
              <a:spcAft>
                <a:spcPts val="0"/>
              </a:spcAft>
              <a:buClr>
                <a:srgbClr val="C00000"/>
              </a:buClr>
              <a:buFont typeface="Arial" pitchFamily="34" charset="0"/>
              <a:buChar char="•"/>
              <a:defRPr/>
            </a:pPr>
            <a:r>
              <a:rPr kumimoji="0" lang="zh-TW" altLang="en-US" sz="1600" b="1" u="none" dirty="0">
                <a:solidFill>
                  <a:srgbClr val="404040"/>
                </a:solidFill>
                <a:latin typeface="微軟正黑體" pitchFamily="34" charset="-120"/>
                <a:ea typeface="微軟正黑體" pitchFamily="34" charset="-120"/>
              </a:rPr>
              <a:t>若轉換日當下</a:t>
            </a:r>
            <a:r>
              <a:rPr kumimoji="0" lang="zh-TW" altLang="en-US" sz="1600" b="1" u="none" dirty="0">
                <a:solidFill>
                  <a:srgbClr val="C00000"/>
                </a:solidFill>
                <a:latin typeface="微軟正黑體" pitchFamily="34" charset="-120"/>
                <a:ea typeface="微軟正黑體" pitchFamily="34" charset="-120"/>
              </a:rPr>
              <a:t>不同商品群組之間</a:t>
            </a:r>
            <a:r>
              <a:rPr kumimoji="0" lang="en-US" altLang="zh-TW" sz="1600" b="1" u="none" dirty="0">
                <a:solidFill>
                  <a:srgbClr val="C00000"/>
                </a:solidFill>
                <a:latin typeface="微軟正黑體" pitchFamily="34" charset="-120"/>
                <a:ea typeface="微軟正黑體" pitchFamily="34" charset="-120"/>
              </a:rPr>
              <a:t>CSM</a:t>
            </a:r>
            <a:r>
              <a:rPr kumimoji="0" lang="zh-TW" altLang="en-US" sz="1600" b="1" u="none" dirty="0">
                <a:solidFill>
                  <a:srgbClr val="C00000"/>
                </a:solidFill>
                <a:latin typeface="微軟正黑體" pitchFamily="34" charset="-120"/>
                <a:ea typeface="微軟正黑體" pitchFamily="34" charset="-120"/>
              </a:rPr>
              <a:t>與虧損不能互抵</a:t>
            </a:r>
            <a:r>
              <a:rPr kumimoji="0" lang="zh-TW" altLang="en-US" sz="1600" b="1" u="none" dirty="0">
                <a:solidFill>
                  <a:srgbClr val="404040"/>
                </a:solidFill>
                <a:latin typeface="微軟正黑體" pitchFamily="34" charset="-120"/>
                <a:ea typeface="微軟正黑體" pitchFamily="34" charset="-120"/>
              </a:rPr>
              <a:t>，應積極設法改善其虧損程度</a:t>
            </a:r>
            <a:endParaRPr kumimoji="0" lang="en-US" altLang="zh-TW" sz="1600" b="1" u="none" dirty="0">
              <a:solidFill>
                <a:srgbClr val="404040"/>
              </a:solidFill>
              <a:latin typeface="微軟正黑體" pitchFamily="34" charset="-120"/>
              <a:ea typeface="微軟正黑體" pitchFamily="34" charset="-120"/>
            </a:endParaRPr>
          </a:p>
        </p:txBody>
      </p:sp>
      <p:grpSp>
        <p:nvGrpSpPr>
          <p:cNvPr id="4" name="群組 3"/>
          <p:cNvGrpSpPr/>
          <p:nvPr/>
        </p:nvGrpSpPr>
        <p:grpSpPr>
          <a:xfrm>
            <a:off x="1376068" y="2044191"/>
            <a:ext cx="3306265" cy="2182621"/>
            <a:chOff x="215501" y="1917626"/>
            <a:chExt cx="4408353" cy="2182116"/>
          </a:xfrm>
        </p:grpSpPr>
        <p:sp>
          <p:nvSpPr>
            <p:cNvPr id="11" name="矩形 10"/>
            <p:cNvSpPr/>
            <p:nvPr/>
          </p:nvSpPr>
          <p:spPr>
            <a:xfrm>
              <a:off x="215501" y="1934315"/>
              <a:ext cx="2160000" cy="2160000"/>
            </a:xfrm>
            <a:prstGeom prst="rect">
              <a:avLst/>
            </a:prstGeom>
            <a:solidFill>
              <a:srgbClr val="212745">
                <a:lumMod val="40000"/>
                <a:lumOff val="60000"/>
              </a:srgbClr>
            </a:solidFill>
            <a:ln w="19050">
              <a:solidFill>
                <a:srgbClr val="212745"/>
              </a:solidFill>
            </a:ln>
            <a:effectLst>
              <a:outerShdw blurRad="50800" dist="38100" dir="2700000" algn="tl" rotWithShape="0">
                <a:prstClr val="black">
                  <a:alpha val="40000"/>
                </a:prstClr>
              </a:outerShdw>
            </a:effectLst>
          </p:spPr>
          <p:txBody>
            <a:bodyPr wrap="square" lIns="0" tIns="0" rIns="0" bIns="72000" rtlCol="0" anchor="b">
              <a:noAutofit/>
            </a:bodyPr>
            <a:lstStyle/>
            <a:p>
              <a:pPr algn="ctr" fontAlgn="auto">
                <a:spcBef>
                  <a:spcPts val="0"/>
                </a:spcBef>
                <a:spcAft>
                  <a:spcPts val="0"/>
                </a:spcAft>
                <a:defRPr/>
              </a:pPr>
              <a:r>
                <a:rPr kumimoji="0" lang="zh-TW" altLang="en-US" sz="1400" b="1" u="none" kern="0" dirty="0">
                  <a:solidFill>
                    <a:srgbClr val="FF0000"/>
                  </a:solidFill>
                  <a:latin typeface="微軟正黑體" pitchFamily="34" charset="-120"/>
                  <a:ea typeface="微軟正黑體" pitchFamily="34" charset="-120"/>
                </a:rPr>
                <a:t>預期</a:t>
              </a:r>
              <a:r>
                <a:rPr kumimoji="0" lang="zh-TW" altLang="en-US" sz="1400" b="1" u="none" kern="0" dirty="0">
                  <a:solidFill>
                    <a:prstClr val="white"/>
                  </a:solidFill>
                  <a:latin typeface="微軟正黑體" pitchFamily="34" charset="-120"/>
                  <a:ea typeface="微軟正黑體" pitchFamily="34" charset="-120"/>
                </a:rPr>
                <a:t>實收保費現值</a:t>
              </a:r>
              <a:endParaRPr kumimoji="0" lang="zh-TW" altLang="en-US" sz="1200" b="1" u="none" kern="0" dirty="0">
                <a:solidFill>
                  <a:prstClr val="white"/>
                </a:solidFill>
                <a:latin typeface="微軟正黑體" pitchFamily="34" charset="-120"/>
                <a:ea typeface="微軟正黑體" pitchFamily="34" charset="-120"/>
              </a:endParaRPr>
            </a:p>
          </p:txBody>
        </p:sp>
        <p:sp>
          <p:nvSpPr>
            <p:cNvPr id="12" name="矩形 11"/>
            <p:cNvSpPr/>
            <p:nvPr/>
          </p:nvSpPr>
          <p:spPr>
            <a:xfrm>
              <a:off x="2463854" y="1917626"/>
              <a:ext cx="2160000" cy="648072"/>
            </a:xfrm>
            <a:prstGeom prst="rect">
              <a:avLst/>
            </a:prstGeom>
            <a:solidFill>
              <a:srgbClr val="A7EA52">
                <a:lumMod val="40000"/>
                <a:lumOff val="60000"/>
              </a:srgbClr>
            </a:solidFill>
            <a:ln w="19050">
              <a:solidFill>
                <a:srgbClr val="A7EA52">
                  <a:lumMod val="50000"/>
                </a:srgbClr>
              </a:solidFill>
            </a:ln>
            <a:effectLst>
              <a:outerShdw blurRad="50800" dist="38100" dir="2700000" algn="tl" rotWithShape="0">
                <a:prstClr val="black">
                  <a:alpha val="40000"/>
                </a:prstClr>
              </a:outerShdw>
            </a:effectLst>
          </p:spPr>
          <p:txBody>
            <a:bodyPr wrap="square" lIns="0" tIns="0" rIns="0" bIns="0" rtlCol="0" anchor="ctr" anchorCtr="0">
              <a:noAutofit/>
            </a:bodyPr>
            <a:lstStyle/>
            <a:p>
              <a:pPr algn="ctr" fontAlgn="auto">
                <a:spcBef>
                  <a:spcPts val="0"/>
                </a:spcBef>
                <a:spcAft>
                  <a:spcPts val="0"/>
                </a:spcAft>
                <a:defRPr/>
              </a:pPr>
              <a:r>
                <a:rPr kumimoji="0" lang="en-US" altLang="zh-TW" sz="1800" b="1" u="none" kern="0" dirty="0">
                  <a:solidFill>
                    <a:srgbClr val="404040"/>
                  </a:solidFill>
                  <a:latin typeface="微軟正黑體" pitchFamily="34" charset="-120"/>
                  <a:ea typeface="微軟正黑體" pitchFamily="34" charset="-120"/>
                </a:rPr>
                <a:t>CSM</a:t>
              </a:r>
              <a:endParaRPr kumimoji="0" lang="zh-TW" altLang="en-US" sz="1800" b="1" u="none" kern="0" dirty="0">
                <a:solidFill>
                  <a:srgbClr val="404040"/>
                </a:solidFill>
                <a:latin typeface="微軟正黑體" pitchFamily="34" charset="-120"/>
                <a:ea typeface="微軟正黑體" pitchFamily="34" charset="-120"/>
              </a:endParaRPr>
            </a:p>
          </p:txBody>
        </p:sp>
        <p:sp>
          <p:nvSpPr>
            <p:cNvPr id="13" name="矩形 12"/>
            <p:cNvSpPr/>
            <p:nvPr/>
          </p:nvSpPr>
          <p:spPr>
            <a:xfrm>
              <a:off x="2463854" y="2659742"/>
              <a:ext cx="2160000" cy="1440000"/>
            </a:xfrm>
            <a:prstGeom prst="rect">
              <a:avLst/>
            </a:prstGeom>
            <a:solidFill>
              <a:srgbClr val="F14124">
                <a:lumMod val="60000"/>
                <a:lumOff val="40000"/>
              </a:srgbClr>
            </a:solidFill>
            <a:ln w="19050">
              <a:solidFill>
                <a:srgbClr val="F14124">
                  <a:lumMod val="75000"/>
                </a:srgbClr>
              </a:solidFill>
            </a:ln>
            <a:effectLst>
              <a:outerShdw blurRad="50800" dist="38100" dir="2700000" algn="tl" rotWithShape="0">
                <a:prstClr val="black">
                  <a:alpha val="40000"/>
                </a:prstClr>
              </a:outerShdw>
            </a:effectLst>
          </p:spPr>
          <p:txBody>
            <a:bodyPr wrap="square" lIns="0" tIns="0" rIns="0" bIns="72000" rtlCol="0" anchor="b">
              <a:noAutofit/>
            </a:bodyPr>
            <a:lstStyle/>
            <a:p>
              <a:pPr algn="ctr" fontAlgn="auto">
                <a:spcBef>
                  <a:spcPts val="0"/>
                </a:spcBef>
                <a:spcAft>
                  <a:spcPts val="0"/>
                </a:spcAft>
                <a:defRPr/>
              </a:pPr>
              <a:r>
                <a:rPr kumimoji="0" lang="zh-TW" altLang="en-US" sz="1400" b="1" u="none" kern="0" dirty="0">
                  <a:solidFill>
                    <a:srgbClr val="FF0000"/>
                  </a:solidFill>
                  <a:latin typeface="微軟正黑體" pitchFamily="34" charset="-120"/>
                  <a:ea typeface="微軟正黑體" pitchFamily="34" charset="-120"/>
                </a:rPr>
                <a:t>預期</a:t>
              </a:r>
              <a:r>
                <a:rPr kumimoji="0" lang="zh-TW" altLang="en-US" sz="1400" b="1" u="none" kern="0" dirty="0">
                  <a:solidFill>
                    <a:prstClr val="white"/>
                  </a:solidFill>
                  <a:latin typeface="微軟正黑體" pitchFamily="34" charset="-120"/>
                  <a:ea typeface="微軟正黑體" pitchFamily="34" charset="-120"/>
                </a:rPr>
                <a:t>理賠費用現值</a:t>
              </a:r>
            </a:p>
          </p:txBody>
        </p:sp>
        <p:pic>
          <p:nvPicPr>
            <p:cNvPr id="1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8" y="2726827"/>
              <a:ext cx="17986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4849" y="2731590"/>
              <a:ext cx="1798637"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群組 4"/>
          <p:cNvGrpSpPr/>
          <p:nvPr/>
        </p:nvGrpSpPr>
        <p:grpSpPr>
          <a:xfrm>
            <a:off x="1376068" y="4488341"/>
            <a:ext cx="3306265" cy="2182622"/>
            <a:chOff x="167876" y="4361149"/>
            <a:chExt cx="4408353" cy="2182117"/>
          </a:xfrm>
        </p:grpSpPr>
        <p:sp>
          <p:nvSpPr>
            <p:cNvPr id="17" name="矩形 16"/>
            <p:cNvSpPr/>
            <p:nvPr/>
          </p:nvSpPr>
          <p:spPr>
            <a:xfrm>
              <a:off x="167876" y="5009222"/>
              <a:ext cx="2160000" cy="1528616"/>
            </a:xfrm>
            <a:prstGeom prst="rect">
              <a:avLst/>
            </a:prstGeom>
            <a:solidFill>
              <a:srgbClr val="212745">
                <a:lumMod val="40000"/>
                <a:lumOff val="60000"/>
              </a:srgbClr>
            </a:solidFill>
            <a:ln w="19050">
              <a:solidFill>
                <a:srgbClr val="212745"/>
              </a:solidFill>
            </a:ln>
            <a:effectLst>
              <a:outerShdw blurRad="50800" dist="38100" dir="2700000" algn="tl" rotWithShape="0">
                <a:prstClr val="black">
                  <a:alpha val="40000"/>
                </a:prstClr>
              </a:outerShdw>
            </a:effectLst>
          </p:spPr>
          <p:txBody>
            <a:bodyPr wrap="square" lIns="0" tIns="0" rIns="0" bIns="72000" rtlCol="0" anchor="b">
              <a:noAutofit/>
            </a:bodyPr>
            <a:lstStyle/>
            <a:p>
              <a:pPr algn="ctr" fontAlgn="auto">
                <a:spcBef>
                  <a:spcPts val="0"/>
                </a:spcBef>
                <a:spcAft>
                  <a:spcPts val="0"/>
                </a:spcAft>
                <a:defRPr/>
              </a:pPr>
              <a:r>
                <a:rPr kumimoji="0" lang="zh-TW" altLang="en-US" sz="1400" b="1" u="none" kern="0" dirty="0">
                  <a:solidFill>
                    <a:srgbClr val="FF0000"/>
                  </a:solidFill>
                  <a:latin typeface="微軟正黑體" pitchFamily="34" charset="-120"/>
                  <a:ea typeface="微軟正黑體" pitchFamily="34" charset="-120"/>
                </a:rPr>
                <a:t>預期</a:t>
              </a:r>
              <a:r>
                <a:rPr kumimoji="0" lang="zh-TW" altLang="en-US" sz="1400" b="1" u="none" kern="0" dirty="0">
                  <a:solidFill>
                    <a:prstClr val="white"/>
                  </a:solidFill>
                  <a:latin typeface="微軟正黑體" pitchFamily="34" charset="-120"/>
                  <a:ea typeface="微軟正黑體" pitchFamily="34" charset="-120"/>
                </a:rPr>
                <a:t>實收保費現值</a:t>
              </a:r>
            </a:p>
          </p:txBody>
        </p:sp>
        <p:sp>
          <p:nvSpPr>
            <p:cNvPr id="18" name="矩形 17"/>
            <p:cNvSpPr/>
            <p:nvPr/>
          </p:nvSpPr>
          <p:spPr>
            <a:xfrm>
              <a:off x="167876" y="4361149"/>
              <a:ext cx="2160000" cy="574567"/>
            </a:xfrm>
            <a:prstGeom prst="rect">
              <a:avLst/>
            </a:prstGeom>
            <a:solidFill>
              <a:srgbClr val="F14124">
                <a:lumMod val="20000"/>
                <a:lumOff val="80000"/>
              </a:srgbClr>
            </a:solidFill>
            <a:ln w="19050">
              <a:solidFill>
                <a:srgbClr val="C00000"/>
              </a:solidFill>
            </a:ln>
            <a:effectLst>
              <a:outerShdw blurRad="50800" dist="38100" dir="2700000" algn="tl" rotWithShape="0">
                <a:prstClr val="black">
                  <a:alpha val="40000"/>
                </a:prstClr>
              </a:outerShdw>
            </a:effectLst>
          </p:spPr>
          <p:txBody>
            <a:bodyPr wrap="square" lIns="0" tIns="0" rIns="0" bIns="0" rtlCol="0" anchor="ctr" anchorCtr="0">
              <a:noAutofit/>
            </a:bodyPr>
            <a:lstStyle/>
            <a:p>
              <a:pPr algn="ctr" fontAlgn="auto">
                <a:spcBef>
                  <a:spcPts val="0"/>
                </a:spcBef>
                <a:spcAft>
                  <a:spcPts val="0"/>
                </a:spcAft>
                <a:defRPr/>
              </a:pPr>
              <a:r>
                <a:rPr kumimoji="0" lang="zh-TW" altLang="en-US" sz="1800" b="1" u="none" kern="0" dirty="0">
                  <a:solidFill>
                    <a:srgbClr val="404040"/>
                  </a:solidFill>
                  <a:latin typeface="微軟正黑體" pitchFamily="34" charset="-120"/>
                  <a:ea typeface="微軟正黑體" pitchFamily="34" charset="-120"/>
                </a:rPr>
                <a:t>虧損</a:t>
              </a:r>
            </a:p>
          </p:txBody>
        </p:sp>
        <p:sp>
          <p:nvSpPr>
            <p:cNvPr id="19" name="矩形 18"/>
            <p:cNvSpPr/>
            <p:nvPr/>
          </p:nvSpPr>
          <p:spPr>
            <a:xfrm>
              <a:off x="2416229" y="4361150"/>
              <a:ext cx="2160000" cy="2182116"/>
            </a:xfrm>
            <a:prstGeom prst="rect">
              <a:avLst/>
            </a:prstGeom>
            <a:solidFill>
              <a:srgbClr val="F14124">
                <a:lumMod val="60000"/>
                <a:lumOff val="40000"/>
              </a:srgbClr>
            </a:solidFill>
            <a:ln w="19050">
              <a:solidFill>
                <a:srgbClr val="F14124">
                  <a:lumMod val="75000"/>
                </a:srgbClr>
              </a:solidFill>
            </a:ln>
            <a:effectLst>
              <a:outerShdw blurRad="50800" dist="38100" dir="2700000" algn="tl" rotWithShape="0">
                <a:prstClr val="black">
                  <a:alpha val="40000"/>
                </a:prstClr>
              </a:outerShdw>
            </a:effectLst>
          </p:spPr>
          <p:txBody>
            <a:bodyPr wrap="square" lIns="0" tIns="0" rIns="0" bIns="72000" rtlCol="0" anchor="b">
              <a:noAutofit/>
            </a:bodyPr>
            <a:lstStyle/>
            <a:p>
              <a:pPr algn="ctr" fontAlgn="auto">
                <a:spcBef>
                  <a:spcPts val="0"/>
                </a:spcBef>
                <a:spcAft>
                  <a:spcPts val="0"/>
                </a:spcAft>
                <a:defRPr/>
              </a:pPr>
              <a:r>
                <a:rPr kumimoji="0" lang="zh-TW" altLang="en-US" sz="1400" b="1" u="none" kern="0" dirty="0">
                  <a:solidFill>
                    <a:srgbClr val="FF0000"/>
                  </a:solidFill>
                  <a:latin typeface="微軟正黑體" pitchFamily="34" charset="-120"/>
                  <a:ea typeface="微軟正黑體" pitchFamily="34" charset="-120"/>
                </a:rPr>
                <a:t>預期</a:t>
              </a:r>
              <a:r>
                <a:rPr kumimoji="0" lang="zh-TW" altLang="en-US" sz="1400" b="1" u="none" kern="0" dirty="0">
                  <a:solidFill>
                    <a:prstClr val="white"/>
                  </a:solidFill>
                  <a:latin typeface="微軟正黑體" pitchFamily="34" charset="-120"/>
                  <a:ea typeface="微軟正黑體" pitchFamily="34" charset="-120"/>
                </a:rPr>
                <a:t>理賠費用現值</a:t>
              </a:r>
            </a:p>
          </p:txBody>
        </p:sp>
        <p:pic>
          <p:nvPicPr>
            <p:cNvPr id="2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6910" y="5080419"/>
              <a:ext cx="17986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529" y="5080419"/>
              <a:ext cx="17986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24" name="直線接點 23"/>
          <p:cNvCxnSpPr/>
          <p:nvPr/>
        </p:nvCxnSpPr>
        <p:spPr bwMode="auto">
          <a:xfrm>
            <a:off x="1364080" y="4366077"/>
            <a:ext cx="6086852" cy="0"/>
          </a:xfrm>
          <a:prstGeom prst="line">
            <a:avLst/>
          </a:prstGeom>
          <a:solidFill>
            <a:srgbClr val="4E67C8"/>
          </a:solidFill>
          <a:ln w="38100" cap="flat" cmpd="sng" algn="ctr">
            <a:solidFill>
              <a:sysClr val="window" lastClr="FFFFFF">
                <a:lumMod val="65000"/>
              </a:sysClr>
            </a:solidFill>
            <a:prstDash val="sysDash"/>
            <a:round/>
            <a:headEnd type="oval"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847934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759314"/>
            <a:ext cx="8712968" cy="5983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11915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206482" y="1773227"/>
            <a:ext cx="8558310" cy="4753628"/>
          </a:xfrm>
          <a:prstGeom prst="rect">
            <a:avLst/>
          </a:prstGeom>
          <a:noFill/>
          <a:ln>
            <a:solidFill>
              <a:schemeClr val="accent6">
                <a:lumMod val="60000"/>
                <a:lumOff val="40000"/>
              </a:schemeClr>
            </a:solidFill>
            <a:headEnd type="none" w="med" len="med"/>
            <a:tailEnd type="none" w="med" len="med"/>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anchor="t"/>
          <a:lstStyle/>
          <a:p>
            <a:pPr fontAlgn="auto">
              <a:spcBef>
                <a:spcPts val="0"/>
              </a:spcBef>
              <a:spcAft>
                <a:spcPts val="600"/>
              </a:spcAft>
              <a:defRPr/>
            </a:pPr>
            <a:endParaRPr kumimoji="0" lang="en-US" altLang="zh-TW" sz="1800" u="none" dirty="0" smtClean="0">
              <a:solidFill>
                <a:prstClr val="black"/>
              </a:solidFill>
              <a:latin typeface="微軟正黑體" pitchFamily="34" charset="-120"/>
              <a:ea typeface="微軟正黑體" pitchFamily="34" charset="-120"/>
            </a:endParaRPr>
          </a:p>
        </p:txBody>
      </p:sp>
      <p:graphicFrame>
        <p:nvGraphicFramePr>
          <p:cNvPr id="6" name="表格 5"/>
          <p:cNvGraphicFramePr>
            <a:graphicFrameLocks noGrp="1"/>
          </p:cNvGraphicFramePr>
          <p:nvPr>
            <p:extLst>
              <p:ext uri="{D42A27DB-BD31-4B8C-83A1-F6EECF244321}">
                <p14:modId xmlns:p14="http://schemas.microsoft.com/office/powerpoint/2010/main" val="2649198487"/>
              </p:ext>
            </p:extLst>
          </p:nvPr>
        </p:nvGraphicFramePr>
        <p:xfrm>
          <a:off x="333190" y="1841761"/>
          <a:ext cx="8344763" cy="4581011"/>
        </p:xfrm>
        <a:graphic>
          <a:graphicData uri="http://schemas.openxmlformats.org/drawingml/2006/table">
            <a:tbl>
              <a:tblPr firstRow="1" bandRow="1">
                <a:tableStyleId>{21E4AEA4-8DFA-4A89-87EB-49C32662AFE0}</a:tableStyleId>
              </a:tblPr>
              <a:tblGrid>
                <a:gridCol w="3787576">
                  <a:extLst>
                    <a:ext uri="{9D8B030D-6E8A-4147-A177-3AD203B41FA5}">
                      <a16:colId xmlns:a16="http://schemas.microsoft.com/office/drawing/2014/main" val="20000"/>
                    </a:ext>
                  </a:extLst>
                </a:gridCol>
                <a:gridCol w="990693">
                  <a:extLst>
                    <a:ext uri="{9D8B030D-6E8A-4147-A177-3AD203B41FA5}">
                      <a16:colId xmlns:a16="http://schemas.microsoft.com/office/drawing/2014/main" val="20001"/>
                    </a:ext>
                  </a:extLst>
                </a:gridCol>
                <a:gridCol w="3566494">
                  <a:extLst>
                    <a:ext uri="{9D8B030D-6E8A-4147-A177-3AD203B41FA5}">
                      <a16:colId xmlns:a16="http://schemas.microsoft.com/office/drawing/2014/main" val="20002"/>
                    </a:ext>
                  </a:extLst>
                </a:gridCol>
              </a:tblGrid>
              <a:tr h="363672">
                <a:tc>
                  <a:txBody>
                    <a:bodyPr/>
                    <a:lstStyle/>
                    <a:p>
                      <a:pPr algn="ctr">
                        <a:lnSpc>
                          <a:spcPct val="100000"/>
                        </a:lnSpc>
                        <a:spcBef>
                          <a:spcPts val="0"/>
                        </a:spcBef>
                      </a:pPr>
                      <a:r>
                        <a:rPr lang="zh-TW" altLang="en-US" sz="1600" b="1" dirty="0" smtClean="0">
                          <a:latin typeface="微軟正黑體" pitchFamily="34" charset="-120"/>
                          <a:ea typeface="微軟正黑體" pitchFamily="34" charset="-120"/>
                        </a:rPr>
                        <a:t>現行準備金制度</a:t>
                      </a:r>
                      <a:endParaRPr lang="zh-TW" altLang="en-US" sz="1600" b="1" dirty="0">
                        <a:solidFill>
                          <a:schemeClr val="accent3">
                            <a:lumMod val="50000"/>
                          </a:schemeClr>
                        </a:solidFill>
                        <a:latin typeface="微軟正黑體" pitchFamily="34" charset="-120"/>
                        <a:ea typeface="微軟正黑體" pitchFamily="34" charset="-120"/>
                      </a:endParaRPr>
                    </a:p>
                  </a:txBody>
                  <a:tcPr marL="54000" marR="54000" marT="18004" marB="1800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lnSpc>
                          <a:spcPct val="100000"/>
                        </a:lnSpc>
                        <a:spcBef>
                          <a:spcPts val="0"/>
                        </a:spcBef>
                      </a:pPr>
                      <a:r>
                        <a:rPr lang="zh-TW" altLang="en-US" sz="1600" b="1" dirty="0" smtClean="0">
                          <a:latin typeface="微軟正黑體" pitchFamily="34" charset="-120"/>
                          <a:ea typeface="微軟正黑體" pitchFamily="34" charset="-120"/>
                        </a:rPr>
                        <a:t>項目</a:t>
                      </a:r>
                      <a:endParaRPr lang="zh-TW" altLang="en-US" sz="1600" b="1" dirty="0">
                        <a:solidFill>
                          <a:schemeClr val="accent3">
                            <a:lumMod val="50000"/>
                          </a:schemeClr>
                        </a:solidFill>
                        <a:latin typeface="微軟正黑體" pitchFamily="34" charset="-120"/>
                        <a:ea typeface="微軟正黑體" pitchFamily="34" charset="-120"/>
                      </a:endParaRPr>
                    </a:p>
                  </a:txBody>
                  <a:tcPr marL="54000" marR="54000" marT="18004" marB="1800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lnSpc>
                          <a:spcPct val="100000"/>
                        </a:lnSpc>
                        <a:spcBef>
                          <a:spcPts val="0"/>
                        </a:spcBef>
                      </a:pPr>
                      <a:r>
                        <a:rPr lang="en-US" altLang="zh-TW" sz="1600" b="1" dirty="0" smtClean="0">
                          <a:latin typeface="微軟正黑體" pitchFamily="34" charset="-120"/>
                          <a:ea typeface="微軟正黑體" pitchFamily="34" charset="-120"/>
                        </a:rPr>
                        <a:t>IFRS17</a:t>
                      </a:r>
                      <a:endParaRPr lang="zh-TW" altLang="en-US" sz="1600" b="1" dirty="0">
                        <a:solidFill>
                          <a:schemeClr val="accent3">
                            <a:lumMod val="50000"/>
                          </a:schemeClr>
                        </a:solidFill>
                        <a:latin typeface="微軟正黑體" pitchFamily="34" charset="-120"/>
                        <a:ea typeface="微軟正黑體" pitchFamily="34" charset="-120"/>
                      </a:endParaRPr>
                    </a:p>
                  </a:txBody>
                  <a:tcPr marL="54000" marR="54000" marT="18004" marB="1800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558165">
                <a:tc>
                  <a:txBody>
                    <a:bodyPr/>
                    <a:lstStyle/>
                    <a:p>
                      <a:pPr marL="0" indent="0" algn="ctr">
                        <a:lnSpc>
                          <a:spcPct val="100000"/>
                        </a:lnSpc>
                        <a:spcBef>
                          <a:spcPts val="0"/>
                        </a:spcBef>
                        <a:buFont typeface="Wingdings" pitchFamily="2" charset="2"/>
                        <a:buNone/>
                      </a:pPr>
                      <a:r>
                        <a:rPr lang="zh-TW" altLang="en-US" sz="1200" b="1" dirty="0" smtClean="0">
                          <a:solidFill>
                            <a:srgbClr val="C00000"/>
                          </a:solidFill>
                          <a:latin typeface="微軟正黑體" pitchFamily="34" charset="-120"/>
                          <a:ea typeface="微軟正黑體" pitchFamily="34" charset="-120"/>
                        </a:rPr>
                        <a:t>於每一決算衡量日，以</a:t>
                      </a:r>
                      <a:r>
                        <a:rPr lang="zh-TW" altLang="en-US" sz="1200" b="1" dirty="0" smtClean="0">
                          <a:solidFill>
                            <a:srgbClr val="000099"/>
                          </a:solidFill>
                          <a:latin typeface="微軟正黑體" pitchFamily="34" charset="-120"/>
                          <a:ea typeface="微軟正黑體" pitchFamily="34" charset="-120"/>
                        </a:rPr>
                        <a:t>發單時假設</a:t>
                      </a:r>
                      <a:endParaRPr lang="en-US" altLang="zh-TW" sz="1200" b="1" dirty="0" smtClean="0">
                        <a:solidFill>
                          <a:srgbClr val="000099"/>
                        </a:solidFill>
                        <a:latin typeface="微軟正黑體" pitchFamily="34" charset="-120"/>
                        <a:ea typeface="微軟正黑體" pitchFamily="34" charset="-120"/>
                      </a:endParaRPr>
                    </a:p>
                    <a:p>
                      <a:pPr marL="0" indent="0" algn="ctr">
                        <a:lnSpc>
                          <a:spcPct val="100000"/>
                        </a:lnSpc>
                        <a:spcBef>
                          <a:spcPts val="0"/>
                        </a:spcBef>
                        <a:buFont typeface="Wingdings" pitchFamily="2" charset="2"/>
                        <a:buNone/>
                      </a:pPr>
                      <a:r>
                        <a:rPr lang="zh-TW" altLang="en-US" sz="1200" b="1" dirty="0" smtClean="0">
                          <a:solidFill>
                            <a:srgbClr val="C00000"/>
                          </a:solidFill>
                          <a:latin typeface="微軟正黑體" pitchFamily="34" charset="-120"/>
                          <a:ea typeface="微軟正黑體" pitchFamily="34" charset="-120"/>
                        </a:rPr>
                        <a:t>建立之準備金計算當期提存負債加上已發生理賠負債</a:t>
                      </a:r>
                    </a:p>
                  </a:txBody>
                  <a:tcPr marL="54000" marR="54000" marT="18004" marB="1800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0"/>
                        </a:spcBef>
                      </a:pPr>
                      <a:r>
                        <a:rPr lang="zh-TW" altLang="en-US" sz="1200" b="1" kern="1200" dirty="0" smtClean="0">
                          <a:solidFill>
                            <a:schemeClr val="tx1"/>
                          </a:solidFill>
                          <a:latin typeface="微軟正黑體" pitchFamily="34" charset="-120"/>
                          <a:ea typeface="微軟正黑體" pitchFamily="34" charset="-120"/>
                          <a:cs typeface="+mn-cs"/>
                        </a:rPr>
                        <a:t>概念</a:t>
                      </a:r>
                      <a:endParaRPr lang="zh-TW" altLang="en-US" sz="1200" b="1" kern="1200" dirty="0">
                        <a:solidFill>
                          <a:schemeClr val="tx1"/>
                        </a:solidFill>
                        <a:latin typeface="微軟正黑體" pitchFamily="34" charset="-120"/>
                        <a:ea typeface="微軟正黑體" pitchFamily="34" charset="-120"/>
                        <a:cs typeface="+mn-cs"/>
                      </a:endParaRPr>
                    </a:p>
                  </a:txBody>
                  <a:tcPr marL="54000" marR="54000" marT="18004" marB="1800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indent="0" algn="ctr">
                        <a:lnSpc>
                          <a:spcPct val="100000"/>
                        </a:lnSpc>
                        <a:spcBef>
                          <a:spcPts val="0"/>
                        </a:spcBef>
                        <a:buFont typeface="Wingdings" pitchFamily="2" charset="2"/>
                        <a:buNone/>
                      </a:pPr>
                      <a:r>
                        <a:rPr lang="zh-TW" altLang="en-US" sz="1200" b="1" dirty="0" smtClean="0">
                          <a:solidFill>
                            <a:srgbClr val="C00000"/>
                          </a:solidFill>
                          <a:latin typeface="微軟正黑體" pitchFamily="34" charset="-120"/>
                          <a:ea typeface="微軟正黑體" pitchFamily="34" charset="-120"/>
                        </a:rPr>
                        <a:t>於每一決算衡量日，以</a:t>
                      </a:r>
                      <a:r>
                        <a:rPr lang="zh-TW" altLang="en-US" sz="1200" b="1" dirty="0" smtClean="0">
                          <a:solidFill>
                            <a:srgbClr val="000099"/>
                          </a:solidFill>
                          <a:latin typeface="微軟正黑體" pitchFamily="34" charset="-120"/>
                          <a:ea typeface="微軟正黑體" pitchFamily="34" charset="-120"/>
                        </a:rPr>
                        <a:t>現時資訊</a:t>
                      </a:r>
                      <a:endParaRPr lang="en-US" altLang="zh-TW" sz="1200" b="1" dirty="0" smtClean="0">
                        <a:solidFill>
                          <a:srgbClr val="000099"/>
                        </a:solidFill>
                        <a:latin typeface="微軟正黑體" pitchFamily="34" charset="-120"/>
                        <a:ea typeface="微軟正黑體" pitchFamily="34" charset="-120"/>
                      </a:endParaRPr>
                    </a:p>
                    <a:p>
                      <a:pPr marL="0" indent="0" algn="ctr">
                        <a:lnSpc>
                          <a:spcPct val="100000"/>
                        </a:lnSpc>
                        <a:spcBef>
                          <a:spcPts val="0"/>
                        </a:spcBef>
                        <a:buFont typeface="Wingdings" pitchFamily="2" charset="2"/>
                        <a:buNone/>
                      </a:pPr>
                      <a:r>
                        <a:rPr lang="zh-TW" altLang="en-US" sz="1200" b="1" dirty="0" smtClean="0">
                          <a:solidFill>
                            <a:srgbClr val="C00000"/>
                          </a:solidFill>
                          <a:latin typeface="微軟正黑體" pitchFamily="34" charset="-120"/>
                          <a:ea typeface="微軟正黑體" pitchFamily="34" charset="-120"/>
                        </a:rPr>
                        <a:t>重新衡量剩餘保障負債加上已發生理賠負債</a:t>
                      </a:r>
                    </a:p>
                  </a:txBody>
                  <a:tcPr marL="54000" marR="54000" marT="18004" marB="1800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2034723">
                <a:tc>
                  <a:txBody>
                    <a:bodyPr/>
                    <a:lstStyle/>
                    <a:p>
                      <a:pPr algn="ctr">
                        <a:lnSpc>
                          <a:spcPct val="100000"/>
                        </a:lnSpc>
                        <a:spcBef>
                          <a:spcPts val="0"/>
                        </a:spcBef>
                      </a:pPr>
                      <a:endParaRPr lang="zh-TW" altLang="en-US" sz="1100" b="1" dirty="0">
                        <a:latin typeface="微軟正黑體" pitchFamily="34" charset="-120"/>
                        <a:ea typeface="微軟正黑體" pitchFamily="34" charset="-120"/>
                      </a:endParaRPr>
                    </a:p>
                  </a:txBody>
                  <a:tcPr marL="54000" marR="54000" marT="18004" marB="1800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lnSpc>
                          <a:spcPct val="100000"/>
                        </a:lnSpc>
                        <a:spcBef>
                          <a:spcPts val="0"/>
                        </a:spcBef>
                      </a:pPr>
                      <a:endParaRPr lang="zh-TW" altLang="en-US" sz="1100" b="1" dirty="0">
                        <a:solidFill>
                          <a:schemeClr val="tx1"/>
                        </a:solidFill>
                        <a:latin typeface="微軟正黑體" pitchFamily="34" charset="-120"/>
                        <a:ea typeface="微軟正黑體" pitchFamily="34" charset="-120"/>
                      </a:endParaRPr>
                    </a:p>
                  </a:txBody>
                  <a:tcPr marL="54000" marR="54000" marT="18004" marB="1800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lnSpc>
                          <a:spcPct val="100000"/>
                        </a:lnSpc>
                        <a:spcBef>
                          <a:spcPts val="0"/>
                        </a:spcBef>
                      </a:pPr>
                      <a:endParaRPr lang="zh-TW" altLang="en-US" sz="1100" b="1" dirty="0">
                        <a:latin typeface="微軟正黑體" pitchFamily="34" charset="-120"/>
                        <a:ea typeface="微軟正黑體" pitchFamily="34" charset="-120"/>
                      </a:endParaRPr>
                    </a:p>
                  </a:txBody>
                  <a:tcPr marL="54000" marR="54000" marT="18004" marB="1800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01814">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p"/>
                        <a:tabLst/>
                        <a:defRPr/>
                      </a:pPr>
                      <a:r>
                        <a:rPr kumimoji="1" lang="zh-TW" altLang="en-US" sz="1200" b="1" i="0" u="none" strike="noStrike" kern="0" cap="none" spc="0" normalizeH="0" baseline="0" noProof="0" dirty="0" smtClean="0">
                          <a:ln>
                            <a:noFill/>
                          </a:ln>
                          <a:solidFill>
                            <a:schemeClr val="tx1">
                              <a:lumMod val="75000"/>
                              <a:lumOff val="25000"/>
                            </a:schemeClr>
                          </a:solidFill>
                          <a:effectLst/>
                          <a:uLnTx/>
                          <a:uFillTx/>
                          <a:latin typeface="微軟正黑體" pitchFamily="34" charset="-120"/>
                          <a:ea typeface="微軟正黑體" pitchFamily="34" charset="-120"/>
                          <a:cs typeface="+mn-cs"/>
                        </a:rPr>
                        <a:t>精算假設採保守估計，依法令規範同業間採一致標準</a:t>
                      </a:r>
                      <a:endParaRPr kumimoji="1" lang="en-US" altLang="zh-TW" sz="1200" b="1" i="0" u="none" strike="noStrike" kern="0" cap="none" spc="0" normalizeH="0" baseline="0" noProof="0" dirty="0" smtClean="0">
                        <a:ln>
                          <a:noFill/>
                        </a:ln>
                        <a:solidFill>
                          <a:schemeClr val="tx1">
                            <a:lumMod val="75000"/>
                            <a:lumOff val="25000"/>
                          </a:schemeClr>
                        </a:solidFill>
                        <a:effectLst/>
                        <a:uLnTx/>
                        <a:uFillTx/>
                        <a:latin typeface="微軟正黑體" pitchFamily="34" charset="-120"/>
                        <a:ea typeface="微軟正黑體"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p"/>
                        <a:tabLst/>
                        <a:defRPr/>
                      </a:pPr>
                      <a:r>
                        <a:rPr kumimoji="1" lang="zh-TW" altLang="en-US" sz="1200" b="1" i="0" u="none" strike="noStrike" kern="0" cap="none" spc="0" normalizeH="0" baseline="0" noProof="0" dirty="0" smtClean="0">
                          <a:ln>
                            <a:noFill/>
                          </a:ln>
                          <a:solidFill>
                            <a:schemeClr val="tx1">
                              <a:lumMod val="75000"/>
                              <a:lumOff val="25000"/>
                            </a:schemeClr>
                          </a:solidFill>
                          <a:effectLst/>
                          <a:uLnTx/>
                          <a:uFillTx/>
                          <a:latin typeface="微軟正黑體" pitchFamily="34" charset="-120"/>
                          <a:ea typeface="微軟正黑體" pitchFamily="34" charset="-120"/>
                          <a:cs typeface="+mn-cs"/>
                        </a:rPr>
                        <a:t>未反應過去公司實際經驗</a:t>
                      </a:r>
                      <a:endParaRPr kumimoji="1" lang="en-US" altLang="zh-TW" sz="1200" b="1" i="0" u="none" strike="noStrike" kern="0" cap="none" spc="0" normalizeH="0" baseline="0" noProof="0" dirty="0" smtClean="0">
                        <a:ln>
                          <a:noFill/>
                        </a:ln>
                        <a:solidFill>
                          <a:schemeClr val="tx1">
                            <a:lumMod val="75000"/>
                            <a:lumOff val="25000"/>
                          </a:schemeClr>
                        </a:solidFill>
                        <a:effectLst/>
                        <a:uLnTx/>
                        <a:uFillTx/>
                        <a:latin typeface="微軟正黑體" pitchFamily="34" charset="-120"/>
                        <a:ea typeface="微軟正黑體" pitchFamily="34" charset="-120"/>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p"/>
                        <a:tabLst/>
                        <a:defRPr/>
                      </a:pPr>
                      <a:r>
                        <a:rPr kumimoji="1" lang="zh-TW" altLang="en-US" sz="1200" b="1" i="0" u="none" strike="noStrike" kern="0" cap="none" spc="0" normalizeH="0" baseline="0" noProof="0" dirty="0" smtClean="0">
                          <a:ln>
                            <a:noFill/>
                          </a:ln>
                          <a:solidFill>
                            <a:schemeClr val="tx1">
                              <a:lumMod val="75000"/>
                              <a:lumOff val="25000"/>
                            </a:schemeClr>
                          </a:solidFill>
                          <a:effectLst/>
                          <a:uLnTx/>
                          <a:uFillTx/>
                          <a:latin typeface="微軟正黑體" pitchFamily="34" charset="-120"/>
                          <a:ea typeface="微軟正黑體" pitchFamily="34" charset="-120"/>
                          <a:cs typeface="+mn-cs"/>
                        </a:rPr>
                        <a:t>未考慮費用率</a:t>
                      </a:r>
                      <a:endParaRPr kumimoji="1" lang="zh-TW" altLang="en-US" sz="1200" b="1" i="0" u="none" strike="noStrike" kern="0" cap="none" spc="0" normalizeH="0" baseline="0" dirty="0">
                        <a:ln>
                          <a:noFill/>
                        </a:ln>
                        <a:solidFill>
                          <a:schemeClr val="tx1">
                            <a:lumMod val="75000"/>
                            <a:lumOff val="25000"/>
                          </a:schemeClr>
                        </a:solidFill>
                        <a:effectLst/>
                        <a:uLnTx/>
                        <a:uFillTx/>
                        <a:latin typeface="微軟正黑體" pitchFamily="34" charset="-120"/>
                        <a:ea typeface="微軟正黑體" pitchFamily="34" charset="-120"/>
                        <a:cs typeface="+mn-cs"/>
                      </a:endParaRPr>
                    </a:p>
                  </a:txBody>
                  <a:tcPr marL="54000" marR="54000" marT="18004" marB="1800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0"/>
                        </a:spcBef>
                      </a:pPr>
                      <a:r>
                        <a:rPr lang="zh-TW" altLang="en-US" sz="1200" b="1" dirty="0" smtClean="0">
                          <a:solidFill>
                            <a:schemeClr val="tx1"/>
                          </a:solidFill>
                          <a:latin typeface="微軟正黑體" pitchFamily="34" charset="-120"/>
                          <a:ea typeface="微軟正黑體" pitchFamily="34" charset="-120"/>
                        </a:rPr>
                        <a:t>未來現金</a:t>
                      </a:r>
                      <a:endParaRPr lang="en-US" altLang="zh-TW" sz="1200" b="1" dirty="0" smtClean="0">
                        <a:solidFill>
                          <a:schemeClr val="tx1"/>
                        </a:solidFill>
                        <a:latin typeface="微軟正黑體" pitchFamily="34" charset="-120"/>
                        <a:ea typeface="微軟正黑體" pitchFamily="34" charset="-120"/>
                      </a:endParaRPr>
                    </a:p>
                    <a:p>
                      <a:pPr algn="ctr">
                        <a:lnSpc>
                          <a:spcPct val="100000"/>
                        </a:lnSpc>
                        <a:spcBef>
                          <a:spcPts val="0"/>
                        </a:spcBef>
                      </a:pPr>
                      <a:r>
                        <a:rPr lang="zh-TW" altLang="en-US" sz="1200" b="1" dirty="0" smtClean="0">
                          <a:solidFill>
                            <a:schemeClr val="tx1"/>
                          </a:solidFill>
                          <a:latin typeface="微軟正黑體" pitchFamily="34" charset="-120"/>
                          <a:ea typeface="微軟正黑體" pitchFamily="34" charset="-120"/>
                        </a:rPr>
                        <a:t>流量</a:t>
                      </a:r>
                      <a:endParaRPr lang="zh-TW" altLang="en-US" sz="1200" b="1" dirty="0">
                        <a:solidFill>
                          <a:schemeClr val="tx1"/>
                        </a:solidFill>
                        <a:latin typeface="微軟正黑體" pitchFamily="34" charset="-120"/>
                        <a:ea typeface="微軟正黑體" pitchFamily="34" charset="-120"/>
                      </a:endParaRPr>
                    </a:p>
                  </a:txBody>
                  <a:tcPr marL="54000" marR="54000" marT="18004" marB="1800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p"/>
                        <a:tabLst/>
                        <a:defRPr/>
                      </a:pPr>
                      <a:r>
                        <a:rPr kumimoji="1" lang="zh-TW" altLang="en-US" sz="1200" b="1" i="0" u="none" strike="noStrike" kern="0" cap="none" spc="0" normalizeH="0" baseline="0" noProof="0" dirty="0" smtClean="0">
                          <a:ln>
                            <a:noFill/>
                          </a:ln>
                          <a:solidFill>
                            <a:schemeClr val="tx1">
                              <a:lumMod val="75000"/>
                              <a:lumOff val="25000"/>
                            </a:schemeClr>
                          </a:solidFill>
                          <a:effectLst/>
                          <a:uLnTx/>
                          <a:uFillTx/>
                          <a:latin typeface="微軟正黑體" pitchFamily="34" charset="-120"/>
                          <a:ea typeface="微軟正黑體" pitchFamily="34" charset="-120"/>
                        </a:rPr>
                        <a:t>精算假設</a:t>
                      </a:r>
                      <a:r>
                        <a:rPr kumimoji="1" lang="zh-TW" altLang="en-US" sz="1200" b="1" i="0" u="none" strike="noStrike" kern="0" cap="none" spc="0" normalizeH="0" baseline="0" noProof="0" dirty="0" smtClean="0">
                          <a:ln>
                            <a:noFill/>
                          </a:ln>
                          <a:solidFill>
                            <a:srgbClr val="000099"/>
                          </a:solidFill>
                          <a:effectLst/>
                          <a:uLnTx/>
                          <a:uFillTx/>
                          <a:latin typeface="微軟正黑體" pitchFamily="34" charset="-120"/>
                          <a:ea typeface="微軟正黑體" pitchFamily="34" charset="-120"/>
                        </a:rPr>
                        <a:t>採現時</a:t>
                      </a:r>
                      <a:r>
                        <a:rPr kumimoji="1" lang="zh-TW" altLang="en-US" sz="1200" b="1" i="0" u="none" strike="noStrike" kern="0" cap="none" spc="0" normalizeH="0" baseline="0" noProof="0" dirty="0" smtClean="0">
                          <a:ln>
                            <a:noFill/>
                          </a:ln>
                          <a:solidFill>
                            <a:schemeClr val="tx1">
                              <a:lumMod val="75000"/>
                              <a:lumOff val="25000"/>
                            </a:schemeClr>
                          </a:solidFill>
                          <a:effectLst/>
                          <a:uLnTx/>
                          <a:uFillTx/>
                          <a:latin typeface="微軟正黑體" pitchFamily="34" charset="-120"/>
                          <a:ea typeface="微軟正黑體" pitchFamily="34" charset="-120"/>
                        </a:rPr>
                        <a:t>最佳估計</a:t>
                      </a:r>
                      <a:endParaRPr kumimoji="1" lang="en-US" altLang="zh-TW" sz="1200" b="1" i="0" u="none" strike="noStrike" kern="0" cap="none" spc="0" normalizeH="0" baseline="0" noProof="0" dirty="0" smtClean="0">
                        <a:ln>
                          <a:noFill/>
                        </a:ln>
                        <a:solidFill>
                          <a:schemeClr val="tx1">
                            <a:lumMod val="75000"/>
                            <a:lumOff val="25000"/>
                          </a:schemeClr>
                        </a:solidFill>
                        <a:effectLst/>
                        <a:uLnTx/>
                        <a:uFillTx/>
                        <a:latin typeface="微軟正黑體" pitchFamily="34" charset="-120"/>
                        <a:ea typeface="微軟正黑體"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p"/>
                        <a:tabLst/>
                        <a:defRPr/>
                      </a:pPr>
                      <a:r>
                        <a:rPr kumimoji="1" lang="zh-TW" altLang="en-US" sz="1200" b="1" i="0" u="none" strike="noStrike" kern="0" cap="none" spc="0" normalizeH="0" baseline="0" noProof="0" dirty="0" smtClean="0">
                          <a:ln>
                            <a:noFill/>
                          </a:ln>
                          <a:solidFill>
                            <a:schemeClr val="tx1">
                              <a:lumMod val="75000"/>
                              <a:lumOff val="25000"/>
                            </a:schemeClr>
                          </a:solidFill>
                          <a:effectLst/>
                          <a:uLnTx/>
                          <a:uFillTx/>
                          <a:latin typeface="微軟正黑體" pitchFamily="34" charset="-120"/>
                          <a:ea typeface="微軟正黑體" pitchFamily="34" charset="-120"/>
                        </a:rPr>
                        <a:t>反映過去公司實際經驗，且於每一決算衡量日精算假設重新評估</a:t>
                      </a:r>
                    </a:p>
                  </a:txBody>
                  <a:tcPr marL="54000" marR="54000" marT="18004" marB="1800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401853">
                <a:tc>
                  <a:txBody>
                    <a:bodyPr/>
                    <a:lstStyle/>
                    <a:p>
                      <a:pPr marL="171450" indent="-171450" algn="l">
                        <a:lnSpc>
                          <a:spcPct val="100000"/>
                        </a:lnSpc>
                        <a:spcBef>
                          <a:spcPts val="0"/>
                        </a:spcBef>
                        <a:buFont typeface="Wingdings" pitchFamily="2" charset="2"/>
                        <a:buChar char="p"/>
                      </a:pPr>
                      <a:r>
                        <a:rPr kumimoji="1" lang="zh-TW" altLang="en-US" sz="1200" b="1" i="0" u="none" strike="noStrike" kern="0" cap="none" spc="0" normalizeH="0" baseline="0" dirty="0" smtClean="0">
                          <a:ln>
                            <a:noFill/>
                          </a:ln>
                          <a:solidFill>
                            <a:schemeClr val="tx1">
                              <a:lumMod val="75000"/>
                              <a:lumOff val="25000"/>
                            </a:schemeClr>
                          </a:solidFill>
                          <a:effectLst/>
                          <a:uLnTx/>
                          <a:uFillTx/>
                          <a:latin typeface="微軟正黑體" pitchFamily="34" charset="-120"/>
                          <a:ea typeface="微軟正黑體" pitchFamily="34" charset="-120"/>
                          <a:cs typeface="+mn-cs"/>
                        </a:rPr>
                        <a:t>提存利率依主管機關公布</a:t>
                      </a:r>
                      <a:endParaRPr kumimoji="1" lang="en-US" altLang="zh-TW" sz="1200" b="1" i="0" u="none" strike="noStrike" kern="0" cap="none" spc="0" normalizeH="0" baseline="0" dirty="0" smtClean="0">
                        <a:ln>
                          <a:noFill/>
                        </a:ln>
                        <a:solidFill>
                          <a:schemeClr val="tx1">
                            <a:lumMod val="75000"/>
                            <a:lumOff val="25000"/>
                          </a:schemeClr>
                        </a:solidFill>
                        <a:effectLst/>
                        <a:uLnTx/>
                        <a:uFillTx/>
                        <a:latin typeface="微軟正黑體" pitchFamily="34" charset="-120"/>
                        <a:ea typeface="微軟正黑體" pitchFamily="34" charset="-120"/>
                        <a:cs typeface="+mn-cs"/>
                      </a:endParaRPr>
                    </a:p>
                    <a:p>
                      <a:pPr marL="171450" indent="-171450" algn="l">
                        <a:lnSpc>
                          <a:spcPct val="100000"/>
                        </a:lnSpc>
                        <a:spcBef>
                          <a:spcPts val="0"/>
                        </a:spcBef>
                        <a:buFont typeface="Wingdings" pitchFamily="2" charset="2"/>
                        <a:buChar char="p"/>
                      </a:pPr>
                      <a:r>
                        <a:rPr kumimoji="1" lang="zh-TW" altLang="en-US" sz="1200" b="1" i="0" u="none" strike="noStrike" kern="0" cap="none" spc="0" normalizeH="0" baseline="0" dirty="0" smtClean="0">
                          <a:ln>
                            <a:noFill/>
                          </a:ln>
                          <a:solidFill>
                            <a:srgbClr val="FF0000"/>
                          </a:solidFill>
                          <a:effectLst/>
                          <a:uLnTx/>
                          <a:uFillTx/>
                          <a:latin typeface="微軟正黑體" pitchFamily="34" charset="-120"/>
                          <a:ea typeface="微軟正黑體" pitchFamily="34" charset="-120"/>
                          <a:cs typeface="+mn-cs"/>
                        </a:rPr>
                        <a:t>發單即鎖定利率</a:t>
                      </a:r>
                      <a:r>
                        <a:rPr kumimoji="1" lang="zh-TW" altLang="en-US" sz="1200" b="1" i="0" u="none" strike="noStrike" kern="0" cap="none" spc="0" normalizeH="0" baseline="0" dirty="0" smtClean="0">
                          <a:ln>
                            <a:noFill/>
                          </a:ln>
                          <a:solidFill>
                            <a:schemeClr val="tx1">
                              <a:lumMod val="75000"/>
                              <a:lumOff val="25000"/>
                            </a:schemeClr>
                          </a:solidFill>
                          <a:effectLst/>
                          <a:uLnTx/>
                          <a:uFillTx/>
                          <a:latin typeface="微軟正黑體" pitchFamily="34" charset="-120"/>
                          <a:ea typeface="微軟正黑體" pitchFamily="34" charset="-120"/>
                          <a:cs typeface="+mn-cs"/>
                        </a:rPr>
                        <a:t>不隨市場資訊變動而更新</a:t>
                      </a:r>
                      <a:endParaRPr kumimoji="1" lang="zh-TW" altLang="en-US" sz="1200" b="1" i="0" u="none" strike="noStrike" kern="0" cap="none" spc="0" normalizeH="0" baseline="0" dirty="0">
                        <a:ln>
                          <a:noFill/>
                        </a:ln>
                        <a:solidFill>
                          <a:schemeClr val="tx1">
                            <a:lumMod val="75000"/>
                            <a:lumOff val="25000"/>
                          </a:schemeClr>
                        </a:solidFill>
                        <a:effectLst/>
                        <a:uLnTx/>
                        <a:uFillTx/>
                        <a:latin typeface="微軟正黑體" pitchFamily="34" charset="-120"/>
                        <a:ea typeface="微軟正黑體" pitchFamily="34" charset="-120"/>
                        <a:cs typeface="+mn-cs"/>
                      </a:endParaRPr>
                    </a:p>
                  </a:txBody>
                  <a:tcPr marL="54000" marR="54000" marT="18004" marB="1800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0"/>
                        </a:spcBef>
                      </a:pPr>
                      <a:r>
                        <a:rPr lang="zh-TW" altLang="en-US" sz="1200" b="1" dirty="0" smtClean="0">
                          <a:solidFill>
                            <a:schemeClr val="tx1"/>
                          </a:solidFill>
                          <a:latin typeface="微軟正黑體" pitchFamily="34" charset="-120"/>
                          <a:ea typeface="微軟正黑體" pitchFamily="34" charset="-120"/>
                        </a:rPr>
                        <a:t>貼現率</a:t>
                      </a:r>
                      <a:endParaRPr lang="zh-TW" altLang="en-US" sz="1200" b="1" dirty="0">
                        <a:solidFill>
                          <a:schemeClr val="tx1"/>
                        </a:solidFill>
                        <a:latin typeface="微軟正黑體" pitchFamily="34" charset="-120"/>
                        <a:ea typeface="微軟正黑體" pitchFamily="34" charset="-120"/>
                      </a:endParaRPr>
                    </a:p>
                  </a:txBody>
                  <a:tcPr marL="54000" marR="54000" marT="18004" marB="1800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p"/>
                        <a:tabLst/>
                        <a:defRPr/>
                      </a:pPr>
                      <a:r>
                        <a:rPr lang="zh-TW" altLang="en-US" sz="1200" b="1" u="none" kern="0" dirty="0" smtClean="0">
                          <a:solidFill>
                            <a:schemeClr val="tx1">
                              <a:lumMod val="75000"/>
                              <a:lumOff val="25000"/>
                            </a:schemeClr>
                          </a:solidFill>
                          <a:latin typeface="微軟正黑體" pitchFamily="34" charset="-120"/>
                          <a:ea typeface="微軟正黑體" pitchFamily="34" charset="-120"/>
                        </a:rPr>
                        <a:t>依決算</a:t>
                      </a:r>
                      <a:r>
                        <a:rPr kumimoji="1" lang="zh-TW" altLang="en-US" sz="1200" b="1" i="0" u="none" strike="noStrike" kern="0" cap="none" spc="0" normalizeH="0" baseline="0" noProof="0" dirty="0" smtClean="0">
                          <a:ln>
                            <a:noFill/>
                          </a:ln>
                          <a:solidFill>
                            <a:schemeClr val="tx1">
                              <a:lumMod val="75000"/>
                              <a:lumOff val="25000"/>
                            </a:schemeClr>
                          </a:solidFill>
                          <a:effectLst/>
                          <a:uLnTx/>
                          <a:uFillTx/>
                          <a:latin typeface="微軟正黑體" pitchFamily="34" charset="-120"/>
                          <a:ea typeface="微軟正黑體" pitchFamily="34" charset="-120"/>
                        </a:rPr>
                        <a:t>衡量</a:t>
                      </a:r>
                      <a:r>
                        <a:rPr lang="zh-TW" altLang="en-US" sz="1200" b="1" u="none" kern="0" dirty="0" smtClean="0">
                          <a:solidFill>
                            <a:schemeClr val="tx1">
                              <a:lumMod val="75000"/>
                              <a:lumOff val="25000"/>
                            </a:schemeClr>
                          </a:solidFill>
                          <a:latin typeface="微軟正黑體" pitchFamily="34" charset="-120"/>
                          <a:ea typeface="微軟正黑體" pitchFamily="34" charset="-120"/>
                        </a:rPr>
                        <a:t>日</a:t>
                      </a:r>
                      <a:r>
                        <a:rPr lang="zh-TW" altLang="en-US" sz="1200" b="1" u="none" kern="0" dirty="0" smtClean="0">
                          <a:solidFill>
                            <a:srgbClr val="000099"/>
                          </a:solidFill>
                          <a:latin typeface="微軟正黑體" pitchFamily="34" charset="-120"/>
                          <a:ea typeface="微軟正黑體" pitchFamily="34" charset="-120"/>
                        </a:rPr>
                        <a:t>當時</a:t>
                      </a:r>
                      <a:r>
                        <a:rPr lang="zh-TW" altLang="en-US" sz="1200" b="1" u="none" kern="0" dirty="0" smtClean="0">
                          <a:solidFill>
                            <a:schemeClr val="tx1">
                              <a:lumMod val="75000"/>
                              <a:lumOff val="25000"/>
                            </a:schemeClr>
                          </a:solidFill>
                          <a:latin typeface="微軟正黑體" pitchFamily="34" charset="-120"/>
                          <a:ea typeface="微軟正黑體" pitchFamily="34" charset="-120"/>
                        </a:rPr>
                        <a:t>之市場利率計算貼現率，易隨市場利率波動</a:t>
                      </a:r>
                      <a:endParaRPr lang="zh-TW" altLang="en-US" sz="1200" b="1" dirty="0">
                        <a:solidFill>
                          <a:schemeClr val="tx1">
                            <a:lumMod val="75000"/>
                            <a:lumOff val="25000"/>
                          </a:schemeClr>
                        </a:solidFill>
                        <a:latin typeface="微軟正黑體" pitchFamily="34" charset="-120"/>
                        <a:ea typeface="微軟正黑體" pitchFamily="34" charset="-120"/>
                      </a:endParaRPr>
                    </a:p>
                  </a:txBody>
                  <a:tcPr marL="54000" marR="54000" marT="18004" marB="1800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218931">
                <a:tc>
                  <a:txBody>
                    <a:bodyPr/>
                    <a:lstStyle/>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p"/>
                        <a:tabLst/>
                        <a:defRPr/>
                      </a:pPr>
                      <a:r>
                        <a:rPr lang="zh-TW" altLang="en-US" sz="1200" b="1" dirty="0" smtClean="0">
                          <a:solidFill>
                            <a:schemeClr val="tx1">
                              <a:lumMod val="75000"/>
                              <a:lumOff val="25000"/>
                            </a:schemeClr>
                          </a:solidFill>
                          <a:latin typeface="微軟正黑體" pitchFamily="34" charset="-120"/>
                          <a:ea typeface="微軟正黑體" pitchFamily="34" charset="-120"/>
                        </a:rPr>
                        <a:t>無，精算假設已採保守估計</a:t>
                      </a:r>
                    </a:p>
                  </a:txBody>
                  <a:tcPr marL="54000" marR="54000" marT="18004" marB="1800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0"/>
                        </a:spcBef>
                      </a:pPr>
                      <a:r>
                        <a:rPr lang="zh-TW" altLang="en-US" sz="1200" b="1" dirty="0" smtClean="0">
                          <a:solidFill>
                            <a:schemeClr val="tx1"/>
                          </a:solidFill>
                          <a:latin typeface="微軟正黑體" pitchFamily="34" charset="-120"/>
                          <a:ea typeface="微軟正黑體" pitchFamily="34" charset="-120"/>
                        </a:rPr>
                        <a:t>風險調整</a:t>
                      </a:r>
                      <a:endParaRPr lang="zh-TW" altLang="en-US" sz="1200" b="1" dirty="0">
                        <a:solidFill>
                          <a:schemeClr val="tx1"/>
                        </a:solidFill>
                        <a:latin typeface="微軟正黑體" pitchFamily="34" charset="-120"/>
                        <a:ea typeface="微軟正黑體" pitchFamily="34" charset="-120"/>
                      </a:endParaRPr>
                    </a:p>
                  </a:txBody>
                  <a:tcPr marL="54000" marR="54000" marT="18004" marB="1800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p"/>
                        <a:tabLst/>
                        <a:defRPr/>
                      </a:pPr>
                      <a:r>
                        <a:rPr kumimoji="1" lang="zh-TW" altLang="en-US" sz="1200" b="1" i="0" u="none" strike="noStrike" kern="0" cap="none" spc="0" normalizeH="0" baseline="0" noProof="0" dirty="0" smtClean="0">
                          <a:ln>
                            <a:noFill/>
                          </a:ln>
                          <a:solidFill>
                            <a:schemeClr val="tx1">
                              <a:lumMod val="75000"/>
                              <a:lumOff val="25000"/>
                            </a:schemeClr>
                          </a:solidFill>
                          <a:effectLst/>
                          <a:uLnTx/>
                          <a:uFillTx/>
                          <a:latin typeface="微軟正黑體" pitchFamily="34" charset="-120"/>
                          <a:ea typeface="微軟正黑體" pitchFamily="34" charset="-120"/>
                        </a:rPr>
                        <a:t>預期未來現金流量</a:t>
                      </a:r>
                      <a:r>
                        <a:rPr lang="zh-TW" altLang="en-US" sz="1200" b="1" u="none" kern="0" dirty="0" smtClean="0">
                          <a:solidFill>
                            <a:schemeClr val="tx1">
                              <a:lumMod val="75000"/>
                              <a:lumOff val="25000"/>
                            </a:schemeClr>
                          </a:solidFill>
                          <a:latin typeface="微軟正黑體" pitchFamily="34" charset="-120"/>
                          <a:ea typeface="微軟正黑體" pitchFamily="34" charset="-120"/>
                        </a:rPr>
                        <a:t>不確定性之風險調整</a:t>
                      </a:r>
                      <a:endParaRPr kumimoji="1" lang="zh-TW" altLang="en-US" sz="1200" b="1" i="0" u="none" strike="noStrike" kern="0" cap="none" spc="0" normalizeH="0" baseline="0" noProof="0" dirty="0" smtClean="0">
                        <a:ln>
                          <a:noFill/>
                        </a:ln>
                        <a:solidFill>
                          <a:schemeClr val="tx1">
                            <a:lumMod val="75000"/>
                            <a:lumOff val="25000"/>
                          </a:schemeClr>
                        </a:solidFill>
                        <a:effectLst/>
                        <a:uLnTx/>
                        <a:uFillTx/>
                        <a:latin typeface="微軟正黑體" pitchFamily="34" charset="-120"/>
                        <a:ea typeface="微軟正黑體" pitchFamily="34" charset="-120"/>
                      </a:endParaRPr>
                    </a:p>
                  </a:txBody>
                  <a:tcPr marL="54000" marR="54000" marT="18004" marB="1800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r h="401853">
                <a:tc>
                  <a:txBody>
                    <a:bodyPr/>
                    <a:lstStyle/>
                    <a:p>
                      <a:pPr marL="171450" indent="-171450" algn="l">
                        <a:lnSpc>
                          <a:spcPct val="100000"/>
                        </a:lnSpc>
                        <a:spcBef>
                          <a:spcPts val="0"/>
                        </a:spcBef>
                        <a:buFont typeface="Wingdings" pitchFamily="2" charset="2"/>
                        <a:buChar char="p"/>
                      </a:pPr>
                      <a:r>
                        <a:rPr lang="zh-TW" altLang="en-US" sz="1200" b="1" dirty="0" smtClean="0">
                          <a:solidFill>
                            <a:schemeClr val="tx1">
                              <a:lumMod val="75000"/>
                              <a:lumOff val="25000"/>
                            </a:schemeClr>
                          </a:solidFill>
                          <a:latin typeface="微軟正黑體" pitchFamily="34" charset="-120"/>
                          <a:ea typeface="微軟正黑體" pitchFamily="34" charset="-120"/>
                        </a:rPr>
                        <a:t>無</a:t>
                      </a:r>
                      <a:endParaRPr lang="zh-TW" altLang="en-US" sz="1200" b="1" dirty="0">
                        <a:solidFill>
                          <a:schemeClr val="tx1">
                            <a:lumMod val="75000"/>
                            <a:lumOff val="25000"/>
                          </a:schemeClr>
                        </a:solidFill>
                        <a:latin typeface="微軟正黑體" pitchFamily="34" charset="-120"/>
                        <a:ea typeface="微軟正黑體" pitchFamily="34" charset="-120"/>
                      </a:endParaRPr>
                    </a:p>
                  </a:txBody>
                  <a:tcPr marL="54000" marR="54000" marT="18004" marB="1800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a:lnSpc>
                          <a:spcPct val="100000"/>
                        </a:lnSpc>
                        <a:spcBef>
                          <a:spcPts val="0"/>
                        </a:spcBef>
                      </a:pPr>
                      <a:r>
                        <a:rPr lang="en-US" altLang="zh-TW" sz="1200" b="1" dirty="0" smtClean="0">
                          <a:solidFill>
                            <a:schemeClr val="tx1"/>
                          </a:solidFill>
                          <a:latin typeface="微軟正黑體" pitchFamily="34" charset="-120"/>
                          <a:ea typeface="微軟正黑體" pitchFamily="34" charset="-120"/>
                        </a:rPr>
                        <a:t>CSM</a:t>
                      </a:r>
                      <a:endParaRPr lang="zh-TW" altLang="en-US" sz="1200" b="1" dirty="0">
                        <a:solidFill>
                          <a:schemeClr val="tx1"/>
                        </a:solidFill>
                        <a:latin typeface="微軟正黑體" pitchFamily="34" charset="-120"/>
                        <a:ea typeface="微軟正黑體" pitchFamily="34" charset="-120"/>
                      </a:endParaRPr>
                    </a:p>
                  </a:txBody>
                  <a:tcPr marL="54000" marR="54000" marT="18004" marB="1800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p"/>
                        <a:tabLst/>
                        <a:defRPr/>
                      </a:pPr>
                      <a:r>
                        <a:rPr kumimoji="1" lang="zh-TW" altLang="en-US" sz="1200" b="1" i="0" u="none" strike="noStrike" kern="0" cap="none" spc="0" normalizeH="0" baseline="0" noProof="0" dirty="0" smtClean="0">
                          <a:ln>
                            <a:noFill/>
                          </a:ln>
                          <a:solidFill>
                            <a:schemeClr val="tx1">
                              <a:lumMod val="75000"/>
                              <a:lumOff val="25000"/>
                            </a:schemeClr>
                          </a:solidFill>
                          <a:effectLst/>
                          <a:uLnTx/>
                          <a:uFillTx/>
                          <a:latin typeface="微軟正黑體" pitchFamily="34" charset="-120"/>
                          <a:ea typeface="微軟正黑體" pitchFamily="34" charset="-120"/>
                        </a:rPr>
                        <a:t>合約剩餘未賺得利潤，採滾動方式衡量且滾動順序有一定要求</a:t>
                      </a:r>
                    </a:p>
                  </a:txBody>
                  <a:tcPr marL="54000" marR="54000" marT="18004" marB="1800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6"/>
                  </a:ext>
                </a:extLst>
              </a:tr>
            </a:tbl>
          </a:graphicData>
        </a:graphic>
      </p:graphicFrame>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065" y="2899377"/>
            <a:ext cx="3425195" cy="1826861"/>
          </a:xfrm>
          <a:prstGeom prst="rect">
            <a:avLst/>
          </a:prstGeom>
        </p:spPr>
      </p:pic>
      <p:pic>
        <p:nvPicPr>
          <p:cNvPr id="8" name="圖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324" y="2925621"/>
            <a:ext cx="3647916" cy="1800617"/>
          </a:xfrm>
          <a:prstGeom prst="rect">
            <a:avLst/>
          </a:prstGeom>
        </p:spPr>
      </p:pic>
      <p:sp>
        <p:nvSpPr>
          <p:cNvPr id="9" name="矩形 8"/>
          <p:cNvSpPr/>
          <p:nvPr/>
        </p:nvSpPr>
        <p:spPr bwMode="auto">
          <a:xfrm>
            <a:off x="189620" y="740980"/>
            <a:ext cx="8614524" cy="1032305"/>
          </a:xfrm>
          <a:prstGeom prst="rect">
            <a:avLst/>
          </a:prstGeom>
          <a:solidFill>
            <a:schemeClr val="tx2">
              <a:lumMod val="20000"/>
              <a:lumOff val="80000"/>
            </a:schemeClr>
          </a:solidFill>
          <a:ln w="12700"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182563" indent="-182563" algn="just" fontAlgn="auto">
              <a:spcBef>
                <a:spcPts val="600"/>
              </a:spcBef>
              <a:spcAft>
                <a:spcPts val="0"/>
              </a:spcAft>
              <a:buSzPct val="80000"/>
              <a:buFont typeface="Wingdings" pitchFamily="2" charset="2"/>
              <a:buChar char="u"/>
            </a:pPr>
            <a:r>
              <a:rPr kumimoji="0" lang="zh-TW" altLang="en-US" sz="1600" b="1" u="none" kern="100" dirty="0" smtClean="0">
                <a:solidFill>
                  <a:prstClr val="black"/>
                </a:solidFill>
                <a:latin typeface="微軟正黑體" pitchFamily="34" charset="-120"/>
                <a:ea typeface="微軟正黑體" pitchFamily="34" charset="-120"/>
                <a:cs typeface="Courier New"/>
              </a:rPr>
              <a:t> </a:t>
            </a:r>
            <a:r>
              <a:rPr kumimoji="0" lang="en-US" altLang="zh-TW" sz="1600" b="1" u="none" kern="100" dirty="0" smtClean="0">
                <a:solidFill>
                  <a:prstClr val="black"/>
                </a:solidFill>
                <a:latin typeface="微軟正黑體" pitchFamily="34" charset="-120"/>
                <a:ea typeface="微軟正黑體" pitchFamily="34" charset="-120"/>
                <a:cs typeface="Courier New"/>
              </a:rPr>
              <a:t>IFRS17 </a:t>
            </a:r>
            <a:r>
              <a:rPr kumimoji="0" lang="zh-TW" altLang="en-US" sz="1600" b="1" u="none" kern="100" dirty="0" smtClean="0">
                <a:solidFill>
                  <a:prstClr val="black"/>
                </a:solidFill>
                <a:latin typeface="微軟正黑體" pitchFamily="34" charset="-120"/>
                <a:ea typeface="微軟正黑體" pitchFamily="34" charset="-120"/>
                <a:cs typeface="Courier New"/>
              </a:rPr>
              <a:t>續後衡量：在每一決算日，以現時資訊重新計算剩餘保障負債（</a:t>
            </a:r>
            <a:r>
              <a:rPr kumimoji="0" lang="en-US" altLang="zh-TW" sz="1600" b="1" u="none" kern="100" dirty="0" smtClean="0">
                <a:solidFill>
                  <a:prstClr val="black"/>
                </a:solidFill>
                <a:latin typeface="微軟正黑體" pitchFamily="34" charset="-120"/>
                <a:ea typeface="微軟正黑體" pitchFamily="34" charset="-120"/>
                <a:cs typeface="Courier New"/>
              </a:rPr>
              <a:t>CSM</a:t>
            </a:r>
            <a:r>
              <a:rPr kumimoji="0" lang="zh-TW" altLang="en-US" sz="1600" b="1" u="none" kern="100" dirty="0" smtClean="0">
                <a:solidFill>
                  <a:prstClr val="black"/>
                </a:solidFill>
                <a:latin typeface="微軟正黑體" pitchFamily="34" charset="-120"/>
                <a:ea typeface="微軟正黑體" pitchFamily="34" charset="-120"/>
                <a:cs typeface="Courier New"/>
              </a:rPr>
              <a:t>），加上已發生理賠負債（已報未決及未報未決）。</a:t>
            </a:r>
            <a:endParaRPr kumimoji="0" lang="en-US" altLang="zh-TW" sz="1600" b="1" u="none" kern="100" dirty="0" smtClean="0">
              <a:solidFill>
                <a:prstClr val="black"/>
              </a:solidFill>
              <a:latin typeface="微軟正黑體" pitchFamily="34" charset="-120"/>
              <a:ea typeface="微軟正黑體" pitchFamily="34" charset="-120"/>
              <a:cs typeface="Courier New"/>
            </a:endParaRPr>
          </a:p>
          <a:p>
            <a:pPr marL="182563" indent="-182563" algn="just" fontAlgn="auto">
              <a:spcBef>
                <a:spcPts val="600"/>
              </a:spcBef>
              <a:spcAft>
                <a:spcPts val="0"/>
              </a:spcAft>
              <a:buSzPct val="80000"/>
              <a:buFont typeface="Wingdings" pitchFamily="2" charset="2"/>
              <a:buChar char="u"/>
            </a:pPr>
            <a:r>
              <a:rPr kumimoji="0" lang="zh-TW" altLang="en-US" sz="1600" b="1" u="none" kern="100" dirty="0" smtClean="0">
                <a:solidFill>
                  <a:prstClr val="black"/>
                </a:solidFill>
                <a:latin typeface="微軟正黑體" pitchFamily="34" charset="-120"/>
                <a:ea typeface="微軟正黑體" pitchFamily="34" charset="-120"/>
                <a:cs typeface="Courier New"/>
              </a:rPr>
              <a:t>現行方式無法反映負債流量特性，且現時利率與過去差距甚遠，容易低估或高估保險負債</a:t>
            </a:r>
            <a:endParaRPr kumimoji="0" lang="en-US" altLang="zh-TW" sz="1600" b="1" u="none" kern="100" dirty="0" smtClean="0">
              <a:solidFill>
                <a:prstClr val="black"/>
              </a:solidFill>
              <a:latin typeface="微軟正黑體" pitchFamily="34" charset="-120"/>
              <a:ea typeface="微軟正黑體" pitchFamily="34" charset="-120"/>
              <a:cs typeface="Courier New"/>
            </a:endParaRPr>
          </a:p>
        </p:txBody>
      </p:sp>
      <p:sp>
        <p:nvSpPr>
          <p:cNvPr id="10" name="標題 1"/>
          <p:cNvSpPr txBox="1">
            <a:spLocks/>
          </p:cNvSpPr>
          <p:nvPr/>
        </p:nvSpPr>
        <p:spPr>
          <a:xfrm>
            <a:off x="2339757" y="96140"/>
            <a:ext cx="6415839" cy="644840"/>
          </a:xfrm>
          <a:prstGeom prst="rect">
            <a:avLst/>
          </a:prstGeom>
        </p:spPr>
        <p:txBody>
          <a:bodyPr>
            <a:noAutofit/>
          </a:bodyPr>
          <a:lst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a:lstStyle>
          <a:p>
            <a:r>
              <a:rPr lang="en-US" altLang="zh-TW" sz="3700" b="1" u="none" dirty="0" smtClean="0">
                <a:solidFill>
                  <a:srgbClr val="404040"/>
                </a:solidFill>
              </a:rPr>
              <a:t>01. </a:t>
            </a:r>
            <a:r>
              <a:rPr lang="zh-TW" altLang="en-US" sz="3700" b="1" u="none" dirty="0" smtClean="0">
                <a:solidFill>
                  <a:srgbClr val="404040"/>
                </a:solidFill>
              </a:rPr>
              <a:t>以現時利率進行負債衡量</a:t>
            </a:r>
            <a:endParaRPr lang="zh-TW" altLang="en-US" sz="3700" b="1" u="none" kern="0" dirty="0">
              <a:solidFill>
                <a:srgbClr val="404040"/>
              </a:solidFill>
            </a:endParaRPr>
          </a:p>
        </p:txBody>
      </p:sp>
    </p:spTree>
    <p:extLst>
      <p:ext uri="{BB962C8B-B14F-4D97-AF65-F5344CB8AC3E}">
        <p14:creationId xmlns:p14="http://schemas.microsoft.com/office/powerpoint/2010/main" val="22610737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bwMode="auto">
          <a:xfrm>
            <a:off x="190171" y="1059263"/>
            <a:ext cx="6398069" cy="5251518"/>
          </a:xfrm>
          <a:prstGeom prst="rect">
            <a:avLst/>
          </a:prstGeom>
          <a:noFill/>
          <a:ln>
            <a:solidFill>
              <a:schemeClr val="accent6">
                <a:lumMod val="60000"/>
                <a:lumOff val="40000"/>
              </a:schemeClr>
            </a:solidFill>
            <a:headEnd type="none" w="med" len="med"/>
            <a:tailEnd type="none" w="med" len="med"/>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anchor="t"/>
          <a:lstStyle/>
          <a:p>
            <a:pPr algn="ctr" fontAlgn="auto">
              <a:spcBef>
                <a:spcPts val="0"/>
              </a:spcBef>
              <a:spcAft>
                <a:spcPts val="600"/>
              </a:spcAft>
              <a:defRPr/>
            </a:pPr>
            <a:endParaRPr kumimoji="0" lang="en-US" altLang="zh-TW" sz="1800" u="none" dirty="0" smtClean="0">
              <a:solidFill>
                <a:prstClr val="black"/>
              </a:solidFill>
              <a:latin typeface="微軟正黑體" pitchFamily="34" charset="-120"/>
              <a:ea typeface="微軟正黑體" pitchFamily="34" charset="-120"/>
            </a:endParaRPr>
          </a:p>
        </p:txBody>
      </p:sp>
      <p:sp>
        <p:nvSpPr>
          <p:cNvPr id="7" name="矩形 6"/>
          <p:cNvSpPr/>
          <p:nvPr/>
        </p:nvSpPr>
        <p:spPr bwMode="auto">
          <a:xfrm>
            <a:off x="6732240" y="1059263"/>
            <a:ext cx="2232248" cy="5251518"/>
          </a:xfrm>
          <a:prstGeom prst="rect">
            <a:avLst/>
          </a:prstGeom>
          <a:solidFill>
            <a:schemeClr val="bg1"/>
          </a:solidFill>
          <a:ln>
            <a:solidFill>
              <a:schemeClr val="accent6">
                <a:lumMod val="75000"/>
              </a:schemeClr>
            </a:solidFill>
            <a:headEnd type="none" w="med" len="med"/>
            <a:tailEnd type="none" w="med" len="med"/>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anchor="t"/>
          <a:lstStyle/>
          <a:p>
            <a:pPr algn="just" fontAlgn="auto">
              <a:spcBef>
                <a:spcPts val="600"/>
              </a:spcBef>
              <a:spcAft>
                <a:spcPts val="0"/>
              </a:spcAft>
            </a:pPr>
            <a:endParaRPr kumimoji="0" lang="en-US" altLang="zh-TW" sz="1400" b="1" u="none" kern="100" dirty="0">
              <a:solidFill>
                <a:prstClr val="black"/>
              </a:solidFill>
              <a:latin typeface="微軟正黑體" pitchFamily="34" charset="-120"/>
              <a:ea typeface="微軟正黑體" pitchFamily="34" charset="-120"/>
              <a:cs typeface="Courier New"/>
            </a:endParaRPr>
          </a:p>
          <a:p>
            <a:pPr algn="just" fontAlgn="auto">
              <a:spcBef>
                <a:spcPts val="600"/>
              </a:spcBef>
              <a:spcAft>
                <a:spcPts val="0"/>
              </a:spcAft>
            </a:pPr>
            <a:endParaRPr kumimoji="0" lang="en-US" altLang="zh-TW" sz="1400" b="1" u="none" kern="100" dirty="0" smtClean="0">
              <a:solidFill>
                <a:prstClr val="black"/>
              </a:solidFill>
              <a:latin typeface="微軟正黑體" pitchFamily="34" charset="-120"/>
              <a:ea typeface="微軟正黑體" pitchFamily="34" charset="-120"/>
              <a:cs typeface="Courier New"/>
            </a:endParaRPr>
          </a:p>
          <a:p>
            <a:pPr marL="182563" indent="-182563" algn="just" fontAlgn="auto">
              <a:spcBef>
                <a:spcPts val="600"/>
              </a:spcBef>
              <a:spcAft>
                <a:spcPts val="0"/>
              </a:spcAft>
              <a:buSzPct val="80000"/>
              <a:buFont typeface="Wingdings" pitchFamily="2" charset="2"/>
              <a:buChar char="u"/>
            </a:pPr>
            <a:r>
              <a:rPr kumimoji="0" lang="en-US" altLang="zh-TW" sz="1400" b="1" u="none" kern="100" dirty="0" smtClean="0">
                <a:solidFill>
                  <a:prstClr val="black"/>
                </a:solidFill>
                <a:latin typeface="微軟正黑體" pitchFamily="34" charset="-120"/>
                <a:ea typeface="微軟正黑體" pitchFamily="34" charset="-120"/>
                <a:cs typeface="Courier New"/>
              </a:rPr>
              <a:t>IFRS</a:t>
            </a:r>
            <a:r>
              <a:rPr kumimoji="0" lang="zh-TW" altLang="en-US" sz="1400" b="1" u="none" kern="100" dirty="0" smtClean="0">
                <a:solidFill>
                  <a:prstClr val="black"/>
                </a:solidFill>
                <a:latin typeface="微軟正黑體" pitchFamily="34" charset="-120"/>
                <a:ea typeface="微軟正黑體" pitchFamily="34" charset="-120"/>
                <a:cs typeface="Courier New"/>
              </a:rPr>
              <a:t> </a:t>
            </a:r>
            <a:r>
              <a:rPr kumimoji="0" lang="en-US" altLang="zh-TW" sz="1400" b="1" u="none" kern="100" dirty="0" smtClean="0">
                <a:solidFill>
                  <a:prstClr val="black"/>
                </a:solidFill>
                <a:latin typeface="微軟正黑體" pitchFamily="34" charset="-120"/>
                <a:ea typeface="微軟正黑體" pitchFamily="34" charset="-120"/>
                <a:cs typeface="Courier New"/>
              </a:rPr>
              <a:t>17</a:t>
            </a:r>
            <a:r>
              <a:rPr kumimoji="0" lang="zh-TW" altLang="en-US" sz="1400" b="1" u="none" kern="100" dirty="0" smtClean="0">
                <a:solidFill>
                  <a:prstClr val="black"/>
                </a:solidFill>
                <a:latin typeface="微軟正黑體" pitchFamily="34" charset="-120"/>
                <a:ea typeface="微軟正黑體" pitchFamily="34" charset="-120"/>
                <a:cs typeface="Courier New"/>
              </a:rPr>
              <a:t>引入</a:t>
            </a:r>
            <a:r>
              <a:rPr kumimoji="0" lang="zh-TW" altLang="en-US" sz="1400" b="1" u="none" kern="100" dirty="0">
                <a:solidFill>
                  <a:prstClr val="black"/>
                </a:solidFill>
                <a:latin typeface="微軟正黑體" pitchFamily="34" charset="-120"/>
                <a:ea typeface="微軟正黑體" pitchFamily="34" charset="-120"/>
                <a:cs typeface="Courier New"/>
              </a:rPr>
              <a:t>類似</a:t>
            </a:r>
            <a:r>
              <a:rPr kumimoji="0" lang="en-US" altLang="zh-TW" sz="1400" b="1" u="none" kern="100" dirty="0">
                <a:solidFill>
                  <a:prstClr val="black"/>
                </a:solidFill>
                <a:latin typeface="微軟正黑體" pitchFamily="34" charset="-120"/>
                <a:ea typeface="微軟正黑體" pitchFamily="34" charset="-120"/>
                <a:cs typeface="Courier New"/>
              </a:rPr>
              <a:t>VNB</a:t>
            </a:r>
            <a:r>
              <a:rPr kumimoji="0" lang="zh-TW" altLang="en-US" sz="1400" b="1" u="none" kern="100" dirty="0" smtClean="0">
                <a:solidFill>
                  <a:prstClr val="black"/>
                </a:solidFill>
                <a:latin typeface="微軟正黑體" pitchFamily="34" charset="-120"/>
                <a:ea typeface="微軟正黑體" pitchFamily="34" charset="-120"/>
                <a:cs typeface="Courier New"/>
              </a:rPr>
              <a:t>契約價值概念，於</a:t>
            </a:r>
            <a:r>
              <a:rPr kumimoji="0" lang="zh-TW" altLang="en-US" sz="1400" b="1" u="none" kern="100" dirty="0" smtClean="0">
                <a:solidFill>
                  <a:srgbClr val="F79646">
                    <a:lumMod val="75000"/>
                  </a:srgbClr>
                </a:solidFill>
                <a:latin typeface="微軟正黑體" pitchFamily="34" charset="-120"/>
                <a:ea typeface="微軟正黑體" pitchFamily="34" charset="-120"/>
                <a:cs typeface="Courier New"/>
              </a:rPr>
              <a:t>商品定價</a:t>
            </a:r>
            <a:r>
              <a:rPr kumimoji="0" lang="zh-TW" altLang="en-US" sz="1400" b="1" u="none" kern="100" dirty="0" smtClean="0">
                <a:solidFill>
                  <a:prstClr val="black"/>
                </a:solidFill>
                <a:latin typeface="微軟正黑體" pitchFamily="34" charset="-120"/>
                <a:ea typeface="微軟正黑體" pitchFamily="34" charset="-120"/>
                <a:cs typeface="Courier New"/>
              </a:rPr>
              <a:t>時即確立合約</a:t>
            </a:r>
            <a:r>
              <a:rPr kumimoji="0" lang="zh-TW" altLang="en-US" sz="1400" b="1" u="none" kern="100" dirty="0">
                <a:solidFill>
                  <a:prstClr val="black"/>
                </a:solidFill>
                <a:latin typeface="微軟正黑體" pitchFamily="34" charset="-120"/>
                <a:ea typeface="微軟正黑體" pitchFamily="34" charset="-120"/>
                <a:cs typeface="Courier New"/>
              </a:rPr>
              <a:t>全期獲利</a:t>
            </a:r>
            <a:r>
              <a:rPr kumimoji="0" lang="zh-TW" altLang="en-US" sz="1400" b="1" u="none" kern="100" dirty="0" smtClean="0">
                <a:solidFill>
                  <a:prstClr val="black"/>
                </a:solidFill>
                <a:latin typeface="微軟正黑體" pitchFamily="34" charset="-120"/>
                <a:ea typeface="微軟正黑體" pitchFamily="34" charset="-120"/>
                <a:cs typeface="Courier New"/>
              </a:rPr>
              <a:t>性預估並於財報上揭露。</a:t>
            </a:r>
            <a:endParaRPr kumimoji="0" lang="en-US" altLang="zh-TW" sz="1400" b="1" u="none" kern="100" dirty="0" smtClean="0">
              <a:solidFill>
                <a:prstClr val="black"/>
              </a:solidFill>
              <a:latin typeface="微軟正黑體" pitchFamily="34" charset="-120"/>
              <a:ea typeface="微軟正黑體" pitchFamily="34" charset="-120"/>
              <a:cs typeface="Courier New"/>
            </a:endParaRPr>
          </a:p>
          <a:p>
            <a:pPr marL="182563" indent="-182563" algn="just" fontAlgn="auto">
              <a:spcBef>
                <a:spcPts val="600"/>
              </a:spcBef>
              <a:spcAft>
                <a:spcPts val="0"/>
              </a:spcAft>
              <a:buSzPct val="80000"/>
              <a:buFont typeface="Wingdings" pitchFamily="2" charset="2"/>
              <a:buChar char="u"/>
            </a:pPr>
            <a:r>
              <a:rPr kumimoji="0" lang="zh-TW" altLang="en-US" sz="1400" b="1" u="none" kern="100" dirty="0" smtClean="0">
                <a:solidFill>
                  <a:prstClr val="black"/>
                </a:solidFill>
                <a:latin typeface="微軟正黑體" pitchFamily="34" charset="-120"/>
                <a:ea typeface="微軟正黑體" pitchFamily="34" charset="-120"/>
                <a:cs typeface="Courier New"/>
              </a:rPr>
              <a:t>虧損</a:t>
            </a:r>
            <a:r>
              <a:rPr kumimoji="0" lang="zh-TW" altLang="en-US" sz="1400" b="1" u="none" kern="100" dirty="0">
                <a:solidFill>
                  <a:prstClr val="black"/>
                </a:solidFill>
                <a:latin typeface="微軟正黑體" pitchFamily="34" charset="-120"/>
                <a:ea typeface="微軟正黑體" pitchFamily="34" charset="-120"/>
                <a:cs typeface="Courier New"/>
              </a:rPr>
              <a:t>性</a:t>
            </a:r>
            <a:r>
              <a:rPr kumimoji="0" lang="zh-TW" altLang="en-US" sz="1400" b="1" u="none" kern="100" dirty="0" smtClean="0">
                <a:solidFill>
                  <a:prstClr val="black"/>
                </a:solidFill>
                <a:latin typeface="微軟正黑體" pitchFamily="34" charset="-120"/>
                <a:ea typeface="微軟正黑體" pitchFamily="34" charset="-120"/>
                <a:cs typeface="Courier New"/>
              </a:rPr>
              <a:t>合約立即</a:t>
            </a:r>
            <a:r>
              <a:rPr kumimoji="0" lang="zh-TW" altLang="en-US" sz="1400" b="1" u="none" kern="100" dirty="0">
                <a:solidFill>
                  <a:prstClr val="black"/>
                </a:solidFill>
                <a:latin typeface="微軟正黑體" pitchFamily="34" charset="-120"/>
                <a:ea typeface="微軟正黑體" pitchFamily="34" charset="-120"/>
                <a:cs typeface="Courier New"/>
              </a:rPr>
              <a:t>認</a:t>
            </a:r>
            <a:r>
              <a:rPr kumimoji="0" lang="zh-TW" altLang="en-US" sz="1400" b="1" u="none" kern="100" dirty="0" smtClean="0">
                <a:solidFill>
                  <a:prstClr val="black"/>
                </a:solidFill>
                <a:latin typeface="微軟正黑體" pitchFamily="34" charset="-120"/>
                <a:ea typeface="微軟正黑體" pitchFamily="34" charset="-120"/>
                <a:cs typeface="Courier New"/>
              </a:rPr>
              <a:t>列首日虧損。</a:t>
            </a:r>
            <a:endParaRPr kumimoji="0" lang="en-US" altLang="zh-TW" sz="1400" b="1" u="none" kern="100" dirty="0" smtClean="0">
              <a:solidFill>
                <a:prstClr val="black"/>
              </a:solidFill>
              <a:latin typeface="微軟正黑體" pitchFamily="34" charset="-120"/>
              <a:ea typeface="微軟正黑體" pitchFamily="34" charset="-120"/>
              <a:cs typeface="Courier New"/>
            </a:endParaRPr>
          </a:p>
          <a:p>
            <a:pPr marL="182563" indent="-182563" algn="just" fontAlgn="auto">
              <a:spcBef>
                <a:spcPts val="600"/>
              </a:spcBef>
              <a:spcAft>
                <a:spcPts val="0"/>
              </a:spcAft>
              <a:buSzPct val="80000"/>
              <a:buFont typeface="Wingdings" pitchFamily="2" charset="2"/>
              <a:buChar char="u"/>
            </a:pPr>
            <a:r>
              <a:rPr kumimoji="0" lang="zh-TW" altLang="en-US" sz="1400" b="1" u="none" kern="100" dirty="0" smtClean="0">
                <a:solidFill>
                  <a:prstClr val="black"/>
                </a:solidFill>
                <a:latin typeface="微軟正黑體" pitchFamily="34" charset="-120"/>
                <a:ea typeface="微軟正黑體" pitchFamily="34" charset="-120"/>
                <a:cs typeface="Courier New"/>
              </a:rPr>
              <a:t>獲利</a:t>
            </a:r>
            <a:r>
              <a:rPr kumimoji="0" lang="zh-TW" altLang="en-US" sz="1400" b="1" u="none" kern="100" dirty="0">
                <a:solidFill>
                  <a:prstClr val="black"/>
                </a:solidFill>
                <a:latin typeface="微軟正黑體" pitchFamily="34" charset="-120"/>
                <a:ea typeface="微軟正黑體" pitchFamily="34" charset="-120"/>
                <a:cs typeface="Courier New"/>
              </a:rPr>
              <a:t>性</a:t>
            </a:r>
            <a:r>
              <a:rPr kumimoji="0" lang="zh-TW" altLang="en-US" sz="1400" b="1" u="none" kern="100" dirty="0" smtClean="0">
                <a:solidFill>
                  <a:prstClr val="black"/>
                </a:solidFill>
                <a:latin typeface="微軟正黑體" pitchFamily="34" charset="-120"/>
                <a:ea typeface="微軟正黑體" pitchFamily="34" charset="-120"/>
                <a:cs typeface="Courier New"/>
              </a:rPr>
              <a:t>合約</a:t>
            </a:r>
            <a:r>
              <a:rPr kumimoji="0" lang="zh-TW" altLang="en-US" sz="1400" b="1" u="none" kern="100" dirty="0" smtClean="0">
                <a:solidFill>
                  <a:srgbClr val="F79646">
                    <a:lumMod val="75000"/>
                  </a:srgbClr>
                </a:solidFill>
                <a:latin typeface="微軟正黑體" pitchFamily="34" charset="-120"/>
                <a:ea typeface="微軟正黑體" pitchFamily="34" charset="-120"/>
                <a:cs typeface="Courier New"/>
              </a:rPr>
              <a:t>不認列首日利得</a:t>
            </a:r>
            <a:r>
              <a:rPr kumimoji="0" lang="zh-TW" altLang="en-US" sz="1400" b="1" u="none" kern="100" dirty="0" smtClean="0">
                <a:solidFill>
                  <a:prstClr val="black"/>
                </a:solidFill>
                <a:latin typeface="微軟正黑體" pitchFamily="34" charset="-120"/>
                <a:ea typeface="微軟正黑體" pitchFamily="34" charset="-120"/>
                <a:cs typeface="Courier New"/>
              </a:rPr>
              <a:t>，將表達於負債項，隨著合約經過時間，採逐</a:t>
            </a:r>
            <a:r>
              <a:rPr kumimoji="0" lang="zh-TW" altLang="en-US" sz="1400" b="1" u="none" kern="100" dirty="0">
                <a:solidFill>
                  <a:prstClr val="black"/>
                </a:solidFill>
                <a:latin typeface="微軟正黑體" pitchFamily="34" charset="-120"/>
                <a:ea typeface="微軟正黑體" pitchFamily="34" charset="-120"/>
                <a:cs typeface="Courier New"/>
              </a:rPr>
              <a:t>期攤</a:t>
            </a:r>
            <a:r>
              <a:rPr kumimoji="0" lang="zh-TW" altLang="en-US" sz="1400" b="1" u="none" kern="100" dirty="0" smtClean="0">
                <a:solidFill>
                  <a:prstClr val="black"/>
                </a:solidFill>
                <a:latin typeface="微軟正黑體" pitchFamily="34" charset="-120"/>
                <a:ea typeface="微軟正黑體" pitchFamily="34" charset="-120"/>
                <a:cs typeface="Courier New"/>
              </a:rPr>
              <a:t>銷於損益表認</a:t>
            </a:r>
            <a:r>
              <a:rPr kumimoji="0" lang="zh-TW" altLang="en-US" sz="1400" b="1" u="none" kern="100" dirty="0">
                <a:solidFill>
                  <a:prstClr val="black"/>
                </a:solidFill>
                <a:latin typeface="微軟正黑體" pitchFamily="34" charset="-120"/>
                <a:ea typeface="微軟正黑體" pitchFamily="34" charset="-120"/>
                <a:cs typeface="Courier New"/>
              </a:rPr>
              <a:t>列</a:t>
            </a:r>
            <a:r>
              <a:rPr kumimoji="0" lang="zh-TW" altLang="en-US" sz="1400" b="1" u="none" kern="100" dirty="0" smtClean="0">
                <a:solidFill>
                  <a:prstClr val="black"/>
                </a:solidFill>
                <a:latin typeface="微軟正黑體" pitchFamily="34" charset="-120"/>
                <a:ea typeface="微軟正黑體" pitchFamily="34" charset="-120"/>
                <a:cs typeface="Courier New"/>
              </a:rPr>
              <a:t>收入。</a:t>
            </a:r>
            <a:endParaRPr kumimoji="0" lang="zh-TW" altLang="en-US" sz="1400" b="1" u="none" kern="100" dirty="0">
              <a:solidFill>
                <a:prstClr val="black"/>
              </a:solidFill>
              <a:latin typeface="微軟正黑體" pitchFamily="34" charset="-120"/>
              <a:ea typeface="微軟正黑體" pitchFamily="34" charset="-120"/>
              <a:cs typeface="Courier New"/>
            </a:endParaRPr>
          </a:p>
          <a:p>
            <a:pPr marL="182563" indent="-182563" algn="just" fontAlgn="auto">
              <a:spcBef>
                <a:spcPts val="600"/>
              </a:spcBef>
              <a:spcAft>
                <a:spcPts val="0"/>
              </a:spcAft>
              <a:buSzPct val="80000"/>
              <a:buFont typeface="Wingdings" pitchFamily="2" charset="2"/>
              <a:buChar char="u"/>
            </a:pPr>
            <a:endParaRPr kumimoji="0" lang="zh-TW" altLang="en-US" sz="1400" b="1" u="none" kern="100" dirty="0">
              <a:solidFill>
                <a:prstClr val="black"/>
              </a:solidFill>
              <a:latin typeface="微軟正黑體" pitchFamily="34" charset="-120"/>
              <a:ea typeface="微軟正黑體" pitchFamily="34" charset="-120"/>
              <a:cs typeface="Courier New"/>
            </a:endParaRPr>
          </a:p>
        </p:txBody>
      </p:sp>
      <p:sp>
        <p:nvSpPr>
          <p:cNvPr id="8" name="五邊形 7"/>
          <p:cNvSpPr/>
          <p:nvPr/>
        </p:nvSpPr>
        <p:spPr bwMode="auto">
          <a:xfrm rot="5400000">
            <a:off x="7665981" y="117961"/>
            <a:ext cx="360122" cy="2230160"/>
          </a:xfrm>
          <a:prstGeom prst="homePlate">
            <a:avLst>
              <a:gd name="adj" fmla="val 0"/>
            </a:avLst>
          </a:prstGeom>
          <a:solidFill>
            <a:schemeClr val="accent6">
              <a:lumMod val="75000"/>
            </a:schemeClr>
          </a:solidFill>
          <a:ln w="9525" cap="flat" cmpd="sng" algn="ctr">
            <a:solidFill>
              <a:schemeClr val="accent6">
                <a:lumMod val="75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a:bevelT w="139700" h="139700"/>
          </a:sp3d>
          <a:extLst/>
        </p:spPr>
        <p:txBody>
          <a:bodyPr vert="vert270" wrap="square" lIns="91440" tIns="45720" rIns="91440" bIns="45720" numCol="1" rtlCol="0" anchor="ctr" anchorCtr="0" compatLnSpc="1">
            <a:prstTxWarp prst="textNoShape">
              <a:avLst/>
            </a:prstTxWarp>
          </a:bodyPr>
          <a:lstStyle/>
          <a:p>
            <a:pPr algn="ctr" fontAlgn="auto">
              <a:spcBef>
                <a:spcPts val="0"/>
              </a:spcBef>
              <a:spcAft>
                <a:spcPts val="0"/>
              </a:spcAft>
            </a:pPr>
            <a:r>
              <a:rPr kumimoji="0" lang="zh-TW" altLang="en-US" sz="1800" b="1" u="none" dirty="0" smtClean="0">
                <a:solidFill>
                  <a:prstClr val="white"/>
                </a:solidFill>
                <a:latin typeface="微軟正黑體" pitchFamily="34" charset="-120"/>
                <a:ea typeface="微軟正黑體" pitchFamily="34" charset="-120"/>
              </a:rPr>
              <a:t>說明</a:t>
            </a:r>
          </a:p>
        </p:txBody>
      </p:sp>
      <p:sp>
        <p:nvSpPr>
          <p:cNvPr id="9" name="五邊形 8"/>
          <p:cNvSpPr/>
          <p:nvPr/>
        </p:nvSpPr>
        <p:spPr bwMode="auto">
          <a:xfrm rot="5400000">
            <a:off x="3209145" y="-1959649"/>
            <a:ext cx="360122" cy="6398069"/>
          </a:xfrm>
          <a:prstGeom prst="homePlate">
            <a:avLst>
              <a:gd name="adj" fmla="val 0"/>
            </a:avLst>
          </a:prstGeom>
          <a:solidFill>
            <a:schemeClr val="accent6">
              <a:lumMod val="60000"/>
              <a:lumOff val="40000"/>
            </a:schemeClr>
          </a:solidFill>
          <a:ln w="9525" cap="flat" cmpd="sng" algn="ctr">
            <a:solidFill>
              <a:schemeClr val="accent6">
                <a:lumMod val="60000"/>
                <a:lumOff val="4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a:bevelT w="139700" h="139700"/>
          </a:sp3d>
          <a:extLst/>
        </p:spPr>
        <p:txBody>
          <a:bodyPr vert="vert270" wrap="square" lIns="91440" tIns="45720" rIns="91440" bIns="45720" numCol="1" rtlCol="0" anchor="ctr" anchorCtr="0" compatLnSpc="1">
            <a:prstTxWarp prst="textNoShape">
              <a:avLst/>
            </a:prstTxWarp>
          </a:bodyPr>
          <a:lstStyle/>
          <a:p>
            <a:pPr algn="ctr" fontAlgn="auto">
              <a:spcBef>
                <a:spcPts val="0"/>
              </a:spcBef>
              <a:spcAft>
                <a:spcPts val="0"/>
              </a:spcAft>
            </a:pPr>
            <a:r>
              <a:rPr kumimoji="0" lang="en-US" altLang="zh-TW" sz="1800" b="1" u="none" dirty="0">
                <a:solidFill>
                  <a:prstClr val="black"/>
                </a:solidFill>
                <a:latin typeface="微軟正黑體" pitchFamily="34" charset="-120"/>
                <a:ea typeface="微軟正黑體" pitchFamily="34" charset="-120"/>
              </a:rPr>
              <a:t>(</a:t>
            </a:r>
            <a:r>
              <a:rPr kumimoji="0" lang="zh-TW" altLang="en-US" sz="1800" b="1" u="none" dirty="0">
                <a:solidFill>
                  <a:prstClr val="black"/>
                </a:solidFill>
                <a:latin typeface="微軟正黑體" pitchFamily="34" charset="-120"/>
                <a:ea typeface="微軟正黑體" pitchFamily="34" charset="-120"/>
              </a:rPr>
              <a:t>一</a:t>
            </a:r>
            <a:r>
              <a:rPr kumimoji="0" lang="en-US" altLang="zh-TW" sz="1800" b="1" u="none" dirty="0">
                <a:solidFill>
                  <a:prstClr val="black"/>
                </a:solidFill>
                <a:latin typeface="微軟正黑體" pitchFamily="34" charset="-120"/>
                <a:ea typeface="微軟正黑體" pitchFamily="34" charset="-120"/>
              </a:rPr>
              <a:t>)</a:t>
            </a:r>
            <a:r>
              <a:rPr kumimoji="0" lang="zh-TW" altLang="en-US" sz="1800" b="1" u="none" dirty="0" smtClean="0">
                <a:solidFill>
                  <a:prstClr val="black"/>
                </a:solidFill>
                <a:latin typeface="微軟正黑體" pitchFamily="34" charset="-120"/>
                <a:ea typeface="微軟正黑體" pitchFamily="34" charset="-120"/>
              </a:rPr>
              <a:t>引入</a:t>
            </a:r>
            <a:r>
              <a:rPr kumimoji="0" lang="zh-TW" altLang="en-US" sz="1800" b="1" u="none" dirty="0">
                <a:solidFill>
                  <a:prstClr val="black"/>
                </a:solidFill>
                <a:latin typeface="微軟正黑體" pitchFamily="34" charset="-120"/>
                <a:ea typeface="微軟正黑體" pitchFamily="34" charset="-120"/>
              </a:rPr>
              <a:t>合約全期獲利性預估</a:t>
            </a:r>
            <a:endParaRPr kumimoji="0" lang="zh-TW" altLang="en-US" sz="1800" b="1" u="none" dirty="0" smtClean="0">
              <a:solidFill>
                <a:prstClr val="black"/>
              </a:solidFill>
              <a:latin typeface="微軟正黑體" pitchFamily="34" charset="-120"/>
              <a:ea typeface="微軟正黑體" pitchFamily="34" charset="-120"/>
            </a:endParaRPr>
          </a:p>
        </p:txBody>
      </p:sp>
      <p:sp>
        <p:nvSpPr>
          <p:cNvPr id="10" name="矩形 9"/>
          <p:cNvSpPr/>
          <p:nvPr/>
        </p:nvSpPr>
        <p:spPr bwMode="auto">
          <a:xfrm>
            <a:off x="344698" y="3885552"/>
            <a:ext cx="2960922" cy="2209213"/>
          </a:xfrm>
          <a:prstGeom prst="rect">
            <a:avLst/>
          </a:prstGeom>
          <a:solidFill>
            <a:schemeClr val="bg1">
              <a:alpha val="70000"/>
            </a:schemeClr>
          </a:solidFill>
          <a:ln w="28575" cap="flat" cmpd="sng" algn="ctr">
            <a:solidFill>
              <a:schemeClr val="tx2">
                <a:lumMod val="60000"/>
                <a:lumOff val="4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auto">
              <a:spcBef>
                <a:spcPts val="0"/>
              </a:spcBef>
              <a:spcAft>
                <a:spcPts val="0"/>
              </a:spcAft>
            </a:pPr>
            <a:r>
              <a:rPr lang="zh-TW" altLang="en-US" sz="1400" b="1" u="none" dirty="0" smtClean="0">
                <a:solidFill>
                  <a:srgbClr val="1F497D"/>
                </a:solidFill>
                <a:latin typeface="微軟正黑體" pitchFamily="34" charset="-120"/>
                <a:ea typeface="微軟正黑體" pitchFamily="34" charset="-120"/>
              </a:rPr>
              <a:t>預期獲利合約</a:t>
            </a:r>
            <a:endParaRPr lang="en-US" altLang="zh-TW" sz="1400" b="1" u="none" dirty="0" smtClean="0">
              <a:solidFill>
                <a:srgbClr val="1F497D"/>
              </a:solidFill>
              <a:latin typeface="微軟正黑體" pitchFamily="34" charset="-120"/>
              <a:ea typeface="微軟正黑體" pitchFamily="34" charset="-120"/>
            </a:endParaRPr>
          </a:p>
          <a:p>
            <a:pPr marL="0" lvl="1" fontAlgn="auto">
              <a:spcBef>
                <a:spcPts val="600"/>
              </a:spcBef>
              <a:spcAft>
                <a:spcPts val="0"/>
              </a:spcAft>
              <a:defRPr/>
            </a:pPr>
            <a:r>
              <a:rPr kumimoji="0" lang="zh-TW" altLang="en-US" sz="1100" b="1" u="none" dirty="0">
                <a:solidFill>
                  <a:prstClr val="black"/>
                </a:solidFill>
                <a:latin typeface="微軟正黑體" pitchFamily="34" charset="-120"/>
                <a:ea typeface="微軟正黑體" pitchFamily="34" charset="-120"/>
              </a:rPr>
              <a:t>合約服務邊際</a:t>
            </a:r>
            <a:r>
              <a:rPr kumimoji="0" lang="en-US" altLang="zh-TW" sz="1100" b="1" u="none" dirty="0">
                <a:solidFill>
                  <a:prstClr val="black"/>
                </a:solidFill>
                <a:latin typeface="微軟正黑體" pitchFamily="34" charset="-120"/>
                <a:ea typeface="微軟正黑體" pitchFamily="34" charset="-120"/>
              </a:rPr>
              <a:t>(CSM)</a:t>
            </a:r>
            <a:r>
              <a:rPr kumimoji="0" lang="zh-TW" altLang="en-US" sz="1100" b="1" u="none" dirty="0" smtClean="0">
                <a:solidFill>
                  <a:prstClr val="black"/>
                </a:solidFill>
                <a:latin typeface="微軟正黑體" pitchFamily="34" charset="-120"/>
                <a:ea typeface="微軟正黑體" pitchFamily="34" charset="-120"/>
              </a:rPr>
              <a:t>為</a:t>
            </a:r>
            <a:r>
              <a:rPr kumimoji="0" lang="zh-TW" altLang="en-US" sz="1100" b="1" u="none" dirty="0" smtClean="0">
                <a:solidFill>
                  <a:srgbClr val="F79646">
                    <a:lumMod val="75000"/>
                  </a:srgbClr>
                </a:solidFill>
                <a:latin typeface="微軟正黑體" pitchFamily="34" charset="-120"/>
                <a:ea typeface="微軟正黑體" pitchFamily="34" charset="-120"/>
              </a:rPr>
              <a:t>保單</a:t>
            </a:r>
            <a:r>
              <a:rPr kumimoji="0" lang="zh-TW" altLang="en-US" sz="1100" b="1" u="none" dirty="0">
                <a:solidFill>
                  <a:srgbClr val="F79646">
                    <a:lumMod val="75000"/>
                  </a:srgbClr>
                </a:solidFill>
                <a:latin typeface="微軟正黑體" pitchFamily="34" charset="-120"/>
                <a:ea typeface="微軟正黑體" pitchFamily="34" charset="-120"/>
              </a:rPr>
              <a:t>未實現的利潤</a:t>
            </a:r>
            <a:r>
              <a:rPr kumimoji="0" lang="zh-TW" altLang="en-US" sz="1100" b="1" u="none" dirty="0" smtClean="0">
                <a:solidFill>
                  <a:prstClr val="black"/>
                </a:solidFill>
                <a:latin typeface="微軟正黑體" pitchFamily="34" charset="-120"/>
                <a:ea typeface="微軟正黑體" pitchFamily="34" charset="-120"/>
              </a:rPr>
              <a:t>，</a:t>
            </a:r>
            <a:r>
              <a:rPr kumimoji="0" lang="en-US" altLang="zh-TW" sz="1100" b="1" u="none" dirty="0" smtClean="0">
                <a:solidFill>
                  <a:prstClr val="black"/>
                </a:solidFill>
                <a:latin typeface="微軟正黑體" pitchFamily="34" charset="-120"/>
                <a:ea typeface="微軟正黑體" pitchFamily="34" charset="-120"/>
              </a:rPr>
              <a:t/>
            </a:r>
            <a:br>
              <a:rPr kumimoji="0" lang="en-US" altLang="zh-TW" sz="1100" b="1" u="none" dirty="0" smtClean="0">
                <a:solidFill>
                  <a:prstClr val="black"/>
                </a:solidFill>
                <a:latin typeface="微軟正黑體" pitchFamily="34" charset="-120"/>
                <a:ea typeface="微軟正黑體" pitchFamily="34" charset="-120"/>
              </a:rPr>
            </a:br>
            <a:r>
              <a:rPr kumimoji="0" lang="zh-TW" altLang="en-US" sz="1100" b="1" u="none" dirty="0" smtClean="0">
                <a:solidFill>
                  <a:prstClr val="black"/>
                </a:solidFill>
                <a:latin typeface="微軟正黑體" pitchFamily="34" charset="-120"/>
                <a:ea typeface="微軟正黑體" pitchFamily="34" charset="-120"/>
              </a:rPr>
              <a:t>合約</a:t>
            </a:r>
            <a:r>
              <a:rPr kumimoji="0" lang="zh-TW" altLang="en-US" sz="1100" b="1" u="none" dirty="0">
                <a:solidFill>
                  <a:prstClr val="black"/>
                </a:solidFill>
                <a:latin typeface="微軟正黑體" pitchFamily="34" charset="-120"/>
                <a:ea typeface="微軟正黑體" pitchFamily="34" charset="-120"/>
              </a:rPr>
              <a:t>服務邊際越大，代表公司</a:t>
            </a:r>
            <a:r>
              <a:rPr kumimoji="0" lang="zh-TW" altLang="en-US" sz="1100" b="1" i="1" u="none" dirty="0">
                <a:solidFill>
                  <a:srgbClr val="0070C0"/>
                </a:solidFill>
                <a:latin typeface="微軟正黑體" pitchFamily="34" charset="-120"/>
                <a:ea typeface="微軟正黑體" pitchFamily="34" charset="-120"/>
              </a:rPr>
              <a:t>隱含價值越</a:t>
            </a:r>
            <a:r>
              <a:rPr kumimoji="0" lang="zh-TW" altLang="en-US" sz="1100" b="1" i="1" u="none" dirty="0" smtClean="0">
                <a:solidFill>
                  <a:srgbClr val="0070C0"/>
                </a:solidFill>
                <a:latin typeface="微軟正黑體" pitchFamily="34" charset="-120"/>
                <a:ea typeface="微軟正黑體" pitchFamily="34" charset="-120"/>
              </a:rPr>
              <a:t>高</a:t>
            </a:r>
            <a:endParaRPr kumimoji="0" lang="en-US" altLang="zh-TW" sz="1100" b="1" i="1" u="none" dirty="0">
              <a:solidFill>
                <a:srgbClr val="0070C0"/>
              </a:solidFill>
              <a:latin typeface="微軟正黑體" pitchFamily="34" charset="-120"/>
              <a:ea typeface="微軟正黑體" pitchFamily="34" charset="-120"/>
            </a:endParaRPr>
          </a:p>
        </p:txBody>
      </p:sp>
      <p:sp>
        <p:nvSpPr>
          <p:cNvPr id="11" name="梯形 10"/>
          <p:cNvSpPr/>
          <p:nvPr/>
        </p:nvSpPr>
        <p:spPr bwMode="auto">
          <a:xfrm rot="2700000">
            <a:off x="2637475" y="3978631"/>
            <a:ext cx="890118" cy="266674"/>
          </a:xfrm>
          <a:prstGeom prst="trapezoid">
            <a:avLst>
              <a:gd name="adj" fmla="val 102059"/>
            </a:avLst>
          </a:prstGeom>
          <a:solidFill>
            <a:schemeClr val="tx2">
              <a:lumMod val="60000"/>
              <a:lumOff val="40000"/>
              <a:alpha val="69804"/>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TW" altLang="en-US" smtClean="0">
              <a:solidFill>
                <a:prstClr val="black"/>
              </a:solidFill>
            </a:endParaRPr>
          </a:p>
        </p:txBody>
      </p:sp>
      <p:sp>
        <p:nvSpPr>
          <p:cNvPr id="12" name="文字方塊 11"/>
          <p:cNvSpPr txBox="1"/>
          <p:nvPr/>
        </p:nvSpPr>
        <p:spPr>
          <a:xfrm rot="2700000">
            <a:off x="2676423" y="3996535"/>
            <a:ext cx="751617" cy="276999"/>
          </a:xfrm>
          <a:prstGeom prst="rect">
            <a:avLst/>
          </a:prstGeom>
          <a:noFill/>
        </p:spPr>
        <p:txBody>
          <a:bodyPr wrap="square" rtlCol="0">
            <a:spAutoFit/>
          </a:bodyPr>
          <a:lstStyle/>
          <a:p>
            <a:pPr algn="ctr" fontAlgn="auto">
              <a:spcBef>
                <a:spcPts val="0"/>
              </a:spcBef>
              <a:spcAft>
                <a:spcPts val="0"/>
              </a:spcAft>
            </a:pPr>
            <a:r>
              <a:rPr kumimoji="0" lang="zh-TW" altLang="en-US" sz="1200" b="1" u="none" dirty="0" smtClean="0">
                <a:solidFill>
                  <a:sysClr val="windowText" lastClr="000000"/>
                </a:solidFill>
                <a:latin typeface="微軟正黑體" pitchFamily="34" charset="-120"/>
                <a:ea typeface="微軟正黑體" pitchFamily="34" charset="-120"/>
              </a:rPr>
              <a:t>有</a:t>
            </a:r>
            <a:r>
              <a:rPr kumimoji="0" lang="en-US" altLang="zh-TW" sz="1200" b="1" u="none" dirty="0" smtClean="0">
                <a:solidFill>
                  <a:sysClr val="windowText" lastClr="000000"/>
                </a:solidFill>
                <a:latin typeface="微軟正黑體" pitchFamily="34" charset="-120"/>
                <a:ea typeface="微軟正黑體" pitchFamily="34" charset="-120"/>
              </a:rPr>
              <a:t>CSM</a:t>
            </a:r>
            <a:endParaRPr kumimoji="0" lang="zh-TW" altLang="en-US" sz="1200" b="1" u="none" dirty="0">
              <a:solidFill>
                <a:sysClr val="windowText" lastClr="000000"/>
              </a:solidFill>
              <a:latin typeface="微軟正黑體" pitchFamily="34" charset="-120"/>
              <a:ea typeface="微軟正黑體" pitchFamily="34" charset="-120"/>
            </a:endParaRPr>
          </a:p>
        </p:txBody>
      </p:sp>
      <p:grpSp>
        <p:nvGrpSpPr>
          <p:cNvPr id="13" name="群組 12"/>
          <p:cNvGrpSpPr/>
          <p:nvPr/>
        </p:nvGrpSpPr>
        <p:grpSpPr>
          <a:xfrm>
            <a:off x="3419874" y="3673176"/>
            <a:ext cx="3096791" cy="2423339"/>
            <a:chOff x="3599829" y="3631537"/>
            <a:chExt cx="2880699" cy="2082233"/>
          </a:xfrm>
        </p:grpSpPr>
        <p:sp>
          <p:nvSpPr>
            <p:cNvPr id="14" name="矩形 13"/>
            <p:cNvSpPr/>
            <p:nvPr/>
          </p:nvSpPr>
          <p:spPr bwMode="auto">
            <a:xfrm>
              <a:off x="3599829" y="3813969"/>
              <a:ext cx="2880699" cy="1899801"/>
            </a:xfrm>
            <a:prstGeom prst="rect">
              <a:avLst/>
            </a:prstGeom>
            <a:solidFill>
              <a:schemeClr val="bg1">
                <a:alpha val="70000"/>
              </a:schemeClr>
            </a:solidFill>
            <a:ln w="28575" cap="flat" cmpd="sng" algn="ctr">
              <a:solidFill>
                <a:srgbClr val="FF5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auto">
                <a:spcBef>
                  <a:spcPts val="0"/>
                </a:spcBef>
                <a:spcAft>
                  <a:spcPts val="0"/>
                </a:spcAft>
              </a:pPr>
              <a:r>
                <a:rPr kumimoji="0" lang="zh-TW" altLang="en-US" sz="1400" b="1" u="none" dirty="0" smtClean="0">
                  <a:solidFill>
                    <a:srgbClr val="FF0000"/>
                  </a:solidFill>
                  <a:latin typeface="微軟正黑體" pitchFamily="34" charset="-120"/>
                  <a:ea typeface="微軟正黑體" pitchFamily="34" charset="-120"/>
                </a:rPr>
                <a:t>預期虧損合約</a:t>
              </a:r>
              <a:endParaRPr kumimoji="0" lang="en-US" altLang="zh-TW" sz="1400" b="1" u="none" dirty="0" smtClean="0">
                <a:solidFill>
                  <a:srgbClr val="FF0000"/>
                </a:solidFill>
                <a:latin typeface="微軟正黑體" pitchFamily="34" charset="-120"/>
                <a:ea typeface="微軟正黑體" pitchFamily="34" charset="-120"/>
              </a:endParaRPr>
            </a:p>
            <a:p>
              <a:pPr marL="0" lvl="1" fontAlgn="auto">
                <a:spcBef>
                  <a:spcPts val="600"/>
                </a:spcBef>
                <a:spcAft>
                  <a:spcPts val="0"/>
                </a:spcAft>
                <a:defRPr/>
              </a:pPr>
              <a:r>
                <a:rPr kumimoji="0" lang="zh-TW" altLang="en-US" sz="1000" b="1" u="none" dirty="0" smtClean="0">
                  <a:solidFill>
                    <a:prstClr val="black"/>
                  </a:solidFill>
                  <a:latin typeface="微軟正黑體" pitchFamily="34" charset="-120"/>
                  <a:ea typeface="微軟正黑體" pitchFamily="34" charset="-120"/>
                </a:rPr>
                <a:t>損失組成成分</a:t>
              </a:r>
              <a:r>
                <a:rPr kumimoji="0" lang="en-US" altLang="zh-TW" sz="1000" b="1" u="none" dirty="0" smtClean="0">
                  <a:solidFill>
                    <a:prstClr val="black"/>
                  </a:solidFill>
                  <a:latin typeface="微軟正黑體" pitchFamily="34" charset="-120"/>
                  <a:ea typeface="微軟正黑體" pitchFamily="34" charset="-120"/>
                </a:rPr>
                <a:t>(LC)</a:t>
              </a:r>
              <a:r>
                <a:rPr kumimoji="0" lang="zh-TW" altLang="en-US" sz="1000" b="1" u="none" dirty="0" smtClean="0">
                  <a:solidFill>
                    <a:prstClr val="black"/>
                  </a:solidFill>
                  <a:latin typeface="微軟正黑體" pitchFamily="34" charset="-120"/>
                  <a:ea typeface="微軟正黑體" pitchFamily="34" charset="-120"/>
                </a:rPr>
                <a:t>為合約虧損</a:t>
              </a:r>
              <a:r>
                <a:rPr kumimoji="0" lang="zh-TW" altLang="en-US" sz="1000" b="1" u="none" dirty="0">
                  <a:solidFill>
                    <a:prstClr val="black"/>
                  </a:solidFill>
                  <a:latin typeface="微軟正黑體" pitchFamily="34" charset="-120"/>
                  <a:ea typeface="微軟正黑體" pitchFamily="34" charset="-120"/>
                </a:rPr>
                <a:t>部分，</a:t>
              </a:r>
              <a:r>
                <a:rPr kumimoji="0" lang="zh-TW" altLang="en-US" sz="1000" b="1" u="none" dirty="0" smtClean="0">
                  <a:solidFill>
                    <a:prstClr val="black"/>
                  </a:solidFill>
                  <a:latin typeface="微軟正黑體" pitchFamily="34" charset="-120"/>
                  <a:ea typeface="微軟正黑體" pitchFamily="34" charset="-120"/>
                </a:rPr>
                <a:t>於確認</a:t>
              </a:r>
              <a:r>
                <a:rPr kumimoji="0" lang="en-US" altLang="zh-TW" sz="1000" b="1" u="none" dirty="0" smtClean="0">
                  <a:solidFill>
                    <a:prstClr val="black"/>
                  </a:solidFill>
                  <a:latin typeface="微軟正黑體" pitchFamily="34" charset="-120"/>
                  <a:ea typeface="微軟正黑體" pitchFamily="34" charset="-120"/>
                </a:rPr>
                <a:t/>
              </a:r>
              <a:br>
                <a:rPr kumimoji="0" lang="en-US" altLang="zh-TW" sz="1000" b="1" u="none" dirty="0" smtClean="0">
                  <a:solidFill>
                    <a:prstClr val="black"/>
                  </a:solidFill>
                  <a:latin typeface="微軟正黑體" pitchFamily="34" charset="-120"/>
                  <a:ea typeface="微軟正黑體" pitchFamily="34" charset="-120"/>
                </a:rPr>
              </a:br>
              <a:r>
                <a:rPr kumimoji="0" lang="zh-TW" altLang="en-US" sz="1000" b="1" u="none" dirty="0" smtClean="0">
                  <a:solidFill>
                    <a:prstClr val="black"/>
                  </a:solidFill>
                  <a:latin typeface="微軟正黑體" pitchFamily="34" charset="-120"/>
                  <a:ea typeface="微軟正黑體" pitchFamily="34" charset="-120"/>
                </a:rPr>
                <a:t>時點即認列損失，反映會計對虧損立即確認的</a:t>
              </a:r>
              <a:r>
                <a:rPr kumimoji="0" lang="en-US" altLang="zh-TW" sz="1000" b="1" u="none" dirty="0" smtClean="0">
                  <a:solidFill>
                    <a:prstClr val="black"/>
                  </a:solidFill>
                  <a:latin typeface="微軟正黑體" pitchFamily="34" charset="-120"/>
                  <a:ea typeface="微軟正黑體" pitchFamily="34" charset="-120"/>
                </a:rPr>
                <a:t/>
              </a:r>
              <a:br>
                <a:rPr kumimoji="0" lang="en-US" altLang="zh-TW" sz="1000" b="1" u="none" dirty="0" smtClean="0">
                  <a:solidFill>
                    <a:prstClr val="black"/>
                  </a:solidFill>
                  <a:latin typeface="微軟正黑體" pitchFamily="34" charset="-120"/>
                  <a:ea typeface="微軟正黑體" pitchFamily="34" charset="-120"/>
                </a:rPr>
              </a:br>
              <a:r>
                <a:rPr kumimoji="0" lang="zh-TW" altLang="en-US" sz="1000" b="1" u="none" dirty="0" smtClean="0">
                  <a:solidFill>
                    <a:prstClr val="black"/>
                  </a:solidFill>
                  <a:latin typeface="微軟正黑體" pitchFamily="34" charset="-120"/>
                  <a:ea typeface="微軟正黑體" pitchFamily="34" charset="-120"/>
                </a:rPr>
                <a:t>原則</a:t>
              </a:r>
              <a:endParaRPr kumimoji="0" lang="en-US" altLang="zh-TW" sz="1000" b="1" u="none" dirty="0" smtClean="0">
                <a:solidFill>
                  <a:prstClr val="black"/>
                </a:solidFill>
                <a:latin typeface="微軟正黑體" pitchFamily="34" charset="-120"/>
                <a:ea typeface="微軟正黑體" pitchFamily="34" charset="-120"/>
              </a:endParaRPr>
            </a:p>
          </p:txBody>
        </p:sp>
        <p:sp>
          <p:nvSpPr>
            <p:cNvPr id="15" name="梯形 14"/>
            <p:cNvSpPr/>
            <p:nvPr/>
          </p:nvSpPr>
          <p:spPr bwMode="auto">
            <a:xfrm rot="2700000">
              <a:off x="5796289" y="3958094"/>
              <a:ext cx="889912" cy="236798"/>
            </a:xfrm>
            <a:prstGeom prst="trapezoid">
              <a:avLst>
                <a:gd name="adj" fmla="val 102059"/>
              </a:avLst>
            </a:prstGeom>
            <a:solidFill>
              <a:srgbClr val="FFB3B3">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TW" altLang="en-US" smtClean="0">
                <a:solidFill>
                  <a:prstClr val="black"/>
                </a:solidFill>
              </a:endParaRPr>
            </a:p>
          </p:txBody>
        </p:sp>
        <p:sp>
          <p:nvSpPr>
            <p:cNvPr id="16" name="文字方塊 15"/>
            <p:cNvSpPr txBox="1"/>
            <p:nvPr/>
          </p:nvSpPr>
          <p:spPr>
            <a:xfrm rot="2700000">
              <a:off x="5872993" y="3950494"/>
              <a:ext cx="751443" cy="257670"/>
            </a:xfrm>
            <a:prstGeom prst="rect">
              <a:avLst/>
            </a:prstGeom>
            <a:noFill/>
          </p:spPr>
          <p:txBody>
            <a:bodyPr wrap="square" rtlCol="0">
              <a:spAutoFit/>
            </a:bodyPr>
            <a:lstStyle/>
            <a:p>
              <a:pPr algn="ctr" fontAlgn="auto">
                <a:spcBef>
                  <a:spcPts val="0"/>
                </a:spcBef>
                <a:spcAft>
                  <a:spcPts val="0"/>
                </a:spcAft>
              </a:pPr>
              <a:r>
                <a:rPr kumimoji="0" lang="zh-TW" altLang="en-US" sz="1200" b="1" u="none" dirty="0" smtClean="0">
                  <a:solidFill>
                    <a:sysClr val="windowText" lastClr="000000"/>
                  </a:solidFill>
                  <a:latin typeface="微軟正黑體" pitchFamily="34" charset="-120"/>
                  <a:ea typeface="微軟正黑體" pitchFamily="34" charset="-120"/>
                </a:rPr>
                <a:t>虧損</a:t>
              </a:r>
              <a:r>
                <a:rPr kumimoji="0" lang="en-US" altLang="zh-TW" sz="1200" b="1" u="none" dirty="0" smtClean="0">
                  <a:solidFill>
                    <a:sysClr val="windowText" lastClr="000000"/>
                  </a:solidFill>
                  <a:latin typeface="微軟正黑體" pitchFamily="34" charset="-120"/>
                  <a:ea typeface="微軟正黑體" pitchFamily="34" charset="-120"/>
                </a:rPr>
                <a:t>LC</a:t>
              </a:r>
              <a:endParaRPr kumimoji="0" lang="zh-TW" altLang="en-US" sz="1200" b="1" u="none" dirty="0">
                <a:solidFill>
                  <a:sysClr val="windowText" lastClr="000000"/>
                </a:solidFill>
                <a:latin typeface="微軟正黑體" pitchFamily="34" charset="-120"/>
                <a:ea typeface="微軟正黑體" pitchFamily="34" charset="-120"/>
              </a:endParaRPr>
            </a:p>
          </p:txBody>
        </p:sp>
      </p:grpSp>
      <p:grpSp>
        <p:nvGrpSpPr>
          <p:cNvPr id="17" name="群組 16"/>
          <p:cNvGrpSpPr/>
          <p:nvPr/>
        </p:nvGrpSpPr>
        <p:grpSpPr>
          <a:xfrm>
            <a:off x="6706215" y="4942312"/>
            <a:ext cx="2186283" cy="807703"/>
            <a:chOff x="6663616" y="2570526"/>
            <a:chExt cx="2186283" cy="807516"/>
          </a:xfrm>
        </p:grpSpPr>
        <p:graphicFrame>
          <p:nvGraphicFramePr>
            <p:cNvPr id="18" name="圖表 17"/>
            <p:cNvGraphicFramePr/>
            <p:nvPr>
              <p:extLst>
                <p:ext uri="{D42A27DB-BD31-4B8C-83A1-F6EECF244321}">
                  <p14:modId xmlns:p14="http://schemas.microsoft.com/office/powerpoint/2010/main" val="3955232473"/>
                </p:ext>
              </p:extLst>
            </p:nvPr>
          </p:nvGraphicFramePr>
          <p:xfrm>
            <a:off x="6663616" y="2628631"/>
            <a:ext cx="1801488" cy="749411"/>
          </p:xfrm>
          <a:graphic>
            <a:graphicData uri="http://schemas.openxmlformats.org/drawingml/2006/chart">
              <c:chart xmlns:c="http://schemas.openxmlformats.org/drawingml/2006/chart" xmlns:r="http://schemas.openxmlformats.org/officeDocument/2006/relationships" r:id="rId2"/>
            </a:graphicData>
          </a:graphic>
        </p:graphicFrame>
        <p:sp>
          <p:nvSpPr>
            <p:cNvPr id="19" name="AutoShape 36"/>
            <p:cNvSpPr>
              <a:spLocks noChangeArrowheads="1"/>
            </p:cNvSpPr>
            <p:nvPr/>
          </p:nvSpPr>
          <p:spPr bwMode="auto">
            <a:xfrm>
              <a:off x="6807632" y="3243704"/>
              <a:ext cx="1800200" cy="90000"/>
            </a:xfrm>
            <a:prstGeom prst="homePlate">
              <a:avLst>
                <a:gd name="adj" fmla="val 48846"/>
              </a:avLst>
            </a:prstGeom>
            <a:solidFill>
              <a:schemeClr val="accent6">
                <a:lumMod val="20000"/>
                <a:lumOff val="80000"/>
              </a:schemeClr>
            </a:solidFill>
            <a:ln w="12700">
              <a:solidFill>
                <a:schemeClr val="accent6">
                  <a:lumMod val="60000"/>
                  <a:lumOff val="40000"/>
                </a:schemeClr>
              </a:solidFill>
              <a:headEnd/>
              <a:tailEnd/>
            </a:ln>
          </p:spPr>
          <p:style>
            <a:lnRef idx="2">
              <a:schemeClr val="accent1"/>
            </a:lnRef>
            <a:fillRef idx="1">
              <a:schemeClr val="lt1"/>
            </a:fillRef>
            <a:effectRef idx="0">
              <a:schemeClr val="accent1"/>
            </a:effectRef>
            <a:fontRef idx="minor">
              <a:schemeClr val="dk1"/>
            </a:fontRef>
          </p:style>
          <p:txBody>
            <a:bodyPr wrap="none" lIns="54000" anchor="ctr"/>
            <a:lstStyle/>
            <a:p>
              <a:pPr algn="r" fontAlgn="auto">
                <a:spcBef>
                  <a:spcPts val="0"/>
                </a:spcBef>
                <a:spcAft>
                  <a:spcPts val="0"/>
                </a:spcAft>
              </a:pPr>
              <a:r>
                <a:rPr kumimoji="0" lang="en-US" altLang="zh-TW" sz="1000" b="1" u="none" dirty="0" smtClean="0">
                  <a:solidFill>
                    <a:sysClr val="windowText" lastClr="000000"/>
                  </a:solidFill>
                  <a:latin typeface="微軟正黑體" pitchFamily="34" charset="-120"/>
                  <a:ea typeface="微軟正黑體" pitchFamily="34" charset="-120"/>
                </a:rPr>
                <a:t>	‧‧‧</a:t>
              </a:r>
              <a:r>
                <a:rPr kumimoji="0" lang="zh-TW" altLang="en-US" sz="1000" b="1" u="none" dirty="0" smtClean="0">
                  <a:solidFill>
                    <a:sysClr val="windowText" lastClr="000000"/>
                  </a:solidFill>
                  <a:latin typeface="微軟正黑體" pitchFamily="34" charset="-120"/>
                  <a:ea typeface="微軟正黑體" pitchFamily="34" charset="-120"/>
                </a:rPr>
                <a:t>         </a:t>
              </a:r>
              <a:endParaRPr kumimoji="0" lang="zh-TW" altLang="en-US" sz="800" b="1" u="none" dirty="0">
                <a:solidFill>
                  <a:sysClr val="windowText" lastClr="000000"/>
                </a:solidFill>
                <a:latin typeface="微軟正黑體" pitchFamily="34" charset="-120"/>
                <a:ea typeface="微軟正黑體" pitchFamily="34" charset="-120"/>
              </a:endParaRPr>
            </a:p>
          </p:txBody>
        </p:sp>
        <p:sp>
          <p:nvSpPr>
            <p:cNvPr id="20" name="橢圓 19"/>
            <p:cNvSpPr/>
            <p:nvPr/>
          </p:nvSpPr>
          <p:spPr bwMode="auto">
            <a:xfrm>
              <a:off x="7700080" y="3245266"/>
              <a:ext cx="90000" cy="90000"/>
            </a:xfrm>
            <a:prstGeom prst="ellipse">
              <a:avLst/>
            </a:prstGeom>
            <a:solidFill>
              <a:schemeClr val="accent6">
                <a:lumMod val="20000"/>
                <a:lumOff val="80000"/>
              </a:schemeClr>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a:extLst/>
          </p:spPr>
          <p:txBody>
            <a:bodyPr vert="horz" wrap="square" lIns="91440" tIns="0" rIns="91440" bIns="0" numCol="1" rtlCol="0" anchor="ctr" anchorCtr="0" compatLnSpc="1">
              <a:prstTxWarp prst="textNoShape">
                <a:avLst/>
              </a:prstTxWarp>
            </a:bodyPr>
            <a:lstStyle/>
            <a:p>
              <a:pPr algn="ctr"/>
              <a:r>
                <a:rPr kumimoji="0" lang="en-US" altLang="zh-TW" sz="600" b="1" u="none" dirty="0">
                  <a:solidFill>
                    <a:prstClr val="black"/>
                  </a:solidFill>
                  <a:latin typeface="微軟正黑體" pitchFamily="34" charset="-120"/>
                  <a:ea typeface="微軟正黑體" pitchFamily="34" charset="-120"/>
                </a:rPr>
                <a:t>2</a:t>
              </a:r>
              <a:endParaRPr lang="zh-TW" altLang="en-US" sz="600" b="1" u="none" dirty="0" smtClean="0">
                <a:solidFill>
                  <a:prstClr val="black"/>
                </a:solidFill>
                <a:latin typeface="微軟正黑體" pitchFamily="34" charset="-120"/>
                <a:ea typeface="微軟正黑體" pitchFamily="34" charset="-120"/>
              </a:endParaRPr>
            </a:p>
          </p:txBody>
        </p:sp>
        <p:sp>
          <p:nvSpPr>
            <p:cNvPr id="21" name="橢圓 20"/>
            <p:cNvSpPr/>
            <p:nvPr/>
          </p:nvSpPr>
          <p:spPr bwMode="auto">
            <a:xfrm>
              <a:off x="7318683" y="3243703"/>
              <a:ext cx="90000" cy="90000"/>
            </a:xfrm>
            <a:prstGeom prst="ellipse">
              <a:avLst/>
            </a:prstGeom>
            <a:solidFill>
              <a:schemeClr val="accent6">
                <a:lumMod val="20000"/>
                <a:lumOff val="80000"/>
              </a:schemeClr>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a:extLst/>
          </p:spPr>
          <p:txBody>
            <a:bodyPr vert="horz" wrap="square" lIns="91440" tIns="0" rIns="91440" bIns="0" numCol="1" rtlCol="0" anchor="ctr" anchorCtr="0" compatLnSpc="1">
              <a:prstTxWarp prst="textNoShape">
                <a:avLst/>
              </a:prstTxWarp>
            </a:bodyPr>
            <a:lstStyle/>
            <a:p>
              <a:pPr algn="ctr"/>
              <a:r>
                <a:rPr lang="en-US" altLang="zh-TW" sz="600" b="1" u="none" dirty="0" smtClean="0">
                  <a:solidFill>
                    <a:prstClr val="black"/>
                  </a:solidFill>
                  <a:latin typeface="微軟正黑體" pitchFamily="34" charset="-120"/>
                  <a:ea typeface="微軟正黑體" pitchFamily="34" charset="-120"/>
                </a:rPr>
                <a:t>1</a:t>
              </a:r>
              <a:endParaRPr lang="zh-TW" altLang="en-US" sz="600" b="1" u="none" dirty="0" smtClean="0">
                <a:solidFill>
                  <a:prstClr val="black"/>
                </a:solidFill>
                <a:latin typeface="微軟正黑體" pitchFamily="34" charset="-120"/>
                <a:ea typeface="微軟正黑體" pitchFamily="34" charset="-120"/>
              </a:endParaRPr>
            </a:p>
          </p:txBody>
        </p:sp>
        <p:sp>
          <p:nvSpPr>
            <p:cNvPr id="22" name="AutoShape 36"/>
            <p:cNvSpPr>
              <a:spLocks noChangeArrowheads="1"/>
            </p:cNvSpPr>
            <p:nvPr/>
          </p:nvSpPr>
          <p:spPr bwMode="auto">
            <a:xfrm>
              <a:off x="6816214" y="3247905"/>
              <a:ext cx="351458" cy="86400"/>
            </a:xfrm>
            <a:prstGeom prst="homePlate">
              <a:avLst>
                <a:gd name="adj" fmla="val 0"/>
              </a:avLst>
            </a:prstGeom>
            <a:solidFill>
              <a:schemeClr val="accent6">
                <a:lumMod val="20000"/>
                <a:lumOff val="80000"/>
              </a:schemeClr>
            </a:solidFill>
            <a:ln w="12700">
              <a:solidFill>
                <a:schemeClr val="accent6">
                  <a:lumMod val="60000"/>
                  <a:lumOff val="40000"/>
                </a:schemeClr>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pPr>
              <a:r>
                <a:rPr kumimoji="0" lang="en-US" altLang="zh-TW" sz="800" b="1" u="none" dirty="0" smtClean="0">
                  <a:solidFill>
                    <a:sysClr val="windowText" lastClr="000000"/>
                  </a:solidFill>
                  <a:latin typeface="微軟正黑體" pitchFamily="34" charset="-120"/>
                  <a:ea typeface="微軟正黑體" pitchFamily="34" charset="-120"/>
                </a:rPr>
                <a:t>	</a:t>
              </a:r>
              <a:endParaRPr kumimoji="0" lang="zh-TW" altLang="en-US" sz="800" b="1" u="none" dirty="0">
                <a:solidFill>
                  <a:sysClr val="windowText" lastClr="000000"/>
                </a:solidFill>
                <a:latin typeface="微軟正黑體" pitchFamily="34" charset="-120"/>
                <a:ea typeface="微軟正黑體" pitchFamily="34" charset="-120"/>
              </a:endParaRPr>
            </a:p>
          </p:txBody>
        </p:sp>
        <p:sp>
          <p:nvSpPr>
            <p:cNvPr id="23" name="橢圓 22"/>
            <p:cNvSpPr/>
            <p:nvPr/>
          </p:nvSpPr>
          <p:spPr bwMode="auto">
            <a:xfrm>
              <a:off x="6933519" y="3245031"/>
              <a:ext cx="90000" cy="90000"/>
            </a:xfrm>
            <a:prstGeom prst="ellipse">
              <a:avLst/>
            </a:prstGeom>
            <a:solidFill>
              <a:schemeClr val="accent6">
                <a:lumMod val="20000"/>
                <a:lumOff val="80000"/>
              </a:schemeClr>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a:extLst/>
          </p:spPr>
          <p:txBody>
            <a:bodyPr vert="horz" wrap="square" lIns="91440" tIns="0" rIns="91440" bIns="0" numCol="1" rtlCol="0" anchor="ctr" anchorCtr="0" compatLnSpc="1">
              <a:prstTxWarp prst="textNoShape">
                <a:avLst/>
              </a:prstTxWarp>
            </a:bodyPr>
            <a:lstStyle/>
            <a:p>
              <a:pPr algn="ctr"/>
              <a:r>
                <a:rPr lang="en-US" altLang="zh-TW" sz="600" b="1" u="none" dirty="0" smtClean="0">
                  <a:solidFill>
                    <a:prstClr val="black"/>
                  </a:solidFill>
                  <a:latin typeface="微軟正黑體" pitchFamily="34" charset="-120"/>
                  <a:ea typeface="微軟正黑體" pitchFamily="34" charset="-120"/>
                </a:rPr>
                <a:t>0</a:t>
              </a:r>
              <a:endParaRPr lang="zh-TW" altLang="en-US" sz="600" b="1" u="none" dirty="0" smtClean="0">
                <a:solidFill>
                  <a:prstClr val="black"/>
                </a:solidFill>
                <a:latin typeface="微軟正黑體" pitchFamily="34" charset="-120"/>
                <a:ea typeface="微軟正黑體" pitchFamily="34" charset="-120"/>
              </a:endParaRPr>
            </a:p>
          </p:txBody>
        </p:sp>
        <p:sp>
          <p:nvSpPr>
            <p:cNvPr id="24" name="矩形 23"/>
            <p:cNvSpPr/>
            <p:nvPr/>
          </p:nvSpPr>
          <p:spPr>
            <a:xfrm>
              <a:off x="8247792" y="3040026"/>
              <a:ext cx="312906" cy="246221"/>
            </a:xfrm>
            <a:prstGeom prst="rect">
              <a:avLst/>
            </a:prstGeom>
          </p:spPr>
          <p:txBody>
            <a:bodyPr wrap="none">
              <a:spAutoFit/>
            </a:bodyPr>
            <a:lstStyle/>
            <a:p>
              <a:pPr fontAlgn="auto">
                <a:spcBef>
                  <a:spcPts val="0"/>
                </a:spcBef>
                <a:spcAft>
                  <a:spcPts val="0"/>
                </a:spcAft>
              </a:pPr>
              <a:r>
                <a:rPr kumimoji="0" lang="en-US" altLang="zh-TW" sz="1000" b="1" u="none" dirty="0">
                  <a:solidFill>
                    <a:sysClr val="windowText" lastClr="000000"/>
                  </a:solidFill>
                  <a:latin typeface="微軟正黑體" pitchFamily="34" charset="-120"/>
                  <a:ea typeface="微軟正黑體" pitchFamily="34" charset="-120"/>
                </a:rPr>
                <a:t>‧‧‧</a:t>
              </a:r>
              <a:r>
                <a:rPr kumimoji="0" lang="zh-TW" altLang="en-US" sz="1000" b="1" u="none" dirty="0">
                  <a:solidFill>
                    <a:sysClr val="windowText" lastClr="000000"/>
                  </a:solidFill>
                  <a:latin typeface="微軟正黑體" pitchFamily="34" charset="-120"/>
                  <a:ea typeface="微軟正黑體" pitchFamily="34" charset="-120"/>
                </a:rPr>
                <a:t> </a:t>
              </a:r>
              <a:endParaRPr kumimoji="0" lang="zh-TW" altLang="en-US" sz="1000" u="none" dirty="0">
                <a:solidFill>
                  <a:prstClr val="black"/>
                </a:solidFill>
                <a:latin typeface="Times New Roman"/>
                <a:ea typeface="新細明體"/>
              </a:endParaRPr>
            </a:p>
          </p:txBody>
        </p:sp>
        <p:sp>
          <p:nvSpPr>
            <p:cNvPr id="25" name="文字方塊 24"/>
            <p:cNvSpPr txBox="1"/>
            <p:nvPr/>
          </p:nvSpPr>
          <p:spPr>
            <a:xfrm>
              <a:off x="7260944" y="3069095"/>
              <a:ext cx="1080120" cy="200055"/>
            </a:xfrm>
            <a:prstGeom prst="rect">
              <a:avLst/>
            </a:prstGeom>
            <a:noFill/>
          </p:spPr>
          <p:txBody>
            <a:bodyPr wrap="square" lIns="0" rIns="0" rtlCol="0">
              <a:spAutoFit/>
            </a:bodyPr>
            <a:lstStyle/>
            <a:p>
              <a:pPr fontAlgn="auto">
                <a:spcBef>
                  <a:spcPts val="0"/>
                </a:spcBef>
                <a:spcAft>
                  <a:spcPts val="0"/>
                </a:spcAft>
              </a:pPr>
              <a:r>
                <a:rPr kumimoji="0" lang="en-US" altLang="zh-TW" sz="700" b="1" u="none" dirty="0" smtClean="0">
                  <a:solidFill>
                    <a:srgbClr val="C00000"/>
                  </a:solidFill>
                  <a:latin typeface="微軟正黑體" pitchFamily="34" charset="-120"/>
                  <a:ea typeface="微軟正黑體" pitchFamily="34" charset="-120"/>
                </a:rPr>
                <a:t>CSM</a:t>
              </a:r>
              <a:r>
                <a:rPr kumimoji="0" lang="zh-TW" altLang="en-US" sz="700" b="1" u="none" dirty="0" smtClean="0">
                  <a:solidFill>
                    <a:srgbClr val="C00000"/>
                  </a:solidFill>
                  <a:latin typeface="微軟正黑體" pitchFamily="34" charset="-120"/>
                  <a:ea typeface="微軟正黑體" pitchFamily="34" charset="-120"/>
                </a:rPr>
                <a:t>        </a:t>
              </a:r>
              <a:r>
                <a:rPr kumimoji="0" lang="en-US" altLang="zh-TW" sz="700" b="1" u="none" dirty="0" smtClean="0">
                  <a:solidFill>
                    <a:srgbClr val="C00000"/>
                  </a:solidFill>
                  <a:latin typeface="微軟正黑體" pitchFamily="34" charset="-120"/>
                  <a:ea typeface="微軟正黑體" pitchFamily="34" charset="-120"/>
                </a:rPr>
                <a:t>CSM</a:t>
              </a:r>
              <a:r>
                <a:rPr kumimoji="0" lang="zh-TW" altLang="en-US" sz="700" b="1" u="none" dirty="0" smtClean="0">
                  <a:solidFill>
                    <a:srgbClr val="C00000"/>
                  </a:solidFill>
                  <a:latin typeface="微軟正黑體" pitchFamily="34" charset="-120"/>
                  <a:ea typeface="微軟正黑體" pitchFamily="34" charset="-120"/>
                </a:rPr>
                <a:t>       </a:t>
              </a:r>
              <a:r>
                <a:rPr kumimoji="0" lang="en-US" altLang="zh-TW" sz="700" b="1" u="none" dirty="0" smtClean="0">
                  <a:solidFill>
                    <a:srgbClr val="C00000"/>
                  </a:solidFill>
                  <a:latin typeface="微軟正黑體" pitchFamily="34" charset="-120"/>
                  <a:ea typeface="微軟正黑體" pitchFamily="34" charset="-120"/>
                </a:rPr>
                <a:t> </a:t>
              </a:r>
              <a:r>
                <a:rPr kumimoji="0" lang="en-US" altLang="zh-TW" sz="700" b="1" u="none" dirty="0">
                  <a:solidFill>
                    <a:srgbClr val="C00000"/>
                  </a:solidFill>
                  <a:latin typeface="微軟正黑體" pitchFamily="34" charset="-120"/>
                  <a:ea typeface="微軟正黑體" pitchFamily="34" charset="-120"/>
                </a:rPr>
                <a:t>CSM</a:t>
              </a:r>
              <a:endParaRPr kumimoji="0" lang="zh-TW" altLang="en-US" sz="700" b="1" u="none" dirty="0">
                <a:solidFill>
                  <a:srgbClr val="C00000"/>
                </a:solidFill>
                <a:latin typeface="微軟正黑體" pitchFamily="34" charset="-120"/>
                <a:ea typeface="微軟正黑體" pitchFamily="34" charset="-120"/>
              </a:endParaRPr>
            </a:p>
          </p:txBody>
        </p:sp>
        <p:sp>
          <p:nvSpPr>
            <p:cNvPr id="26" name="文字方塊 25"/>
            <p:cNvSpPr txBox="1"/>
            <p:nvPr/>
          </p:nvSpPr>
          <p:spPr>
            <a:xfrm>
              <a:off x="6889847" y="2773975"/>
              <a:ext cx="313266" cy="200055"/>
            </a:xfrm>
            <a:prstGeom prst="rect">
              <a:avLst/>
            </a:prstGeom>
            <a:noFill/>
          </p:spPr>
          <p:txBody>
            <a:bodyPr wrap="square" lIns="0" rIns="0" rtlCol="0">
              <a:spAutoFit/>
            </a:bodyPr>
            <a:lstStyle/>
            <a:p>
              <a:pPr fontAlgn="auto">
                <a:spcBef>
                  <a:spcPts val="0"/>
                </a:spcBef>
                <a:spcAft>
                  <a:spcPts val="0"/>
                </a:spcAft>
              </a:pPr>
              <a:r>
                <a:rPr kumimoji="0" lang="en-US" altLang="zh-TW" sz="700" b="1" u="none" dirty="0" smtClean="0">
                  <a:solidFill>
                    <a:prstClr val="white"/>
                  </a:solidFill>
                  <a:latin typeface="微軟正黑體" pitchFamily="34" charset="-120"/>
                  <a:ea typeface="微軟正黑體" pitchFamily="34" charset="-120"/>
                </a:rPr>
                <a:t>CSM</a:t>
              </a:r>
              <a:endParaRPr kumimoji="0" lang="zh-TW" altLang="en-US" sz="700" b="1" u="none" dirty="0">
                <a:solidFill>
                  <a:srgbClr val="C00000"/>
                </a:solidFill>
                <a:latin typeface="微軟正黑體" pitchFamily="34" charset="-120"/>
                <a:ea typeface="微軟正黑體" pitchFamily="34" charset="-120"/>
              </a:endParaRPr>
            </a:p>
          </p:txBody>
        </p:sp>
        <p:sp>
          <p:nvSpPr>
            <p:cNvPr id="27" name="圓角矩形 26"/>
            <p:cNvSpPr/>
            <p:nvPr/>
          </p:nvSpPr>
          <p:spPr bwMode="auto">
            <a:xfrm>
              <a:off x="8489859" y="2656620"/>
              <a:ext cx="360040" cy="418845"/>
            </a:xfrm>
            <a:prstGeom prst="roundRect">
              <a:avLst/>
            </a:prstGeom>
            <a:solidFill>
              <a:srgbClr val="FFE9A3"/>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a:extLst/>
          </p:spPr>
          <p:txBody>
            <a:bodyPr rot="0" spcFirstLastPara="0" vertOverflow="overflow" horzOverflow="overflow" vert="horz" wrap="square" lIns="36000" tIns="0" rIns="36000" bIns="45720" numCol="1" spcCol="0" rtlCol="0" fromWordArt="0" anchor="t" anchorCtr="0" forceAA="0" compatLnSpc="1">
              <a:prstTxWarp prst="textNoShape">
                <a:avLst/>
              </a:prstTxWarp>
              <a:noAutofit/>
            </a:bodyPr>
            <a:lstStyle/>
            <a:p>
              <a:pPr algn="ctr" fontAlgn="auto">
                <a:spcBef>
                  <a:spcPts val="0"/>
                </a:spcBef>
                <a:spcAft>
                  <a:spcPts val="0"/>
                </a:spcAft>
              </a:pPr>
              <a:r>
                <a:rPr lang="en-US" altLang="zh-TW" sz="800" b="1" u="none" dirty="0" smtClean="0">
                  <a:solidFill>
                    <a:prstClr val="black"/>
                  </a:solidFill>
                  <a:latin typeface="微軟正黑體" pitchFamily="34" charset="-120"/>
                  <a:ea typeface="微軟正黑體" pitchFamily="34" charset="-120"/>
                </a:rPr>
                <a:t>I/S</a:t>
              </a:r>
            </a:p>
            <a:p>
              <a:pPr fontAlgn="auto">
                <a:lnSpc>
                  <a:spcPts val="600"/>
                </a:lnSpc>
                <a:spcBef>
                  <a:spcPts val="0"/>
                </a:spcBef>
                <a:spcAft>
                  <a:spcPts val="0"/>
                </a:spcAft>
              </a:pPr>
              <a:r>
                <a:rPr kumimoji="0" lang="en-US" altLang="zh-TW" sz="800" b="1" u="none" dirty="0" smtClean="0">
                  <a:solidFill>
                    <a:prstClr val="black"/>
                  </a:solidFill>
                  <a:latin typeface="微軟正黑體" pitchFamily="34" charset="-120"/>
                  <a:ea typeface="微軟正黑體" pitchFamily="34" charset="-120"/>
                </a:rPr>
                <a:t>_____</a:t>
              </a:r>
            </a:p>
            <a:p>
              <a:pPr fontAlgn="auto">
                <a:lnSpc>
                  <a:spcPts val="600"/>
                </a:lnSpc>
                <a:spcBef>
                  <a:spcPts val="0"/>
                </a:spcBef>
                <a:spcAft>
                  <a:spcPts val="0"/>
                </a:spcAft>
              </a:pPr>
              <a:r>
                <a:rPr lang="en-US" altLang="zh-TW" sz="800" b="1" u="none" dirty="0" smtClean="0">
                  <a:solidFill>
                    <a:prstClr val="black"/>
                  </a:solidFill>
                  <a:latin typeface="微軟正黑體" pitchFamily="34" charset="-120"/>
                  <a:ea typeface="微軟正黑體" pitchFamily="34" charset="-120"/>
                </a:rPr>
                <a:t>_____</a:t>
              </a:r>
            </a:p>
            <a:p>
              <a:pPr fontAlgn="auto">
                <a:lnSpc>
                  <a:spcPts val="600"/>
                </a:lnSpc>
                <a:spcBef>
                  <a:spcPts val="0"/>
                </a:spcBef>
                <a:spcAft>
                  <a:spcPts val="0"/>
                </a:spcAft>
              </a:pPr>
              <a:r>
                <a:rPr kumimoji="0" lang="en-US" altLang="zh-TW" sz="800" b="1" u="none" dirty="0" smtClean="0">
                  <a:solidFill>
                    <a:prstClr val="black"/>
                  </a:solidFill>
                  <a:latin typeface="微軟正黑體" pitchFamily="34" charset="-120"/>
                  <a:ea typeface="微軟正黑體" pitchFamily="34" charset="-120"/>
                </a:rPr>
                <a:t>___</a:t>
              </a:r>
              <a:endParaRPr lang="en-US" altLang="zh-TW" sz="800" b="1" u="none" dirty="0" smtClean="0">
                <a:solidFill>
                  <a:prstClr val="black"/>
                </a:solidFill>
                <a:latin typeface="微軟正黑體" pitchFamily="34" charset="-120"/>
                <a:ea typeface="微軟正黑體" pitchFamily="34" charset="-120"/>
              </a:endParaRPr>
            </a:p>
          </p:txBody>
        </p:sp>
        <p:cxnSp>
          <p:nvCxnSpPr>
            <p:cNvPr id="28" name="肘形接點 27"/>
            <p:cNvCxnSpPr/>
            <p:nvPr/>
          </p:nvCxnSpPr>
          <p:spPr bwMode="auto">
            <a:xfrm flipV="1">
              <a:off x="7370772" y="2734098"/>
              <a:ext cx="1119087" cy="100800"/>
            </a:xfrm>
            <a:prstGeom prst="bentConnector3">
              <a:avLst>
                <a:gd name="adj1" fmla="val 99"/>
              </a:avLst>
            </a:prstGeom>
            <a:solidFill>
              <a:schemeClr val="accent1"/>
            </a:solidFill>
            <a:ln w="9525" cap="flat" cmpd="sng" algn="ctr">
              <a:solidFill>
                <a:schemeClr val="tx2">
                  <a:lumMod val="40000"/>
                  <a:lumOff val="6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線接點 28"/>
            <p:cNvCxnSpPr/>
            <p:nvPr/>
          </p:nvCxnSpPr>
          <p:spPr bwMode="auto">
            <a:xfrm>
              <a:off x="7752168" y="2734098"/>
              <a:ext cx="1" cy="180000"/>
            </a:xfrm>
            <a:prstGeom prst="line">
              <a:avLst/>
            </a:prstGeom>
            <a:solidFill>
              <a:schemeClr val="accent1"/>
            </a:solidFill>
            <a:ln w="9525" cap="flat" cmpd="sng" algn="ctr">
              <a:solidFill>
                <a:schemeClr val="tx2">
                  <a:lumMod val="40000"/>
                  <a:lumOff val="6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線接點 29"/>
            <p:cNvCxnSpPr/>
            <p:nvPr/>
          </p:nvCxnSpPr>
          <p:spPr bwMode="auto">
            <a:xfrm>
              <a:off x="8138485" y="2734098"/>
              <a:ext cx="1" cy="252000"/>
            </a:xfrm>
            <a:prstGeom prst="line">
              <a:avLst/>
            </a:prstGeom>
            <a:solidFill>
              <a:schemeClr val="accent1"/>
            </a:solidFill>
            <a:ln w="9525" cap="flat" cmpd="sng" algn="ctr">
              <a:solidFill>
                <a:schemeClr val="tx2">
                  <a:lumMod val="40000"/>
                  <a:lumOff val="6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字方塊 30"/>
            <p:cNvSpPr txBox="1"/>
            <p:nvPr/>
          </p:nvSpPr>
          <p:spPr>
            <a:xfrm>
              <a:off x="7382568" y="2570526"/>
              <a:ext cx="1046080" cy="215444"/>
            </a:xfrm>
            <a:prstGeom prst="rect">
              <a:avLst/>
            </a:prstGeom>
            <a:noFill/>
          </p:spPr>
          <p:txBody>
            <a:bodyPr wrap="square" rtlCol="0">
              <a:spAutoFit/>
            </a:bodyPr>
            <a:lstStyle/>
            <a:p>
              <a:pPr fontAlgn="auto">
                <a:spcBef>
                  <a:spcPts val="0"/>
                </a:spcBef>
                <a:spcAft>
                  <a:spcPts val="0"/>
                </a:spcAft>
              </a:pPr>
              <a:r>
                <a:rPr kumimoji="0" lang="en-US" altLang="zh-TW" sz="800" b="1" u="none" dirty="0" smtClean="0">
                  <a:solidFill>
                    <a:srgbClr val="000099"/>
                  </a:solidFill>
                  <a:latin typeface="微軟正黑體" pitchFamily="34" charset="-120"/>
                  <a:ea typeface="微軟正黑體" pitchFamily="34" charset="-120"/>
                </a:rPr>
                <a:t>CSM</a:t>
              </a:r>
              <a:r>
                <a:rPr kumimoji="0" lang="zh-TW" altLang="en-US" sz="800" b="1" u="none" dirty="0" smtClean="0">
                  <a:solidFill>
                    <a:srgbClr val="000099"/>
                  </a:solidFill>
                  <a:latin typeface="微軟正黑體" pitchFamily="34" charset="-120"/>
                  <a:ea typeface="微軟正黑體" pitchFamily="34" charset="-120"/>
                </a:rPr>
                <a:t>攤銷入損益表</a:t>
              </a:r>
              <a:endParaRPr kumimoji="0" lang="zh-TW" altLang="en-US" sz="800" b="1" u="none" dirty="0">
                <a:solidFill>
                  <a:srgbClr val="000099"/>
                </a:solidFill>
                <a:latin typeface="微軟正黑體" pitchFamily="34" charset="-120"/>
                <a:ea typeface="微軟正黑體" pitchFamily="34" charset="-120"/>
              </a:endParaRPr>
            </a:p>
          </p:txBody>
        </p:sp>
      </p:grpSp>
      <p:sp>
        <p:nvSpPr>
          <p:cNvPr id="32" name="向左箭號 31"/>
          <p:cNvSpPr/>
          <p:nvPr/>
        </p:nvSpPr>
        <p:spPr bwMode="auto">
          <a:xfrm>
            <a:off x="2800152" y="2139733"/>
            <a:ext cx="331688" cy="504694"/>
          </a:xfrm>
          <a:prstGeom prst="leftArrow">
            <a:avLst>
              <a:gd name="adj1" fmla="val 72477"/>
              <a:gd name="adj2" fmla="val 47863"/>
            </a:avLst>
          </a:prstGeom>
          <a:solidFill>
            <a:schemeClr val="bg1">
              <a:lumMod val="85000"/>
            </a:schemeClr>
          </a:solidFill>
          <a:ln w="952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auto">
              <a:spcBef>
                <a:spcPts val="0"/>
              </a:spcBef>
              <a:spcAft>
                <a:spcPts val="0"/>
              </a:spcAft>
            </a:pPr>
            <a:endParaRPr lang="zh-TW" altLang="en-US" sz="1400" b="1" u="none" dirty="0" smtClean="0">
              <a:solidFill>
                <a:prstClr val="black"/>
              </a:solidFill>
              <a:latin typeface="微軟正黑體" pitchFamily="34" charset="-120"/>
              <a:ea typeface="微軟正黑體" pitchFamily="34" charset="-120"/>
            </a:endParaRPr>
          </a:p>
        </p:txBody>
      </p:sp>
      <p:sp>
        <p:nvSpPr>
          <p:cNvPr id="33" name="雲朵形 32"/>
          <p:cNvSpPr/>
          <p:nvPr/>
        </p:nvSpPr>
        <p:spPr bwMode="auto">
          <a:xfrm rot="273566">
            <a:off x="395536" y="1688055"/>
            <a:ext cx="2296720" cy="1370780"/>
          </a:xfrm>
          <a:prstGeom prst="cloud">
            <a:avLst/>
          </a:prstGeom>
          <a:solidFill>
            <a:schemeClr val="bg1">
              <a:lumMod val="95000"/>
            </a:schemeClr>
          </a:solidFill>
          <a:ln w="9525" cap="flat" cmpd="sng" algn="ctr">
            <a:noFill/>
            <a:prstDash val="solid"/>
            <a:round/>
            <a:headEnd type="none" w="med" len="med"/>
            <a:tailEnd type="none" w="med" len="med"/>
          </a:ln>
          <a:effectLst/>
          <a:extLst/>
        </p:spPr>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fontAlgn="auto">
              <a:spcBef>
                <a:spcPts val="0"/>
              </a:spcBef>
              <a:spcAft>
                <a:spcPts val="0"/>
              </a:spcAft>
            </a:pPr>
            <a:endParaRPr lang="zh-TW" altLang="en-US" sz="1200" b="1" u="none" dirty="0" smtClean="0">
              <a:solidFill>
                <a:prstClr val="black"/>
              </a:solidFill>
              <a:latin typeface="微軟正黑體" pitchFamily="34" charset="-120"/>
              <a:ea typeface="微軟正黑體" pitchFamily="34" charset="-120"/>
            </a:endParaRPr>
          </a:p>
        </p:txBody>
      </p:sp>
      <p:sp>
        <p:nvSpPr>
          <p:cNvPr id="34" name="文字方塊 33"/>
          <p:cNvSpPr txBox="1"/>
          <p:nvPr/>
        </p:nvSpPr>
        <p:spPr>
          <a:xfrm>
            <a:off x="525172" y="1853398"/>
            <a:ext cx="1944216" cy="646481"/>
          </a:xfrm>
          <a:prstGeom prst="rect">
            <a:avLst/>
          </a:prstGeom>
          <a:noFill/>
        </p:spPr>
        <p:txBody>
          <a:bodyPr wrap="square" rtlCol="0">
            <a:spAutoFit/>
          </a:bodyPr>
          <a:lstStyle/>
          <a:p>
            <a:pPr algn="ctr" fontAlgn="auto">
              <a:spcBef>
                <a:spcPts val="0"/>
              </a:spcBef>
              <a:spcAft>
                <a:spcPts val="0"/>
              </a:spcAft>
            </a:pPr>
            <a:r>
              <a:rPr kumimoji="0" lang="zh-TW" altLang="en-US" sz="1200" b="1" u="none" dirty="0" smtClean="0">
                <a:solidFill>
                  <a:prstClr val="black"/>
                </a:solidFill>
                <a:latin typeface="微軟正黑體" pitchFamily="34" charset="-120"/>
                <a:ea typeface="微軟正黑體" pitchFamily="34" charset="-120"/>
              </a:rPr>
              <a:t>於</a:t>
            </a:r>
            <a:r>
              <a:rPr kumimoji="0" lang="zh-TW" altLang="en-US" sz="1200" b="1" u="none" dirty="0">
                <a:solidFill>
                  <a:prstClr val="black"/>
                </a:solidFill>
                <a:latin typeface="微軟正黑體" pitchFamily="34" charset="-120"/>
                <a:ea typeface="微軟正黑體" pitchFamily="34" charset="-120"/>
              </a:rPr>
              <a:t>合約初始</a:t>
            </a:r>
            <a:r>
              <a:rPr kumimoji="0" lang="zh-TW" altLang="en-US" sz="1200" b="1" u="none" dirty="0" smtClean="0">
                <a:solidFill>
                  <a:prstClr val="black"/>
                </a:solidFill>
                <a:latin typeface="微軟正黑體" pitchFamily="34" charset="-120"/>
                <a:ea typeface="微軟正黑體" pitchFamily="34" charset="-120"/>
              </a:rPr>
              <a:t>即評估</a:t>
            </a:r>
            <a:r>
              <a:rPr kumimoji="0" lang="en-US" altLang="zh-TW" sz="1200" b="1" u="none" dirty="0" smtClean="0">
                <a:solidFill>
                  <a:prstClr val="black"/>
                </a:solidFill>
                <a:latin typeface="微軟正黑體" pitchFamily="34" charset="-120"/>
                <a:ea typeface="微軟正黑體" pitchFamily="34" charset="-120"/>
              </a:rPr>
              <a:t/>
            </a:r>
            <a:br>
              <a:rPr kumimoji="0" lang="en-US" altLang="zh-TW" sz="1200" b="1" u="none" dirty="0" smtClean="0">
                <a:solidFill>
                  <a:prstClr val="black"/>
                </a:solidFill>
                <a:latin typeface="微軟正黑體" pitchFamily="34" charset="-120"/>
                <a:ea typeface="微軟正黑體" pitchFamily="34" charset="-120"/>
              </a:rPr>
            </a:br>
            <a:r>
              <a:rPr kumimoji="0" lang="zh-TW" altLang="en-US" sz="1200" b="1" u="none" dirty="0" smtClean="0">
                <a:solidFill>
                  <a:prstClr val="black"/>
                </a:solidFill>
                <a:latin typeface="微軟正黑體" pitchFamily="34" charset="-120"/>
                <a:ea typeface="微軟正黑體" pitchFamily="34" charset="-120"/>
              </a:rPr>
              <a:t>合約全</a:t>
            </a:r>
            <a:r>
              <a:rPr kumimoji="0" lang="zh-TW" altLang="en-US" sz="1200" b="1" u="none" dirty="0">
                <a:solidFill>
                  <a:prstClr val="black"/>
                </a:solidFill>
                <a:latin typeface="微軟正黑體" pitchFamily="34" charset="-120"/>
                <a:ea typeface="微軟正黑體" pitchFamily="34" charset="-120"/>
              </a:rPr>
              <a:t>期獲利性</a:t>
            </a:r>
            <a:r>
              <a:rPr kumimoji="0" lang="zh-TW" altLang="en-US" sz="1200" b="1" u="none" dirty="0" smtClean="0">
                <a:solidFill>
                  <a:prstClr val="black"/>
                </a:solidFill>
                <a:latin typeface="微軟正黑體" pitchFamily="34" charset="-120"/>
                <a:ea typeface="微軟正黑體" pitchFamily="34" charset="-120"/>
              </a:rPr>
              <a:t>：</a:t>
            </a:r>
            <a:endParaRPr kumimoji="0" lang="en-US" altLang="zh-TW" sz="1200" u="none" dirty="0" smtClean="0">
              <a:solidFill>
                <a:prstClr val="black"/>
              </a:solidFill>
              <a:latin typeface="微軟正黑體" pitchFamily="34" charset="-120"/>
              <a:ea typeface="微軟正黑體" pitchFamily="34" charset="-120"/>
            </a:endParaRPr>
          </a:p>
          <a:p>
            <a:pPr algn="ctr" fontAlgn="auto">
              <a:spcBef>
                <a:spcPts val="0"/>
              </a:spcBef>
              <a:spcAft>
                <a:spcPts val="0"/>
              </a:spcAft>
            </a:pPr>
            <a:endParaRPr kumimoji="0" lang="zh-TW" altLang="en-US" sz="1200" u="none" dirty="0">
              <a:solidFill>
                <a:prstClr val="black"/>
              </a:solidFill>
              <a:latin typeface="微軟正黑體" pitchFamily="34" charset="-120"/>
              <a:ea typeface="微軟正黑體" pitchFamily="34" charset="-120"/>
            </a:endParaRPr>
          </a:p>
        </p:txBody>
      </p:sp>
      <p:grpSp>
        <p:nvGrpSpPr>
          <p:cNvPr id="35" name="群組 34"/>
          <p:cNvGrpSpPr/>
          <p:nvPr/>
        </p:nvGrpSpPr>
        <p:grpSpPr>
          <a:xfrm>
            <a:off x="684197" y="2259447"/>
            <a:ext cx="1933017" cy="277063"/>
            <a:chOff x="1152439" y="2945821"/>
            <a:chExt cx="1933017" cy="276998"/>
          </a:xfrm>
        </p:grpSpPr>
        <p:sp>
          <p:nvSpPr>
            <p:cNvPr id="36" name="文字方塊 35"/>
            <p:cNvSpPr txBox="1"/>
            <p:nvPr/>
          </p:nvSpPr>
          <p:spPr>
            <a:xfrm>
              <a:off x="1285256" y="2945821"/>
              <a:ext cx="1800200" cy="276998"/>
            </a:xfrm>
            <a:prstGeom prst="rect">
              <a:avLst/>
            </a:prstGeom>
            <a:noFill/>
          </p:spPr>
          <p:txBody>
            <a:bodyPr wrap="square" rtlCol="0">
              <a:spAutoFit/>
            </a:bodyPr>
            <a:lstStyle/>
            <a:p>
              <a:pPr marL="0" lvl="1" algn="just" fontAlgn="auto">
                <a:spcBef>
                  <a:spcPts val="600"/>
                </a:spcBef>
                <a:spcAft>
                  <a:spcPts val="0"/>
                </a:spcAft>
                <a:defRPr/>
              </a:pPr>
              <a:r>
                <a:rPr kumimoji="0" lang="zh-TW" altLang="en-US" sz="1200" b="1" u="none" dirty="0" smtClean="0">
                  <a:solidFill>
                    <a:prstClr val="black"/>
                  </a:solidFill>
                  <a:latin typeface="微軟正黑體" pitchFamily="34" charset="-120"/>
                  <a:ea typeface="微軟正黑體" pitchFamily="34" charset="-120"/>
                </a:rPr>
                <a:t>收入</a:t>
              </a:r>
              <a:r>
                <a:rPr kumimoji="0" lang="en-US" altLang="zh-TW" sz="1200" b="1" u="none" dirty="0" smtClean="0">
                  <a:solidFill>
                    <a:prstClr val="black"/>
                  </a:solidFill>
                  <a:latin typeface="微軟正黑體" pitchFamily="34" charset="-120"/>
                  <a:ea typeface="微軟正黑體" pitchFamily="34" charset="-120"/>
                </a:rPr>
                <a:t>&gt;</a:t>
              </a:r>
              <a:r>
                <a:rPr kumimoji="0" lang="zh-TW" altLang="en-US" sz="1200" b="1" u="none" dirty="0" smtClean="0">
                  <a:solidFill>
                    <a:prstClr val="black"/>
                  </a:solidFill>
                  <a:latin typeface="微軟正黑體" pitchFamily="34" charset="-120"/>
                  <a:ea typeface="微軟正黑體" pitchFamily="34" charset="-120"/>
                </a:rPr>
                <a:t>支出：</a:t>
              </a:r>
              <a:r>
                <a:rPr kumimoji="0" lang="zh-TW" altLang="en-US" sz="1200" b="1" u="none" dirty="0">
                  <a:solidFill>
                    <a:prstClr val="black"/>
                  </a:solidFill>
                  <a:latin typeface="微軟正黑體" pitchFamily="34" charset="-120"/>
                  <a:ea typeface="微軟正黑體" pitchFamily="34" charset="-120"/>
                </a:rPr>
                <a:t>預期獲利</a:t>
              </a:r>
              <a:endParaRPr kumimoji="0" lang="en-US" altLang="zh-TW" sz="1200" b="1" u="none" dirty="0">
                <a:solidFill>
                  <a:prstClr val="black"/>
                </a:solidFill>
                <a:latin typeface="微軟正黑體" pitchFamily="34" charset="-120"/>
                <a:ea typeface="微軟正黑體" pitchFamily="34" charset="-120"/>
              </a:endParaRPr>
            </a:p>
          </p:txBody>
        </p:sp>
        <p:sp>
          <p:nvSpPr>
            <p:cNvPr id="37" name="橢圓 36"/>
            <p:cNvSpPr/>
            <p:nvPr/>
          </p:nvSpPr>
          <p:spPr bwMode="auto">
            <a:xfrm>
              <a:off x="1152439" y="2995151"/>
              <a:ext cx="180000" cy="180000"/>
            </a:xfrm>
            <a:prstGeom prst="ellipse">
              <a:avLst/>
            </a:prstGeom>
            <a:solidFill>
              <a:schemeClr val="tx2">
                <a:lumMod val="60000"/>
                <a:lumOff val="4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auto">
                <a:spcBef>
                  <a:spcPts val="0"/>
                </a:spcBef>
                <a:spcAft>
                  <a:spcPts val="0"/>
                </a:spcAft>
              </a:pPr>
              <a:endParaRPr lang="zh-TW" altLang="en-US" sz="1000" b="1" u="none" dirty="0" smtClean="0">
                <a:solidFill>
                  <a:prstClr val="black"/>
                </a:solidFill>
                <a:latin typeface="微軟正黑體" pitchFamily="34" charset="-120"/>
                <a:ea typeface="微軟正黑體" pitchFamily="34" charset="-120"/>
              </a:endParaRPr>
            </a:p>
          </p:txBody>
        </p:sp>
      </p:grpSp>
      <p:grpSp>
        <p:nvGrpSpPr>
          <p:cNvPr id="38" name="群組 37"/>
          <p:cNvGrpSpPr/>
          <p:nvPr/>
        </p:nvGrpSpPr>
        <p:grpSpPr>
          <a:xfrm>
            <a:off x="690674" y="2496985"/>
            <a:ext cx="1920227" cy="277063"/>
            <a:chOff x="1212412" y="3980267"/>
            <a:chExt cx="1920227" cy="276999"/>
          </a:xfrm>
        </p:grpSpPr>
        <p:sp>
          <p:nvSpPr>
            <p:cNvPr id="39" name="文字方塊 38"/>
            <p:cNvSpPr txBox="1"/>
            <p:nvPr/>
          </p:nvSpPr>
          <p:spPr>
            <a:xfrm>
              <a:off x="1332439" y="3980267"/>
              <a:ext cx="1800200" cy="276999"/>
            </a:xfrm>
            <a:prstGeom prst="rect">
              <a:avLst/>
            </a:prstGeom>
            <a:noFill/>
          </p:spPr>
          <p:txBody>
            <a:bodyPr wrap="square" rtlCol="0">
              <a:spAutoFit/>
            </a:bodyPr>
            <a:lstStyle/>
            <a:p>
              <a:pPr marL="0" lvl="1" algn="just" fontAlgn="auto">
                <a:spcBef>
                  <a:spcPts val="600"/>
                </a:spcBef>
                <a:spcAft>
                  <a:spcPts val="0"/>
                </a:spcAft>
                <a:defRPr/>
              </a:pPr>
              <a:r>
                <a:rPr kumimoji="0" lang="zh-TW" altLang="en-US" sz="1200" b="1" u="none" dirty="0" smtClean="0">
                  <a:solidFill>
                    <a:prstClr val="black"/>
                  </a:solidFill>
                  <a:latin typeface="微軟正黑體" pitchFamily="34" charset="-120"/>
                  <a:ea typeface="微軟正黑體" pitchFamily="34" charset="-120"/>
                </a:rPr>
                <a:t>收入</a:t>
              </a:r>
              <a:r>
                <a:rPr kumimoji="0" lang="en-US" altLang="zh-TW" sz="1200" b="1" u="none" dirty="0">
                  <a:solidFill>
                    <a:prstClr val="black"/>
                  </a:solidFill>
                  <a:latin typeface="微軟正黑體" pitchFamily="34" charset="-120"/>
                  <a:ea typeface="微軟正黑體" pitchFamily="34" charset="-120"/>
                </a:rPr>
                <a:t>&lt;</a:t>
              </a:r>
              <a:r>
                <a:rPr kumimoji="0" lang="zh-TW" altLang="en-US" sz="1200" b="1" u="none" dirty="0" smtClean="0">
                  <a:solidFill>
                    <a:prstClr val="black"/>
                  </a:solidFill>
                  <a:latin typeface="微軟正黑體" pitchFamily="34" charset="-120"/>
                  <a:ea typeface="微軟正黑體" pitchFamily="34" charset="-120"/>
                </a:rPr>
                <a:t>支出</a:t>
              </a:r>
              <a:r>
                <a:rPr kumimoji="0" lang="zh-TW" altLang="en-US" sz="1200" b="1" u="none" dirty="0">
                  <a:solidFill>
                    <a:prstClr val="black"/>
                  </a:solidFill>
                  <a:latin typeface="微軟正黑體" pitchFamily="34" charset="-120"/>
                  <a:ea typeface="微軟正黑體" pitchFamily="34" charset="-120"/>
                </a:rPr>
                <a:t>：</a:t>
              </a:r>
              <a:r>
                <a:rPr kumimoji="0" lang="zh-TW" altLang="en-US" sz="1200" b="1" u="none" dirty="0" smtClean="0">
                  <a:solidFill>
                    <a:prstClr val="black"/>
                  </a:solidFill>
                  <a:latin typeface="微軟正黑體" pitchFamily="34" charset="-120"/>
                  <a:ea typeface="微軟正黑體" pitchFamily="34" charset="-120"/>
                </a:rPr>
                <a:t>預期虧損</a:t>
              </a:r>
              <a:endParaRPr kumimoji="0" lang="en-US" altLang="zh-TW" sz="1200" b="1" u="none" dirty="0">
                <a:solidFill>
                  <a:prstClr val="black"/>
                </a:solidFill>
                <a:latin typeface="微軟正黑體" pitchFamily="34" charset="-120"/>
                <a:ea typeface="微軟正黑體" pitchFamily="34" charset="-120"/>
              </a:endParaRPr>
            </a:p>
          </p:txBody>
        </p:sp>
        <p:sp>
          <p:nvSpPr>
            <p:cNvPr id="40" name="橢圓 39"/>
            <p:cNvSpPr/>
            <p:nvPr/>
          </p:nvSpPr>
          <p:spPr bwMode="auto">
            <a:xfrm>
              <a:off x="1212412" y="4019743"/>
              <a:ext cx="180000" cy="180000"/>
            </a:xfrm>
            <a:prstGeom prst="ellipse">
              <a:avLst/>
            </a:prstGeom>
            <a:solidFill>
              <a:srgbClr val="FFB3B3"/>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auto">
                <a:spcBef>
                  <a:spcPts val="0"/>
                </a:spcBef>
                <a:spcAft>
                  <a:spcPts val="0"/>
                </a:spcAft>
              </a:pPr>
              <a:endParaRPr lang="zh-TW" altLang="en-US" sz="1400" b="1" u="none" dirty="0" smtClean="0">
                <a:solidFill>
                  <a:prstClr val="black"/>
                </a:solidFill>
                <a:latin typeface="微軟正黑體" pitchFamily="34" charset="-120"/>
                <a:ea typeface="微軟正黑體" pitchFamily="34" charset="-120"/>
              </a:endParaRPr>
            </a:p>
          </p:txBody>
        </p:sp>
      </p:grpSp>
      <p:sp>
        <p:nvSpPr>
          <p:cNvPr id="41" name="文字方塊 40"/>
          <p:cNvSpPr txBox="1"/>
          <p:nvPr/>
        </p:nvSpPr>
        <p:spPr>
          <a:xfrm>
            <a:off x="1733902" y="5896473"/>
            <a:ext cx="1480056" cy="200101"/>
          </a:xfrm>
          <a:prstGeom prst="rect">
            <a:avLst/>
          </a:prstGeom>
          <a:noFill/>
        </p:spPr>
        <p:txBody>
          <a:bodyPr wrap="square" rtlCol="0">
            <a:spAutoFit/>
          </a:bodyPr>
          <a:lstStyle/>
          <a:p>
            <a:pPr fontAlgn="auto">
              <a:spcBef>
                <a:spcPts val="0"/>
              </a:spcBef>
              <a:spcAft>
                <a:spcPts val="0"/>
              </a:spcAft>
            </a:pPr>
            <a:r>
              <a:rPr kumimoji="0" lang="zh-TW" altLang="en-US" sz="700" u="none" dirty="0" smtClean="0">
                <a:solidFill>
                  <a:prstClr val="black"/>
                </a:solidFill>
                <a:latin typeface="微軟正黑體" pitchFamily="34" charset="-120"/>
                <a:ea typeface="微軟正黑體" pitchFamily="34" charset="-120"/>
              </a:rPr>
              <a:t>註：風險調整概念類似安全邊際</a:t>
            </a:r>
            <a:endParaRPr kumimoji="0" lang="zh-TW" altLang="en-US" sz="700" u="none" dirty="0">
              <a:solidFill>
                <a:prstClr val="black"/>
              </a:solidFill>
              <a:latin typeface="微軟正黑體" pitchFamily="34" charset="-120"/>
              <a:ea typeface="微軟正黑體" pitchFamily="34" charset="-120"/>
            </a:endParaRPr>
          </a:p>
        </p:txBody>
      </p:sp>
      <p:pic>
        <p:nvPicPr>
          <p:cNvPr id="42" name="圖片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163" y="4549212"/>
            <a:ext cx="2379663" cy="1347202"/>
          </a:xfrm>
          <a:prstGeom prst="rect">
            <a:avLst/>
          </a:prstGeom>
        </p:spPr>
      </p:pic>
      <p:pic>
        <p:nvPicPr>
          <p:cNvPr id="43" name="圖片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3464" y="4705205"/>
            <a:ext cx="2458736" cy="1291259"/>
          </a:xfrm>
          <a:prstGeom prst="rect">
            <a:avLst/>
          </a:prstGeom>
        </p:spPr>
      </p:pic>
      <p:pic>
        <p:nvPicPr>
          <p:cNvPr id="44" name="圖片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59833" y="1623672"/>
            <a:ext cx="3602415" cy="2238270"/>
          </a:xfrm>
          <a:prstGeom prst="rect">
            <a:avLst/>
          </a:prstGeom>
        </p:spPr>
      </p:pic>
      <p:sp>
        <p:nvSpPr>
          <p:cNvPr id="47" name="標題 1"/>
          <p:cNvSpPr txBox="1">
            <a:spLocks/>
          </p:cNvSpPr>
          <p:nvPr/>
        </p:nvSpPr>
        <p:spPr>
          <a:xfrm>
            <a:off x="2339757" y="96140"/>
            <a:ext cx="6415839" cy="644840"/>
          </a:xfrm>
          <a:prstGeom prst="rect">
            <a:avLst/>
          </a:prstGeom>
        </p:spPr>
        <p:txBody>
          <a:bodyPr>
            <a:noAutofit/>
          </a:bodyPr>
          <a:lst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a:lstStyle>
          <a:p>
            <a:r>
              <a:rPr lang="en-US" altLang="zh-TW" sz="3700" b="1" u="none" dirty="0" smtClean="0">
                <a:solidFill>
                  <a:srgbClr val="404040"/>
                </a:solidFill>
              </a:rPr>
              <a:t>02. </a:t>
            </a:r>
            <a:r>
              <a:rPr lang="zh-TW" altLang="en-US" sz="3700" b="1" u="none" dirty="0">
                <a:solidFill>
                  <a:srgbClr val="404040"/>
                </a:solidFill>
              </a:rPr>
              <a:t>合約全期獲利性預估</a:t>
            </a:r>
            <a:endParaRPr lang="zh-TW" altLang="en-US" sz="3700" b="1" u="none" kern="0" dirty="0">
              <a:solidFill>
                <a:srgbClr val="404040"/>
              </a:solidFill>
            </a:endParaRPr>
          </a:p>
        </p:txBody>
      </p:sp>
    </p:spTree>
    <p:extLst>
      <p:ext uri="{BB962C8B-B14F-4D97-AF65-F5344CB8AC3E}">
        <p14:creationId xmlns:p14="http://schemas.microsoft.com/office/powerpoint/2010/main" val="8517583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
          <p:cNvSpPr>
            <a:spLocks noChangeArrowheads="1"/>
          </p:cNvSpPr>
          <p:nvPr/>
        </p:nvSpPr>
        <p:spPr bwMode="auto">
          <a:xfrm>
            <a:off x="2339979" y="320675"/>
            <a:ext cx="4824413"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77800" algn="l"/>
              </a:tabLst>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tabLst>
                <a:tab pos="177800" algn="l"/>
              </a:tabLst>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tabLst>
                <a:tab pos="177800" algn="l"/>
              </a:tabLst>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tabLst>
                <a:tab pos="177800" algn="l"/>
              </a:tabLst>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tabLst>
                <a:tab pos="177800" algn="l"/>
              </a:tabLst>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tabLst>
                <a:tab pos="177800" algn="l"/>
              </a:tabLs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tabLst>
                <a:tab pos="177800" algn="l"/>
              </a:tabLs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tabLst>
                <a:tab pos="177800" algn="l"/>
              </a:tabLs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tabLst>
                <a:tab pos="177800" algn="l"/>
              </a:tabLst>
              <a:defRPr kumimoji="1" sz="2400" u="sng">
                <a:solidFill>
                  <a:schemeClr val="tx1"/>
                </a:solidFill>
                <a:latin typeface="Times New Roman" panose="02020603050405020304" pitchFamily="18" charset="0"/>
                <a:ea typeface="新細明體" panose="02020500000000000000" pitchFamily="18" charset="-120"/>
              </a:defRPr>
            </a:lvl9pPr>
          </a:lstStyle>
          <a:p>
            <a:pPr algn="ctr">
              <a:lnSpc>
                <a:spcPct val="90000"/>
              </a:lnSpc>
              <a:spcBef>
                <a:spcPct val="20000"/>
              </a:spcBef>
              <a:buClr>
                <a:srgbClr val="FFFFFF"/>
              </a:buClr>
              <a:buSzPct val="80000"/>
              <a:buFont typeface="Wingdings" panose="05000000000000000000" pitchFamily="2" charset="2"/>
              <a:buNone/>
            </a:pPr>
            <a:r>
              <a:rPr lang="zh-TW" altLang="en-US" sz="2800" b="1" u="none">
                <a:solidFill>
                  <a:srgbClr val="000000"/>
                </a:solidFill>
                <a:latin typeface="微軟正黑體" panose="020B0604030504040204" pitchFamily="34" charset="-120"/>
                <a:ea typeface="微軟正黑體" panose="020B0604030504040204" pitchFamily="34" charset="-120"/>
              </a:rPr>
              <a:t>林國彬 副資訊長</a:t>
            </a:r>
            <a:endParaRPr lang="en-US" altLang="zh-TW" sz="2800" b="1" u="none">
              <a:solidFill>
                <a:srgbClr val="000000"/>
              </a:solidFill>
              <a:latin typeface="微軟正黑體" panose="020B0604030504040204" pitchFamily="34" charset="-120"/>
              <a:ea typeface="微軟正黑體" panose="020B0604030504040204" pitchFamily="34" charset="-120"/>
            </a:endParaRPr>
          </a:p>
          <a:p>
            <a:pPr algn="ctr">
              <a:lnSpc>
                <a:spcPct val="90000"/>
              </a:lnSpc>
              <a:spcBef>
                <a:spcPct val="20000"/>
              </a:spcBef>
              <a:buClr>
                <a:srgbClr val="FFFFFF"/>
              </a:buClr>
              <a:buSzPct val="80000"/>
              <a:buFont typeface="Wingdings" panose="05000000000000000000" pitchFamily="2" charset="2"/>
              <a:buNone/>
            </a:pPr>
            <a:r>
              <a:rPr lang="zh-TW" altLang="en-US" b="1" u="none">
                <a:solidFill>
                  <a:srgbClr val="000000"/>
                </a:solidFill>
                <a:latin typeface="微軟正黑體" panose="020B0604030504040204" pitchFamily="34" charset="-120"/>
                <a:ea typeface="微軟正黑體" panose="020B0604030504040204" pitchFamily="34" charset="-120"/>
              </a:rPr>
              <a:t>關鍵績效指標檢視表</a:t>
            </a:r>
          </a:p>
        </p:txBody>
      </p:sp>
      <p:graphicFrame>
        <p:nvGraphicFramePr>
          <p:cNvPr id="4183" name="Group 87"/>
          <p:cNvGraphicFramePr>
            <a:graphicFrameLocks noGrp="1"/>
          </p:cNvGraphicFramePr>
          <p:nvPr>
            <p:extLst>
              <p:ext uri="{D42A27DB-BD31-4B8C-83A1-F6EECF244321}">
                <p14:modId xmlns:p14="http://schemas.microsoft.com/office/powerpoint/2010/main" val="2435662006"/>
              </p:ext>
            </p:extLst>
          </p:nvPr>
        </p:nvGraphicFramePr>
        <p:xfrm>
          <a:off x="179388" y="1379720"/>
          <a:ext cx="8785226" cy="3358147"/>
        </p:xfrm>
        <a:graphic>
          <a:graphicData uri="http://schemas.openxmlformats.org/drawingml/2006/table">
            <a:tbl>
              <a:tblPr/>
              <a:tblGrid>
                <a:gridCol w="432172">
                  <a:extLst>
                    <a:ext uri="{9D8B030D-6E8A-4147-A177-3AD203B41FA5}">
                      <a16:colId xmlns:a16="http://schemas.microsoft.com/office/drawing/2014/main" val="20000"/>
                    </a:ext>
                  </a:extLst>
                </a:gridCol>
                <a:gridCol w="2088232">
                  <a:extLst>
                    <a:ext uri="{9D8B030D-6E8A-4147-A177-3AD203B41FA5}">
                      <a16:colId xmlns:a16="http://schemas.microsoft.com/office/drawing/2014/main" val="20001"/>
                    </a:ext>
                  </a:extLst>
                </a:gridCol>
                <a:gridCol w="1044137">
                  <a:extLst>
                    <a:ext uri="{9D8B030D-6E8A-4147-A177-3AD203B41FA5}">
                      <a16:colId xmlns:a16="http://schemas.microsoft.com/office/drawing/2014/main" val="20002"/>
                    </a:ext>
                  </a:extLst>
                </a:gridCol>
                <a:gridCol w="1044137">
                  <a:extLst>
                    <a:ext uri="{9D8B030D-6E8A-4147-A177-3AD203B41FA5}">
                      <a16:colId xmlns:a16="http://schemas.microsoft.com/office/drawing/2014/main" val="20003"/>
                    </a:ext>
                  </a:extLst>
                </a:gridCol>
                <a:gridCol w="1044137">
                  <a:extLst>
                    <a:ext uri="{9D8B030D-6E8A-4147-A177-3AD203B41FA5}">
                      <a16:colId xmlns:a16="http://schemas.microsoft.com/office/drawing/2014/main" val="20004"/>
                    </a:ext>
                  </a:extLst>
                </a:gridCol>
                <a:gridCol w="1044137">
                  <a:extLst>
                    <a:ext uri="{9D8B030D-6E8A-4147-A177-3AD203B41FA5}">
                      <a16:colId xmlns:a16="http://schemas.microsoft.com/office/drawing/2014/main" val="20005"/>
                    </a:ext>
                  </a:extLst>
                </a:gridCol>
                <a:gridCol w="1044137">
                  <a:extLst>
                    <a:ext uri="{9D8B030D-6E8A-4147-A177-3AD203B41FA5}">
                      <a16:colId xmlns:a16="http://schemas.microsoft.com/office/drawing/2014/main" val="20006"/>
                    </a:ext>
                  </a:extLst>
                </a:gridCol>
                <a:gridCol w="1044137">
                  <a:extLst>
                    <a:ext uri="{9D8B030D-6E8A-4147-A177-3AD203B41FA5}">
                      <a16:colId xmlns:a16="http://schemas.microsoft.com/office/drawing/2014/main" val="20007"/>
                    </a:ext>
                  </a:extLst>
                </a:gridCol>
              </a:tblGrid>
              <a:tr h="419356">
                <a:tc rowSpan="2" gridSpan="2">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關鍵績效指標</a:t>
                      </a:r>
                    </a:p>
                  </a:txBody>
                  <a:tcPr marL="91442" marR="91442" marT="45724" marB="4572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endParaRPr>
                    </a:p>
                  </a:txBody>
                  <a:tcPr marL="91442" marR="91442" marT="45719" marB="45719"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107</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年</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1-11</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月</a:t>
                      </a:r>
                    </a:p>
                  </a:txBody>
                  <a:tcPr marL="91442" marR="91442"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4">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108</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年</a:t>
                      </a: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1-11</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月</a:t>
                      </a:r>
                    </a:p>
                  </a:txBody>
                  <a:tcPr marL="91442" marR="91442"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tc>
                <a:tc hMerge="1">
                  <a:txBody>
                    <a:bodyPr/>
                    <a:lstStyle/>
                    <a:p>
                      <a:endParaRPr lang="zh-TW" altLang="en-US"/>
                    </a:p>
                  </a:txBody>
                  <a:tcPr/>
                </a:tc>
                <a:tc hMerge="1">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endParaRPr>
                    </a:p>
                  </a:txBody>
                  <a:tcPr marL="91442" marR="91442" marT="45719" marB="4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108</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年度</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責任額</a:t>
                      </a:r>
                    </a:p>
                  </a:txBody>
                  <a:tcPr marL="91442" marR="91442"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4727">
                <a:tc gridSpan="2" vMerge="1">
                  <a:txBody>
                    <a:bodyPr/>
                    <a:lstStyle/>
                    <a:p>
                      <a:endParaRPr lang="zh-TW" altLang="en-US"/>
                    </a:p>
                  </a:txBody>
                  <a:tcPr/>
                </a:tc>
                <a:tc hMerge="1" vMerge="1">
                  <a:txBody>
                    <a:bodyPr/>
                    <a:lstStyle/>
                    <a:p>
                      <a:endParaRPr lang="zh-TW" altLang="en-US"/>
                    </a:p>
                  </a:txBody>
                  <a:tcPr/>
                </a:tc>
                <a:tc vMerge="1">
                  <a:txBody>
                    <a:bodyPr/>
                    <a:lstStyle/>
                    <a:p>
                      <a:endParaRPr lang="zh-TW" altLang="en-US"/>
                    </a:p>
                  </a:txBody>
                  <a:tcPr/>
                </a:tc>
                <a:tc>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實際值</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a:t>
                      </a:r>
                    </a:p>
                  </a:txBody>
                  <a:tcPr marL="91442" marR="91442"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責任額</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(2)</a:t>
                      </a:r>
                    </a:p>
                  </a:txBody>
                  <a:tcPr marL="91442" marR="91442"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達成率</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(1)/(2)</a:t>
                      </a:r>
                    </a:p>
                  </a:txBody>
                  <a:tcPr marL="91442" marR="91442"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綜合</a:t>
                      </a:r>
                      <a:endParaRPr kumimoji="1" lang="en-US" altLang="zh-TW" sz="1600" b="1" i="0" u="none" strike="noStrike" cap="none" normalizeH="0" baseline="0" dirty="0" smtClean="0">
                        <a:ln>
                          <a:noFill/>
                        </a:ln>
                        <a:solidFill>
                          <a:schemeClr val="tx1"/>
                        </a:solidFill>
                        <a:effectLst/>
                        <a:latin typeface="微軟正黑體" pitchFamily="34" charset="-12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達成率</a:t>
                      </a:r>
                    </a:p>
                  </a:txBody>
                  <a:tcPr marL="91442" marR="91442"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extLst>
                  <a:ext uri="{0D108BD9-81ED-4DB2-BD59-A6C34878D82A}">
                    <a16:rowId xmlns:a16="http://schemas.microsoft.com/office/drawing/2014/main" val="10001"/>
                  </a:ext>
                </a:extLst>
              </a:tr>
              <a:tr h="360000">
                <a:tc rowSpan="8">
                  <a:txBody>
                    <a:bodyPr/>
                    <a:lstStyle/>
                    <a:p>
                      <a:pPr algn="ctr" rtl="0" fontAlgn="ct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數</a:t>
                      </a:r>
                      <a:endPar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endParaRPr>
                    </a:p>
                    <a:p>
                      <a:pPr algn="ctr" rtl="0" fontAlgn="ct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位</a:t>
                      </a:r>
                      <a:endPar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endParaRPr>
                    </a:p>
                    <a:p>
                      <a:pPr algn="ctr" rtl="0" fontAlgn="ct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金</a:t>
                      </a:r>
                      <a:endPar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endParaRPr>
                    </a:p>
                    <a:p>
                      <a:pPr algn="ctr" rtl="0" fontAlgn="ct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融</a:t>
                      </a:r>
                      <a:endPar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endParaRPr>
                    </a:p>
                    <a:p>
                      <a:pPr algn="ctr" rtl="0" fontAlgn="ct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指</a:t>
                      </a:r>
                      <a:endPar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endParaRPr>
                    </a:p>
                    <a:p>
                      <a:pPr algn="ctr" rtl="0" fontAlgn="ct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標</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l" rtl="0" fontAlgn="ct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客戶數據平台運用</a:t>
                      </a:r>
                    </a:p>
                  </a:txBody>
                  <a:tcPr marL="9525" marR="9525" marT="952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rowSpan="8">
                  <a:txBody>
                    <a:bodyPr/>
                    <a:lstStyle/>
                    <a:p>
                      <a:pPr algn="ctr" rtl="0" fontAlgn="ctr"/>
                      <a:endPar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117.61%</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100%</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117.6%</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8">
                  <a:txBody>
                    <a:bodyPr/>
                    <a:lstStyle/>
                    <a:p>
                      <a:pPr algn="ctr" rtl="0" fontAlgn="ctr"/>
                      <a:r>
                        <a:rPr lang="en-US" altLang="zh-TW" sz="1600" b="1" i="0" u="none" strike="noStrike" dirty="0" smtClean="0">
                          <a:solidFill>
                            <a:srgbClr val="000000"/>
                          </a:solidFill>
                          <a:effectLst/>
                          <a:latin typeface="微軟正黑體" panose="020B0604030504040204" pitchFamily="34" charset="-120"/>
                          <a:ea typeface="微軟正黑體" panose="020B0604030504040204" pitchFamily="34" charset="-120"/>
                        </a:rPr>
                        <a:t>139.0%</a:t>
                      </a:r>
                      <a:endPar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100%</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16000">
                <a:tc vMerge="1">
                  <a:txBody>
                    <a:bodyPr/>
                    <a:lstStyle/>
                    <a:p>
                      <a:endParaRPr lang="zh-TW"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l"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比重</a:t>
                      </a: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:35%)</a:t>
                      </a:r>
                    </a:p>
                  </a:txBody>
                  <a:tcPr marL="9525" marR="9525" marT="952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0000">
                <a:tc vMerge="1">
                  <a:txBody>
                    <a:bodyPr/>
                    <a:lstStyle/>
                    <a:p>
                      <a:endParaRPr lang="zh-TW" altLang="en-US"/>
                    </a:p>
                  </a:txBody>
                  <a:tcPr/>
                </a:tc>
                <a:tc>
                  <a:txBody>
                    <a:bodyPr/>
                    <a:lstStyle/>
                    <a:p>
                      <a:pPr algn="l" rtl="0" fontAlgn="ct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網路會員數</a:t>
                      </a:r>
                    </a:p>
                  </a:txBody>
                  <a:tcPr marL="9525" marR="9525" marT="952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vMerge="1">
                  <a:txBody>
                    <a:bodyPr/>
                    <a:lstStyle/>
                    <a:p>
                      <a:endParaRPr lang="zh-TW" altLang="en-US"/>
                    </a:p>
                  </a:txBody>
                  <a:tcPr/>
                </a:tc>
                <a:tc rowSpan="2">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499,250 </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391,300 </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127.6%</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tc rowSpan="2">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40</a:t>
                      </a:r>
                      <a:r>
                        <a:rPr lang="zh-TW" altLang="en-US" sz="1600" b="0" i="0" u="none" strike="noStrike">
                          <a:solidFill>
                            <a:srgbClr val="000000"/>
                          </a:solidFill>
                          <a:effectLst/>
                          <a:latin typeface="微軟正黑體" panose="020B0604030504040204" pitchFamily="34" charset="-120"/>
                          <a:ea typeface="微軟正黑體" panose="020B0604030504040204" pitchFamily="34" charset="-120"/>
                        </a:rPr>
                        <a:t>萬</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16024">
                <a:tc vMerge="1">
                  <a:txBody>
                    <a:bodyPr/>
                    <a:lstStyle/>
                    <a:p>
                      <a:endParaRPr lang="zh-TW" altLang="en-US"/>
                    </a:p>
                  </a:txBody>
                  <a:tcPr/>
                </a:tc>
                <a:tc>
                  <a:txBody>
                    <a:bodyPr/>
                    <a:lstStyle/>
                    <a:p>
                      <a:pPr algn="l"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比重</a:t>
                      </a: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:15%)</a:t>
                      </a:r>
                    </a:p>
                  </a:txBody>
                  <a:tcPr marL="9525" marR="9525" marT="952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11"/>
                  </a:ext>
                </a:extLst>
              </a:tr>
              <a:tr h="360040">
                <a:tc vMerge="1">
                  <a:txBody>
                    <a:bodyPr/>
                    <a:lstStyle/>
                    <a:p>
                      <a:endParaRPr lang="zh-TW" altLang="en-US"/>
                    </a:p>
                  </a:txBody>
                  <a:tcPr/>
                </a:tc>
                <a:tc>
                  <a:txBody>
                    <a:bodyPr/>
                    <a:lstStyle/>
                    <a:p>
                      <a:pPr algn="l" rtl="0" fontAlgn="ct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數位服務交易量成長</a:t>
                      </a:r>
                    </a:p>
                  </a:txBody>
                  <a:tcPr marL="9525" marR="9525" marT="952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vMerge="1">
                  <a:txBody>
                    <a:bodyPr/>
                    <a:lstStyle/>
                    <a:p>
                      <a:endParaRPr lang="zh-TW" altLang="en-US"/>
                    </a:p>
                  </a:txBody>
                  <a:tcPr/>
                </a:tc>
                <a:tc rowSpan="2">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240.17%</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100%</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240.2%</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tc rowSpan="2">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100%</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16000">
                <a:tc vMerge="1">
                  <a:txBody>
                    <a:bodyPr/>
                    <a:lstStyle/>
                    <a:p>
                      <a:endParaRPr lang="zh-TW"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l"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比重</a:t>
                      </a: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:15%)</a:t>
                      </a:r>
                    </a:p>
                  </a:txBody>
                  <a:tcPr marL="9525" marR="9525" marT="952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60000">
                <a:tc vMerge="1">
                  <a:txBody>
                    <a:bodyPr/>
                    <a:lstStyle/>
                    <a:p>
                      <a:endParaRPr lang="zh-TW" altLang="en-US"/>
                    </a:p>
                  </a:txBody>
                  <a:tcPr/>
                </a:tc>
                <a:tc>
                  <a:txBody>
                    <a:bodyPr/>
                    <a:lstStyle/>
                    <a:p>
                      <a:pPr algn="l" rtl="0" fontAlgn="ct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顧客淨推薦值</a:t>
                      </a: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NPS</a:t>
                      </a:r>
                    </a:p>
                  </a:txBody>
                  <a:tcPr marL="9525" marR="9525" marT="952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vMerge="1">
                  <a:txBody>
                    <a:bodyPr/>
                    <a:lstStyle/>
                    <a:p>
                      <a:endParaRPr lang="zh-TW" altLang="en-US"/>
                    </a:p>
                  </a:txBody>
                  <a:tcPr/>
                </a:tc>
                <a:tc rowSpan="2">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61.00%</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50%</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122.0%</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100%</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16000">
                <a:tc vMerge="1">
                  <a:txBody>
                    <a:bodyPr/>
                    <a:lstStyle/>
                    <a:p>
                      <a:endParaRPr lang="zh-TW" altLang="en-US"/>
                    </a:p>
                  </a:txBody>
                  <a:tcPr/>
                </a:tc>
                <a:tc>
                  <a:txBody>
                    <a:bodyPr/>
                    <a:lstStyle/>
                    <a:p>
                      <a:pPr algn="l"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比重</a:t>
                      </a: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:35%)</a:t>
                      </a:r>
                    </a:p>
                  </a:txBody>
                  <a:tcPr marL="9525" marR="9525" marT="952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15"/>
                  </a:ext>
                </a:extLst>
              </a:tr>
            </a:tbl>
          </a:graphicData>
        </a:graphic>
      </p:graphicFrame>
      <p:sp>
        <p:nvSpPr>
          <p:cNvPr id="5210" name="頁尾版面配置區 3"/>
          <p:cNvSpPr>
            <a:spLocks noGrp="1"/>
          </p:cNvSpPr>
          <p:nvPr>
            <p:ph type="ftr" sz="quarter" idx="11"/>
          </p:nvPr>
        </p:nvSpPr>
        <p:spPr bwMode="auto">
          <a:xfrm>
            <a:off x="250825" y="6599238"/>
            <a:ext cx="6783388" cy="287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r>
              <a:rPr lang="zh-TW" altLang="en-US" sz="900" u="none" smtClean="0">
                <a:solidFill>
                  <a:srgbClr val="000000"/>
                </a:solidFill>
                <a:latin typeface="微軟正黑體" panose="020B0604030504040204" pitchFamily="34" charset="-120"/>
                <a:ea typeface="微軟正黑體" panose="020B0604030504040204" pitchFamily="34" charset="-120"/>
              </a:rPr>
              <a:t>機密等級：密            日期：</a:t>
            </a:r>
            <a:r>
              <a:rPr lang="en-US" altLang="zh-TW" sz="900" u="none" smtClean="0">
                <a:solidFill>
                  <a:srgbClr val="000000"/>
                </a:solidFill>
                <a:latin typeface="微軟正黑體" panose="020B0604030504040204" pitchFamily="34" charset="-120"/>
                <a:ea typeface="微軟正黑體" panose="020B0604030504040204" pitchFamily="34" charset="-120"/>
              </a:rPr>
              <a:t>2019/12/18</a:t>
            </a:r>
            <a:endParaRPr lang="zh-TW" altLang="en-US" sz="900" u="none" smtClean="0">
              <a:solidFill>
                <a:srgbClr val="00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667735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9" name="直線單箭頭接點 98"/>
          <p:cNvCxnSpPr/>
          <p:nvPr/>
        </p:nvCxnSpPr>
        <p:spPr bwMode="auto">
          <a:xfrm flipV="1">
            <a:off x="234161" y="2450948"/>
            <a:ext cx="4464000" cy="0"/>
          </a:xfrm>
          <a:prstGeom prst="straightConnector1">
            <a:avLst/>
          </a:prstGeom>
          <a:solidFill>
            <a:schemeClr val="accent1"/>
          </a:solidFill>
          <a:ln w="76200" cap="flat" cmpd="sng" algn="ctr">
            <a:solidFill>
              <a:schemeClr val="tx2"/>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文字方塊 64"/>
          <p:cNvSpPr txBox="1"/>
          <p:nvPr/>
        </p:nvSpPr>
        <p:spPr>
          <a:xfrm>
            <a:off x="1151510" y="1705830"/>
            <a:ext cx="804607" cy="461772"/>
          </a:xfrm>
          <a:prstGeom prst="rect">
            <a:avLst/>
          </a:prstGeom>
          <a:noFill/>
        </p:spPr>
        <p:txBody>
          <a:bodyPr wrap="square" rtlCol="0">
            <a:spAutoFit/>
          </a:bodyPr>
          <a:lstStyle/>
          <a:p>
            <a:pPr algn="ctr"/>
            <a:r>
              <a:rPr lang="zh-TW" altLang="en-US" sz="1200" b="1" u="none"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rPr>
              <a:t>要保書</a:t>
            </a:r>
            <a:endParaRPr lang="en-US" altLang="zh-TW" sz="1200" b="1" u="none"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endParaRPr>
          </a:p>
          <a:p>
            <a:pPr algn="ctr"/>
            <a:r>
              <a:rPr lang="zh-TW" altLang="en-US" sz="1200" b="1" u="none"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rPr>
              <a:t>建檔日</a:t>
            </a:r>
            <a:endParaRPr lang="en-US" altLang="zh-TW" sz="1200" b="1" u="none"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88" name="矩形 87"/>
          <p:cNvSpPr/>
          <p:nvPr/>
        </p:nvSpPr>
        <p:spPr>
          <a:xfrm>
            <a:off x="253476" y="1668262"/>
            <a:ext cx="648000" cy="720080"/>
          </a:xfrm>
          <a:prstGeom prst="rect">
            <a:avLst/>
          </a:prstGeom>
          <a:solidFill>
            <a:schemeClr val="accent1"/>
          </a:solidFill>
          <a:ln>
            <a:noFill/>
          </a:ln>
          <a:effectLst/>
        </p:spPr>
        <p:txBody>
          <a:bodyPr vert="eaVert" wrap="square" lIns="0" tIns="0" rIns="0" bIns="0" rtlCol="0" anchor="ctr">
            <a:noAutofit/>
          </a:bodyPr>
          <a:lstStyle/>
          <a:p>
            <a:pPr algn="ctr"/>
            <a:r>
              <a:rPr lang="zh-TW" altLang="en-US" sz="1600" b="1" u="none" dirty="0">
                <a:solidFill>
                  <a:prstClr val="white"/>
                </a:solidFill>
                <a:latin typeface="微軟正黑體" pitchFamily="34" charset="-120"/>
                <a:ea typeface="微軟正黑體" pitchFamily="34" charset="-120"/>
              </a:rPr>
              <a:t>現行</a:t>
            </a:r>
          </a:p>
        </p:txBody>
      </p:sp>
      <p:sp>
        <p:nvSpPr>
          <p:cNvPr id="90" name="矩形 89"/>
          <p:cNvSpPr/>
          <p:nvPr/>
        </p:nvSpPr>
        <p:spPr>
          <a:xfrm>
            <a:off x="251520" y="2524976"/>
            <a:ext cx="648000" cy="3929854"/>
          </a:xfrm>
          <a:prstGeom prst="rect">
            <a:avLst/>
          </a:prstGeom>
          <a:solidFill>
            <a:schemeClr val="accent2"/>
          </a:solidFill>
          <a:ln>
            <a:noFill/>
          </a:ln>
          <a:effectLst/>
        </p:spPr>
        <p:txBody>
          <a:bodyPr wrap="square" lIns="0" tIns="0" rIns="0" bIns="0" rtlCol="0" anchor="ctr">
            <a:noAutofit/>
          </a:bodyPr>
          <a:lstStyle/>
          <a:p>
            <a:pPr algn="ctr"/>
            <a:r>
              <a:rPr lang="en-US" altLang="zh-TW" sz="1600" b="1" u="none" dirty="0">
                <a:solidFill>
                  <a:prstClr val="white"/>
                </a:solidFill>
                <a:latin typeface="微軟正黑體" pitchFamily="34" charset="-120"/>
                <a:ea typeface="微軟正黑體" pitchFamily="34" charset="-120"/>
              </a:rPr>
              <a:t>IFRS17</a:t>
            </a:r>
            <a:endParaRPr lang="zh-TW" altLang="en-US" sz="1600" b="1" u="none" dirty="0">
              <a:solidFill>
                <a:prstClr val="white"/>
              </a:solidFill>
              <a:latin typeface="微軟正黑體" pitchFamily="34" charset="-120"/>
              <a:ea typeface="微軟正黑體" pitchFamily="34" charset="-120"/>
            </a:endParaRPr>
          </a:p>
        </p:txBody>
      </p:sp>
      <p:sp>
        <p:nvSpPr>
          <p:cNvPr id="63" name="文字方塊 62"/>
          <p:cNvSpPr txBox="1"/>
          <p:nvPr/>
        </p:nvSpPr>
        <p:spPr>
          <a:xfrm>
            <a:off x="5237399" y="3924538"/>
            <a:ext cx="3871107" cy="1905578"/>
          </a:xfrm>
          <a:prstGeom prst="rect">
            <a:avLst/>
          </a:prstGeom>
          <a:noFill/>
        </p:spPr>
        <p:txBody>
          <a:bodyPr wrap="square">
            <a:spAutoFit/>
          </a:bodyPr>
          <a:lstStyle/>
          <a:p>
            <a:pPr marL="342900" lvl="1" indent="-342900" algn="just">
              <a:lnSpc>
                <a:spcPct val="110000"/>
              </a:lnSpc>
              <a:spcBef>
                <a:spcPts val="1200"/>
              </a:spcBef>
              <a:buClr>
                <a:srgbClr val="FF0000"/>
              </a:buClr>
              <a:buFont typeface="Arial" pitchFamily="34" charset="0"/>
              <a:buChar char="•"/>
              <a:defRPr/>
            </a:pPr>
            <a:r>
              <a:rPr lang="zh-TW" altLang="en-US" sz="1400" u="none" dirty="0">
                <a:solidFill>
                  <a:prstClr val="black"/>
                </a:solidFill>
                <a:latin typeface="微軟正黑體" pitchFamily="34" charset="-120"/>
                <a:ea typeface="微軟正黑體" pitchFamily="34" charset="-120"/>
              </a:rPr>
              <a:t>財報以公司整體損益揭露改為分別揭露各組合的獲利情形，其中</a:t>
            </a:r>
            <a:r>
              <a:rPr lang="zh-TW" altLang="en-US" sz="1400" b="1" u="none" dirty="0">
                <a:solidFill>
                  <a:prstClr val="black"/>
                </a:solidFill>
                <a:latin typeface="微軟正黑體" pitchFamily="34" charset="-120"/>
                <a:ea typeface="微軟正黑體" pitchFamily="34" charset="-120"/>
              </a:rPr>
              <a:t>盈虧不得互抵，應分別揭露</a:t>
            </a:r>
            <a:r>
              <a:rPr lang="zh-TW" altLang="en-US" sz="1400" u="none" dirty="0">
                <a:solidFill>
                  <a:prstClr val="black"/>
                </a:solidFill>
                <a:latin typeface="微軟正黑體" pitchFamily="34" charset="-120"/>
                <a:ea typeface="微軟正黑體" pitchFamily="34" charset="-120"/>
              </a:rPr>
              <a:t>。</a:t>
            </a:r>
            <a:endParaRPr lang="en-US" altLang="zh-TW" sz="1400" u="none" dirty="0">
              <a:solidFill>
                <a:prstClr val="black"/>
              </a:solidFill>
              <a:latin typeface="微軟正黑體" pitchFamily="34" charset="-120"/>
              <a:ea typeface="微軟正黑體" pitchFamily="34" charset="-120"/>
            </a:endParaRPr>
          </a:p>
          <a:p>
            <a:pPr marL="342900" lvl="1" indent="-342900" algn="just">
              <a:lnSpc>
                <a:spcPct val="110000"/>
              </a:lnSpc>
              <a:spcBef>
                <a:spcPts val="1200"/>
              </a:spcBef>
              <a:buClr>
                <a:srgbClr val="FF0000"/>
              </a:buClr>
              <a:buFont typeface="Arial" pitchFamily="34" charset="0"/>
              <a:buChar char="•"/>
              <a:defRPr/>
            </a:pPr>
            <a:r>
              <a:rPr lang="zh-TW" altLang="en-US" sz="1400" b="1" u="none" dirty="0">
                <a:solidFill>
                  <a:prstClr val="black"/>
                </a:solidFill>
                <a:latin typeface="微軟正黑體" pitchFamily="34" charset="-120"/>
                <a:ea typeface="微軟正黑體" pitchFamily="34" charset="-120"/>
              </a:rPr>
              <a:t>保單</a:t>
            </a:r>
            <a:r>
              <a:rPr lang="zh-TW" altLang="en-US" sz="1400" u="none" dirty="0">
                <a:solidFill>
                  <a:prstClr val="black"/>
                </a:solidFill>
                <a:latin typeface="微軟正黑體" pitchFamily="34" charset="-120"/>
                <a:ea typeface="微軟正黑體" pitchFamily="34" charset="-120"/>
              </a:rPr>
              <a:t>應依風險屬性及利潤程度分組分群，主附約的搭配將影響其結果，未來可</a:t>
            </a:r>
            <a:r>
              <a:rPr lang="zh-TW" altLang="en-US" sz="1400" b="1" u="none" dirty="0">
                <a:solidFill>
                  <a:prstClr val="black"/>
                </a:solidFill>
                <a:latin typeface="微軟正黑體" pitchFamily="34" charset="-120"/>
                <a:ea typeface="微軟正黑體" pitchFamily="34" charset="-120"/>
              </a:rPr>
              <a:t>將主附約的搭售方式納入考量</a:t>
            </a:r>
            <a:r>
              <a:rPr lang="zh-TW" altLang="en-US" sz="1400" u="none" dirty="0">
                <a:solidFill>
                  <a:prstClr val="black"/>
                </a:solidFill>
                <a:latin typeface="微軟正黑體" pitchFamily="34" charset="-120"/>
                <a:ea typeface="微軟正黑體" pitchFamily="34" charset="-120"/>
              </a:rPr>
              <a:t>並建立其規則，以利保單進件時，依其規則進行分組分群。</a:t>
            </a:r>
          </a:p>
        </p:txBody>
      </p:sp>
      <p:sp>
        <p:nvSpPr>
          <p:cNvPr id="78" name="圓角矩形 77"/>
          <p:cNvSpPr/>
          <p:nvPr/>
        </p:nvSpPr>
        <p:spPr bwMode="auto">
          <a:xfrm>
            <a:off x="2203800" y="2591466"/>
            <a:ext cx="2670614" cy="1141051"/>
          </a:xfrm>
          <a:prstGeom prst="roundRect">
            <a:avLst/>
          </a:prstGeom>
          <a:solidFill>
            <a:schemeClr val="accent6">
              <a:lumMod val="60000"/>
              <a:lumOff val="4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zh-TW" altLang="en-US" sz="1200" u="none" dirty="0">
                <a:solidFill>
                  <a:prstClr val="black"/>
                </a:solidFill>
                <a:latin typeface="微軟正黑體" pitchFamily="34" charset="-120"/>
                <a:ea typeface="微軟正黑體" pitchFamily="34" charset="-120"/>
              </a:rPr>
              <a:t>分組分群：</a:t>
            </a:r>
            <a:endParaRPr lang="en-US" altLang="zh-TW" sz="1200" u="none" dirty="0">
              <a:solidFill>
                <a:prstClr val="black"/>
              </a:solidFill>
              <a:latin typeface="微軟正黑體" pitchFamily="34" charset="-120"/>
              <a:ea typeface="微軟正黑體" pitchFamily="34" charset="-120"/>
            </a:endParaRPr>
          </a:p>
          <a:p>
            <a:r>
              <a:rPr lang="zh-TW" altLang="en-US" sz="1200" b="1" u="none" dirty="0">
                <a:solidFill>
                  <a:prstClr val="black"/>
                </a:solidFill>
                <a:latin typeface="微軟正黑體" pitchFamily="34" charset="-120"/>
                <a:ea typeface="微軟正黑體" pitchFamily="34" charset="-120"/>
              </a:rPr>
              <a:t>保險</a:t>
            </a:r>
            <a:r>
              <a:rPr lang="zh-TW" altLang="en-US" sz="1200" b="1" u="none" dirty="0" smtClean="0">
                <a:solidFill>
                  <a:prstClr val="black"/>
                </a:solidFill>
                <a:latin typeface="微軟正黑體" pitchFamily="34" charset="-120"/>
                <a:ea typeface="微軟正黑體" pitchFamily="34" charset="-120"/>
              </a:rPr>
              <a:t>組合</a:t>
            </a:r>
            <a:r>
              <a:rPr lang="zh-TW" altLang="en-US" sz="1200" u="none" dirty="0">
                <a:solidFill>
                  <a:prstClr val="black"/>
                </a:solidFill>
                <a:latin typeface="微軟正黑體" pitchFamily="34" charset="-120"/>
                <a:ea typeface="微軟正黑體" pitchFamily="34" charset="-120"/>
              </a:rPr>
              <a:t>：</a:t>
            </a:r>
            <a:r>
              <a:rPr lang="zh-TW" altLang="en-US" sz="1200" b="1" u="none" dirty="0" smtClean="0">
                <a:solidFill>
                  <a:prstClr val="black"/>
                </a:solidFill>
                <a:latin typeface="微軟正黑體" pitchFamily="34" charset="-120"/>
                <a:ea typeface="微軟正黑體" pitchFamily="34" charset="-120"/>
              </a:rPr>
              <a:t>相似</a:t>
            </a:r>
            <a:r>
              <a:rPr lang="zh-TW" altLang="en-US" sz="1200" b="1" u="none" dirty="0">
                <a:solidFill>
                  <a:prstClr val="black"/>
                </a:solidFill>
                <a:latin typeface="微軟正黑體" pitchFamily="34" charset="-120"/>
                <a:ea typeface="微軟正黑體" pitchFamily="34" charset="-120"/>
              </a:rPr>
              <a:t>風險</a:t>
            </a:r>
            <a:r>
              <a:rPr lang="zh-TW" altLang="en-US" sz="1200" u="none" dirty="0">
                <a:solidFill>
                  <a:prstClr val="black"/>
                </a:solidFill>
                <a:latin typeface="微軟正黑體" pitchFamily="34" charset="-120"/>
                <a:ea typeface="微軟正黑體" pitchFamily="34" charset="-120"/>
              </a:rPr>
              <a:t>且</a:t>
            </a:r>
            <a:r>
              <a:rPr lang="zh-TW" altLang="en-US" sz="1200" b="1" u="none" dirty="0">
                <a:solidFill>
                  <a:prstClr val="black"/>
                </a:solidFill>
                <a:latin typeface="微軟正黑體" pitchFamily="34" charset="-120"/>
                <a:ea typeface="微軟正黑體" pitchFamily="34" charset="-120"/>
              </a:rPr>
              <a:t>共同管理</a:t>
            </a:r>
            <a:endParaRPr lang="en-US" altLang="zh-TW" sz="1200" b="1" u="none" dirty="0">
              <a:solidFill>
                <a:prstClr val="black"/>
              </a:solidFill>
              <a:latin typeface="微軟正黑體" pitchFamily="34" charset="-120"/>
              <a:ea typeface="微軟正黑體" pitchFamily="34" charset="-120"/>
            </a:endParaRPr>
          </a:p>
          <a:p>
            <a:r>
              <a:rPr lang="zh-TW" altLang="en-US" sz="1200" b="1" u="none" dirty="0">
                <a:solidFill>
                  <a:prstClr val="black"/>
                </a:solidFill>
                <a:latin typeface="微軟正黑體" pitchFamily="34" charset="-120"/>
                <a:ea typeface="微軟正黑體" pitchFamily="34" charset="-120"/>
              </a:rPr>
              <a:t>保險群</a:t>
            </a:r>
            <a:r>
              <a:rPr lang="zh-TW" altLang="en-US" sz="1200" b="1" u="none" dirty="0" smtClean="0">
                <a:solidFill>
                  <a:prstClr val="black"/>
                </a:solidFill>
                <a:latin typeface="微軟正黑體" pitchFamily="34" charset="-120"/>
                <a:ea typeface="微軟正黑體" pitchFamily="34" charset="-120"/>
              </a:rPr>
              <a:t>組：</a:t>
            </a:r>
            <a:r>
              <a:rPr lang="zh-TW" altLang="en-US" sz="1200" u="none" dirty="0" smtClean="0">
                <a:solidFill>
                  <a:prstClr val="black"/>
                </a:solidFill>
                <a:latin typeface="微軟正黑體" pitchFamily="34" charset="-120"/>
                <a:ea typeface="微軟正黑體" pitchFamily="34" charset="-120"/>
              </a:rPr>
              <a:t>一組合內至少要有三群</a:t>
            </a:r>
            <a:endParaRPr lang="en-US" altLang="zh-TW" sz="1200" u="none" dirty="0" smtClean="0">
              <a:solidFill>
                <a:prstClr val="black"/>
              </a:solidFill>
              <a:latin typeface="微軟正黑體" pitchFamily="34" charset="-120"/>
              <a:ea typeface="微軟正黑體" pitchFamily="34" charset="-120"/>
            </a:endParaRPr>
          </a:p>
          <a:p>
            <a:r>
              <a:rPr lang="zh-TW" altLang="en-US" sz="1200" b="1" u="none" dirty="0">
                <a:solidFill>
                  <a:prstClr val="black"/>
                </a:solidFill>
                <a:latin typeface="微軟正黑體" pitchFamily="34" charset="-120"/>
                <a:ea typeface="微軟正黑體" pitchFamily="34" charset="-120"/>
              </a:rPr>
              <a:t> </a:t>
            </a:r>
            <a:r>
              <a:rPr lang="zh-TW" altLang="en-US" sz="1200" b="1" u="none" dirty="0" smtClean="0">
                <a:solidFill>
                  <a:prstClr val="black"/>
                </a:solidFill>
                <a:latin typeface="微軟正黑體" pitchFamily="34" charset="-120"/>
                <a:ea typeface="微軟正黑體" pitchFamily="34" charset="-120"/>
              </a:rPr>
              <a:t>                    虧損</a:t>
            </a:r>
            <a:r>
              <a:rPr lang="zh-TW" altLang="en-US" sz="1200" u="none" dirty="0">
                <a:solidFill>
                  <a:prstClr val="black"/>
                </a:solidFill>
                <a:latin typeface="微軟正黑體" pitchFamily="34" charset="-120"/>
                <a:ea typeface="微軟正黑體" pitchFamily="34" charset="-120"/>
              </a:rPr>
              <a:t>、</a:t>
            </a:r>
            <a:r>
              <a:rPr lang="zh-TW" altLang="en-US" sz="1200" b="1" u="none" dirty="0">
                <a:solidFill>
                  <a:prstClr val="black"/>
                </a:solidFill>
                <a:latin typeface="微軟正黑體" pitchFamily="34" charset="-120"/>
                <a:ea typeface="微軟正黑體" pitchFamily="34" charset="-120"/>
              </a:rPr>
              <a:t>厚利</a:t>
            </a:r>
            <a:r>
              <a:rPr lang="zh-TW" altLang="en-US" sz="1200" u="none" dirty="0">
                <a:solidFill>
                  <a:prstClr val="black"/>
                </a:solidFill>
                <a:latin typeface="微軟正黑體" pitchFamily="34" charset="-120"/>
                <a:ea typeface="微軟正黑體" pitchFamily="34" charset="-120"/>
              </a:rPr>
              <a:t>、</a:t>
            </a:r>
            <a:r>
              <a:rPr lang="zh-TW" altLang="en-US" sz="1200" b="1" u="none" dirty="0">
                <a:solidFill>
                  <a:prstClr val="black"/>
                </a:solidFill>
                <a:latin typeface="微軟正黑體" pitchFamily="34" charset="-120"/>
                <a:ea typeface="微軟正黑體" pitchFamily="34" charset="-120"/>
              </a:rPr>
              <a:t>薄利</a:t>
            </a:r>
            <a:r>
              <a:rPr lang="zh-TW" altLang="en-US" sz="1200" u="none" dirty="0">
                <a:solidFill>
                  <a:prstClr val="black"/>
                </a:solidFill>
                <a:latin typeface="微軟正黑體" pitchFamily="34" charset="-120"/>
                <a:ea typeface="微軟正黑體" pitchFamily="34" charset="-120"/>
              </a:rPr>
              <a:t>，</a:t>
            </a:r>
            <a:endParaRPr lang="en-US" altLang="zh-TW" sz="1200" u="none" dirty="0">
              <a:solidFill>
                <a:prstClr val="black"/>
              </a:solidFill>
              <a:latin typeface="微軟正黑體" pitchFamily="34" charset="-120"/>
              <a:ea typeface="微軟正黑體" pitchFamily="34" charset="-120"/>
            </a:endParaRPr>
          </a:p>
          <a:p>
            <a:r>
              <a:rPr lang="zh-TW" altLang="en-US" sz="1200" u="none" dirty="0">
                <a:solidFill>
                  <a:prstClr val="black"/>
                </a:solidFill>
                <a:latin typeface="微軟正黑體" pitchFamily="34" charset="-120"/>
                <a:ea typeface="微軟正黑體" pitchFamily="34" charset="-120"/>
              </a:rPr>
              <a:t>                  </a:t>
            </a:r>
            <a:r>
              <a:rPr lang="zh-TW" altLang="en-US" sz="1200" u="none" dirty="0" smtClean="0">
                <a:solidFill>
                  <a:prstClr val="black"/>
                </a:solidFill>
                <a:latin typeface="微軟正黑體" pitchFamily="34" charset="-120"/>
                <a:ea typeface="微軟正黑體" pitchFamily="34" charset="-120"/>
              </a:rPr>
              <a:t>   且</a:t>
            </a:r>
            <a:r>
              <a:rPr lang="zh-TW" altLang="en-US" sz="1200" u="none" dirty="0">
                <a:solidFill>
                  <a:prstClr val="black"/>
                </a:solidFill>
                <a:latin typeface="微軟正黑體" pitchFamily="34" charset="-120"/>
                <a:ea typeface="微軟正黑體" pitchFamily="34" charset="-120"/>
              </a:rPr>
              <a:t>同一群組保單始期之</a:t>
            </a:r>
            <a:endParaRPr lang="en-US" altLang="zh-TW" sz="1200" u="none" dirty="0">
              <a:solidFill>
                <a:prstClr val="black"/>
              </a:solidFill>
              <a:latin typeface="微軟正黑體" pitchFamily="34" charset="-120"/>
              <a:ea typeface="微軟正黑體" pitchFamily="34" charset="-120"/>
            </a:endParaRPr>
          </a:p>
          <a:p>
            <a:r>
              <a:rPr lang="zh-TW" altLang="en-US" sz="1200" u="none" dirty="0">
                <a:solidFill>
                  <a:prstClr val="black"/>
                </a:solidFill>
                <a:latin typeface="微軟正黑體" pitchFamily="34" charset="-120"/>
                <a:ea typeface="微軟正黑體" pitchFamily="34" charset="-120"/>
              </a:rPr>
              <a:t>                  </a:t>
            </a:r>
            <a:r>
              <a:rPr lang="zh-TW" altLang="en-US" sz="1200" u="none" dirty="0" smtClean="0">
                <a:solidFill>
                  <a:prstClr val="black"/>
                </a:solidFill>
                <a:latin typeface="微軟正黑體" pitchFamily="34" charset="-120"/>
                <a:ea typeface="微軟正黑體" pitchFamily="34" charset="-120"/>
              </a:rPr>
              <a:t>   間隔</a:t>
            </a:r>
            <a:r>
              <a:rPr lang="zh-TW" altLang="en-US" sz="1200" b="1" u="none" dirty="0">
                <a:solidFill>
                  <a:prstClr val="black"/>
                </a:solidFill>
                <a:latin typeface="微軟正黑體" pitchFamily="34" charset="-120"/>
                <a:ea typeface="微軟正黑體" pitchFamily="34" charset="-120"/>
              </a:rPr>
              <a:t>不得超過一年</a:t>
            </a:r>
          </a:p>
        </p:txBody>
      </p:sp>
      <p:sp>
        <p:nvSpPr>
          <p:cNvPr id="95" name="流程圖: 接點 94"/>
          <p:cNvSpPr/>
          <p:nvPr/>
        </p:nvSpPr>
        <p:spPr>
          <a:xfrm>
            <a:off x="5235312" y="4049082"/>
            <a:ext cx="323566" cy="346314"/>
          </a:xfrm>
          <a:prstGeom prst="flowChartConnector">
            <a:avLst/>
          </a:prstGeom>
          <a:solidFill>
            <a:srgbClr val="FF7C80"/>
          </a:solidFill>
          <a:ln>
            <a:noFill/>
          </a:ln>
          <a:effectLst/>
        </p:spPr>
        <p:txBody>
          <a:bodyPr wrap="square" lIns="0" tIns="0" rIns="0" bIns="0" rtlCol="0" anchor="ctr">
            <a:spAutoFit/>
          </a:bodyPr>
          <a:lstStyle/>
          <a:p>
            <a:pPr algn="ctr"/>
            <a:endParaRPr lang="zh-TW" altLang="en-US" sz="1600" b="1" u="none" dirty="0">
              <a:solidFill>
                <a:prstClr val="black"/>
              </a:solidFill>
              <a:latin typeface="微軟正黑體" pitchFamily="34" charset="-120"/>
              <a:ea typeface="微軟正黑體" pitchFamily="34" charset="-120"/>
            </a:endParaRPr>
          </a:p>
        </p:txBody>
      </p:sp>
      <p:sp>
        <p:nvSpPr>
          <p:cNvPr id="109" name="流程圖: 打孔紙帶 108"/>
          <p:cNvSpPr/>
          <p:nvPr/>
        </p:nvSpPr>
        <p:spPr>
          <a:xfrm>
            <a:off x="940272" y="2654212"/>
            <a:ext cx="432000" cy="306181"/>
          </a:xfrm>
          <a:prstGeom prst="flowChartPunchedTape">
            <a:avLst/>
          </a:prstGeom>
          <a:solidFill>
            <a:srgbClr val="C00000"/>
          </a:solidFill>
          <a:ln>
            <a:noFill/>
          </a:ln>
          <a:effectLst/>
        </p:spPr>
        <p:txBody>
          <a:bodyPr wrap="square" lIns="0" tIns="0" rIns="0" bIns="0" rtlCol="0" anchor="ctr">
            <a:spAutoFit/>
          </a:bodyPr>
          <a:lstStyle/>
          <a:p>
            <a:pPr algn="ctr"/>
            <a:r>
              <a:rPr lang="zh-TW" altLang="en-US" sz="1200" u="none" dirty="0">
                <a:solidFill>
                  <a:prstClr val="white"/>
                </a:solidFill>
                <a:latin typeface="微軟正黑體" pitchFamily="34" charset="-120"/>
                <a:ea typeface="微軟正黑體" pitchFamily="34" charset="-120"/>
              </a:rPr>
              <a:t>新增</a:t>
            </a:r>
          </a:p>
        </p:txBody>
      </p:sp>
      <p:sp>
        <p:nvSpPr>
          <p:cNvPr id="3" name="矩形 2"/>
          <p:cNvSpPr/>
          <p:nvPr/>
        </p:nvSpPr>
        <p:spPr>
          <a:xfrm>
            <a:off x="5582554" y="2054688"/>
            <a:ext cx="3237945" cy="246278"/>
          </a:xfrm>
          <a:prstGeom prst="rect">
            <a:avLst/>
          </a:prstGeom>
          <a:solidFill>
            <a:schemeClr val="tx2"/>
          </a:solidFill>
          <a:ln>
            <a:noFill/>
          </a:ln>
          <a:effectLst/>
        </p:spPr>
        <p:txBody>
          <a:bodyPr wrap="square" lIns="0" tIns="0" rIns="0" bIns="0" rtlCol="0" anchor="ctr">
            <a:spAutoFit/>
          </a:bodyPr>
          <a:lstStyle/>
          <a:p>
            <a:pPr algn="ctr"/>
            <a:r>
              <a:rPr lang="zh-TW" altLang="en-US" sz="1600" b="1" u="none" dirty="0">
                <a:solidFill>
                  <a:prstClr val="white"/>
                </a:solidFill>
                <a:latin typeface="微軟正黑體" pitchFamily="34" charset="-120"/>
                <a:ea typeface="微軟正黑體" pitchFamily="34" charset="-120"/>
              </a:rPr>
              <a:t>公司整體損益</a:t>
            </a:r>
          </a:p>
        </p:txBody>
      </p:sp>
      <p:cxnSp>
        <p:nvCxnSpPr>
          <p:cNvPr id="64" name="直線單箭頭接點 63"/>
          <p:cNvCxnSpPr/>
          <p:nvPr/>
        </p:nvCxnSpPr>
        <p:spPr bwMode="auto">
          <a:xfrm flipV="1">
            <a:off x="5545963" y="2441504"/>
            <a:ext cx="3111649" cy="0"/>
          </a:xfrm>
          <a:prstGeom prst="straightConnector1">
            <a:avLst/>
          </a:prstGeom>
          <a:solidFill>
            <a:schemeClr val="accent1"/>
          </a:solidFill>
          <a:ln w="38100" cap="flat" cmpd="sng" algn="ctr">
            <a:solidFill>
              <a:schemeClr val="tx2"/>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矩形 66"/>
          <p:cNvSpPr/>
          <p:nvPr/>
        </p:nvSpPr>
        <p:spPr>
          <a:xfrm>
            <a:off x="5582531" y="2955847"/>
            <a:ext cx="970161" cy="215494"/>
          </a:xfrm>
          <a:prstGeom prst="rect">
            <a:avLst/>
          </a:prstGeom>
          <a:solidFill>
            <a:schemeClr val="accent2"/>
          </a:solidFill>
          <a:ln>
            <a:noFill/>
          </a:ln>
          <a:effectLst/>
        </p:spPr>
        <p:txBody>
          <a:bodyPr wrap="square" lIns="0" tIns="0" rIns="0" bIns="0" rtlCol="0" anchor="ctr">
            <a:spAutoFit/>
          </a:bodyPr>
          <a:lstStyle/>
          <a:p>
            <a:pPr algn="ctr"/>
            <a:r>
              <a:rPr lang="zh-TW" altLang="en-US" sz="1400" b="1" u="none" dirty="0">
                <a:solidFill>
                  <a:prstClr val="white"/>
                </a:solidFill>
                <a:latin typeface="微軟正黑體" pitchFamily="34" charset="-120"/>
                <a:ea typeface="微軟正黑體" pitchFamily="34" charset="-120"/>
              </a:rPr>
              <a:t>壽險</a:t>
            </a:r>
          </a:p>
        </p:txBody>
      </p:sp>
      <p:sp>
        <p:nvSpPr>
          <p:cNvPr id="71" name="矩形 70"/>
          <p:cNvSpPr/>
          <p:nvPr/>
        </p:nvSpPr>
        <p:spPr>
          <a:xfrm>
            <a:off x="6595150" y="2955847"/>
            <a:ext cx="972000" cy="215494"/>
          </a:xfrm>
          <a:prstGeom prst="rect">
            <a:avLst/>
          </a:prstGeom>
          <a:solidFill>
            <a:schemeClr val="accent2"/>
          </a:solidFill>
          <a:ln>
            <a:noFill/>
          </a:ln>
          <a:effectLst/>
        </p:spPr>
        <p:txBody>
          <a:bodyPr wrap="square" lIns="0" tIns="0" rIns="0" bIns="0" rtlCol="0" anchor="ctr">
            <a:spAutoFit/>
          </a:bodyPr>
          <a:lstStyle/>
          <a:p>
            <a:pPr algn="ctr"/>
            <a:r>
              <a:rPr lang="zh-TW" altLang="en-US" sz="1400" b="1" u="none" dirty="0">
                <a:solidFill>
                  <a:prstClr val="white"/>
                </a:solidFill>
                <a:latin typeface="微軟正黑體" pitchFamily="34" charset="-120"/>
                <a:ea typeface="微軟正黑體" pitchFamily="34" charset="-120"/>
              </a:rPr>
              <a:t>健康險</a:t>
            </a:r>
          </a:p>
        </p:txBody>
      </p:sp>
      <p:sp>
        <p:nvSpPr>
          <p:cNvPr id="72" name="矩形 71"/>
          <p:cNvSpPr/>
          <p:nvPr/>
        </p:nvSpPr>
        <p:spPr>
          <a:xfrm>
            <a:off x="7850328" y="2955995"/>
            <a:ext cx="970161" cy="215494"/>
          </a:xfrm>
          <a:prstGeom prst="rect">
            <a:avLst/>
          </a:prstGeom>
          <a:solidFill>
            <a:schemeClr val="accent2"/>
          </a:solidFill>
          <a:ln>
            <a:noFill/>
          </a:ln>
          <a:effectLst/>
        </p:spPr>
        <p:txBody>
          <a:bodyPr wrap="square" lIns="0" tIns="0" rIns="0" bIns="0" rtlCol="0" anchor="ctr">
            <a:spAutoFit/>
          </a:bodyPr>
          <a:lstStyle/>
          <a:p>
            <a:pPr algn="ctr"/>
            <a:r>
              <a:rPr lang="zh-TW" altLang="en-US" sz="1400" b="1" u="none" dirty="0">
                <a:solidFill>
                  <a:prstClr val="white"/>
                </a:solidFill>
                <a:latin typeface="微軟正黑體" pitchFamily="34" charset="-120"/>
                <a:ea typeface="微軟正黑體" pitchFamily="34" charset="-120"/>
              </a:rPr>
              <a:t>利變壽</a:t>
            </a:r>
          </a:p>
        </p:txBody>
      </p:sp>
      <p:sp>
        <p:nvSpPr>
          <p:cNvPr id="75" name="矩形 74"/>
          <p:cNvSpPr/>
          <p:nvPr/>
        </p:nvSpPr>
        <p:spPr>
          <a:xfrm>
            <a:off x="5582554" y="2587358"/>
            <a:ext cx="3237945" cy="215494"/>
          </a:xfrm>
          <a:prstGeom prst="rect">
            <a:avLst/>
          </a:prstGeom>
          <a:solidFill>
            <a:schemeClr val="accent2"/>
          </a:solidFill>
          <a:ln>
            <a:noFill/>
          </a:ln>
          <a:effectLst/>
        </p:spPr>
        <p:txBody>
          <a:bodyPr wrap="square" lIns="0" tIns="0" rIns="0" bIns="0" rtlCol="0" anchor="ctr">
            <a:spAutoFit/>
          </a:bodyPr>
          <a:lstStyle/>
          <a:p>
            <a:pPr algn="ctr"/>
            <a:r>
              <a:rPr lang="zh-TW" altLang="en-US" sz="1400" b="1" u="none" dirty="0">
                <a:solidFill>
                  <a:prstClr val="white"/>
                </a:solidFill>
                <a:latin typeface="微軟正黑體" pitchFamily="34" charset="-120"/>
                <a:ea typeface="微軟正黑體" pitchFamily="34" charset="-120"/>
              </a:rPr>
              <a:t>公司整體損益</a:t>
            </a:r>
          </a:p>
        </p:txBody>
      </p:sp>
      <p:sp>
        <p:nvSpPr>
          <p:cNvPr id="5" name="圓角矩形 4"/>
          <p:cNvSpPr/>
          <p:nvPr/>
        </p:nvSpPr>
        <p:spPr>
          <a:xfrm>
            <a:off x="5145083" y="2021871"/>
            <a:ext cx="272415" cy="637464"/>
          </a:xfrm>
          <a:prstGeom prst="roundRect">
            <a:avLst/>
          </a:prstGeom>
          <a:solidFill>
            <a:srgbClr val="FF0000"/>
          </a:solidFill>
          <a:ln>
            <a:noFill/>
          </a:ln>
          <a:effectLst/>
        </p:spPr>
        <p:txBody>
          <a:bodyPr vert="eaVert" wrap="square" lIns="0" tIns="0" rIns="0" bIns="0" rtlCol="0" anchor="ctr">
            <a:spAutoFit/>
          </a:bodyPr>
          <a:lstStyle/>
          <a:p>
            <a:pPr algn="ctr"/>
            <a:r>
              <a:rPr lang="zh-TW" altLang="en-US" sz="1600" u="none" dirty="0">
                <a:solidFill>
                  <a:prstClr val="white"/>
                </a:solidFill>
                <a:latin typeface="微軟正黑體" pitchFamily="34" charset="-120"/>
                <a:ea typeface="微軟正黑體" pitchFamily="34" charset="-120"/>
              </a:rPr>
              <a:t>揭露</a:t>
            </a:r>
          </a:p>
        </p:txBody>
      </p:sp>
      <p:graphicFrame>
        <p:nvGraphicFramePr>
          <p:cNvPr id="7" name="表格 6"/>
          <p:cNvGraphicFramePr>
            <a:graphicFrameLocks noGrp="1"/>
          </p:cNvGraphicFramePr>
          <p:nvPr>
            <p:extLst>
              <p:ext uri="{D42A27DB-BD31-4B8C-83A1-F6EECF244321}">
                <p14:modId xmlns:p14="http://schemas.microsoft.com/office/powerpoint/2010/main" val="3628402546"/>
              </p:ext>
            </p:extLst>
          </p:nvPr>
        </p:nvGraphicFramePr>
        <p:xfrm>
          <a:off x="5582525" y="3226204"/>
          <a:ext cx="970162" cy="685938"/>
        </p:xfrm>
        <a:graphic>
          <a:graphicData uri="http://schemas.openxmlformats.org/drawingml/2006/table">
            <a:tbl>
              <a:tblPr firstRow="1" bandRow="1">
                <a:tableStyleId>{5C22544A-7EE6-4342-B048-85BDC9FD1C3A}</a:tableStyleId>
              </a:tblPr>
              <a:tblGrid>
                <a:gridCol w="485081">
                  <a:extLst>
                    <a:ext uri="{9D8B030D-6E8A-4147-A177-3AD203B41FA5}">
                      <a16:colId xmlns:a16="http://schemas.microsoft.com/office/drawing/2014/main" val="20000"/>
                    </a:ext>
                  </a:extLst>
                </a:gridCol>
                <a:gridCol w="485081">
                  <a:extLst>
                    <a:ext uri="{9D8B030D-6E8A-4147-A177-3AD203B41FA5}">
                      <a16:colId xmlns:a16="http://schemas.microsoft.com/office/drawing/2014/main" val="20001"/>
                    </a:ext>
                  </a:extLst>
                </a:gridCol>
              </a:tblGrid>
              <a:tr h="685938">
                <a:tc>
                  <a:txBody>
                    <a:bodyPr/>
                    <a:lstStyle/>
                    <a:p>
                      <a:pPr algn="ctr"/>
                      <a:r>
                        <a:rPr lang="zh-TW" altLang="en-US" sz="1300" b="0" dirty="0" smtClean="0">
                          <a:solidFill>
                            <a:schemeClr val="tx1"/>
                          </a:solidFill>
                          <a:latin typeface="微軟正黑體" pitchFamily="34" charset="-120"/>
                          <a:ea typeface="微軟正黑體" pitchFamily="34" charset="-120"/>
                        </a:rPr>
                        <a:t>非虧損</a:t>
                      </a:r>
                      <a:endParaRPr lang="zh-TW" altLang="en-US" sz="1300" b="0" dirty="0">
                        <a:solidFill>
                          <a:schemeClr val="tx1"/>
                        </a:solidFill>
                        <a:latin typeface="微軟正黑體" pitchFamily="34" charset="-120"/>
                        <a:ea typeface="微軟正黑體" pitchFamily="34" charset="-120"/>
                      </a:endParaRPr>
                    </a:p>
                  </a:txBody>
                  <a:tcPr anchor="ctr">
                    <a:solidFill>
                      <a:schemeClr val="accent2">
                        <a:lumMod val="60000"/>
                        <a:lumOff val="40000"/>
                      </a:schemeClr>
                    </a:solidFill>
                  </a:tcPr>
                </a:tc>
                <a:tc>
                  <a:txBody>
                    <a:bodyPr/>
                    <a:lstStyle/>
                    <a:p>
                      <a:pPr algn="ctr"/>
                      <a:r>
                        <a:rPr lang="zh-TW" altLang="en-US" sz="1300" b="0" dirty="0" smtClean="0">
                          <a:solidFill>
                            <a:schemeClr val="tx1"/>
                          </a:solidFill>
                          <a:latin typeface="微軟正黑體" pitchFamily="34" charset="-120"/>
                          <a:ea typeface="微軟正黑體" pitchFamily="34" charset="-120"/>
                        </a:rPr>
                        <a:t>虧損</a:t>
                      </a:r>
                      <a:endParaRPr lang="zh-TW" altLang="en-US" sz="1300" b="0" dirty="0">
                        <a:solidFill>
                          <a:schemeClr val="tx1"/>
                        </a:solidFill>
                        <a:latin typeface="微軟正黑體" pitchFamily="34" charset="-120"/>
                        <a:ea typeface="微軟正黑體" pitchFamily="34" charset="-120"/>
                      </a:endParaRPr>
                    </a:p>
                  </a:txBody>
                  <a:tcPr anchor="ctr">
                    <a:solidFill>
                      <a:schemeClr val="accent2">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77" name="表格 76"/>
          <p:cNvGraphicFramePr>
            <a:graphicFrameLocks noGrp="1"/>
          </p:cNvGraphicFramePr>
          <p:nvPr>
            <p:extLst>
              <p:ext uri="{D42A27DB-BD31-4B8C-83A1-F6EECF244321}">
                <p14:modId xmlns:p14="http://schemas.microsoft.com/office/powerpoint/2010/main" val="3564746348"/>
              </p:ext>
            </p:extLst>
          </p:nvPr>
        </p:nvGraphicFramePr>
        <p:xfrm>
          <a:off x="6596988" y="3216062"/>
          <a:ext cx="970162" cy="685938"/>
        </p:xfrm>
        <a:graphic>
          <a:graphicData uri="http://schemas.openxmlformats.org/drawingml/2006/table">
            <a:tbl>
              <a:tblPr firstRow="1" bandRow="1">
                <a:tableStyleId>{5C22544A-7EE6-4342-B048-85BDC9FD1C3A}</a:tableStyleId>
              </a:tblPr>
              <a:tblGrid>
                <a:gridCol w="485081">
                  <a:extLst>
                    <a:ext uri="{9D8B030D-6E8A-4147-A177-3AD203B41FA5}">
                      <a16:colId xmlns:a16="http://schemas.microsoft.com/office/drawing/2014/main" val="20000"/>
                    </a:ext>
                  </a:extLst>
                </a:gridCol>
                <a:gridCol w="485081">
                  <a:extLst>
                    <a:ext uri="{9D8B030D-6E8A-4147-A177-3AD203B41FA5}">
                      <a16:colId xmlns:a16="http://schemas.microsoft.com/office/drawing/2014/main" val="20001"/>
                    </a:ext>
                  </a:extLst>
                </a:gridCol>
              </a:tblGrid>
              <a:tr h="685938">
                <a:tc>
                  <a:txBody>
                    <a:bodyPr/>
                    <a:lstStyle/>
                    <a:p>
                      <a:pPr algn="ctr"/>
                      <a:r>
                        <a:rPr lang="zh-TW" altLang="en-US" sz="1300" b="0" dirty="0" smtClean="0">
                          <a:solidFill>
                            <a:schemeClr val="tx1"/>
                          </a:solidFill>
                          <a:latin typeface="微軟正黑體" pitchFamily="34" charset="-120"/>
                          <a:ea typeface="微軟正黑體" pitchFamily="34" charset="-120"/>
                        </a:rPr>
                        <a:t>非虧損</a:t>
                      </a:r>
                      <a:endParaRPr lang="zh-TW" altLang="en-US" sz="1300" b="0" dirty="0">
                        <a:solidFill>
                          <a:schemeClr val="tx1"/>
                        </a:solidFill>
                        <a:latin typeface="微軟正黑體" pitchFamily="34" charset="-120"/>
                        <a:ea typeface="微軟正黑體" pitchFamily="34" charset="-120"/>
                      </a:endParaRPr>
                    </a:p>
                  </a:txBody>
                  <a:tcPr anchor="ctr">
                    <a:solidFill>
                      <a:schemeClr val="accent2">
                        <a:lumMod val="60000"/>
                        <a:lumOff val="40000"/>
                      </a:schemeClr>
                    </a:solidFill>
                  </a:tcPr>
                </a:tc>
                <a:tc>
                  <a:txBody>
                    <a:bodyPr/>
                    <a:lstStyle/>
                    <a:p>
                      <a:pPr algn="ctr"/>
                      <a:r>
                        <a:rPr lang="zh-TW" altLang="en-US" sz="1300" b="0" dirty="0" smtClean="0">
                          <a:solidFill>
                            <a:schemeClr val="tx1"/>
                          </a:solidFill>
                          <a:latin typeface="微軟正黑體" pitchFamily="34" charset="-120"/>
                          <a:ea typeface="微軟正黑體" pitchFamily="34" charset="-120"/>
                        </a:rPr>
                        <a:t>虧損</a:t>
                      </a:r>
                      <a:endParaRPr lang="zh-TW" altLang="en-US" sz="1300" b="0" dirty="0">
                        <a:solidFill>
                          <a:schemeClr val="tx1"/>
                        </a:solidFill>
                        <a:latin typeface="微軟正黑體" pitchFamily="34" charset="-120"/>
                        <a:ea typeface="微軟正黑體" pitchFamily="34" charset="-120"/>
                      </a:endParaRPr>
                    </a:p>
                  </a:txBody>
                  <a:tcPr anchor="ctr">
                    <a:solidFill>
                      <a:schemeClr val="accent2">
                        <a:lumMod val="60000"/>
                        <a:lumOff val="40000"/>
                      </a:schemeClr>
                    </a:solidFill>
                  </a:tcPr>
                </a:tc>
                <a:extLst>
                  <a:ext uri="{0D108BD9-81ED-4DB2-BD59-A6C34878D82A}">
                    <a16:rowId xmlns:a16="http://schemas.microsoft.com/office/drawing/2014/main" val="10000"/>
                  </a:ext>
                </a:extLst>
              </a:tr>
            </a:tbl>
          </a:graphicData>
        </a:graphic>
      </p:graphicFrame>
      <p:graphicFrame>
        <p:nvGraphicFramePr>
          <p:cNvPr id="79" name="表格 78"/>
          <p:cNvGraphicFramePr>
            <a:graphicFrameLocks noGrp="1"/>
          </p:cNvGraphicFramePr>
          <p:nvPr>
            <p:extLst>
              <p:ext uri="{D42A27DB-BD31-4B8C-83A1-F6EECF244321}">
                <p14:modId xmlns:p14="http://schemas.microsoft.com/office/powerpoint/2010/main" val="2401667552"/>
              </p:ext>
            </p:extLst>
          </p:nvPr>
        </p:nvGraphicFramePr>
        <p:xfrm>
          <a:off x="7850310" y="3216062"/>
          <a:ext cx="970162" cy="685938"/>
        </p:xfrm>
        <a:graphic>
          <a:graphicData uri="http://schemas.openxmlformats.org/drawingml/2006/table">
            <a:tbl>
              <a:tblPr firstRow="1" bandRow="1">
                <a:tableStyleId>{5C22544A-7EE6-4342-B048-85BDC9FD1C3A}</a:tableStyleId>
              </a:tblPr>
              <a:tblGrid>
                <a:gridCol w="485081">
                  <a:extLst>
                    <a:ext uri="{9D8B030D-6E8A-4147-A177-3AD203B41FA5}">
                      <a16:colId xmlns:a16="http://schemas.microsoft.com/office/drawing/2014/main" val="20000"/>
                    </a:ext>
                  </a:extLst>
                </a:gridCol>
                <a:gridCol w="485081">
                  <a:extLst>
                    <a:ext uri="{9D8B030D-6E8A-4147-A177-3AD203B41FA5}">
                      <a16:colId xmlns:a16="http://schemas.microsoft.com/office/drawing/2014/main" val="20001"/>
                    </a:ext>
                  </a:extLst>
                </a:gridCol>
              </a:tblGrid>
              <a:tr h="685938">
                <a:tc>
                  <a:txBody>
                    <a:bodyPr/>
                    <a:lstStyle/>
                    <a:p>
                      <a:pPr algn="ctr"/>
                      <a:r>
                        <a:rPr lang="zh-TW" altLang="en-US" sz="1300" b="0" dirty="0" smtClean="0">
                          <a:solidFill>
                            <a:schemeClr val="tx1"/>
                          </a:solidFill>
                          <a:latin typeface="微軟正黑體" pitchFamily="34" charset="-120"/>
                          <a:ea typeface="微軟正黑體" pitchFamily="34" charset="-120"/>
                        </a:rPr>
                        <a:t>非虧損</a:t>
                      </a:r>
                      <a:endParaRPr lang="zh-TW" altLang="en-US" sz="1300" b="0" dirty="0">
                        <a:solidFill>
                          <a:schemeClr val="tx1"/>
                        </a:solidFill>
                        <a:latin typeface="微軟正黑體" pitchFamily="34" charset="-120"/>
                        <a:ea typeface="微軟正黑體" pitchFamily="34" charset="-120"/>
                      </a:endParaRPr>
                    </a:p>
                  </a:txBody>
                  <a:tcPr anchor="ctr">
                    <a:solidFill>
                      <a:schemeClr val="accent2">
                        <a:lumMod val="60000"/>
                        <a:lumOff val="40000"/>
                      </a:schemeClr>
                    </a:solidFill>
                  </a:tcPr>
                </a:tc>
                <a:tc>
                  <a:txBody>
                    <a:bodyPr/>
                    <a:lstStyle/>
                    <a:p>
                      <a:pPr algn="ctr"/>
                      <a:r>
                        <a:rPr lang="zh-TW" altLang="en-US" sz="1300" b="0" dirty="0" smtClean="0">
                          <a:solidFill>
                            <a:schemeClr val="tx1"/>
                          </a:solidFill>
                          <a:latin typeface="微軟正黑體" pitchFamily="34" charset="-120"/>
                          <a:ea typeface="微軟正黑體" pitchFamily="34" charset="-120"/>
                        </a:rPr>
                        <a:t>虧損</a:t>
                      </a:r>
                      <a:endParaRPr lang="zh-TW" altLang="en-US" sz="1300" b="0" dirty="0">
                        <a:solidFill>
                          <a:schemeClr val="tx1"/>
                        </a:solidFill>
                        <a:latin typeface="微軟正黑體" pitchFamily="34" charset="-120"/>
                        <a:ea typeface="微軟正黑體" pitchFamily="34" charset="-120"/>
                      </a:endParaRPr>
                    </a:p>
                  </a:txBody>
                  <a:tcPr anchor="ctr">
                    <a:solidFill>
                      <a:schemeClr val="accent2">
                        <a:lumMod val="60000"/>
                        <a:lumOff val="40000"/>
                      </a:schemeClr>
                    </a:solidFill>
                  </a:tcPr>
                </a:tc>
                <a:extLst>
                  <a:ext uri="{0D108BD9-81ED-4DB2-BD59-A6C34878D82A}">
                    <a16:rowId xmlns:a16="http://schemas.microsoft.com/office/drawing/2014/main" val="10000"/>
                  </a:ext>
                </a:extLst>
              </a:tr>
            </a:tbl>
          </a:graphicData>
        </a:graphic>
      </p:graphicFrame>
      <p:sp>
        <p:nvSpPr>
          <p:cNvPr id="108" name="圓角矩形 107"/>
          <p:cNvSpPr/>
          <p:nvPr/>
        </p:nvSpPr>
        <p:spPr>
          <a:xfrm>
            <a:off x="5192647" y="2956316"/>
            <a:ext cx="387483" cy="204358"/>
          </a:xfrm>
          <a:prstGeom prst="roundRect">
            <a:avLst/>
          </a:prstGeom>
          <a:solidFill>
            <a:srgbClr val="FEDE82"/>
          </a:solidFill>
          <a:ln>
            <a:noFill/>
          </a:ln>
          <a:effectLst/>
        </p:spPr>
        <p:txBody>
          <a:bodyPr vert="horz" wrap="square" lIns="0" tIns="0" rIns="0" bIns="0" rtlCol="0" anchor="ctr">
            <a:spAutoFit/>
          </a:bodyPr>
          <a:lstStyle/>
          <a:p>
            <a:pPr algn="ctr"/>
            <a:r>
              <a:rPr lang="zh-TW" altLang="en-US" sz="1200" u="none" dirty="0">
                <a:solidFill>
                  <a:prstClr val="black"/>
                </a:solidFill>
                <a:latin typeface="微軟正黑體" pitchFamily="34" charset="-120"/>
                <a:ea typeface="微軟正黑體" pitchFamily="34" charset="-120"/>
              </a:rPr>
              <a:t>組合</a:t>
            </a:r>
          </a:p>
        </p:txBody>
      </p:sp>
      <p:sp>
        <p:nvSpPr>
          <p:cNvPr id="6" name="文字方塊 5"/>
          <p:cNvSpPr txBox="1"/>
          <p:nvPr/>
        </p:nvSpPr>
        <p:spPr>
          <a:xfrm>
            <a:off x="7596336" y="2929717"/>
            <a:ext cx="226294" cy="369418"/>
          </a:xfrm>
          <a:prstGeom prst="rect">
            <a:avLst/>
          </a:prstGeom>
          <a:noFill/>
        </p:spPr>
        <p:txBody>
          <a:bodyPr wrap="square" rtlCol="0" anchor="ctr">
            <a:spAutoFit/>
          </a:bodyPr>
          <a:lstStyle/>
          <a:p>
            <a:pPr algn="ctr"/>
            <a:r>
              <a:rPr lang="en-US" altLang="zh-TW" sz="1800" b="1" u="none" dirty="0">
                <a:solidFill>
                  <a:srgbClr val="C0504D"/>
                </a:solidFill>
                <a:latin typeface="Times New Roman"/>
                <a:ea typeface="新細明體"/>
              </a:rPr>
              <a:t>…</a:t>
            </a:r>
            <a:endParaRPr lang="zh-TW" altLang="en-US" sz="1800" b="1" u="none" dirty="0">
              <a:solidFill>
                <a:srgbClr val="C0504D"/>
              </a:solidFill>
              <a:latin typeface="Times New Roman"/>
              <a:ea typeface="新細明體"/>
            </a:endParaRPr>
          </a:p>
        </p:txBody>
      </p:sp>
      <p:graphicFrame>
        <p:nvGraphicFramePr>
          <p:cNvPr id="51" name="表格 50"/>
          <p:cNvGraphicFramePr>
            <a:graphicFrameLocks noGrp="1"/>
          </p:cNvGraphicFramePr>
          <p:nvPr>
            <p:extLst>
              <p:ext uri="{D42A27DB-BD31-4B8C-83A1-F6EECF244321}">
                <p14:modId xmlns:p14="http://schemas.microsoft.com/office/powerpoint/2010/main" val="260626923"/>
              </p:ext>
            </p:extLst>
          </p:nvPr>
        </p:nvGraphicFramePr>
        <p:xfrm>
          <a:off x="971600" y="3883913"/>
          <a:ext cx="3672408" cy="1440378"/>
        </p:xfrm>
        <a:graphic>
          <a:graphicData uri="http://schemas.openxmlformats.org/drawingml/2006/table">
            <a:tbl>
              <a:tblPr>
                <a:tableStyleId>{5C22544A-7EE6-4342-B048-85BDC9FD1C3A}</a:tableStyleId>
              </a:tblPr>
              <a:tblGrid>
                <a:gridCol w="257851">
                  <a:extLst>
                    <a:ext uri="{9D8B030D-6E8A-4147-A177-3AD203B41FA5}">
                      <a16:colId xmlns:a16="http://schemas.microsoft.com/office/drawing/2014/main" val="20000"/>
                    </a:ext>
                  </a:extLst>
                </a:gridCol>
                <a:gridCol w="376901">
                  <a:extLst>
                    <a:ext uri="{9D8B030D-6E8A-4147-A177-3AD203B41FA5}">
                      <a16:colId xmlns:a16="http://schemas.microsoft.com/office/drawing/2014/main" val="20001"/>
                    </a:ext>
                  </a:extLst>
                </a:gridCol>
                <a:gridCol w="747913">
                  <a:extLst>
                    <a:ext uri="{9D8B030D-6E8A-4147-A177-3AD203B41FA5}">
                      <a16:colId xmlns:a16="http://schemas.microsoft.com/office/drawing/2014/main" val="20002"/>
                    </a:ext>
                  </a:extLst>
                </a:gridCol>
                <a:gridCol w="561551">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504056">
                  <a:extLst>
                    <a:ext uri="{9D8B030D-6E8A-4147-A177-3AD203B41FA5}">
                      <a16:colId xmlns:a16="http://schemas.microsoft.com/office/drawing/2014/main" val="20005"/>
                    </a:ext>
                  </a:extLst>
                </a:gridCol>
                <a:gridCol w="144016">
                  <a:extLst>
                    <a:ext uri="{9D8B030D-6E8A-4147-A177-3AD203B41FA5}">
                      <a16:colId xmlns:a16="http://schemas.microsoft.com/office/drawing/2014/main" val="20006"/>
                    </a:ext>
                  </a:extLst>
                </a:gridCol>
                <a:gridCol w="576064">
                  <a:extLst>
                    <a:ext uri="{9D8B030D-6E8A-4147-A177-3AD203B41FA5}">
                      <a16:colId xmlns:a16="http://schemas.microsoft.com/office/drawing/2014/main" val="20007"/>
                    </a:ext>
                  </a:extLst>
                </a:gridCol>
              </a:tblGrid>
              <a:tr h="205528">
                <a:tc rowSpan="6">
                  <a:txBody>
                    <a:bodyPr/>
                    <a:lstStyle/>
                    <a:p>
                      <a:pPr algn="ctr" fontAlgn="ctr"/>
                      <a:r>
                        <a:rPr lang="en-US" altLang="zh-TW" sz="1300" b="0" i="0" u="none" strike="noStrike" dirty="0" smtClean="0">
                          <a:solidFill>
                            <a:schemeClr val="bg1"/>
                          </a:solidFill>
                          <a:effectLst/>
                          <a:latin typeface="微軟正黑體" pitchFamily="34" charset="-120"/>
                          <a:ea typeface="微軟正黑體" pitchFamily="34" charset="-120"/>
                        </a:rPr>
                        <a:t>2</a:t>
                      </a:r>
                    </a:p>
                    <a:p>
                      <a:pPr algn="ctr" fontAlgn="ctr"/>
                      <a:r>
                        <a:rPr lang="en-US" altLang="zh-TW" sz="1300" b="0" i="0" u="none" strike="noStrike" dirty="0" smtClean="0">
                          <a:solidFill>
                            <a:schemeClr val="bg1"/>
                          </a:solidFill>
                          <a:effectLst/>
                          <a:latin typeface="微軟正黑體" pitchFamily="34" charset="-120"/>
                          <a:ea typeface="微軟正黑體" pitchFamily="34" charset="-120"/>
                        </a:rPr>
                        <a:t>0</a:t>
                      </a:r>
                    </a:p>
                    <a:p>
                      <a:pPr algn="ctr" fontAlgn="ctr"/>
                      <a:r>
                        <a:rPr lang="en-US" altLang="zh-TW" sz="1300" b="0" i="0" u="none" strike="noStrike" dirty="0" smtClean="0">
                          <a:solidFill>
                            <a:schemeClr val="bg1"/>
                          </a:solidFill>
                          <a:effectLst/>
                          <a:latin typeface="微軟正黑體" pitchFamily="34" charset="-120"/>
                          <a:ea typeface="微軟正黑體" pitchFamily="34" charset="-120"/>
                        </a:rPr>
                        <a:t>1</a:t>
                      </a:r>
                    </a:p>
                    <a:p>
                      <a:pPr algn="ctr" fontAlgn="ctr"/>
                      <a:r>
                        <a:rPr lang="en-US" altLang="zh-TW" sz="1300" b="0" i="0" u="none" strike="noStrike" dirty="0" smtClean="0">
                          <a:solidFill>
                            <a:schemeClr val="bg1"/>
                          </a:solidFill>
                          <a:effectLst/>
                          <a:latin typeface="微軟正黑體" pitchFamily="34" charset="-120"/>
                          <a:ea typeface="微軟正黑體" pitchFamily="34" charset="-120"/>
                        </a:rPr>
                        <a:t>6</a:t>
                      </a:r>
                      <a:endParaRPr lang="zh-TW" altLang="en-US" sz="1300" b="0" i="0" u="none" strike="noStrike" dirty="0">
                        <a:solidFill>
                          <a:schemeClr val="bg1"/>
                        </a:solidFill>
                        <a:effectLst/>
                        <a:latin typeface="微軟正黑體" pitchFamily="34" charset="-120"/>
                        <a:ea typeface="微軟正黑體" pitchFamily="34" charset="-120"/>
                      </a:endParaRPr>
                    </a:p>
                  </a:txBody>
                  <a:tcPr marL="9525" marR="9525" marT="9525" marB="0" anchor="ctr">
                    <a:solidFill>
                      <a:srgbClr val="846648"/>
                    </a:solidFill>
                  </a:tcPr>
                </a:tc>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200" b="1" u="none" dirty="0" smtClean="0">
                          <a:solidFill>
                            <a:schemeClr val="bg1"/>
                          </a:solidFill>
                          <a:latin typeface="微軟正黑體" pitchFamily="34" charset="-120"/>
                          <a:ea typeface="微軟正黑體" pitchFamily="34" charset="-120"/>
                        </a:rPr>
                        <a:t>單位億元</a:t>
                      </a:r>
                      <a:endParaRPr lang="zh-TW" altLang="en-US" sz="1200" b="0" i="0" u="none" strike="noStrike" dirty="0" smtClean="0">
                        <a:solidFill>
                          <a:schemeClr val="bg1"/>
                        </a:solidFill>
                        <a:effectLst/>
                        <a:latin typeface="微軟正黑體" pitchFamily="34" charset="-120"/>
                        <a:ea typeface="微軟正黑體" pitchFamily="34" charset="-120"/>
                      </a:endParaRPr>
                    </a:p>
                  </a:txBody>
                  <a:tcPr marL="9525" marR="9525" marT="9525" marB="0" anchor="ctr">
                    <a:solidFill>
                      <a:srgbClr val="846648"/>
                    </a:solidFill>
                  </a:tcP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台幣</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B w="12700" cap="flat" cmpd="sng" algn="ctr">
                      <a:noFill/>
                      <a:prstDash val="solid"/>
                      <a:round/>
                      <a:headEnd type="none" w="med" len="med"/>
                      <a:tailEnd type="none" w="med" len="med"/>
                    </a:lnB>
                    <a:solidFill>
                      <a:srgbClr val="846648"/>
                    </a:solidFill>
                  </a:tcP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台幣</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B w="12700" cap="flat" cmpd="sng" algn="ctr">
                      <a:noFill/>
                      <a:prstDash val="solid"/>
                      <a:round/>
                      <a:headEnd type="none" w="med" len="med"/>
                      <a:tailEnd type="none" w="med" len="med"/>
                    </a:lnB>
                    <a:solidFill>
                      <a:srgbClr val="846648"/>
                    </a:solidFill>
                  </a:tcP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台幣</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B w="12700" cap="flat" cmpd="sng" algn="ctr">
                      <a:noFill/>
                      <a:prstDash val="solid"/>
                      <a:round/>
                      <a:headEnd type="none" w="med" len="med"/>
                      <a:tailEnd type="none" w="med" len="med"/>
                    </a:lnB>
                    <a:solidFill>
                      <a:srgbClr val="846648"/>
                    </a:solidFill>
                  </a:tcP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美元</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B w="12700" cap="flat" cmpd="sng" algn="ctr">
                      <a:noFill/>
                      <a:prstDash val="solid"/>
                      <a:round/>
                      <a:headEnd type="none" w="med" len="med"/>
                      <a:tailEnd type="none" w="med" len="med"/>
                    </a:lnB>
                    <a:solidFill>
                      <a:srgbClr val="846648"/>
                    </a:solidFill>
                  </a:tcPr>
                </a:tc>
                <a:tc>
                  <a:txBody>
                    <a:bodyPr/>
                    <a:lstStyle/>
                    <a:p>
                      <a:pPr algn="ctr" rtl="0" fontAlgn="ctr"/>
                      <a:r>
                        <a:rPr lang="en-US" altLang="zh-TW" sz="1200" u="none" strike="noStrike" dirty="0">
                          <a:solidFill>
                            <a:schemeClr val="bg1"/>
                          </a:solidFill>
                          <a:effectLst/>
                          <a:latin typeface="微軟正黑體" pitchFamily="34" charset="-120"/>
                          <a:ea typeface="微軟正黑體" pitchFamily="34" charset="-120"/>
                        </a:rPr>
                        <a:t>…</a:t>
                      </a:r>
                      <a:endParaRPr lang="en-US" altLang="zh-TW" sz="1200" b="0" i="0" u="none" strike="noStrike" dirty="0">
                        <a:solidFill>
                          <a:schemeClr val="bg1"/>
                        </a:solidFill>
                        <a:effectLst/>
                        <a:latin typeface="微軟正黑體" pitchFamily="34" charset="-120"/>
                        <a:ea typeface="微軟正黑體" pitchFamily="34" charset="-120"/>
                      </a:endParaRPr>
                    </a:p>
                  </a:txBody>
                  <a:tcPr marL="9525" marR="9525" marT="9525" marB="0" anchor="ctr">
                    <a:lnB w="12700" cap="flat" cmpd="sng" algn="ctr">
                      <a:noFill/>
                      <a:prstDash val="solid"/>
                      <a:round/>
                      <a:headEnd type="none" w="med" len="med"/>
                      <a:tailEnd type="none" w="med" len="med"/>
                    </a:lnB>
                    <a:solidFill>
                      <a:srgbClr val="846648"/>
                    </a:solidFill>
                  </a:tcP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美元</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B w="12700" cap="flat" cmpd="sng" algn="ctr">
                      <a:noFill/>
                      <a:prstDash val="solid"/>
                      <a:round/>
                      <a:headEnd type="none" w="med" len="med"/>
                      <a:tailEnd type="none" w="med" len="med"/>
                    </a:lnB>
                    <a:solidFill>
                      <a:srgbClr val="846648"/>
                    </a:solidFill>
                  </a:tcPr>
                </a:tc>
                <a:extLst>
                  <a:ext uri="{0D108BD9-81ED-4DB2-BD59-A6C34878D82A}">
                    <a16:rowId xmlns:a16="http://schemas.microsoft.com/office/drawing/2014/main" val="10000"/>
                  </a:ext>
                </a:extLst>
              </a:tr>
              <a:tr h="375370">
                <a:tc vMerge="1">
                  <a:txBody>
                    <a:bodyPr/>
                    <a:lstStyle/>
                    <a:p>
                      <a:endParaRPr lang="zh-TW" altLang="en-US"/>
                    </a:p>
                  </a:txBody>
                  <a:tcPr/>
                </a:tc>
                <a:tc vMerge="1">
                  <a:txBody>
                    <a:bodyPr/>
                    <a:lstStyle/>
                    <a:p>
                      <a:pPr algn="l" fontAlgn="ctr"/>
                      <a:endParaRPr lang="zh-TW" altLang="en-US" sz="1200" b="0" i="0" u="none" strike="noStrike" dirty="0">
                        <a:solidFill>
                          <a:srgbClr val="000000"/>
                        </a:solidFill>
                        <a:effectLst/>
                        <a:latin typeface="新細明體"/>
                      </a:endParaRPr>
                    </a:p>
                  </a:txBody>
                  <a:tcPr marL="9525" marR="9525" marT="9525" marB="0" anchor="ct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不分紅壽險</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T w="12700" cap="flat" cmpd="sng" algn="ctr">
                      <a:noFill/>
                      <a:prstDash val="solid"/>
                      <a:round/>
                      <a:headEnd type="none" w="med" len="med"/>
                      <a:tailEnd type="none" w="med" len="med"/>
                    </a:lnT>
                    <a:solidFill>
                      <a:srgbClr val="846648"/>
                    </a:solidFill>
                  </a:tcP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健康險</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T w="12700" cap="flat" cmpd="sng" algn="ctr">
                      <a:noFill/>
                      <a:prstDash val="solid"/>
                      <a:round/>
                      <a:headEnd type="none" w="med" len="med"/>
                      <a:tailEnd type="none" w="med" len="med"/>
                    </a:lnT>
                    <a:solidFill>
                      <a:srgbClr val="846648"/>
                    </a:solidFill>
                  </a:tcP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利變壽</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T w="12700" cap="flat" cmpd="sng" algn="ctr">
                      <a:noFill/>
                      <a:prstDash val="solid"/>
                      <a:round/>
                      <a:headEnd type="none" w="med" len="med"/>
                      <a:tailEnd type="none" w="med" len="med"/>
                    </a:lnT>
                    <a:solidFill>
                      <a:srgbClr val="846648"/>
                    </a:solidFill>
                  </a:tcP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利變壽</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T w="12700" cap="flat" cmpd="sng" algn="ctr">
                      <a:noFill/>
                      <a:prstDash val="solid"/>
                      <a:round/>
                      <a:headEnd type="none" w="med" len="med"/>
                      <a:tailEnd type="none" w="med" len="med"/>
                    </a:lnT>
                    <a:solidFill>
                      <a:srgbClr val="846648"/>
                    </a:solidFill>
                  </a:tcPr>
                </a:tc>
                <a:tc>
                  <a:txBody>
                    <a:bodyPr/>
                    <a:lstStyle/>
                    <a:p>
                      <a:pPr algn="ctr" rtl="0" fontAlgn="ctr"/>
                      <a:r>
                        <a:rPr lang="en-US" altLang="zh-TW" sz="1200" u="none" strike="noStrike" dirty="0">
                          <a:solidFill>
                            <a:schemeClr val="bg1"/>
                          </a:solidFill>
                          <a:effectLst/>
                          <a:latin typeface="微軟正黑體" pitchFamily="34" charset="-120"/>
                          <a:ea typeface="微軟正黑體" pitchFamily="34" charset="-120"/>
                        </a:rPr>
                        <a:t>…</a:t>
                      </a:r>
                      <a:endParaRPr lang="en-US" altLang="zh-TW" sz="1200" b="0" i="0" u="none" strike="noStrike" dirty="0">
                        <a:solidFill>
                          <a:schemeClr val="bg1"/>
                        </a:solidFill>
                        <a:effectLst/>
                        <a:latin typeface="微軟正黑體" pitchFamily="34" charset="-120"/>
                        <a:ea typeface="微軟正黑體" pitchFamily="34" charset="-120"/>
                      </a:endParaRPr>
                    </a:p>
                  </a:txBody>
                  <a:tcPr marL="9525" marR="9525" marT="9525" marB="0" anchor="ctr">
                    <a:lnT w="12700" cap="flat" cmpd="sng" algn="ctr">
                      <a:noFill/>
                      <a:prstDash val="solid"/>
                      <a:round/>
                      <a:headEnd type="none" w="med" len="med"/>
                      <a:tailEnd type="none" w="med" len="med"/>
                    </a:lnT>
                    <a:solidFill>
                      <a:srgbClr val="846648"/>
                    </a:solidFill>
                  </a:tcP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萬能</a:t>
                      </a:r>
                      <a:r>
                        <a:rPr lang="zh-TW" altLang="en-US" sz="1200" u="none" strike="noStrike" dirty="0" smtClean="0">
                          <a:solidFill>
                            <a:schemeClr val="bg1"/>
                          </a:solidFill>
                          <a:effectLst/>
                          <a:latin typeface="微軟正黑體" pitchFamily="34" charset="-120"/>
                          <a:ea typeface="微軟正黑體" pitchFamily="34" charset="-120"/>
                        </a:rPr>
                        <a:t>壽</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T w="12700" cap="flat" cmpd="sng" algn="ctr">
                      <a:noFill/>
                      <a:prstDash val="solid"/>
                      <a:round/>
                      <a:headEnd type="none" w="med" len="med"/>
                      <a:tailEnd type="none" w="med" len="med"/>
                    </a:lnT>
                    <a:solidFill>
                      <a:srgbClr val="846648"/>
                    </a:solidFill>
                  </a:tcPr>
                </a:tc>
                <a:extLst>
                  <a:ext uri="{0D108BD9-81ED-4DB2-BD59-A6C34878D82A}">
                    <a16:rowId xmlns:a16="http://schemas.microsoft.com/office/drawing/2014/main" val="10001"/>
                  </a:ext>
                </a:extLst>
              </a:tr>
              <a:tr h="214870">
                <a:tc vMerge="1">
                  <a:txBody>
                    <a:bodyPr/>
                    <a:lstStyle/>
                    <a:p>
                      <a:pPr algn="ctr" fontAlgn="ctr"/>
                      <a:endParaRPr lang="zh-TW" altLang="en-US" sz="1050" b="0" i="0" u="none" strike="noStrike" dirty="0">
                        <a:solidFill>
                          <a:srgbClr val="000000"/>
                        </a:solidFill>
                        <a:effectLst/>
                        <a:latin typeface="微軟正黑體" pitchFamily="34" charset="-120"/>
                        <a:ea typeface="微軟正黑體" pitchFamily="34" charset="-120"/>
                      </a:endParaRPr>
                    </a:p>
                  </a:txBody>
                  <a:tcPr marL="9525" marR="9525" marT="9525" marB="0" anchor="ctr"/>
                </a:tc>
                <a:tc rowSpan="2">
                  <a:txBody>
                    <a:bodyPr/>
                    <a:lstStyle/>
                    <a:p>
                      <a:pPr algn="ctr" fontAlgn="ctr"/>
                      <a:r>
                        <a:rPr lang="zh-TW" altLang="en-US" sz="1200" u="none" strike="noStrike" dirty="0">
                          <a:effectLst/>
                          <a:latin typeface="微軟正黑體" pitchFamily="34" charset="-120"/>
                          <a:ea typeface="微軟正黑體" pitchFamily="34" charset="-120"/>
                        </a:rPr>
                        <a:t>獲利</a:t>
                      </a:r>
                      <a:endParaRPr lang="zh-TW" altLang="en-US"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fontAlgn="ctr"/>
                      <a:r>
                        <a:rPr lang="en-US" altLang="zh-TW" sz="1200" u="none" strike="noStrike" dirty="0">
                          <a:effectLst/>
                          <a:latin typeface="微軟正黑體" pitchFamily="34" charset="-120"/>
                          <a:ea typeface="微軟正黑體" pitchFamily="34" charset="-120"/>
                        </a:rPr>
                        <a:t>3.85</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fontAlgn="ctr"/>
                      <a:r>
                        <a:rPr lang="en-US" altLang="zh-TW" sz="1200" u="none" strike="noStrike" dirty="0">
                          <a:effectLst/>
                          <a:latin typeface="微軟正黑體" pitchFamily="34" charset="-120"/>
                          <a:ea typeface="微軟正黑體" pitchFamily="34" charset="-120"/>
                        </a:rPr>
                        <a:t>126.66</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fontAlgn="ctr"/>
                      <a:r>
                        <a:rPr lang="en-US" altLang="zh-TW" sz="1200" u="none" strike="noStrike" dirty="0">
                          <a:effectLst/>
                          <a:latin typeface="微軟正黑體" pitchFamily="34" charset="-120"/>
                          <a:ea typeface="微軟正黑體" pitchFamily="34" charset="-120"/>
                        </a:rPr>
                        <a:t>187.59</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fontAlgn="ctr"/>
                      <a:r>
                        <a:rPr lang="en-US" altLang="zh-TW" sz="1200" u="none" strike="noStrike" dirty="0">
                          <a:effectLst/>
                          <a:latin typeface="微軟正黑體" pitchFamily="34" charset="-120"/>
                          <a:ea typeface="微軟正黑體" pitchFamily="34" charset="-120"/>
                        </a:rPr>
                        <a:t>232.42</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rtl="0" fontAlgn="ctr"/>
                      <a:r>
                        <a:rPr lang="en-US" altLang="zh-TW" sz="1200" u="none" strike="noStrike" dirty="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fontAlgn="ctr"/>
                      <a:r>
                        <a:rPr lang="en-US" altLang="zh-TW" sz="1200" u="none" strike="noStrike" dirty="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extLst>
                  <a:ext uri="{0D108BD9-81ED-4DB2-BD59-A6C34878D82A}">
                    <a16:rowId xmlns:a16="http://schemas.microsoft.com/office/drawing/2014/main" val="10002"/>
                  </a:ext>
                </a:extLst>
              </a:tr>
              <a:tr h="214870">
                <a:tc vMerge="1">
                  <a:txBody>
                    <a:bodyPr/>
                    <a:lstStyle/>
                    <a:p>
                      <a:endParaRPr lang="zh-TW" altLang="en-US"/>
                    </a:p>
                  </a:txBody>
                  <a:tcPr/>
                </a:tc>
                <a:tc vMerge="1">
                  <a:txBody>
                    <a:bodyPr/>
                    <a:lstStyle/>
                    <a:p>
                      <a:endParaRPr lang="zh-TW" altLang="en-US"/>
                    </a:p>
                  </a:txBody>
                  <a:tcPr/>
                </a:tc>
                <a:tc>
                  <a:txBody>
                    <a:bodyPr/>
                    <a:lstStyle/>
                    <a:p>
                      <a:pPr algn="ctr" fontAlgn="ctr"/>
                      <a:r>
                        <a:rPr lang="en-US" altLang="zh-TW" sz="1200" u="none" strike="noStrike">
                          <a:effectLst/>
                          <a:latin typeface="微軟正黑體" pitchFamily="34" charset="-120"/>
                          <a:ea typeface="微軟正黑體" pitchFamily="34" charset="-120"/>
                        </a:rPr>
                        <a:t>88%</a:t>
                      </a:r>
                      <a:endParaRPr lang="en-US" altLang="zh-TW" sz="1200" b="0" i="0" u="none" strike="noStrike">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fontAlgn="ctr"/>
                      <a:r>
                        <a:rPr lang="en-US" altLang="zh-TW" sz="1200" u="none" strike="noStrike">
                          <a:effectLst/>
                          <a:latin typeface="微軟正黑體" pitchFamily="34" charset="-120"/>
                          <a:ea typeface="微軟正黑體" pitchFamily="34" charset="-120"/>
                        </a:rPr>
                        <a:t>558%</a:t>
                      </a:r>
                      <a:endParaRPr lang="en-US" altLang="zh-TW" sz="1200" b="0" i="0" u="none" strike="noStrike">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fontAlgn="ctr"/>
                      <a:r>
                        <a:rPr lang="en-US" altLang="zh-TW" sz="1200" u="none" strike="noStrike">
                          <a:effectLst/>
                          <a:latin typeface="微軟正黑體" pitchFamily="34" charset="-120"/>
                          <a:ea typeface="微軟正黑體" pitchFamily="34" charset="-120"/>
                        </a:rPr>
                        <a:t>40%</a:t>
                      </a:r>
                      <a:endParaRPr lang="en-US" altLang="zh-TW" sz="1200" b="0" i="0" u="none" strike="noStrike">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fontAlgn="ctr"/>
                      <a:r>
                        <a:rPr lang="en-US" altLang="zh-TW" sz="1200" u="none" strike="noStrike">
                          <a:effectLst/>
                          <a:latin typeface="微軟正黑體" pitchFamily="34" charset="-120"/>
                          <a:ea typeface="微軟正黑體" pitchFamily="34" charset="-120"/>
                        </a:rPr>
                        <a:t>38%</a:t>
                      </a:r>
                      <a:endParaRPr lang="en-US" altLang="zh-TW" sz="1200" b="0" i="0" u="none" strike="noStrike">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rtl="0" fontAlgn="ctr"/>
                      <a:r>
                        <a:rPr lang="en-US" altLang="zh-TW" sz="1200" u="none" strike="noStrike" dirty="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fontAlgn="ctr"/>
                      <a:r>
                        <a:rPr lang="en-US" altLang="zh-TW" sz="1200" u="none" strike="noStrike" dirty="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extLst>
                  <a:ext uri="{0D108BD9-81ED-4DB2-BD59-A6C34878D82A}">
                    <a16:rowId xmlns:a16="http://schemas.microsoft.com/office/drawing/2014/main" val="10003"/>
                  </a:ext>
                </a:extLst>
              </a:tr>
              <a:tr h="214870">
                <a:tc vMerge="1">
                  <a:txBody>
                    <a:bodyPr/>
                    <a:lstStyle/>
                    <a:p>
                      <a:pPr algn="ctr" fontAlgn="ctr"/>
                      <a:endParaRPr lang="zh-TW" altLang="en-US" sz="1050" b="0" i="0" u="none" strike="noStrike" dirty="0">
                        <a:solidFill>
                          <a:srgbClr val="000000"/>
                        </a:solidFill>
                        <a:effectLst/>
                        <a:latin typeface="微軟正黑體" pitchFamily="34" charset="-120"/>
                        <a:ea typeface="微軟正黑體" pitchFamily="34" charset="-120"/>
                      </a:endParaRPr>
                    </a:p>
                  </a:txBody>
                  <a:tcPr marL="9525" marR="9525" marT="9525" marB="0" anchor="ctr"/>
                </a:tc>
                <a:tc rowSpan="2">
                  <a:txBody>
                    <a:bodyPr/>
                    <a:lstStyle/>
                    <a:p>
                      <a:pPr algn="ctr" fontAlgn="ctr"/>
                      <a:r>
                        <a:rPr lang="zh-TW" altLang="en-US" sz="1200" u="none" strike="noStrike" dirty="0">
                          <a:effectLst/>
                          <a:latin typeface="微軟正黑體" pitchFamily="34" charset="-120"/>
                          <a:ea typeface="微軟正黑體" pitchFamily="34" charset="-120"/>
                        </a:rPr>
                        <a:t>虧損</a:t>
                      </a:r>
                      <a:endParaRPr lang="zh-TW" altLang="en-US"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fontAlgn="ctr"/>
                      <a:r>
                        <a:rPr lang="en-US" altLang="zh-TW" sz="1200" u="none" strike="noStrike" dirty="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fontAlgn="ctr"/>
                      <a:r>
                        <a:rPr lang="en-US" altLang="zh-TW" sz="1200" u="none" strike="noStrike" dirty="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fontAlgn="ctr"/>
                      <a:r>
                        <a:rPr lang="en-US" altLang="zh-TW" sz="1200" u="none" strike="noStrike">
                          <a:effectLst/>
                          <a:latin typeface="微軟正黑體" pitchFamily="34" charset="-120"/>
                          <a:ea typeface="微軟正黑體" pitchFamily="34" charset="-120"/>
                        </a:rPr>
                        <a:t>--</a:t>
                      </a:r>
                      <a:endParaRPr lang="en-US" altLang="zh-TW" sz="1200" b="0" i="0" u="none" strike="noStrike">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fontAlgn="ctr"/>
                      <a:r>
                        <a:rPr lang="en-US" altLang="zh-TW" sz="1200" u="none" strike="noStrike">
                          <a:effectLst/>
                          <a:latin typeface="微軟正黑體" pitchFamily="34" charset="-120"/>
                          <a:ea typeface="微軟正黑體" pitchFamily="34" charset="-120"/>
                        </a:rPr>
                        <a:t>--</a:t>
                      </a:r>
                      <a:endParaRPr lang="en-US" altLang="zh-TW" sz="1200" b="0" i="0" u="none" strike="noStrike">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rtl="0" fontAlgn="ctr"/>
                      <a:r>
                        <a:rPr lang="en-US" altLang="zh-TW" sz="1200" u="none" strike="noStrike">
                          <a:effectLst/>
                          <a:latin typeface="微軟正黑體" pitchFamily="34" charset="-120"/>
                          <a:ea typeface="微軟正黑體" pitchFamily="34" charset="-120"/>
                        </a:rPr>
                        <a:t>…</a:t>
                      </a:r>
                      <a:endParaRPr lang="en-US" altLang="zh-TW" sz="1200" b="0" i="0" u="none" strike="noStrike">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fontAlgn="ctr"/>
                      <a:r>
                        <a:rPr lang="en-US" altLang="zh-TW" sz="1200" b="1" u="none" strike="noStrike" dirty="0">
                          <a:solidFill>
                            <a:srgbClr val="FF0000"/>
                          </a:solidFill>
                          <a:effectLst/>
                          <a:latin typeface="微軟正黑體" pitchFamily="34" charset="-120"/>
                          <a:ea typeface="微軟正黑體" pitchFamily="34" charset="-120"/>
                        </a:rPr>
                        <a:t>-0.01</a:t>
                      </a:r>
                      <a:endParaRPr lang="en-US" altLang="zh-TW" sz="1200" b="1" i="0" u="none" strike="noStrike" dirty="0">
                        <a:solidFill>
                          <a:srgbClr val="FF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extLst>
                  <a:ext uri="{0D108BD9-81ED-4DB2-BD59-A6C34878D82A}">
                    <a16:rowId xmlns:a16="http://schemas.microsoft.com/office/drawing/2014/main" val="10004"/>
                  </a:ext>
                </a:extLst>
              </a:tr>
              <a:tr h="214870">
                <a:tc vMerge="1">
                  <a:txBody>
                    <a:bodyPr/>
                    <a:lstStyle/>
                    <a:p>
                      <a:endParaRPr lang="zh-TW" altLang="en-US"/>
                    </a:p>
                  </a:txBody>
                  <a:tcPr/>
                </a:tc>
                <a:tc vMerge="1">
                  <a:txBody>
                    <a:bodyPr/>
                    <a:lstStyle/>
                    <a:p>
                      <a:endParaRPr lang="zh-TW" altLang="en-US"/>
                    </a:p>
                  </a:txBody>
                  <a:tcPr/>
                </a:tc>
                <a:tc>
                  <a:txBody>
                    <a:bodyPr/>
                    <a:lstStyle/>
                    <a:p>
                      <a:pPr algn="ctr" fontAlgn="ctr"/>
                      <a:r>
                        <a:rPr lang="en-US" altLang="zh-TW" sz="1200" u="none" strike="noStrike">
                          <a:effectLst/>
                          <a:latin typeface="微軟正黑體" pitchFamily="34" charset="-120"/>
                          <a:ea typeface="微軟正黑體" pitchFamily="34" charset="-120"/>
                        </a:rPr>
                        <a:t>--</a:t>
                      </a:r>
                      <a:endParaRPr lang="en-US" altLang="zh-TW" sz="1200" b="0" i="0" u="none" strike="noStrike">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fontAlgn="ctr"/>
                      <a:r>
                        <a:rPr lang="en-US" altLang="zh-TW" sz="1200" u="none" strike="noStrike" dirty="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fontAlgn="ctr"/>
                      <a:r>
                        <a:rPr lang="en-US" altLang="zh-TW" sz="1200" u="none" strike="noStrike" dirty="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fontAlgn="ctr"/>
                      <a:r>
                        <a:rPr lang="en-US" altLang="zh-TW" sz="1200" u="none" strike="noStrike" dirty="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rtl="0" fontAlgn="ctr"/>
                      <a:r>
                        <a:rPr lang="en-US" altLang="zh-TW" sz="1200" u="none" strike="noStrike" dirty="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fontAlgn="ctr"/>
                      <a:r>
                        <a:rPr lang="en-US" altLang="zh-TW" sz="1200" b="1" u="none" strike="noStrike" dirty="0">
                          <a:solidFill>
                            <a:srgbClr val="FF0000"/>
                          </a:solidFill>
                          <a:effectLst/>
                          <a:latin typeface="微軟正黑體" pitchFamily="34" charset="-120"/>
                          <a:ea typeface="微軟正黑體" pitchFamily="34" charset="-120"/>
                        </a:rPr>
                        <a:t>-4%</a:t>
                      </a:r>
                      <a:endParaRPr lang="en-US" altLang="zh-TW" sz="1200" b="1" i="0" u="none" strike="noStrike" dirty="0">
                        <a:solidFill>
                          <a:srgbClr val="FF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extLst>
                  <a:ext uri="{0D108BD9-81ED-4DB2-BD59-A6C34878D82A}">
                    <a16:rowId xmlns:a16="http://schemas.microsoft.com/office/drawing/2014/main" val="10005"/>
                  </a:ext>
                </a:extLst>
              </a:tr>
            </a:tbl>
          </a:graphicData>
        </a:graphic>
      </p:graphicFrame>
      <p:graphicFrame>
        <p:nvGraphicFramePr>
          <p:cNvPr id="52" name="表格 51"/>
          <p:cNvGraphicFramePr>
            <a:graphicFrameLocks noGrp="1"/>
          </p:cNvGraphicFramePr>
          <p:nvPr>
            <p:extLst>
              <p:ext uri="{D42A27DB-BD31-4B8C-83A1-F6EECF244321}">
                <p14:modId xmlns:p14="http://schemas.microsoft.com/office/powerpoint/2010/main" val="4219480054"/>
              </p:ext>
            </p:extLst>
          </p:nvPr>
        </p:nvGraphicFramePr>
        <p:xfrm>
          <a:off x="1259632" y="4456389"/>
          <a:ext cx="3672408" cy="1440378"/>
        </p:xfrm>
        <a:graphic>
          <a:graphicData uri="http://schemas.openxmlformats.org/drawingml/2006/table">
            <a:tbl>
              <a:tblPr>
                <a:tableStyleId>{5C22544A-7EE6-4342-B048-85BDC9FD1C3A}</a:tableStyleId>
              </a:tblPr>
              <a:tblGrid>
                <a:gridCol w="257851">
                  <a:extLst>
                    <a:ext uri="{9D8B030D-6E8A-4147-A177-3AD203B41FA5}">
                      <a16:colId xmlns:a16="http://schemas.microsoft.com/office/drawing/2014/main" val="20000"/>
                    </a:ext>
                  </a:extLst>
                </a:gridCol>
                <a:gridCol w="376901">
                  <a:extLst>
                    <a:ext uri="{9D8B030D-6E8A-4147-A177-3AD203B41FA5}">
                      <a16:colId xmlns:a16="http://schemas.microsoft.com/office/drawing/2014/main" val="20001"/>
                    </a:ext>
                  </a:extLst>
                </a:gridCol>
                <a:gridCol w="747913">
                  <a:extLst>
                    <a:ext uri="{9D8B030D-6E8A-4147-A177-3AD203B41FA5}">
                      <a16:colId xmlns:a16="http://schemas.microsoft.com/office/drawing/2014/main" val="20002"/>
                    </a:ext>
                  </a:extLst>
                </a:gridCol>
                <a:gridCol w="561551">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504056">
                  <a:extLst>
                    <a:ext uri="{9D8B030D-6E8A-4147-A177-3AD203B41FA5}">
                      <a16:colId xmlns:a16="http://schemas.microsoft.com/office/drawing/2014/main" val="20005"/>
                    </a:ext>
                  </a:extLst>
                </a:gridCol>
                <a:gridCol w="144016">
                  <a:extLst>
                    <a:ext uri="{9D8B030D-6E8A-4147-A177-3AD203B41FA5}">
                      <a16:colId xmlns:a16="http://schemas.microsoft.com/office/drawing/2014/main" val="20006"/>
                    </a:ext>
                  </a:extLst>
                </a:gridCol>
                <a:gridCol w="576064">
                  <a:extLst>
                    <a:ext uri="{9D8B030D-6E8A-4147-A177-3AD203B41FA5}">
                      <a16:colId xmlns:a16="http://schemas.microsoft.com/office/drawing/2014/main" val="20007"/>
                    </a:ext>
                  </a:extLst>
                </a:gridCol>
              </a:tblGrid>
              <a:tr h="205528">
                <a:tc rowSpan="6">
                  <a:txBody>
                    <a:bodyPr/>
                    <a:lstStyle/>
                    <a:p>
                      <a:pPr algn="ctr" fontAlgn="ctr"/>
                      <a:r>
                        <a:rPr lang="en-US" altLang="zh-TW" sz="1300" b="0" i="0" u="none" strike="noStrike" dirty="0" smtClean="0">
                          <a:solidFill>
                            <a:schemeClr val="bg1"/>
                          </a:solidFill>
                          <a:effectLst/>
                          <a:latin typeface="微軟正黑體" pitchFamily="34" charset="-120"/>
                          <a:ea typeface="微軟正黑體" pitchFamily="34" charset="-120"/>
                        </a:rPr>
                        <a:t>2</a:t>
                      </a:r>
                    </a:p>
                    <a:p>
                      <a:pPr algn="ctr" fontAlgn="ctr"/>
                      <a:r>
                        <a:rPr lang="en-US" altLang="zh-TW" sz="1300" b="0" i="0" u="none" strike="noStrike" dirty="0" smtClean="0">
                          <a:solidFill>
                            <a:schemeClr val="bg1"/>
                          </a:solidFill>
                          <a:effectLst/>
                          <a:latin typeface="微軟正黑體" pitchFamily="34" charset="-120"/>
                          <a:ea typeface="微軟正黑體" pitchFamily="34" charset="-120"/>
                        </a:rPr>
                        <a:t>0</a:t>
                      </a:r>
                    </a:p>
                    <a:p>
                      <a:pPr algn="ctr" fontAlgn="ctr"/>
                      <a:r>
                        <a:rPr lang="en-US" altLang="zh-TW" sz="1300" b="0" i="0" u="none" strike="noStrike" dirty="0" smtClean="0">
                          <a:solidFill>
                            <a:schemeClr val="bg1"/>
                          </a:solidFill>
                          <a:effectLst/>
                          <a:latin typeface="微軟正黑體" pitchFamily="34" charset="-120"/>
                          <a:ea typeface="微軟正黑體" pitchFamily="34" charset="-120"/>
                        </a:rPr>
                        <a:t>1</a:t>
                      </a:r>
                    </a:p>
                    <a:p>
                      <a:pPr algn="ctr" fontAlgn="ctr"/>
                      <a:r>
                        <a:rPr lang="en-US" altLang="zh-TW" sz="1300" b="0" i="0" u="none" strike="noStrike" dirty="0" smtClean="0">
                          <a:solidFill>
                            <a:schemeClr val="bg1"/>
                          </a:solidFill>
                          <a:effectLst/>
                          <a:latin typeface="微軟正黑體" pitchFamily="34" charset="-120"/>
                          <a:ea typeface="微軟正黑體" pitchFamily="34" charset="-120"/>
                        </a:rPr>
                        <a:t>7</a:t>
                      </a:r>
                      <a:endParaRPr lang="zh-TW" altLang="en-US" sz="1300" b="0" i="0" u="none" strike="noStrike" dirty="0">
                        <a:solidFill>
                          <a:schemeClr val="bg1"/>
                        </a:solidFill>
                        <a:effectLst/>
                        <a:latin typeface="微軟正黑體" pitchFamily="34" charset="-120"/>
                        <a:ea typeface="微軟正黑體" pitchFamily="34" charset="-120"/>
                      </a:endParaRPr>
                    </a:p>
                  </a:txBody>
                  <a:tcPr marL="9525" marR="9525" marT="9525" marB="0" anchor="ctr">
                    <a:solidFill>
                      <a:srgbClr val="846648"/>
                    </a:solidFill>
                  </a:tcPr>
                </a:tc>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200" b="1" u="none" dirty="0" smtClean="0">
                          <a:solidFill>
                            <a:schemeClr val="bg1"/>
                          </a:solidFill>
                          <a:latin typeface="微軟正黑體" pitchFamily="34" charset="-120"/>
                          <a:ea typeface="微軟正黑體" pitchFamily="34" charset="-120"/>
                        </a:rPr>
                        <a:t>單位億元</a:t>
                      </a:r>
                      <a:endParaRPr lang="zh-TW" altLang="en-US" sz="1200" b="0" i="0" u="none" strike="noStrike" dirty="0" smtClean="0">
                        <a:solidFill>
                          <a:schemeClr val="bg1"/>
                        </a:solidFill>
                        <a:effectLst/>
                        <a:latin typeface="微軟正黑體" pitchFamily="34" charset="-120"/>
                        <a:ea typeface="微軟正黑體" pitchFamily="34" charset="-120"/>
                      </a:endParaRPr>
                    </a:p>
                  </a:txBody>
                  <a:tcPr marL="9525" marR="9525" marT="9525" marB="0" anchor="ctr">
                    <a:solidFill>
                      <a:srgbClr val="846648"/>
                    </a:solidFill>
                  </a:tcP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台幣</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B w="12700" cap="flat" cmpd="sng" algn="ctr">
                      <a:noFill/>
                      <a:prstDash val="solid"/>
                      <a:round/>
                      <a:headEnd type="none" w="med" len="med"/>
                      <a:tailEnd type="none" w="med" len="med"/>
                    </a:lnB>
                    <a:solidFill>
                      <a:srgbClr val="846648"/>
                    </a:solidFill>
                  </a:tcP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台幣</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B w="12700" cap="flat" cmpd="sng" algn="ctr">
                      <a:noFill/>
                      <a:prstDash val="solid"/>
                      <a:round/>
                      <a:headEnd type="none" w="med" len="med"/>
                      <a:tailEnd type="none" w="med" len="med"/>
                    </a:lnB>
                    <a:solidFill>
                      <a:srgbClr val="846648"/>
                    </a:solidFill>
                  </a:tcP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台幣</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B w="12700" cap="flat" cmpd="sng" algn="ctr">
                      <a:noFill/>
                      <a:prstDash val="solid"/>
                      <a:round/>
                      <a:headEnd type="none" w="med" len="med"/>
                      <a:tailEnd type="none" w="med" len="med"/>
                    </a:lnB>
                    <a:solidFill>
                      <a:srgbClr val="846648"/>
                    </a:solidFill>
                  </a:tcP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美元</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B w="12700" cap="flat" cmpd="sng" algn="ctr">
                      <a:noFill/>
                      <a:prstDash val="solid"/>
                      <a:round/>
                      <a:headEnd type="none" w="med" len="med"/>
                      <a:tailEnd type="none" w="med" len="med"/>
                    </a:lnB>
                    <a:solidFill>
                      <a:srgbClr val="846648"/>
                    </a:solidFill>
                  </a:tcPr>
                </a:tc>
                <a:tc>
                  <a:txBody>
                    <a:bodyPr/>
                    <a:lstStyle/>
                    <a:p>
                      <a:pPr algn="ctr" rtl="0" fontAlgn="ctr"/>
                      <a:r>
                        <a:rPr lang="en-US" altLang="zh-TW" sz="1200" u="none" strike="noStrike" dirty="0">
                          <a:solidFill>
                            <a:schemeClr val="bg1"/>
                          </a:solidFill>
                          <a:effectLst/>
                          <a:latin typeface="微軟正黑體" pitchFamily="34" charset="-120"/>
                          <a:ea typeface="微軟正黑體" pitchFamily="34" charset="-120"/>
                        </a:rPr>
                        <a:t>…</a:t>
                      </a:r>
                      <a:endParaRPr lang="en-US" altLang="zh-TW" sz="1200" b="0" i="0" u="none" strike="noStrike" dirty="0">
                        <a:solidFill>
                          <a:schemeClr val="bg1"/>
                        </a:solidFill>
                        <a:effectLst/>
                        <a:latin typeface="微軟正黑體" pitchFamily="34" charset="-120"/>
                        <a:ea typeface="微軟正黑體" pitchFamily="34" charset="-120"/>
                      </a:endParaRPr>
                    </a:p>
                  </a:txBody>
                  <a:tcPr marL="9525" marR="9525" marT="9525" marB="0" anchor="ctr">
                    <a:lnB w="12700" cap="flat" cmpd="sng" algn="ctr">
                      <a:noFill/>
                      <a:prstDash val="solid"/>
                      <a:round/>
                      <a:headEnd type="none" w="med" len="med"/>
                      <a:tailEnd type="none" w="med" len="med"/>
                    </a:lnB>
                    <a:solidFill>
                      <a:srgbClr val="846648"/>
                    </a:solidFill>
                  </a:tcP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美元</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B w="12700" cap="flat" cmpd="sng" algn="ctr">
                      <a:noFill/>
                      <a:prstDash val="solid"/>
                      <a:round/>
                      <a:headEnd type="none" w="med" len="med"/>
                      <a:tailEnd type="none" w="med" len="med"/>
                    </a:lnB>
                    <a:solidFill>
                      <a:srgbClr val="846648"/>
                    </a:solidFill>
                  </a:tcPr>
                </a:tc>
                <a:extLst>
                  <a:ext uri="{0D108BD9-81ED-4DB2-BD59-A6C34878D82A}">
                    <a16:rowId xmlns:a16="http://schemas.microsoft.com/office/drawing/2014/main" val="10000"/>
                  </a:ext>
                </a:extLst>
              </a:tr>
              <a:tr h="375370">
                <a:tc vMerge="1">
                  <a:txBody>
                    <a:bodyPr/>
                    <a:lstStyle/>
                    <a:p>
                      <a:endParaRPr lang="zh-TW" altLang="en-US"/>
                    </a:p>
                  </a:txBody>
                  <a:tcPr/>
                </a:tc>
                <a:tc vMerge="1">
                  <a:txBody>
                    <a:bodyPr/>
                    <a:lstStyle/>
                    <a:p>
                      <a:pPr algn="l" fontAlgn="ctr"/>
                      <a:endParaRPr lang="zh-TW" altLang="en-US" sz="1200" b="0" i="0" u="none" strike="noStrike" dirty="0">
                        <a:solidFill>
                          <a:srgbClr val="000000"/>
                        </a:solidFill>
                        <a:effectLst/>
                        <a:latin typeface="新細明體"/>
                      </a:endParaRPr>
                    </a:p>
                  </a:txBody>
                  <a:tcPr marL="9525" marR="9525" marT="9525" marB="0" anchor="ct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不分紅壽險</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T w="12700" cap="flat" cmpd="sng" algn="ctr">
                      <a:noFill/>
                      <a:prstDash val="solid"/>
                      <a:round/>
                      <a:headEnd type="none" w="med" len="med"/>
                      <a:tailEnd type="none" w="med" len="med"/>
                    </a:lnT>
                    <a:solidFill>
                      <a:srgbClr val="846648"/>
                    </a:solidFill>
                  </a:tcP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健康險</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T w="12700" cap="flat" cmpd="sng" algn="ctr">
                      <a:noFill/>
                      <a:prstDash val="solid"/>
                      <a:round/>
                      <a:headEnd type="none" w="med" len="med"/>
                      <a:tailEnd type="none" w="med" len="med"/>
                    </a:lnT>
                    <a:solidFill>
                      <a:srgbClr val="846648"/>
                    </a:solidFill>
                  </a:tcP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利變壽</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T w="12700" cap="flat" cmpd="sng" algn="ctr">
                      <a:noFill/>
                      <a:prstDash val="solid"/>
                      <a:round/>
                      <a:headEnd type="none" w="med" len="med"/>
                      <a:tailEnd type="none" w="med" len="med"/>
                    </a:lnT>
                    <a:solidFill>
                      <a:srgbClr val="846648"/>
                    </a:solidFill>
                  </a:tcP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利變壽</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T w="12700" cap="flat" cmpd="sng" algn="ctr">
                      <a:noFill/>
                      <a:prstDash val="solid"/>
                      <a:round/>
                      <a:headEnd type="none" w="med" len="med"/>
                      <a:tailEnd type="none" w="med" len="med"/>
                    </a:lnT>
                    <a:solidFill>
                      <a:srgbClr val="846648"/>
                    </a:solidFill>
                  </a:tcPr>
                </a:tc>
                <a:tc>
                  <a:txBody>
                    <a:bodyPr/>
                    <a:lstStyle/>
                    <a:p>
                      <a:pPr algn="ctr" rtl="0" fontAlgn="ctr"/>
                      <a:r>
                        <a:rPr lang="en-US" altLang="zh-TW" sz="1200" u="none" strike="noStrike" dirty="0">
                          <a:solidFill>
                            <a:schemeClr val="bg1"/>
                          </a:solidFill>
                          <a:effectLst/>
                          <a:latin typeface="微軟正黑體" pitchFamily="34" charset="-120"/>
                          <a:ea typeface="微軟正黑體" pitchFamily="34" charset="-120"/>
                        </a:rPr>
                        <a:t>…</a:t>
                      </a:r>
                      <a:endParaRPr lang="en-US" altLang="zh-TW" sz="1200" b="0" i="0" u="none" strike="noStrike" dirty="0">
                        <a:solidFill>
                          <a:schemeClr val="bg1"/>
                        </a:solidFill>
                        <a:effectLst/>
                        <a:latin typeface="微軟正黑體" pitchFamily="34" charset="-120"/>
                        <a:ea typeface="微軟正黑體" pitchFamily="34" charset="-120"/>
                      </a:endParaRPr>
                    </a:p>
                  </a:txBody>
                  <a:tcPr marL="9525" marR="9525" marT="9525" marB="0" anchor="ctr">
                    <a:lnT w="12700" cap="flat" cmpd="sng" algn="ctr">
                      <a:noFill/>
                      <a:prstDash val="solid"/>
                      <a:round/>
                      <a:headEnd type="none" w="med" len="med"/>
                      <a:tailEnd type="none" w="med" len="med"/>
                    </a:lnT>
                    <a:solidFill>
                      <a:srgbClr val="846648"/>
                    </a:solidFill>
                  </a:tcP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萬能</a:t>
                      </a:r>
                      <a:r>
                        <a:rPr lang="zh-TW" altLang="en-US" sz="1200" u="none" strike="noStrike" dirty="0" smtClean="0">
                          <a:solidFill>
                            <a:schemeClr val="bg1"/>
                          </a:solidFill>
                          <a:effectLst/>
                          <a:latin typeface="微軟正黑體" pitchFamily="34" charset="-120"/>
                          <a:ea typeface="微軟正黑體" pitchFamily="34" charset="-120"/>
                        </a:rPr>
                        <a:t>壽</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T w="12700" cap="flat" cmpd="sng" algn="ctr">
                      <a:noFill/>
                      <a:prstDash val="solid"/>
                      <a:round/>
                      <a:headEnd type="none" w="med" len="med"/>
                      <a:tailEnd type="none" w="med" len="med"/>
                    </a:lnT>
                    <a:solidFill>
                      <a:srgbClr val="846648"/>
                    </a:solidFill>
                  </a:tcPr>
                </a:tc>
                <a:extLst>
                  <a:ext uri="{0D108BD9-81ED-4DB2-BD59-A6C34878D82A}">
                    <a16:rowId xmlns:a16="http://schemas.microsoft.com/office/drawing/2014/main" val="10001"/>
                  </a:ext>
                </a:extLst>
              </a:tr>
              <a:tr h="214870">
                <a:tc vMerge="1">
                  <a:txBody>
                    <a:bodyPr/>
                    <a:lstStyle/>
                    <a:p>
                      <a:pPr algn="ctr" fontAlgn="ctr"/>
                      <a:endParaRPr lang="zh-TW" altLang="en-US" sz="1050" b="0" i="0" u="none" strike="noStrike" dirty="0">
                        <a:solidFill>
                          <a:srgbClr val="000000"/>
                        </a:solidFill>
                        <a:effectLst/>
                        <a:latin typeface="微軟正黑體" pitchFamily="34" charset="-120"/>
                        <a:ea typeface="微軟正黑體" pitchFamily="34" charset="-120"/>
                      </a:endParaRPr>
                    </a:p>
                  </a:txBody>
                  <a:tcPr marL="9525" marR="9525" marT="9525" marB="0" anchor="ctr"/>
                </a:tc>
                <a:tc rowSpan="2">
                  <a:txBody>
                    <a:bodyPr/>
                    <a:lstStyle/>
                    <a:p>
                      <a:pPr algn="ctr" fontAlgn="ctr"/>
                      <a:r>
                        <a:rPr lang="zh-TW" altLang="en-US" sz="1200" u="none" strike="noStrike" dirty="0">
                          <a:effectLst/>
                          <a:latin typeface="微軟正黑體" pitchFamily="34" charset="-120"/>
                          <a:ea typeface="微軟正黑體" pitchFamily="34" charset="-120"/>
                        </a:rPr>
                        <a:t>獲利</a:t>
                      </a:r>
                      <a:endParaRPr lang="zh-TW" altLang="en-US"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fontAlgn="ctr"/>
                      <a:r>
                        <a:rPr lang="en-US" altLang="zh-TW" sz="1200" u="none" strike="noStrike" dirty="0">
                          <a:effectLst/>
                          <a:latin typeface="微軟正黑體" pitchFamily="34" charset="-120"/>
                          <a:ea typeface="微軟正黑體" pitchFamily="34" charset="-120"/>
                        </a:rPr>
                        <a:t>3.85</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fontAlgn="ctr"/>
                      <a:r>
                        <a:rPr lang="en-US" altLang="zh-TW" sz="1200" u="none" strike="noStrike" dirty="0">
                          <a:effectLst/>
                          <a:latin typeface="微軟正黑體" pitchFamily="34" charset="-120"/>
                          <a:ea typeface="微軟正黑體" pitchFamily="34" charset="-120"/>
                        </a:rPr>
                        <a:t>126.66</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fontAlgn="ctr"/>
                      <a:r>
                        <a:rPr lang="en-US" altLang="zh-TW" sz="1200" u="none" strike="noStrike" dirty="0">
                          <a:effectLst/>
                          <a:latin typeface="微軟正黑體" pitchFamily="34" charset="-120"/>
                          <a:ea typeface="微軟正黑體" pitchFamily="34" charset="-120"/>
                        </a:rPr>
                        <a:t>187.59</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fontAlgn="ctr"/>
                      <a:r>
                        <a:rPr lang="en-US" altLang="zh-TW" sz="1200" u="none" strike="noStrike" dirty="0">
                          <a:effectLst/>
                          <a:latin typeface="微軟正黑體" pitchFamily="34" charset="-120"/>
                          <a:ea typeface="微軟正黑體" pitchFamily="34" charset="-120"/>
                        </a:rPr>
                        <a:t>232.42</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rtl="0" fontAlgn="ctr"/>
                      <a:r>
                        <a:rPr lang="en-US" altLang="zh-TW" sz="1200" u="none" strike="noStrike" dirty="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fontAlgn="ctr"/>
                      <a:r>
                        <a:rPr lang="en-US" altLang="zh-TW" sz="1200" u="none" strike="noStrike" dirty="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extLst>
                  <a:ext uri="{0D108BD9-81ED-4DB2-BD59-A6C34878D82A}">
                    <a16:rowId xmlns:a16="http://schemas.microsoft.com/office/drawing/2014/main" val="10002"/>
                  </a:ext>
                </a:extLst>
              </a:tr>
              <a:tr h="214870">
                <a:tc vMerge="1">
                  <a:txBody>
                    <a:bodyPr/>
                    <a:lstStyle/>
                    <a:p>
                      <a:endParaRPr lang="zh-TW" altLang="en-US"/>
                    </a:p>
                  </a:txBody>
                  <a:tcPr/>
                </a:tc>
                <a:tc vMerge="1">
                  <a:txBody>
                    <a:bodyPr/>
                    <a:lstStyle/>
                    <a:p>
                      <a:endParaRPr lang="zh-TW" altLang="en-US"/>
                    </a:p>
                  </a:txBody>
                  <a:tcPr/>
                </a:tc>
                <a:tc>
                  <a:txBody>
                    <a:bodyPr/>
                    <a:lstStyle/>
                    <a:p>
                      <a:pPr algn="ctr" fontAlgn="ctr"/>
                      <a:r>
                        <a:rPr lang="en-US" altLang="zh-TW" sz="1200" u="none" strike="noStrike">
                          <a:effectLst/>
                          <a:latin typeface="微軟正黑體" pitchFamily="34" charset="-120"/>
                          <a:ea typeface="微軟正黑體" pitchFamily="34" charset="-120"/>
                        </a:rPr>
                        <a:t>88%</a:t>
                      </a:r>
                      <a:endParaRPr lang="en-US" altLang="zh-TW" sz="1200" b="0" i="0" u="none" strike="noStrike">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fontAlgn="ctr"/>
                      <a:r>
                        <a:rPr lang="en-US" altLang="zh-TW" sz="1200" u="none" strike="noStrike">
                          <a:effectLst/>
                          <a:latin typeface="微軟正黑體" pitchFamily="34" charset="-120"/>
                          <a:ea typeface="微軟正黑體" pitchFamily="34" charset="-120"/>
                        </a:rPr>
                        <a:t>558%</a:t>
                      </a:r>
                      <a:endParaRPr lang="en-US" altLang="zh-TW" sz="1200" b="0" i="0" u="none" strike="noStrike">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fontAlgn="ctr"/>
                      <a:r>
                        <a:rPr lang="en-US" altLang="zh-TW" sz="1200" u="none" strike="noStrike">
                          <a:effectLst/>
                          <a:latin typeface="微軟正黑體" pitchFamily="34" charset="-120"/>
                          <a:ea typeface="微軟正黑體" pitchFamily="34" charset="-120"/>
                        </a:rPr>
                        <a:t>40%</a:t>
                      </a:r>
                      <a:endParaRPr lang="en-US" altLang="zh-TW" sz="1200" b="0" i="0" u="none" strike="noStrike">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fontAlgn="ctr"/>
                      <a:r>
                        <a:rPr lang="en-US" altLang="zh-TW" sz="1200" u="none" strike="noStrike">
                          <a:effectLst/>
                          <a:latin typeface="微軟正黑體" pitchFamily="34" charset="-120"/>
                          <a:ea typeface="微軟正黑體" pitchFamily="34" charset="-120"/>
                        </a:rPr>
                        <a:t>38%</a:t>
                      </a:r>
                      <a:endParaRPr lang="en-US" altLang="zh-TW" sz="1200" b="0" i="0" u="none" strike="noStrike">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rtl="0" fontAlgn="ctr"/>
                      <a:r>
                        <a:rPr lang="en-US" altLang="zh-TW" sz="1200" u="none" strike="noStrike" dirty="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fontAlgn="ctr"/>
                      <a:r>
                        <a:rPr lang="en-US" altLang="zh-TW" sz="1200" u="none" strike="noStrike" dirty="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extLst>
                  <a:ext uri="{0D108BD9-81ED-4DB2-BD59-A6C34878D82A}">
                    <a16:rowId xmlns:a16="http://schemas.microsoft.com/office/drawing/2014/main" val="10003"/>
                  </a:ext>
                </a:extLst>
              </a:tr>
              <a:tr h="214870">
                <a:tc vMerge="1">
                  <a:txBody>
                    <a:bodyPr/>
                    <a:lstStyle/>
                    <a:p>
                      <a:pPr algn="ctr" fontAlgn="ctr"/>
                      <a:endParaRPr lang="zh-TW" altLang="en-US" sz="1050" b="0" i="0" u="none" strike="noStrike" dirty="0">
                        <a:solidFill>
                          <a:srgbClr val="000000"/>
                        </a:solidFill>
                        <a:effectLst/>
                        <a:latin typeface="微軟正黑體" pitchFamily="34" charset="-120"/>
                        <a:ea typeface="微軟正黑體" pitchFamily="34" charset="-120"/>
                      </a:endParaRPr>
                    </a:p>
                  </a:txBody>
                  <a:tcPr marL="9525" marR="9525" marT="9525" marB="0" anchor="ctr"/>
                </a:tc>
                <a:tc rowSpan="2">
                  <a:txBody>
                    <a:bodyPr/>
                    <a:lstStyle/>
                    <a:p>
                      <a:pPr algn="ctr" fontAlgn="ctr"/>
                      <a:r>
                        <a:rPr lang="zh-TW" altLang="en-US" sz="1200" u="none" strike="noStrike" dirty="0">
                          <a:effectLst/>
                          <a:latin typeface="微軟正黑體" pitchFamily="34" charset="-120"/>
                          <a:ea typeface="微軟正黑體" pitchFamily="34" charset="-120"/>
                        </a:rPr>
                        <a:t>虧損</a:t>
                      </a:r>
                      <a:endParaRPr lang="zh-TW" altLang="en-US"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fontAlgn="ctr"/>
                      <a:r>
                        <a:rPr lang="en-US" altLang="zh-TW" sz="1200" u="none" strike="noStrike" dirty="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fontAlgn="ctr"/>
                      <a:r>
                        <a:rPr lang="en-US" altLang="zh-TW" sz="1200" u="none" strike="noStrike" dirty="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fontAlgn="ctr"/>
                      <a:r>
                        <a:rPr lang="en-US" altLang="zh-TW" sz="1200" u="none" strike="noStrike">
                          <a:effectLst/>
                          <a:latin typeface="微軟正黑體" pitchFamily="34" charset="-120"/>
                          <a:ea typeface="微軟正黑體" pitchFamily="34" charset="-120"/>
                        </a:rPr>
                        <a:t>--</a:t>
                      </a:r>
                      <a:endParaRPr lang="en-US" altLang="zh-TW" sz="1200" b="0" i="0" u="none" strike="noStrike">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fontAlgn="ctr"/>
                      <a:r>
                        <a:rPr lang="en-US" altLang="zh-TW" sz="1200" u="none" strike="noStrike">
                          <a:effectLst/>
                          <a:latin typeface="微軟正黑體" pitchFamily="34" charset="-120"/>
                          <a:ea typeface="微軟正黑體" pitchFamily="34" charset="-120"/>
                        </a:rPr>
                        <a:t>--</a:t>
                      </a:r>
                      <a:endParaRPr lang="en-US" altLang="zh-TW" sz="1200" b="0" i="0" u="none" strike="noStrike">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rtl="0" fontAlgn="ctr"/>
                      <a:r>
                        <a:rPr lang="en-US" altLang="zh-TW" sz="1200" u="none" strike="noStrike">
                          <a:effectLst/>
                          <a:latin typeface="微軟正黑體" pitchFamily="34" charset="-120"/>
                          <a:ea typeface="微軟正黑體" pitchFamily="34" charset="-120"/>
                        </a:rPr>
                        <a:t>…</a:t>
                      </a:r>
                      <a:endParaRPr lang="en-US" altLang="zh-TW" sz="1200" b="0" i="0" u="none" strike="noStrike">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fontAlgn="ctr"/>
                      <a:r>
                        <a:rPr lang="en-US" altLang="zh-TW" sz="1200" b="1" u="none" strike="noStrike" dirty="0">
                          <a:solidFill>
                            <a:srgbClr val="FF0000"/>
                          </a:solidFill>
                          <a:effectLst/>
                          <a:latin typeface="微軟正黑體" pitchFamily="34" charset="-120"/>
                          <a:ea typeface="微軟正黑體" pitchFamily="34" charset="-120"/>
                        </a:rPr>
                        <a:t>-0.01</a:t>
                      </a:r>
                      <a:endParaRPr lang="en-US" altLang="zh-TW" sz="1200" b="1" i="0" u="none" strike="noStrike" dirty="0">
                        <a:solidFill>
                          <a:srgbClr val="FF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extLst>
                  <a:ext uri="{0D108BD9-81ED-4DB2-BD59-A6C34878D82A}">
                    <a16:rowId xmlns:a16="http://schemas.microsoft.com/office/drawing/2014/main" val="10004"/>
                  </a:ext>
                </a:extLst>
              </a:tr>
              <a:tr h="214870">
                <a:tc vMerge="1">
                  <a:txBody>
                    <a:bodyPr/>
                    <a:lstStyle/>
                    <a:p>
                      <a:endParaRPr lang="zh-TW" altLang="en-US"/>
                    </a:p>
                  </a:txBody>
                  <a:tcPr/>
                </a:tc>
                <a:tc vMerge="1">
                  <a:txBody>
                    <a:bodyPr/>
                    <a:lstStyle/>
                    <a:p>
                      <a:endParaRPr lang="zh-TW" altLang="en-US"/>
                    </a:p>
                  </a:txBody>
                  <a:tcPr/>
                </a:tc>
                <a:tc>
                  <a:txBody>
                    <a:bodyPr/>
                    <a:lstStyle/>
                    <a:p>
                      <a:pPr algn="ctr" fontAlgn="ctr"/>
                      <a:r>
                        <a:rPr lang="en-US" altLang="zh-TW" sz="1200" u="none" strike="noStrike">
                          <a:effectLst/>
                          <a:latin typeface="微軟正黑體" pitchFamily="34" charset="-120"/>
                          <a:ea typeface="微軟正黑體" pitchFamily="34" charset="-120"/>
                        </a:rPr>
                        <a:t>--</a:t>
                      </a:r>
                      <a:endParaRPr lang="en-US" altLang="zh-TW" sz="1200" b="0" i="0" u="none" strike="noStrike">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fontAlgn="ctr"/>
                      <a:r>
                        <a:rPr lang="en-US" altLang="zh-TW" sz="1200" u="none" strike="noStrike" dirty="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fontAlgn="ctr"/>
                      <a:r>
                        <a:rPr lang="en-US" altLang="zh-TW" sz="1200" u="none" strike="noStrike" dirty="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fontAlgn="ctr"/>
                      <a:r>
                        <a:rPr lang="en-US" altLang="zh-TW" sz="1200" u="none" strike="noStrike" dirty="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rtl="0" fontAlgn="ctr"/>
                      <a:r>
                        <a:rPr lang="en-US" altLang="zh-TW" sz="1200" u="none" strike="noStrike" dirty="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fontAlgn="ctr"/>
                      <a:r>
                        <a:rPr lang="en-US" altLang="zh-TW" sz="1200" b="1" u="none" strike="noStrike" dirty="0">
                          <a:solidFill>
                            <a:srgbClr val="FF0000"/>
                          </a:solidFill>
                          <a:effectLst/>
                          <a:latin typeface="微軟正黑體" pitchFamily="34" charset="-120"/>
                          <a:ea typeface="微軟正黑體" pitchFamily="34" charset="-120"/>
                        </a:rPr>
                        <a:t>-4%</a:t>
                      </a:r>
                      <a:endParaRPr lang="en-US" altLang="zh-TW" sz="1200" b="1" i="0" u="none" strike="noStrike" dirty="0">
                        <a:solidFill>
                          <a:srgbClr val="FF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extLst>
                  <a:ext uri="{0D108BD9-81ED-4DB2-BD59-A6C34878D82A}">
                    <a16:rowId xmlns:a16="http://schemas.microsoft.com/office/drawing/2014/main" val="10005"/>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4271763592"/>
              </p:ext>
            </p:extLst>
          </p:nvPr>
        </p:nvGraphicFramePr>
        <p:xfrm>
          <a:off x="1547664" y="4996475"/>
          <a:ext cx="3672408" cy="1427298"/>
        </p:xfrm>
        <a:graphic>
          <a:graphicData uri="http://schemas.openxmlformats.org/drawingml/2006/table">
            <a:tbl>
              <a:tblPr>
                <a:tableStyleId>{5C22544A-7EE6-4342-B048-85BDC9FD1C3A}</a:tableStyleId>
              </a:tblPr>
              <a:tblGrid>
                <a:gridCol w="257851">
                  <a:extLst>
                    <a:ext uri="{9D8B030D-6E8A-4147-A177-3AD203B41FA5}">
                      <a16:colId xmlns:a16="http://schemas.microsoft.com/office/drawing/2014/main" val="20000"/>
                    </a:ext>
                  </a:extLst>
                </a:gridCol>
                <a:gridCol w="376901">
                  <a:extLst>
                    <a:ext uri="{9D8B030D-6E8A-4147-A177-3AD203B41FA5}">
                      <a16:colId xmlns:a16="http://schemas.microsoft.com/office/drawing/2014/main" val="20001"/>
                    </a:ext>
                  </a:extLst>
                </a:gridCol>
                <a:gridCol w="747913">
                  <a:extLst>
                    <a:ext uri="{9D8B030D-6E8A-4147-A177-3AD203B41FA5}">
                      <a16:colId xmlns:a16="http://schemas.microsoft.com/office/drawing/2014/main" val="20002"/>
                    </a:ext>
                  </a:extLst>
                </a:gridCol>
                <a:gridCol w="561551">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504056">
                  <a:extLst>
                    <a:ext uri="{9D8B030D-6E8A-4147-A177-3AD203B41FA5}">
                      <a16:colId xmlns:a16="http://schemas.microsoft.com/office/drawing/2014/main" val="20005"/>
                    </a:ext>
                  </a:extLst>
                </a:gridCol>
                <a:gridCol w="144016">
                  <a:extLst>
                    <a:ext uri="{9D8B030D-6E8A-4147-A177-3AD203B41FA5}">
                      <a16:colId xmlns:a16="http://schemas.microsoft.com/office/drawing/2014/main" val="20006"/>
                    </a:ext>
                  </a:extLst>
                </a:gridCol>
                <a:gridCol w="576064">
                  <a:extLst>
                    <a:ext uri="{9D8B030D-6E8A-4147-A177-3AD203B41FA5}">
                      <a16:colId xmlns:a16="http://schemas.microsoft.com/office/drawing/2014/main" val="20007"/>
                    </a:ext>
                  </a:extLst>
                </a:gridCol>
              </a:tblGrid>
              <a:tr h="192448">
                <a:tc rowSpan="6">
                  <a:txBody>
                    <a:bodyPr/>
                    <a:lstStyle/>
                    <a:p>
                      <a:pPr algn="ctr" fontAlgn="ctr"/>
                      <a:r>
                        <a:rPr lang="en-US" altLang="zh-TW" sz="1300" b="0" i="0" u="none" strike="noStrike" dirty="0" smtClean="0">
                          <a:solidFill>
                            <a:schemeClr val="bg1"/>
                          </a:solidFill>
                          <a:effectLst/>
                          <a:latin typeface="微軟正黑體" pitchFamily="34" charset="-120"/>
                          <a:ea typeface="微軟正黑體" pitchFamily="34" charset="-120"/>
                        </a:rPr>
                        <a:t>2</a:t>
                      </a:r>
                    </a:p>
                    <a:p>
                      <a:pPr algn="ctr" fontAlgn="ctr"/>
                      <a:r>
                        <a:rPr lang="en-US" altLang="zh-TW" sz="1300" b="0" i="0" u="none" strike="noStrike" dirty="0" smtClean="0">
                          <a:solidFill>
                            <a:schemeClr val="bg1"/>
                          </a:solidFill>
                          <a:effectLst/>
                          <a:latin typeface="微軟正黑體" pitchFamily="34" charset="-120"/>
                          <a:ea typeface="微軟正黑體" pitchFamily="34" charset="-120"/>
                        </a:rPr>
                        <a:t>0</a:t>
                      </a:r>
                    </a:p>
                    <a:p>
                      <a:pPr algn="ctr" fontAlgn="ctr"/>
                      <a:r>
                        <a:rPr lang="en-US" altLang="zh-TW" sz="1300" b="0" i="0" u="none" strike="noStrike" dirty="0" smtClean="0">
                          <a:solidFill>
                            <a:schemeClr val="bg1"/>
                          </a:solidFill>
                          <a:effectLst/>
                          <a:latin typeface="微軟正黑體" pitchFamily="34" charset="-120"/>
                          <a:ea typeface="微軟正黑體" pitchFamily="34" charset="-120"/>
                        </a:rPr>
                        <a:t>1</a:t>
                      </a:r>
                    </a:p>
                    <a:p>
                      <a:pPr algn="ctr" fontAlgn="ctr"/>
                      <a:r>
                        <a:rPr lang="en-US" altLang="zh-TW" sz="1300" b="0" i="0" u="none" strike="noStrike" dirty="0" smtClean="0">
                          <a:solidFill>
                            <a:schemeClr val="bg1"/>
                          </a:solidFill>
                          <a:effectLst/>
                          <a:latin typeface="微軟正黑體" pitchFamily="34" charset="-120"/>
                          <a:ea typeface="微軟正黑體" pitchFamily="34" charset="-120"/>
                        </a:rPr>
                        <a:t>8</a:t>
                      </a:r>
                      <a:endParaRPr lang="zh-TW" altLang="en-US" sz="1300" b="0" i="0" u="none" strike="noStrike" dirty="0">
                        <a:solidFill>
                          <a:schemeClr val="bg1"/>
                        </a:solidFill>
                        <a:effectLst/>
                        <a:latin typeface="微軟正黑體" pitchFamily="34" charset="-120"/>
                        <a:ea typeface="微軟正黑體" pitchFamily="34" charset="-120"/>
                      </a:endParaRPr>
                    </a:p>
                  </a:txBody>
                  <a:tcPr marL="9525" marR="9525" marT="9525" marB="0" anchor="ctr">
                    <a:solidFill>
                      <a:srgbClr val="846648"/>
                    </a:solidFill>
                  </a:tcPr>
                </a:tc>
                <a:tc rowSpan="2">
                  <a:txBody>
                    <a:bodyPr/>
                    <a:lstStyle/>
                    <a:p>
                      <a:pPr algn="ctr" fontAlgn="ctr"/>
                      <a:r>
                        <a:rPr lang="zh-TW" altLang="en-US" sz="1100" b="1" u="none" dirty="0" smtClean="0">
                          <a:solidFill>
                            <a:schemeClr val="bg1"/>
                          </a:solidFill>
                          <a:latin typeface="微軟正黑體" pitchFamily="34" charset="-120"/>
                          <a:ea typeface="微軟正黑體" pitchFamily="34" charset="-120"/>
                        </a:rPr>
                        <a:t>單位億元</a:t>
                      </a:r>
                      <a:endParaRPr lang="zh-TW" altLang="en-US" sz="1100" b="0" i="0" u="none" strike="noStrike" dirty="0">
                        <a:solidFill>
                          <a:schemeClr val="bg1"/>
                        </a:solidFill>
                        <a:effectLst/>
                        <a:latin typeface="微軟正黑體" pitchFamily="34" charset="-120"/>
                        <a:ea typeface="微軟正黑體" pitchFamily="34" charset="-120"/>
                      </a:endParaRPr>
                    </a:p>
                  </a:txBody>
                  <a:tcPr marL="9525" marR="9525" marT="9525" marB="0" anchor="ctr">
                    <a:solidFill>
                      <a:srgbClr val="846648"/>
                    </a:solidFill>
                  </a:tcP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台幣</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B w="12700" cap="flat" cmpd="sng" algn="ctr">
                      <a:noFill/>
                      <a:prstDash val="solid"/>
                      <a:round/>
                      <a:headEnd type="none" w="med" len="med"/>
                      <a:tailEnd type="none" w="med" len="med"/>
                    </a:lnB>
                    <a:solidFill>
                      <a:srgbClr val="846648"/>
                    </a:solidFill>
                  </a:tcP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台幣</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B w="12700" cap="flat" cmpd="sng" algn="ctr">
                      <a:noFill/>
                      <a:prstDash val="solid"/>
                      <a:round/>
                      <a:headEnd type="none" w="med" len="med"/>
                      <a:tailEnd type="none" w="med" len="med"/>
                    </a:lnB>
                    <a:solidFill>
                      <a:srgbClr val="846648"/>
                    </a:solidFill>
                  </a:tcP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台幣</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B w="12700" cap="flat" cmpd="sng" algn="ctr">
                      <a:noFill/>
                      <a:prstDash val="solid"/>
                      <a:round/>
                      <a:headEnd type="none" w="med" len="med"/>
                      <a:tailEnd type="none" w="med" len="med"/>
                    </a:lnB>
                    <a:solidFill>
                      <a:srgbClr val="846648"/>
                    </a:solidFill>
                  </a:tcP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美元</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B w="12700" cap="flat" cmpd="sng" algn="ctr">
                      <a:noFill/>
                      <a:prstDash val="solid"/>
                      <a:round/>
                      <a:headEnd type="none" w="med" len="med"/>
                      <a:tailEnd type="none" w="med" len="med"/>
                    </a:lnB>
                    <a:solidFill>
                      <a:srgbClr val="846648"/>
                    </a:solidFill>
                  </a:tcPr>
                </a:tc>
                <a:tc>
                  <a:txBody>
                    <a:bodyPr/>
                    <a:lstStyle/>
                    <a:p>
                      <a:pPr algn="ctr" rtl="0" fontAlgn="ctr"/>
                      <a:r>
                        <a:rPr lang="en-US" altLang="zh-TW" sz="1200" u="none" strike="noStrike" dirty="0">
                          <a:solidFill>
                            <a:schemeClr val="bg1"/>
                          </a:solidFill>
                          <a:effectLst/>
                          <a:latin typeface="微軟正黑體" pitchFamily="34" charset="-120"/>
                          <a:ea typeface="微軟正黑體" pitchFamily="34" charset="-120"/>
                        </a:rPr>
                        <a:t>…</a:t>
                      </a:r>
                      <a:endParaRPr lang="en-US" altLang="zh-TW" sz="1200" b="0" i="0" u="none" strike="noStrike" dirty="0">
                        <a:solidFill>
                          <a:schemeClr val="bg1"/>
                        </a:solidFill>
                        <a:effectLst/>
                        <a:latin typeface="微軟正黑體" pitchFamily="34" charset="-120"/>
                        <a:ea typeface="微軟正黑體" pitchFamily="34" charset="-120"/>
                      </a:endParaRPr>
                    </a:p>
                  </a:txBody>
                  <a:tcPr marL="9525" marR="9525" marT="9525" marB="0" anchor="ctr">
                    <a:lnB w="12700" cap="flat" cmpd="sng" algn="ctr">
                      <a:noFill/>
                      <a:prstDash val="solid"/>
                      <a:round/>
                      <a:headEnd type="none" w="med" len="med"/>
                      <a:tailEnd type="none" w="med" len="med"/>
                    </a:lnB>
                    <a:solidFill>
                      <a:srgbClr val="846648"/>
                    </a:solidFill>
                  </a:tcP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美元</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B w="12700" cap="flat" cmpd="sng" algn="ctr">
                      <a:noFill/>
                      <a:prstDash val="solid"/>
                      <a:round/>
                      <a:headEnd type="none" w="med" len="med"/>
                      <a:tailEnd type="none" w="med" len="med"/>
                    </a:lnB>
                    <a:solidFill>
                      <a:srgbClr val="846648"/>
                    </a:solidFill>
                  </a:tcPr>
                </a:tc>
                <a:extLst>
                  <a:ext uri="{0D108BD9-81ED-4DB2-BD59-A6C34878D82A}">
                    <a16:rowId xmlns:a16="http://schemas.microsoft.com/office/drawing/2014/main" val="10000"/>
                  </a:ext>
                </a:extLst>
              </a:tr>
              <a:tr h="375370">
                <a:tc vMerge="1">
                  <a:txBody>
                    <a:bodyPr/>
                    <a:lstStyle/>
                    <a:p>
                      <a:endParaRPr lang="zh-TW" altLang="en-US"/>
                    </a:p>
                  </a:txBody>
                  <a:tcPr/>
                </a:tc>
                <a:tc vMerge="1">
                  <a:txBody>
                    <a:bodyPr/>
                    <a:lstStyle/>
                    <a:p>
                      <a:pPr algn="l" fontAlgn="ctr"/>
                      <a:endParaRPr lang="zh-TW" altLang="en-US" sz="1200" b="0" i="0" u="none" strike="noStrike" dirty="0">
                        <a:solidFill>
                          <a:srgbClr val="000000"/>
                        </a:solidFill>
                        <a:effectLst/>
                        <a:latin typeface="新細明體"/>
                      </a:endParaRPr>
                    </a:p>
                  </a:txBody>
                  <a:tcPr marL="9525" marR="9525" marT="9525" marB="0" anchor="ct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不分紅壽險</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T w="12700" cap="flat" cmpd="sng" algn="ctr">
                      <a:noFill/>
                      <a:prstDash val="solid"/>
                      <a:round/>
                      <a:headEnd type="none" w="med" len="med"/>
                      <a:tailEnd type="none" w="med" len="med"/>
                    </a:lnT>
                    <a:solidFill>
                      <a:srgbClr val="846648"/>
                    </a:solidFill>
                  </a:tcP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健康險</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T w="12700" cap="flat" cmpd="sng" algn="ctr">
                      <a:noFill/>
                      <a:prstDash val="solid"/>
                      <a:round/>
                      <a:headEnd type="none" w="med" len="med"/>
                      <a:tailEnd type="none" w="med" len="med"/>
                    </a:lnT>
                    <a:solidFill>
                      <a:srgbClr val="846648"/>
                    </a:solidFill>
                  </a:tcP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利變壽</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T w="12700" cap="flat" cmpd="sng" algn="ctr">
                      <a:noFill/>
                      <a:prstDash val="solid"/>
                      <a:round/>
                      <a:headEnd type="none" w="med" len="med"/>
                      <a:tailEnd type="none" w="med" len="med"/>
                    </a:lnT>
                    <a:solidFill>
                      <a:srgbClr val="846648"/>
                    </a:solidFill>
                  </a:tcP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利變壽</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T w="12700" cap="flat" cmpd="sng" algn="ctr">
                      <a:noFill/>
                      <a:prstDash val="solid"/>
                      <a:round/>
                      <a:headEnd type="none" w="med" len="med"/>
                      <a:tailEnd type="none" w="med" len="med"/>
                    </a:lnT>
                    <a:solidFill>
                      <a:srgbClr val="846648"/>
                    </a:solidFill>
                  </a:tcPr>
                </a:tc>
                <a:tc>
                  <a:txBody>
                    <a:bodyPr/>
                    <a:lstStyle/>
                    <a:p>
                      <a:pPr algn="ctr" rtl="0" fontAlgn="ctr"/>
                      <a:r>
                        <a:rPr lang="en-US" altLang="zh-TW" sz="1200" u="none" strike="noStrike" dirty="0">
                          <a:solidFill>
                            <a:schemeClr val="bg1"/>
                          </a:solidFill>
                          <a:effectLst/>
                          <a:latin typeface="微軟正黑體" pitchFamily="34" charset="-120"/>
                          <a:ea typeface="微軟正黑體" pitchFamily="34" charset="-120"/>
                        </a:rPr>
                        <a:t>…</a:t>
                      </a:r>
                      <a:endParaRPr lang="en-US" altLang="zh-TW" sz="1200" b="0" i="0" u="none" strike="noStrike" dirty="0">
                        <a:solidFill>
                          <a:schemeClr val="bg1"/>
                        </a:solidFill>
                        <a:effectLst/>
                        <a:latin typeface="微軟正黑體" pitchFamily="34" charset="-120"/>
                        <a:ea typeface="微軟正黑體" pitchFamily="34" charset="-120"/>
                      </a:endParaRPr>
                    </a:p>
                  </a:txBody>
                  <a:tcPr marL="9525" marR="9525" marT="9525" marB="0" anchor="ctr">
                    <a:lnT w="12700" cap="flat" cmpd="sng" algn="ctr">
                      <a:noFill/>
                      <a:prstDash val="solid"/>
                      <a:round/>
                      <a:headEnd type="none" w="med" len="med"/>
                      <a:tailEnd type="none" w="med" len="med"/>
                    </a:lnT>
                    <a:solidFill>
                      <a:srgbClr val="846648"/>
                    </a:solidFill>
                  </a:tcPr>
                </a:tc>
                <a:tc>
                  <a:txBody>
                    <a:bodyPr/>
                    <a:lstStyle/>
                    <a:p>
                      <a:pPr algn="ctr" rtl="0" fontAlgn="ctr"/>
                      <a:r>
                        <a:rPr lang="zh-TW" altLang="en-US" sz="1200" u="none" strike="noStrike" dirty="0">
                          <a:solidFill>
                            <a:schemeClr val="bg1"/>
                          </a:solidFill>
                          <a:effectLst/>
                          <a:latin typeface="微軟正黑體" pitchFamily="34" charset="-120"/>
                          <a:ea typeface="微軟正黑體" pitchFamily="34" charset="-120"/>
                        </a:rPr>
                        <a:t>萬能</a:t>
                      </a:r>
                      <a:r>
                        <a:rPr lang="zh-TW" altLang="en-US" sz="1200" u="none" strike="noStrike" dirty="0" smtClean="0">
                          <a:solidFill>
                            <a:schemeClr val="bg1"/>
                          </a:solidFill>
                          <a:effectLst/>
                          <a:latin typeface="微軟正黑體" pitchFamily="34" charset="-120"/>
                          <a:ea typeface="微軟正黑體" pitchFamily="34" charset="-120"/>
                        </a:rPr>
                        <a:t>壽</a:t>
                      </a:r>
                      <a:endParaRPr lang="zh-TW" altLang="en-US" sz="1200" b="0" i="0" u="none" strike="noStrike" dirty="0">
                        <a:solidFill>
                          <a:schemeClr val="bg1"/>
                        </a:solidFill>
                        <a:effectLst/>
                        <a:latin typeface="微軟正黑體" pitchFamily="34" charset="-120"/>
                        <a:ea typeface="微軟正黑體" pitchFamily="34" charset="-120"/>
                      </a:endParaRPr>
                    </a:p>
                  </a:txBody>
                  <a:tcPr marL="9525" marR="9525" marT="9525" marB="0" anchor="ctr">
                    <a:lnT w="12700" cap="flat" cmpd="sng" algn="ctr">
                      <a:noFill/>
                      <a:prstDash val="solid"/>
                      <a:round/>
                      <a:headEnd type="none" w="med" len="med"/>
                      <a:tailEnd type="none" w="med" len="med"/>
                    </a:lnT>
                    <a:solidFill>
                      <a:srgbClr val="846648"/>
                    </a:solidFill>
                  </a:tcPr>
                </a:tc>
                <a:extLst>
                  <a:ext uri="{0D108BD9-81ED-4DB2-BD59-A6C34878D82A}">
                    <a16:rowId xmlns:a16="http://schemas.microsoft.com/office/drawing/2014/main" val="10001"/>
                  </a:ext>
                </a:extLst>
              </a:tr>
              <a:tr h="214870">
                <a:tc vMerge="1">
                  <a:txBody>
                    <a:bodyPr/>
                    <a:lstStyle/>
                    <a:p>
                      <a:pPr algn="ctr" fontAlgn="ctr"/>
                      <a:endParaRPr lang="zh-TW" altLang="en-US" sz="1050" b="0" i="0" u="none" strike="noStrike" dirty="0">
                        <a:solidFill>
                          <a:srgbClr val="000000"/>
                        </a:solidFill>
                        <a:effectLst/>
                        <a:latin typeface="微軟正黑體" pitchFamily="34" charset="-120"/>
                        <a:ea typeface="微軟正黑體" pitchFamily="34" charset="-120"/>
                      </a:endParaRPr>
                    </a:p>
                  </a:txBody>
                  <a:tcPr marL="9525" marR="9525" marT="9525" marB="0" anchor="ctr"/>
                </a:tc>
                <a:tc rowSpan="2">
                  <a:txBody>
                    <a:bodyPr/>
                    <a:lstStyle/>
                    <a:p>
                      <a:pPr algn="ctr" fontAlgn="ctr"/>
                      <a:r>
                        <a:rPr lang="zh-TW" altLang="en-US" sz="1200" u="none" strike="noStrike" dirty="0" smtClean="0">
                          <a:effectLst/>
                          <a:latin typeface="微軟正黑體" pitchFamily="34" charset="-120"/>
                          <a:ea typeface="微軟正黑體" pitchFamily="34" charset="-120"/>
                        </a:rPr>
                        <a:t>獲利</a:t>
                      </a:r>
                      <a:endParaRPr lang="en-US" altLang="zh-TW" sz="1200" u="none" strike="noStrike" dirty="0" smtClean="0">
                        <a:effectLst/>
                        <a:latin typeface="微軟正黑體" pitchFamily="34" charset="-120"/>
                        <a:ea typeface="微軟正黑體" pitchFamily="34" charset="-120"/>
                      </a:endParaRPr>
                    </a:p>
                    <a:p>
                      <a:pPr algn="ctr" fontAlgn="ctr"/>
                      <a:r>
                        <a:rPr lang="en-US" altLang="zh-TW" sz="1200" b="0" i="0" u="none" strike="noStrike" dirty="0" smtClean="0">
                          <a:solidFill>
                            <a:srgbClr val="000000"/>
                          </a:solidFill>
                          <a:effectLst/>
                          <a:latin typeface="微軟正黑體" pitchFamily="34" charset="-120"/>
                          <a:ea typeface="微軟正黑體" pitchFamily="34" charset="-120"/>
                        </a:rPr>
                        <a:t>CSM</a:t>
                      </a:r>
                    </a:p>
                  </a:txBody>
                  <a:tcPr marL="9525" marR="9525" marT="9525" marB="0" anchor="ctr">
                    <a:solidFill>
                      <a:schemeClr val="bg2">
                        <a:lumMod val="90000"/>
                      </a:schemeClr>
                    </a:solidFill>
                  </a:tcPr>
                </a:tc>
                <a:tc>
                  <a:txBody>
                    <a:bodyPr/>
                    <a:lstStyle/>
                    <a:p>
                      <a:pPr algn="ctr" fontAlgn="ctr"/>
                      <a:r>
                        <a:rPr lang="en-US" altLang="zh-TW" sz="1200" u="none" strike="noStrike" dirty="0" smtClean="0">
                          <a:effectLst/>
                          <a:latin typeface="微軟正黑體" pitchFamily="34" charset="-120"/>
                          <a:ea typeface="微軟正黑體" pitchFamily="34" charset="-120"/>
                        </a:rPr>
                        <a:t>3.9</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fontAlgn="ctr"/>
                      <a:r>
                        <a:rPr lang="en-US" altLang="zh-TW" sz="1200" u="none" strike="noStrike" smtClean="0">
                          <a:effectLst/>
                          <a:latin typeface="微軟正黑體" pitchFamily="34" charset="-120"/>
                          <a:ea typeface="微軟正黑體" pitchFamily="34" charset="-120"/>
                        </a:rPr>
                        <a:t>126.7</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fontAlgn="ctr"/>
                      <a:r>
                        <a:rPr lang="en-US" altLang="zh-TW" sz="1200" u="none" strike="noStrike" smtClean="0">
                          <a:effectLst/>
                          <a:latin typeface="微軟正黑體" pitchFamily="34" charset="-120"/>
                          <a:ea typeface="微軟正黑體" pitchFamily="34" charset="-120"/>
                        </a:rPr>
                        <a:t>187.6</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fontAlgn="ctr"/>
                      <a:r>
                        <a:rPr lang="en-US" altLang="zh-TW" sz="1200" u="none" strike="noStrike" smtClean="0">
                          <a:effectLst/>
                          <a:latin typeface="微軟正黑體" pitchFamily="34" charset="-120"/>
                          <a:ea typeface="微軟正黑體" pitchFamily="34" charset="-120"/>
                        </a:rPr>
                        <a:t>232.4</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rtl="0" fontAlgn="ctr"/>
                      <a:r>
                        <a:rPr lang="en-US" altLang="zh-TW" sz="1200" u="none" strike="noStrike" smtClean="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fontAlgn="ctr"/>
                      <a:r>
                        <a:rPr lang="en-US" altLang="zh-TW" sz="1200" u="none" strike="noStrike" smtClean="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extLst>
                  <a:ext uri="{0D108BD9-81ED-4DB2-BD59-A6C34878D82A}">
                    <a16:rowId xmlns:a16="http://schemas.microsoft.com/office/drawing/2014/main" val="10002"/>
                  </a:ext>
                </a:extLst>
              </a:tr>
              <a:tr h="214870">
                <a:tc vMerge="1">
                  <a:txBody>
                    <a:bodyPr/>
                    <a:lstStyle/>
                    <a:p>
                      <a:endParaRPr lang="zh-TW" altLang="en-US"/>
                    </a:p>
                  </a:txBody>
                  <a:tcPr/>
                </a:tc>
                <a:tc vMerge="1">
                  <a:txBody>
                    <a:bodyPr/>
                    <a:lstStyle/>
                    <a:p>
                      <a:endParaRPr lang="zh-TW" altLang="en-US"/>
                    </a:p>
                  </a:txBody>
                  <a:tcPr/>
                </a:tc>
                <a:tc>
                  <a:txBody>
                    <a:bodyPr/>
                    <a:lstStyle/>
                    <a:p>
                      <a:pPr algn="ctr" fontAlgn="ct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fontAlgn="ct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fontAlgn="ct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fontAlgn="ct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rtl="0" fontAlgn="ctr"/>
                      <a:r>
                        <a:rPr lang="en-US" altLang="zh-TW" sz="1200" u="none" strike="noStrike" smtClean="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tc>
                  <a:txBody>
                    <a:bodyPr/>
                    <a:lstStyle/>
                    <a:p>
                      <a:pPr algn="ctr" fontAlgn="ctr"/>
                      <a:r>
                        <a:rPr lang="en-US" altLang="zh-TW" sz="1200" u="none" strike="noStrike" smtClean="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90000"/>
                      </a:schemeClr>
                    </a:solidFill>
                  </a:tcPr>
                </a:tc>
                <a:extLst>
                  <a:ext uri="{0D108BD9-81ED-4DB2-BD59-A6C34878D82A}">
                    <a16:rowId xmlns:a16="http://schemas.microsoft.com/office/drawing/2014/main" val="10003"/>
                  </a:ext>
                </a:extLst>
              </a:tr>
              <a:tr h="214870">
                <a:tc vMerge="1">
                  <a:txBody>
                    <a:bodyPr/>
                    <a:lstStyle/>
                    <a:p>
                      <a:pPr algn="ctr" fontAlgn="ctr"/>
                      <a:endParaRPr lang="zh-TW" altLang="en-US" sz="1050" b="0" i="0" u="none" strike="noStrike" dirty="0">
                        <a:solidFill>
                          <a:srgbClr val="000000"/>
                        </a:solidFill>
                        <a:effectLst/>
                        <a:latin typeface="微軟正黑體" pitchFamily="34" charset="-120"/>
                        <a:ea typeface="微軟正黑體" pitchFamily="34" charset="-120"/>
                      </a:endParaRPr>
                    </a:p>
                  </a:txBody>
                  <a:tcPr marL="9525" marR="9525" marT="9525" marB="0" anchor="ctr"/>
                </a:tc>
                <a:tc rowSpan="2">
                  <a:txBody>
                    <a:bodyPr/>
                    <a:lstStyle/>
                    <a:p>
                      <a:pPr algn="ctr" fontAlgn="ctr"/>
                      <a:r>
                        <a:rPr lang="zh-TW" altLang="en-US" sz="1200" u="none" strike="noStrike" dirty="0" smtClean="0">
                          <a:effectLst/>
                          <a:latin typeface="微軟正黑體" pitchFamily="34" charset="-120"/>
                          <a:ea typeface="微軟正黑體" pitchFamily="34" charset="-120"/>
                        </a:rPr>
                        <a:t>虧損</a:t>
                      </a:r>
                      <a:endParaRPr lang="en-US" altLang="zh-TW" sz="1200" u="none" strike="noStrike" dirty="0" smtClean="0">
                        <a:effectLst/>
                        <a:latin typeface="微軟正黑體" pitchFamily="34" charset="-120"/>
                        <a:ea typeface="微軟正黑體" pitchFamily="34" charset="-120"/>
                      </a:endParaRPr>
                    </a:p>
                    <a:p>
                      <a:pPr algn="ctr" fontAlgn="ctr"/>
                      <a:r>
                        <a:rPr lang="en-US" altLang="zh-TW" sz="1200" b="0" i="0" u="none" strike="noStrike" dirty="0" smtClean="0">
                          <a:solidFill>
                            <a:srgbClr val="000000"/>
                          </a:solidFill>
                          <a:effectLst/>
                          <a:latin typeface="微軟正黑體" pitchFamily="34" charset="-120"/>
                          <a:ea typeface="微軟正黑體" pitchFamily="34" charset="-120"/>
                        </a:rPr>
                        <a:t>LC</a:t>
                      </a:r>
                      <a:endParaRPr lang="zh-TW" altLang="en-US"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fontAlgn="ctr"/>
                      <a:r>
                        <a:rPr lang="en-US" altLang="zh-TW" sz="1200" u="none" strike="noStrike" smtClean="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fontAlgn="ctr"/>
                      <a:r>
                        <a:rPr lang="en-US" altLang="zh-TW" sz="1200" u="none" strike="noStrike" smtClean="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fontAlgn="ctr"/>
                      <a:r>
                        <a:rPr lang="en-US" altLang="zh-TW" sz="1200" u="none" strike="noStrike" smtClean="0">
                          <a:effectLst/>
                          <a:latin typeface="微軟正黑體" pitchFamily="34" charset="-120"/>
                          <a:ea typeface="微軟正黑體" pitchFamily="34" charset="-120"/>
                        </a:rPr>
                        <a:t>--</a:t>
                      </a:r>
                      <a:endParaRPr lang="en-US" altLang="zh-TW" sz="1200" b="0" i="0" u="none" strike="noStrike">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fontAlgn="ctr"/>
                      <a:r>
                        <a:rPr lang="en-US" altLang="zh-TW" sz="1200" u="none" strike="noStrike" dirty="0" smtClean="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rtl="0" fontAlgn="ctr"/>
                      <a:r>
                        <a:rPr lang="en-US" altLang="zh-TW" sz="1200" u="none" strike="noStrike" smtClean="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fontAlgn="ctr"/>
                      <a:r>
                        <a:rPr lang="en-US" altLang="zh-TW" sz="1200" b="1" u="none" strike="noStrike" smtClean="0">
                          <a:solidFill>
                            <a:srgbClr val="FF0000"/>
                          </a:solidFill>
                          <a:effectLst/>
                          <a:latin typeface="微軟正黑體" pitchFamily="34" charset="-120"/>
                          <a:ea typeface="微軟正黑體" pitchFamily="34" charset="-120"/>
                        </a:rPr>
                        <a:t>-0.04</a:t>
                      </a:r>
                      <a:endParaRPr lang="en-US" altLang="zh-TW" sz="1200" b="1" i="0" u="none" strike="noStrike" dirty="0">
                        <a:solidFill>
                          <a:srgbClr val="FF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extLst>
                  <a:ext uri="{0D108BD9-81ED-4DB2-BD59-A6C34878D82A}">
                    <a16:rowId xmlns:a16="http://schemas.microsoft.com/office/drawing/2014/main" val="10004"/>
                  </a:ext>
                </a:extLst>
              </a:tr>
              <a:tr h="214870">
                <a:tc vMerge="1">
                  <a:txBody>
                    <a:bodyPr/>
                    <a:lstStyle/>
                    <a:p>
                      <a:endParaRPr lang="zh-TW" altLang="en-US"/>
                    </a:p>
                  </a:txBody>
                  <a:tcPr/>
                </a:tc>
                <a:tc vMerge="1">
                  <a:txBody>
                    <a:bodyPr/>
                    <a:lstStyle/>
                    <a:p>
                      <a:endParaRPr lang="zh-TW" altLang="en-US"/>
                    </a:p>
                  </a:txBody>
                  <a:tcPr/>
                </a:tc>
                <a:tc>
                  <a:txBody>
                    <a:bodyPr/>
                    <a:lstStyle/>
                    <a:p>
                      <a:pPr algn="ctr" fontAlgn="ctr"/>
                      <a:r>
                        <a:rPr lang="en-US" altLang="zh-TW" sz="1200" u="none" strike="noStrike" smtClean="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fontAlgn="ctr"/>
                      <a:r>
                        <a:rPr lang="en-US" altLang="zh-TW" sz="1200" u="none" strike="noStrike" smtClean="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fontAlgn="ctr"/>
                      <a:r>
                        <a:rPr lang="en-US" altLang="zh-TW" sz="1200" u="none" strike="noStrike" smtClean="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fontAlgn="ctr"/>
                      <a:r>
                        <a:rPr lang="en-US" altLang="zh-TW" sz="1200" u="none" strike="noStrike" smtClean="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rtl="0" fontAlgn="ctr"/>
                      <a:r>
                        <a:rPr lang="en-US" altLang="zh-TW" sz="1200" u="none" strike="noStrike" smtClean="0">
                          <a:effectLst/>
                          <a:latin typeface="微軟正黑體" pitchFamily="34" charset="-120"/>
                          <a:ea typeface="微軟正黑體" pitchFamily="34" charset="-120"/>
                        </a:rPr>
                        <a:t>…</a:t>
                      </a:r>
                      <a:endParaRPr lang="en-US" altLang="zh-TW" sz="1200" b="0" i="0" u="none" strike="noStrike" dirty="0">
                        <a:solidFill>
                          <a:srgbClr val="00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tc>
                  <a:txBody>
                    <a:bodyPr/>
                    <a:lstStyle/>
                    <a:p>
                      <a:pPr algn="ctr" fontAlgn="ctr"/>
                      <a:r>
                        <a:rPr lang="en-US" altLang="zh-TW" sz="1200" b="1" u="none" strike="noStrike" dirty="0" smtClean="0">
                          <a:solidFill>
                            <a:srgbClr val="FF0000"/>
                          </a:solidFill>
                          <a:effectLst/>
                          <a:latin typeface="微軟正黑體" pitchFamily="34" charset="-120"/>
                          <a:ea typeface="微軟正黑體" pitchFamily="34" charset="-120"/>
                        </a:rPr>
                        <a:t>-1.7%</a:t>
                      </a:r>
                      <a:endParaRPr lang="en-US" altLang="zh-TW" sz="1200" b="1" i="0" u="none" strike="noStrike" dirty="0">
                        <a:solidFill>
                          <a:srgbClr val="FF0000"/>
                        </a:solidFill>
                        <a:effectLst/>
                        <a:latin typeface="微軟正黑體" pitchFamily="34" charset="-120"/>
                        <a:ea typeface="微軟正黑體" pitchFamily="34" charset="-120"/>
                      </a:endParaRPr>
                    </a:p>
                  </a:txBody>
                  <a:tcPr marL="9525" marR="9525" marT="9525" marB="0" anchor="ctr">
                    <a:solidFill>
                      <a:schemeClr val="bg2">
                        <a:lumMod val="75000"/>
                      </a:schemeClr>
                    </a:solidFill>
                  </a:tcPr>
                </a:tc>
                <a:extLst>
                  <a:ext uri="{0D108BD9-81ED-4DB2-BD59-A6C34878D82A}">
                    <a16:rowId xmlns:a16="http://schemas.microsoft.com/office/drawing/2014/main" val="10005"/>
                  </a:ext>
                </a:extLst>
              </a:tr>
            </a:tbl>
          </a:graphicData>
        </a:graphic>
      </p:graphicFrame>
      <p:sp>
        <p:nvSpPr>
          <p:cNvPr id="47" name="矩形 46"/>
          <p:cNvSpPr/>
          <p:nvPr/>
        </p:nvSpPr>
        <p:spPr>
          <a:xfrm>
            <a:off x="251520" y="764894"/>
            <a:ext cx="8640960" cy="360643"/>
          </a:xfrm>
          <a:prstGeom prst="rect">
            <a:avLst/>
          </a:prstGeom>
          <a:solidFill>
            <a:schemeClr val="bg2">
              <a:lumMod val="90000"/>
            </a:schemeClr>
          </a:solidFill>
          <a:ln>
            <a:noFill/>
          </a:ln>
          <a:effectLst/>
        </p:spPr>
        <p:txBody>
          <a:bodyPr wrap="square" lIns="0" tIns="0" rIns="0" bIns="0" rtlCol="0" anchor="ctr">
            <a:noAutofit/>
          </a:bodyPr>
          <a:lstStyle/>
          <a:p>
            <a:pPr algn="ctr"/>
            <a:endParaRPr lang="zh-TW" altLang="en-US" sz="1000" b="1" u="none" dirty="0">
              <a:solidFill>
                <a:srgbClr val="FF0000"/>
              </a:solidFill>
              <a:latin typeface="微軟正黑體" pitchFamily="34" charset="-120"/>
              <a:ea typeface="微軟正黑體" pitchFamily="34" charset="-120"/>
            </a:endParaRPr>
          </a:p>
        </p:txBody>
      </p:sp>
      <p:sp>
        <p:nvSpPr>
          <p:cNvPr id="49" name="Freeform 10"/>
          <p:cNvSpPr>
            <a:spLocks/>
          </p:cNvSpPr>
          <p:nvPr/>
        </p:nvSpPr>
        <p:spPr bwMode="auto">
          <a:xfrm>
            <a:off x="1167648" y="749622"/>
            <a:ext cx="7724832" cy="388562"/>
          </a:xfrm>
          <a:prstGeom prst="chevron">
            <a:avLst>
              <a:gd name="adj" fmla="val 61824"/>
            </a:avLst>
          </a:prstGeom>
          <a:solidFill>
            <a:schemeClr val="bg2">
              <a:lumMod val="50000"/>
            </a:schemeClr>
          </a:solidFill>
          <a:ln w="57150">
            <a:noFill/>
            <a:round/>
            <a:headEnd/>
            <a:tailEnd/>
          </a:ln>
          <a:effectLst/>
          <a:extLst/>
        </p:spPr>
        <p:txBody>
          <a:bodyPr anchor="ctr"/>
          <a:lstStyle/>
          <a:p>
            <a:pPr algn="ctr">
              <a:defRPr/>
            </a:pPr>
            <a:r>
              <a:rPr lang="zh-TW" altLang="en-US" sz="1600" b="1" u="none" dirty="0">
                <a:solidFill>
                  <a:prstClr val="white"/>
                </a:solidFill>
                <a:latin typeface="微軟正黑體" pitchFamily="34" charset="-120"/>
                <a:ea typeface="微軟正黑體" pitchFamily="34" charset="-120"/>
              </a:rPr>
              <a:t>保單進件</a:t>
            </a:r>
            <a:endParaRPr lang="zh-TW" altLang="en-US" sz="1600" b="1" u="none" kern="0" dirty="0">
              <a:solidFill>
                <a:prstClr val="white"/>
              </a:solidFill>
              <a:latin typeface="微軟正黑體" panose="020B0604030504040204" pitchFamily="34" charset="-120"/>
              <a:ea typeface="微軟正黑體" panose="020B0604030504040204" pitchFamily="34" charset="-120"/>
            </a:endParaRPr>
          </a:p>
        </p:txBody>
      </p:sp>
      <p:sp>
        <p:nvSpPr>
          <p:cNvPr id="50" name="矩形 49"/>
          <p:cNvSpPr/>
          <p:nvPr/>
        </p:nvSpPr>
        <p:spPr>
          <a:xfrm>
            <a:off x="251520" y="796765"/>
            <a:ext cx="917266" cy="277063"/>
          </a:xfrm>
          <a:prstGeom prst="rect">
            <a:avLst/>
          </a:prstGeom>
        </p:spPr>
        <p:txBody>
          <a:bodyPr wrap="square">
            <a:spAutoFit/>
          </a:bodyPr>
          <a:lstStyle/>
          <a:p>
            <a:pPr algn="ctr"/>
            <a:r>
              <a:rPr lang="zh-TW" altLang="en-US" sz="1200" b="1" u="none" dirty="0">
                <a:solidFill>
                  <a:prstClr val="black"/>
                </a:solidFill>
                <a:latin typeface="微軟正黑體" pitchFamily="34" charset="-120"/>
                <a:ea typeface="微軟正黑體" pitchFamily="34" charset="-120"/>
              </a:rPr>
              <a:t>運營流程</a:t>
            </a:r>
            <a:endParaRPr lang="en-US" altLang="zh-TW" sz="1200" b="1" u="none" dirty="0">
              <a:solidFill>
                <a:prstClr val="black"/>
              </a:solidFill>
              <a:latin typeface="微軟正黑體" pitchFamily="34" charset="-120"/>
              <a:ea typeface="微軟正黑體" pitchFamily="34" charset="-120"/>
            </a:endParaRPr>
          </a:p>
        </p:txBody>
      </p:sp>
      <p:sp>
        <p:nvSpPr>
          <p:cNvPr id="54" name="矩形 53"/>
          <p:cNvSpPr/>
          <p:nvPr/>
        </p:nvSpPr>
        <p:spPr>
          <a:xfrm>
            <a:off x="259712" y="1138242"/>
            <a:ext cx="8632768" cy="402069"/>
          </a:xfrm>
          <a:prstGeom prst="rect">
            <a:avLst/>
          </a:prstGeom>
          <a:solidFill>
            <a:schemeClr val="bg1">
              <a:lumMod val="85000"/>
            </a:schemeClr>
          </a:solidFill>
          <a:ln>
            <a:noFill/>
          </a:ln>
          <a:effectLst/>
        </p:spPr>
        <p:txBody>
          <a:bodyPr wrap="square" lIns="0" tIns="0" rIns="0" bIns="0" rtlCol="0" anchor="ctr">
            <a:noAutofit/>
          </a:bodyPr>
          <a:lstStyle/>
          <a:p>
            <a:pPr algn="ctr"/>
            <a:endParaRPr lang="zh-TW" altLang="en-US" sz="1000" b="1" u="none" dirty="0">
              <a:solidFill>
                <a:srgbClr val="FF0000"/>
              </a:solidFill>
              <a:latin typeface="微軟正黑體" pitchFamily="34" charset="-120"/>
              <a:ea typeface="微軟正黑體" pitchFamily="34" charset="-120"/>
            </a:endParaRPr>
          </a:p>
        </p:txBody>
      </p:sp>
      <p:sp>
        <p:nvSpPr>
          <p:cNvPr id="57" name="矩形 56"/>
          <p:cNvSpPr/>
          <p:nvPr/>
        </p:nvSpPr>
        <p:spPr>
          <a:xfrm>
            <a:off x="250922" y="1125596"/>
            <a:ext cx="758552" cy="430987"/>
          </a:xfrm>
          <a:prstGeom prst="rect">
            <a:avLst/>
          </a:prstGeom>
        </p:spPr>
        <p:txBody>
          <a:bodyPr wrap="square">
            <a:spAutoFit/>
          </a:bodyPr>
          <a:lstStyle/>
          <a:p>
            <a:pPr algn="ctr"/>
            <a:r>
              <a:rPr lang="en-US" altLang="zh-TW" sz="1100" b="1" u="none" dirty="0">
                <a:solidFill>
                  <a:prstClr val="black"/>
                </a:solidFill>
                <a:latin typeface="微軟正黑體" pitchFamily="34" charset="-120"/>
                <a:ea typeface="微軟正黑體" pitchFamily="34" charset="-120"/>
              </a:rPr>
              <a:t>IFRS</a:t>
            </a:r>
            <a:r>
              <a:rPr lang="zh-TW" altLang="en-US" sz="1100" b="1" u="none" dirty="0">
                <a:solidFill>
                  <a:prstClr val="black"/>
                </a:solidFill>
                <a:latin typeface="微軟正黑體" pitchFamily="34" charset="-120"/>
                <a:ea typeface="微軟正黑體" pitchFamily="34" charset="-120"/>
              </a:rPr>
              <a:t> </a:t>
            </a:r>
            <a:r>
              <a:rPr lang="en-US" altLang="zh-TW" sz="1100" b="1" u="none" dirty="0">
                <a:solidFill>
                  <a:prstClr val="black"/>
                </a:solidFill>
                <a:latin typeface="微軟正黑體" pitchFamily="34" charset="-120"/>
                <a:ea typeface="微軟正黑體" pitchFamily="34" charset="-120"/>
              </a:rPr>
              <a:t>17</a:t>
            </a:r>
          </a:p>
          <a:p>
            <a:pPr algn="ctr"/>
            <a:r>
              <a:rPr lang="zh-TW" altLang="en-US" sz="1100" b="1" u="none" dirty="0">
                <a:solidFill>
                  <a:prstClr val="black"/>
                </a:solidFill>
                <a:latin typeface="微軟正黑體" pitchFamily="34" charset="-120"/>
                <a:ea typeface="微軟正黑體" pitchFamily="34" charset="-120"/>
              </a:rPr>
              <a:t>準則議題</a:t>
            </a:r>
            <a:endParaRPr lang="en-US" altLang="zh-TW" sz="1100" b="1" u="none" dirty="0">
              <a:solidFill>
                <a:prstClr val="black"/>
              </a:solidFill>
              <a:latin typeface="微軟正黑體" pitchFamily="34" charset="-120"/>
              <a:ea typeface="微軟正黑體" pitchFamily="34" charset="-120"/>
            </a:endParaRPr>
          </a:p>
        </p:txBody>
      </p:sp>
      <p:sp>
        <p:nvSpPr>
          <p:cNvPr id="58" name="矩形 57"/>
          <p:cNvSpPr/>
          <p:nvPr/>
        </p:nvSpPr>
        <p:spPr bwMode="auto">
          <a:xfrm>
            <a:off x="3033828" y="1196400"/>
            <a:ext cx="832028" cy="288000"/>
          </a:xfrm>
          <a:prstGeom prst="rect">
            <a:avLst/>
          </a:prstGeom>
          <a:solidFill>
            <a:schemeClr val="bg1">
              <a:lumMod val="5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a:extLst/>
        </p:spPr>
        <p:txBody>
          <a:bodyPr vert="horz" wrap="square" lIns="91440" tIns="45720" rIns="91440" bIns="45720" numCol="1" rtlCol="0" anchor="ctr" anchorCtr="0" compatLnSpc="1">
            <a:prstTxWarp prst="textNoShape">
              <a:avLst/>
            </a:prstTxWarp>
          </a:bodyPr>
          <a:lstStyle/>
          <a:p>
            <a:pPr algn="ctr" fontAlgn="auto">
              <a:spcBef>
                <a:spcPts val="0"/>
              </a:spcBef>
              <a:spcAft>
                <a:spcPts val="0"/>
              </a:spcAft>
              <a:defRPr/>
            </a:pPr>
            <a:r>
              <a:rPr kumimoji="0" lang="zh-TW" altLang="en-US" sz="1100" b="1" u="none" kern="0" dirty="0">
                <a:solidFill>
                  <a:prstClr val="white"/>
                </a:solidFill>
                <a:latin typeface="微軟正黑體" pitchFamily="34" charset="-120"/>
                <a:ea typeface="微軟正黑體" pitchFamily="34" charset="-120"/>
              </a:rPr>
              <a:t>初始認列</a:t>
            </a:r>
          </a:p>
        </p:txBody>
      </p:sp>
      <p:sp>
        <p:nvSpPr>
          <p:cNvPr id="60" name="矩形 59"/>
          <p:cNvSpPr/>
          <p:nvPr/>
        </p:nvSpPr>
        <p:spPr bwMode="auto">
          <a:xfrm>
            <a:off x="1187271" y="1197128"/>
            <a:ext cx="887131" cy="288000"/>
          </a:xfrm>
          <a:prstGeom prst="rect">
            <a:avLst/>
          </a:prstGeom>
          <a:solidFill>
            <a:schemeClr val="bg1">
              <a:lumMod val="5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a:extLst/>
        </p:spPr>
        <p:txBody>
          <a:bodyPr vert="horz" wrap="square" lIns="91440" tIns="45720" rIns="91440" bIns="45720" numCol="1" rtlCol="0" anchor="ctr" anchorCtr="0" compatLnSpc="1">
            <a:prstTxWarp prst="textNoShape">
              <a:avLst/>
            </a:prstTxWarp>
          </a:bodyPr>
          <a:lstStyle/>
          <a:p>
            <a:pPr algn="ctr"/>
            <a:r>
              <a:rPr lang="zh-TW" altLang="en-US" sz="1100" b="1" u="none" dirty="0">
                <a:solidFill>
                  <a:prstClr val="white"/>
                </a:solidFill>
                <a:latin typeface="微軟正黑體" pitchFamily="34" charset="-120"/>
                <a:ea typeface="微軟正黑體" pitchFamily="34" charset="-120"/>
              </a:rPr>
              <a:t>衡量單位</a:t>
            </a:r>
          </a:p>
        </p:txBody>
      </p:sp>
      <p:sp>
        <p:nvSpPr>
          <p:cNvPr id="61" name="矩形 60"/>
          <p:cNvSpPr/>
          <p:nvPr/>
        </p:nvSpPr>
        <p:spPr bwMode="auto">
          <a:xfrm>
            <a:off x="2149448" y="1197128"/>
            <a:ext cx="834665" cy="288000"/>
          </a:xfrm>
          <a:prstGeom prst="rect">
            <a:avLst/>
          </a:prstGeom>
          <a:solidFill>
            <a:schemeClr val="bg1">
              <a:lumMod val="5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a:extLst/>
        </p:spPr>
        <p:txBody>
          <a:bodyPr vert="horz" wrap="square" lIns="91440" tIns="45720" rIns="91440" bIns="45720" numCol="1" rtlCol="0" anchor="ctr" anchorCtr="0" compatLnSpc="1">
            <a:prstTxWarp prst="textNoShape">
              <a:avLst/>
            </a:prstTxWarp>
          </a:bodyPr>
          <a:lstStyle/>
          <a:p>
            <a:pPr algn="ctr" fontAlgn="auto">
              <a:spcBef>
                <a:spcPts val="0"/>
              </a:spcBef>
              <a:spcAft>
                <a:spcPts val="0"/>
              </a:spcAft>
              <a:defRPr/>
            </a:pPr>
            <a:r>
              <a:rPr kumimoji="0" lang="zh-TW" altLang="en-US" sz="1100" b="1" u="none" kern="0" dirty="0">
                <a:solidFill>
                  <a:prstClr val="white"/>
                </a:solidFill>
                <a:latin typeface="微軟正黑體" pitchFamily="34" charset="-120"/>
                <a:ea typeface="微軟正黑體" pitchFamily="34" charset="-120"/>
              </a:rPr>
              <a:t>合約分類</a:t>
            </a:r>
          </a:p>
        </p:txBody>
      </p:sp>
      <p:sp>
        <p:nvSpPr>
          <p:cNvPr id="62" name="矩形 61"/>
          <p:cNvSpPr/>
          <p:nvPr/>
        </p:nvSpPr>
        <p:spPr bwMode="auto">
          <a:xfrm>
            <a:off x="3918474" y="1197128"/>
            <a:ext cx="892293" cy="288000"/>
          </a:xfrm>
          <a:prstGeom prst="rect">
            <a:avLst/>
          </a:prstGeom>
          <a:solidFill>
            <a:schemeClr val="bg1">
              <a:lumMod val="5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a:extLst/>
        </p:spPr>
        <p:txBody>
          <a:bodyPr vert="horz" wrap="square" lIns="91440" tIns="45720" rIns="91440" bIns="45720" numCol="1" rtlCol="0" anchor="ctr" anchorCtr="0" compatLnSpc="1">
            <a:prstTxWarp prst="textNoShape">
              <a:avLst/>
            </a:prstTxWarp>
          </a:bodyPr>
          <a:lstStyle/>
          <a:p>
            <a:pPr algn="ctr" fontAlgn="auto">
              <a:spcBef>
                <a:spcPts val="0"/>
              </a:spcBef>
              <a:spcAft>
                <a:spcPts val="0"/>
              </a:spcAft>
              <a:defRPr/>
            </a:pPr>
            <a:r>
              <a:rPr kumimoji="0" lang="zh-TW" altLang="en-US" sz="1100" b="1" u="none" kern="0" dirty="0">
                <a:solidFill>
                  <a:prstClr val="white"/>
                </a:solidFill>
                <a:latin typeface="微軟正黑體" pitchFamily="34" charset="-120"/>
                <a:ea typeface="微軟正黑體" pitchFamily="34" charset="-120"/>
              </a:rPr>
              <a:t>分組分群</a:t>
            </a:r>
          </a:p>
        </p:txBody>
      </p:sp>
      <p:grpSp>
        <p:nvGrpSpPr>
          <p:cNvPr id="68" name="群組 67"/>
          <p:cNvGrpSpPr/>
          <p:nvPr/>
        </p:nvGrpSpPr>
        <p:grpSpPr>
          <a:xfrm>
            <a:off x="1378406" y="2368172"/>
            <a:ext cx="240082" cy="221828"/>
            <a:chOff x="2881505" y="4014569"/>
            <a:chExt cx="225472" cy="405170"/>
          </a:xfrm>
        </p:grpSpPr>
        <p:sp>
          <p:nvSpPr>
            <p:cNvPr id="73" name="橢圓 72"/>
            <p:cNvSpPr/>
            <p:nvPr/>
          </p:nvSpPr>
          <p:spPr>
            <a:xfrm>
              <a:off x="2881505" y="4014569"/>
              <a:ext cx="225472" cy="395339"/>
            </a:xfrm>
            <a:prstGeom prst="ellipse">
              <a:avLst/>
            </a:prstGeom>
            <a:solidFill>
              <a:schemeClr val="accent2"/>
            </a:solidFill>
            <a:ln>
              <a:noFill/>
            </a:ln>
            <a:effectLst/>
          </p:spPr>
          <p:txBody>
            <a:bodyPr wrap="square" lIns="0" tIns="0" rIns="0" bIns="0" rtlCol="0" anchor="ctr">
              <a:spAutoFit/>
            </a:bodyPr>
            <a:lstStyle/>
            <a:p>
              <a:pPr algn="ctr"/>
              <a:endParaRPr lang="zh-TW" altLang="en-US" sz="1000" b="1" u="none" dirty="0">
                <a:solidFill>
                  <a:srgbClr val="FF0000"/>
                </a:solidFill>
                <a:latin typeface="微軟正黑體" pitchFamily="34" charset="-120"/>
                <a:ea typeface="微軟正黑體" pitchFamily="34" charset="-120"/>
              </a:endParaRPr>
            </a:p>
          </p:txBody>
        </p:sp>
        <p:sp>
          <p:nvSpPr>
            <p:cNvPr id="76" name="橢圓 75"/>
            <p:cNvSpPr/>
            <p:nvPr/>
          </p:nvSpPr>
          <p:spPr>
            <a:xfrm>
              <a:off x="2922502" y="4024400"/>
              <a:ext cx="148100" cy="395339"/>
            </a:xfrm>
            <a:prstGeom prst="ellipse">
              <a:avLst/>
            </a:prstGeom>
            <a:solidFill>
              <a:schemeClr val="accent2">
                <a:lumMod val="60000"/>
                <a:lumOff val="40000"/>
              </a:schemeClr>
            </a:solidFill>
            <a:ln>
              <a:noFill/>
            </a:ln>
            <a:effectLst/>
          </p:spPr>
          <p:txBody>
            <a:bodyPr wrap="square" lIns="0" tIns="0" rIns="0" bIns="0" rtlCol="0" anchor="ctr">
              <a:spAutoFit/>
            </a:bodyPr>
            <a:lstStyle/>
            <a:p>
              <a:pPr algn="ctr"/>
              <a:endParaRPr lang="zh-TW" altLang="en-US" sz="1000" b="1" u="none" dirty="0">
                <a:solidFill>
                  <a:srgbClr val="FF0000"/>
                </a:solidFill>
                <a:latin typeface="微軟正黑體" pitchFamily="34" charset="-120"/>
                <a:ea typeface="微軟正黑體" pitchFamily="34" charset="-120"/>
              </a:endParaRPr>
            </a:p>
          </p:txBody>
        </p:sp>
      </p:grpSp>
      <p:sp>
        <p:nvSpPr>
          <p:cNvPr id="80" name="圓角矩形 79"/>
          <p:cNvSpPr/>
          <p:nvPr/>
        </p:nvSpPr>
        <p:spPr>
          <a:xfrm>
            <a:off x="5192647" y="3494156"/>
            <a:ext cx="387483" cy="204358"/>
          </a:xfrm>
          <a:prstGeom prst="roundRect">
            <a:avLst/>
          </a:prstGeom>
          <a:solidFill>
            <a:srgbClr val="FEDE82"/>
          </a:solidFill>
          <a:ln>
            <a:noFill/>
          </a:ln>
          <a:effectLst/>
        </p:spPr>
        <p:txBody>
          <a:bodyPr vert="horz" wrap="square" lIns="0" tIns="0" rIns="0" bIns="0" rtlCol="0" anchor="ctr">
            <a:spAutoFit/>
          </a:bodyPr>
          <a:lstStyle/>
          <a:p>
            <a:pPr algn="ctr"/>
            <a:r>
              <a:rPr lang="zh-TW" altLang="en-US" sz="1200" u="none" dirty="0">
                <a:solidFill>
                  <a:prstClr val="black"/>
                </a:solidFill>
                <a:latin typeface="微軟正黑體" pitchFamily="34" charset="-120"/>
                <a:ea typeface="微軟正黑體" pitchFamily="34" charset="-120"/>
              </a:rPr>
              <a:t>群組</a:t>
            </a:r>
            <a:endParaRPr lang="en-US" altLang="zh-TW" sz="1200" u="none" dirty="0">
              <a:solidFill>
                <a:prstClr val="black"/>
              </a:solidFill>
              <a:latin typeface="微軟正黑體" pitchFamily="34" charset="-120"/>
              <a:ea typeface="微軟正黑體" pitchFamily="34" charset="-12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3730" y="2694941"/>
            <a:ext cx="762197" cy="799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 name="流程圖: 接點 81"/>
          <p:cNvSpPr/>
          <p:nvPr/>
        </p:nvSpPr>
        <p:spPr>
          <a:xfrm>
            <a:off x="5255715" y="4862268"/>
            <a:ext cx="323566" cy="346314"/>
          </a:xfrm>
          <a:prstGeom prst="flowChartConnector">
            <a:avLst/>
          </a:prstGeom>
          <a:solidFill>
            <a:srgbClr val="FF7C80"/>
          </a:solidFill>
          <a:ln>
            <a:noFill/>
          </a:ln>
          <a:effectLst/>
        </p:spPr>
        <p:txBody>
          <a:bodyPr wrap="square" lIns="0" tIns="0" rIns="0" bIns="0" rtlCol="0" anchor="ctr">
            <a:spAutoFit/>
          </a:bodyPr>
          <a:lstStyle/>
          <a:p>
            <a:pPr algn="ctr"/>
            <a:endParaRPr lang="zh-TW" altLang="en-US" sz="1600" b="1" u="none" dirty="0">
              <a:solidFill>
                <a:prstClr val="black"/>
              </a:solidFill>
              <a:latin typeface="微軟正黑體" pitchFamily="34" charset="-120"/>
              <a:ea typeface="微軟正黑體" pitchFamily="34" charset="-120"/>
            </a:endParaRPr>
          </a:p>
        </p:txBody>
      </p:sp>
      <p:sp>
        <p:nvSpPr>
          <p:cNvPr id="43" name="標題 1"/>
          <p:cNvSpPr txBox="1">
            <a:spLocks/>
          </p:cNvSpPr>
          <p:nvPr/>
        </p:nvSpPr>
        <p:spPr>
          <a:xfrm>
            <a:off x="2339757" y="96140"/>
            <a:ext cx="6415839" cy="644840"/>
          </a:xfrm>
          <a:prstGeom prst="rect">
            <a:avLst/>
          </a:prstGeom>
        </p:spPr>
        <p:txBody>
          <a:bodyPr>
            <a:noAutofit/>
          </a:bodyPr>
          <a:lst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a:lstStyle>
          <a:p>
            <a:r>
              <a:rPr lang="en-US" altLang="zh-TW" sz="3700" b="1" u="none" dirty="0" smtClean="0">
                <a:solidFill>
                  <a:srgbClr val="404040"/>
                </a:solidFill>
              </a:rPr>
              <a:t>03. </a:t>
            </a:r>
            <a:r>
              <a:rPr lang="zh-TW" altLang="en-US" sz="3700" b="1" u="none" dirty="0" smtClean="0">
                <a:solidFill>
                  <a:srgbClr val="404040"/>
                </a:solidFill>
              </a:rPr>
              <a:t>保險合約組合及群組層級</a:t>
            </a:r>
            <a:endParaRPr lang="zh-TW" altLang="en-US" sz="3700" b="1" u="none" kern="0" dirty="0">
              <a:solidFill>
                <a:srgbClr val="404040"/>
              </a:solidFill>
            </a:endParaRPr>
          </a:p>
        </p:txBody>
      </p:sp>
    </p:spTree>
    <p:extLst>
      <p:ext uri="{BB962C8B-B14F-4D97-AF65-F5344CB8AC3E}">
        <p14:creationId xmlns:p14="http://schemas.microsoft.com/office/powerpoint/2010/main" val="2005108462"/>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單箭頭接點 4"/>
          <p:cNvCxnSpPr/>
          <p:nvPr/>
        </p:nvCxnSpPr>
        <p:spPr bwMode="auto">
          <a:xfrm flipV="1">
            <a:off x="234161" y="4207657"/>
            <a:ext cx="4464000" cy="0"/>
          </a:xfrm>
          <a:prstGeom prst="straightConnector1">
            <a:avLst/>
          </a:prstGeom>
          <a:solidFill>
            <a:schemeClr val="accent1"/>
          </a:solidFill>
          <a:ln w="76200" cap="flat" cmpd="sng" algn="ctr">
            <a:solidFill>
              <a:schemeClr val="tx2"/>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文字方塊 6"/>
          <p:cNvSpPr txBox="1"/>
          <p:nvPr/>
        </p:nvSpPr>
        <p:spPr>
          <a:xfrm>
            <a:off x="1151510" y="3573799"/>
            <a:ext cx="804607" cy="523341"/>
          </a:xfrm>
          <a:prstGeom prst="rect">
            <a:avLst/>
          </a:prstGeom>
          <a:noFill/>
        </p:spPr>
        <p:txBody>
          <a:bodyPr wrap="square" rtlCol="0">
            <a:spAutoFit/>
          </a:bodyPr>
          <a:lstStyle/>
          <a:p>
            <a:pPr algn="ctr" fontAlgn="auto">
              <a:spcBef>
                <a:spcPts val="0"/>
              </a:spcBef>
              <a:spcAft>
                <a:spcPts val="0"/>
              </a:spcAft>
            </a:pPr>
            <a:r>
              <a:rPr kumimoji="0" lang="zh-TW" altLang="en-US" sz="1400" b="1" u="none" dirty="0" smtClean="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rPr>
              <a:t>要保書</a:t>
            </a:r>
            <a:endParaRPr kumimoji="0" lang="en-US" altLang="zh-TW" sz="1400" b="1" u="none" dirty="0" smtClean="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endParaRPr>
          </a:p>
          <a:p>
            <a:pPr algn="ctr" fontAlgn="auto">
              <a:spcBef>
                <a:spcPts val="0"/>
              </a:spcBef>
              <a:spcAft>
                <a:spcPts val="0"/>
              </a:spcAft>
            </a:pPr>
            <a:r>
              <a:rPr kumimoji="0" lang="zh-TW" altLang="en-US" sz="1400" b="1" u="none" dirty="0" smtClean="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rPr>
              <a:t>建檔</a:t>
            </a:r>
            <a:r>
              <a:rPr kumimoji="0" lang="zh-TW" altLang="en-US" sz="1400" b="1" u="none"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rPr>
              <a:t>日</a:t>
            </a:r>
            <a:endParaRPr kumimoji="0" lang="en-US" altLang="zh-TW" sz="1400" b="1" u="none" dirty="0" smtClean="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8" name="矩形 7"/>
          <p:cNvSpPr/>
          <p:nvPr/>
        </p:nvSpPr>
        <p:spPr>
          <a:xfrm>
            <a:off x="253476" y="2457784"/>
            <a:ext cx="648000" cy="1701001"/>
          </a:xfrm>
          <a:prstGeom prst="rect">
            <a:avLst/>
          </a:prstGeom>
          <a:solidFill>
            <a:schemeClr val="accent1"/>
          </a:solidFill>
          <a:ln>
            <a:noFill/>
          </a:ln>
          <a:effectLst/>
        </p:spPr>
        <p:txBody>
          <a:bodyPr vert="eaVert" wrap="square" lIns="0" tIns="0" rIns="0" bIns="0" rtlCol="0" anchor="ctr">
            <a:noAutofit/>
          </a:bodyPr>
          <a:lstStyle/>
          <a:p>
            <a:pPr algn="ctr" fontAlgn="auto">
              <a:spcBef>
                <a:spcPts val="0"/>
              </a:spcBef>
              <a:spcAft>
                <a:spcPts val="0"/>
              </a:spcAft>
            </a:pPr>
            <a:r>
              <a:rPr kumimoji="0" lang="zh-TW" altLang="en-US" sz="2000" b="1" u="none" dirty="0" smtClean="0">
                <a:solidFill>
                  <a:prstClr val="white"/>
                </a:solidFill>
                <a:latin typeface="微軟正黑體" pitchFamily="34" charset="-120"/>
                <a:ea typeface="微軟正黑體" pitchFamily="34" charset="-120"/>
              </a:rPr>
              <a:t>現行</a:t>
            </a:r>
          </a:p>
        </p:txBody>
      </p:sp>
      <p:sp>
        <p:nvSpPr>
          <p:cNvPr id="9" name="矩形 8"/>
          <p:cNvSpPr/>
          <p:nvPr/>
        </p:nvSpPr>
        <p:spPr>
          <a:xfrm>
            <a:off x="251520" y="4263270"/>
            <a:ext cx="648000" cy="1701001"/>
          </a:xfrm>
          <a:prstGeom prst="rect">
            <a:avLst/>
          </a:prstGeom>
          <a:solidFill>
            <a:schemeClr val="accent2"/>
          </a:solidFill>
          <a:ln>
            <a:noFill/>
          </a:ln>
          <a:effectLst/>
        </p:spPr>
        <p:txBody>
          <a:bodyPr wrap="square" lIns="0" tIns="0" rIns="0" bIns="0" rtlCol="0" anchor="ctr">
            <a:noAutofit/>
          </a:bodyPr>
          <a:lstStyle/>
          <a:p>
            <a:pPr algn="ctr" fontAlgn="auto">
              <a:spcBef>
                <a:spcPts val="0"/>
              </a:spcBef>
              <a:spcAft>
                <a:spcPts val="0"/>
              </a:spcAft>
            </a:pPr>
            <a:r>
              <a:rPr kumimoji="0" lang="en-US" altLang="zh-TW" sz="1800" b="1" u="none" dirty="0" smtClean="0">
                <a:solidFill>
                  <a:prstClr val="white"/>
                </a:solidFill>
                <a:latin typeface="微軟正黑體" pitchFamily="34" charset="-120"/>
                <a:ea typeface="微軟正黑體" pitchFamily="34" charset="-120"/>
              </a:rPr>
              <a:t>IFRS17</a:t>
            </a:r>
            <a:endParaRPr kumimoji="0" lang="zh-TW" altLang="en-US" sz="1800" b="1" u="none" dirty="0" smtClean="0">
              <a:solidFill>
                <a:prstClr val="white"/>
              </a:solidFill>
              <a:latin typeface="微軟正黑體" pitchFamily="34" charset="-120"/>
              <a:ea typeface="微軟正黑體" pitchFamily="34" charset="-120"/>
            </a:endParaRPr>
          </a:p>
        </p:txBody>
      </p:sp>
      <p:sp>
        <p:nvSpPr>
          <p:cNvPr id="10" name="圓角矩形 9"/>
          <p:cNvSpPr/>
          <p:nvPr/>
        </p:nvSpPr>
        <p:spPr bwMode="auto">
          <a:xfrm>
            <a:off x="2179315" y="4637674"/>
            <a:ext cx="2431220" cy="623133"/>
          </a:xfrm>
          <a:prstGeom prst="roundRect">
            <a:avLst/>
          </a:prstGeom>
          <a:solidFill>
            <a:schemeClr val="accent6">
              <a:lumMod val="60000"/>
              <a:lumOff val="4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fontAlgn="auto">
              <a:spcBef>
                <a:spcPts val="0"/>
              </a:spcBef>
              <a:spcAft>
                <a:spcPts val="0"/>
              </a:spcAft>
            </a:pPr>
            <a:r>
              <a:rPr kumimoji="0" lang="zh-TW" altLang="en-US" sz="1050" b="1" u="none" dirty="0" smtClean="0">
                <a:solidFill>
                  <a:prstClr val="black"/>
                </a:solidFill>
                <a:latin typeface="微軟正黑體" pitchFamily="34" charset="-120"/>
                <a:ea typeface="微軟正黑體" pitchFamily="34" charset="-120"/>
              </a:rPr>
              <a:t>合約分類</a:t>
            </a:r>
            <a:r>
              <a:rPr kumimoji="0" lang="zh-TW" altLang="en-US" sz="1050" u="none" dirty="0" smtClean="0">
                <a:solidFill>
                  <a:prstClr val="black"/>
                </a:solidFill>
                <a:latin typeface="微軟正黑體" pitchFamily="34" charset="-120"/>
                <a:ea typeface="微軟正黑體" pitchFamily="34" charset="-120"/>
              </a:rPr>
              <a:t>：</a:t>
            </a:r>
            <a:endParaRPr kumimoji="0" lang="en-US" altLang="zh-TW" sz="1050" u="none" dirty="0" smtClean="0">
              <a:solidFill>
                <a:prstClr val="black"/>
              </a:solidFill>
              <a:latin typeface="微軟正黑體" pitchFamily="34" charset="-120"/>
              <a:ea typeface="微軟正黑體" pitchFamily="34" charset="-120"/>
            </a:endParaRPr>
          </a:p>
          <a:p>
            <a:pPr fontAlgn="auto">
              <a:spcBef>
                <a:spcPts val="0"/>
              </a:spcBef>
              <a:spcAft>
                <a:spcPts val="0"/>
              </a:spcAft>
            </a:pPr>
            <a:r>
              <a:rPr kumimoji="0" lang="zh-TW" altLang="en-US" sz="1050" u="none" dirty="0" smtClean="0">
                <a:solidFill>
                  <a:prstClr val="black"/>
                </a:solidFill>
                <a:latin typeface="微軟正黑體" pitchFamily="34" charset="-120"/>
                <a:ea typeface="微軟正黑體" pitchFamily="34" charset="-120"/>
              </a:rPr>
              <a:t>逐保單</a:t>
            </a:r>
            <a:r>
              <a:rPr kumimoji="0" lang="en-US" altLang="zh-TW" sz="1050" b="1" u="none" dirty="0" smtClean="0">
                <a:solidFill>
                  <a:prstClr val="black"/>
                </a:solidFill>
                <a:latin typeface="微軟正黑體" pitchFamily="34" charset="-120"/>
                <a:ea typeface="微軟正黑體" pitchFamily="34" charset="-120"/>
              </a:rPr>
              <a:t>(</a:t>
            </a:r>
            <a:r>
              <a:rPr kumimoji="0" lang="zh-TW" altLang="en-US" sz="1050" b="1" u="none" dirty="0" smtClean="0">
                <a:solidFill>
                  <a:prstClr val="black"/>
                </a:solidFill>
                <a:latin typeface="微軟正黑體" pitchFamily="34" charset="-120"/>
                <a:ea typeface="微軟正黑體" pitchFamily="34" charset="-120"/>
              </a:rPr>
              <a:t>主附約合併</a:t>
            </a:r>
            <a:r>
              <a:rPr kumimoji="0" lang="en-US" altLang="zh-TW" sz="1050" b="1" u="none" dirty="0" smtClean="0">
                <a:solidFill>
                  <a:prstClr val="black"/>
                </a:solidFill>
                <a:latin typeface="微軟正黑體" pitchFamily="34" charset="-120"/>
                <a:ea typeface="微軟正黑體" pitchFamily="34" charset="-120"/>
              </a:rPr>
              <a:t>)</a:t>
            </a:r>
            <a:r>
              <a:rPr kumimoji="0" lang="zh-TW" altLang="en-US" sz="1050" u="none" dirty="0" smtClean="0">
                <a:solidFill>
                  <a:prstClr val="black"/>
                </a:solidFill>
                <a:latin typeface="微軟正黑體" pitchFamily="34" charset="-120"/>
                <a:ea typeface="微軟正黑體" pitchFamily="34" charset="-120"/>
              </a:rPr>
              <a:t>進行</a:t>
            </a:r>
            <a:r>
              <a:rPr kumimoji="0" lang="zh-TW" altLang="en-US" sz="1050" b="1" u="none" dirty="0" smtClean="0">
                <a:solidFill>
                  <a:prstClr val="black"/>
                </a:solidFill>
                <a:latin typeface="微軟正黑體" pitchFamily="34" charset="-120"/>
                <a:ea typeface="微軟正黑體" pitchFamily="34" charset="-120"/>
              </a:rPr>
              <a:t>重大風險測試，</a:t>
            </a:r>
            <a:r>
              <a:rPr kumimoji="0" lang="zh-TW" altLang="en-US" sz="1050" u="none" dirty="0" smtClean="0">
                <a:solidFill>
                  <a:prstClr val="black"/>
                </a:solidFill>
                <a:latin typeface="微軟正黑體" pitchFamily="34" charset="-120"/>
                <a:ea typeface="微軟正黑體" pitchFamily="34" charset="-120"/>
              </a:rPr>
              <a:t>判斷是否納入</a:t>
            </a:r>
            <a:r>
              <a:rPr kumimoji="0" lang="en-US" altLang="zh-TW" sz="1050" u="none" dirty="0" smtClean="0">
                <a:solidFill>
                  <a:prstClr val="black"/>
                </a:solidFill>
                <a:latin typeface="微軟正黑體" pitchFamily="34" charset="-120"/>
                <a:ea typeface="微軟正黑體" pitchFamily="34" charset="-120"/>
              </a:rPr>
              <a:t>IFRS</a:t>
            </a:r>
            <a:r>
              <a:rPr kumimoji="0" lang="zh-TW" altLang="en-US" sz="1050" u="none" dirty="0" smtClean="0">
                <a:solidFill>
                  <a:prstClr val="black"/>
                </a:solidFill>
                <a:latin typeface="微軟正黑體" pitchFamily="34" charset="-120"/>
                <a:ea typeface="微軟正黑體" pitchFamily="34" charset="-120"/>
              </a:rPr>
              <a:t> </a:t>
            </a:r>
            <a:r>
              <a:rPr kumimoji="0" lang="en-US" altLang="zh-TW" sz="1050" u="none" dirty="0" smtClean="0">
                <a:solidFill>
                  <a:prstClr val="black"/>
                </a:solidFill>
                <a:latin typeface="微軟正黑體" pitchFamily="34" charset="-120"/>
                <a:ea typeface="微軟正黑體" pitchFamily="34" charset="-120"/>
              </a:rPr>
              <a:t>17</a:t>
            </a:r>
            <a:r>
              <a:rPr kumimoji="0" lang="zh-TW" altLang="en-US" sz="1050" u="none" dirty="0" smtClean="0">
                <a:solidFill>
                  <a:prstClr val="black"/>
                </a:solidFill>
                <a:latin typeface="微軟正黑體" pitchFamily="34" charset="-120"/>
                <a:ea typeface="微軟正黑體" pitchFamily="34" charset="-120"/>
              </a:rPr>
              <a:t>評價範圍。</a:t>
            </a:r>
            <a:endParaRPr kumimoji="0" lang="zh-TW" altLang="en-US" sz="1050" u="none" dirty="0">
              <a:solidFill>
                <a:prstClr val="black"/>
              </a:solidFill>
              <a:latin typeface="微軟正黑體" pitchFamily="34" charset="-120"/>
              <a:ea typeface="微軟正黑體" pitchFamily="34" charset="-120"/>
            </a:endParaRPr>
          </a:p>
        </p:txBody>
      </p:sp>
      <p:sp>
        <p:nvSpPr>
          <p:cNvPr id="11" name="文字方塊 10"/>
          <p:cNvSpPr txBox="1"/>
          <p:nvPr/>
        </p:nvSpPr>
        <p:spPr>
          <a:xfrm>
            <a:off x="4792243" y="2349773"/>
            <a:ext cx="4100249" cy="2142621"/>
          </a:xfrm>
          <a:prstGeom prst="rect">
            <a:avLst/>
          </a:prstGeom>
          <a:solidFill>
            <a:schemeClr val="accent1">
              <a:lumMod val="20000"/>
              <a:lumOff val="80000"/>
            </a:schemeClr>
          </a:solidFill>
        </p:spPr>
        <p:txBody>
          <a:bodyPr wrap="square">
            <a:spAutoFit/>
          </a:bodyPr>
          <a:lstStyle/>
          <a:p>
            <a:pPr marL="342900" lvl="1" indent="-342900" algn="just" fontAlgn="auto">
              <a:lnSpc>
                <a:spcPct val="110000"/>
              </a:lnSpc>
              <a:spcBef>
                <a:spcPts val="1200"/>
              </a:spcBef>
              <a:spcAft>
                <a:spcPts val="0"/>
              </a:spcAft>
              <a:buClr>
                <a:srgbClr val="FF0000"/>
              </a:buClr>
              <a:buFont typeface="Arial" pitchFamily="34" charset="0"/>
              <a:buChar char="•"/>
              <a:defRPr/>
            </a:pPr>
            <a:r>
              <a:rPr kumimoji="0" lang="zh-TW" altLang="en-US" sz="1400" u="none" dirty="0" smtClean="0">
                <a:solidFill>
                  <a:prstClr val="black"/>
                </a:solidFill>
                <a:latin typeface="微軟正黑體" pitchFamily="34" charset="-120"/>
                <a:ea typeface="微軟正黑體" pitchFamily="34" charset="-120"/>
              </a:rPr>
              <a:t>現行</a:t>
            </a:r>
            <a:r>
              <a:rPr kumimoji="0" lang="zh-TW" altLang="en-US" sz="1400" u="none" dirty="0">
                <a:solidFill>
                  <a:prstClr val="black"/>
                </a:solidFill>
                <a:latin typeface="微軟正黑體" pitchFamily="34" charset="-120"/>
                <a:ea typeface="微軟正黑體" pitchFamily="34" charset="-120"/>
              </a:rPr>
              <a:t>以</a:t>
            </a:r>
            <a:r>
              <a:rPr kumimoji="0" lang="zh-TW" altLang="en-US" sz="1400" b="1" u="none" dirty="0" smtClean="0">
                <a:solidFill>
                  <a:prstClr val="black"/>
                </a:solidFill>
                <a:latin typeface="微軟正黑體" pitchFamily="34" charset="-120"/>
                <a:ea typeface="微軟正黑體" pitchFamily="34" charset="-120"/>
              </a:rPr>
              <a:t>商品別</a:t>
            </a:r>
            <a:r>
              <a:rPr kumimoji="0" lang="zh-TW" altLang="en-US" sz="1400" u="none" dirty="0" smtClean="0">
                <a:solidFill>
                  <a:prstClr val="black"/>
                </a:solidFill>
                <a:latin typeface="微軟正黑體" pitchFamily="34" charset="-120"/>
                <a:ea typeface="微軟正黑體" pitchFamily="34" charset="-120"/>
              </a:rPr>
              <a:t>作為合約分類基礎，可在</a:t>
            </a:r>
            <a:r>
              <a:rPr kumimoji="0" lang="zh-TW" altLang="en-US" sz="1400" b="1" u="none" dirty="0" smtClean="0">
                <a:solidFill>
                  <a:prstClr val="black"/>
                </a:solidFill>
                <a:latin typeface="微軟正黑體" pitchFamily="34" charset="-120"/>
                <a:ea typeface="微軟正黑體" pitchFamily="34" charset="-120"/>
              </a:rPr>
              <a:t>商品上市前</a:t>
            </a:r>
            <a:r>
              <a:rPr kumimoji="0" lang="zh-TW" altLang="en-US" sz="1400" u="none" dirty="0" smtClean="0">
                <a:solidFill>
                  <a:prstClr val="black"/>
                </a:solidFill>
                <a:latin typeface="微軟正黑體" pitchFamily="34" charset="-120"/>
                <a:ea typeface="微軟正黑體" pitchFamily="34" charset="-120"/>
              </a:rPr>
              <a:t>完成各商品合約分類判斷的</a:t>
            </a:r>
            <a:r>
              <a:rPr kumimoji="0" lang="zh-TW" altLang="en-US" sz="1400" b="1" u="none" dirty="0" smtClean="0">
                <a:solidFill>
                  <a:prstClr val="black"/>
                </a:solidFill>
                <a:latin typeface="微軟正黑體" pitchFamily="34" charset="-120"/>
                <a:ea typeface="微軟正黑體" pitchFamily="34" charset="-120"/>
              </a:rPr>
              <a:t>結果</a:t>
            </a:r>
            <a:r>
              <a:rPr kumimoji="0" lang="zh-TW" altLang="en-US" sz="1400" u="none" dirty="0" smtClean="0">
                <a:solidFill>
                  <a:prstClr val="black"/>
                </a:solidFill>
                <a:latin typeface="微軟正黑體" pitchFamily="34" charset="-120"/>
                <a:ea typeface="微軟正黑體" pitchFamily="34" charset="-120"/>
              </a:rPr>
              <a:t>。</a:t>
            </a:r>
            <a:endParaRPr kumimoji="0" lang="en-US" altLang="zh-TW" sz="1400" u="none" dirty="0" smtClean="0">
              <a:solidFill>
                <a:prstClr val="black"/>
              </a:solidFill>
              <a:latin typeface="微軟正黑體" pitchFamily="34" charset="-120"/>
              <a:ea typeface="微軟正黑體" pitchFamily="34" charset="-120"/>
            </a:endParaRPr>
          </a:p>
          <a:p>
            <a:pPr marL="342900" lvl="1" indent="-342900" algn="just" fontAlgn="auto">
              <a:lnSpc>
                <a:spcPct val="110000"/>
              </a:lnSpc>
              <a:spcBef>
                <a:spcPts val="1200"/>
              </a:spcBef>
              <a:spcAft>
                <a:spcPts val="0"/>
              </a:spcAft>
              <a:buClr>
                <a:srgbClr val="FF0000"/>
              </a:buClr>
              <a:buFont typeface="Arial" pitchFamily="34" charset="0"/>
              <a:buChar char="•"/>
              <a:defRPr/>
            </a:pPr>
            <a:r>
              <a:rPr kumimoji="0" lang="en-US" altLang="zh-TW" sz="1400" u="none" dirty="0" smtClean="0">
                <a:solidFill>
                  <a:prstClr val="black"/>
                </a:solidFill>
                <a:latin typeface="微軟正黑體" pitchFamily="34" charset="-120"/>
                <a:ea typeface="微軟正黑體" pitchFamily="34" charset="-120"/>
              </a:rPr>
              <a:t>IFRS 17</a:t>
            </a:r>
            <a:r>
              <a:rPr kumimoji="0" lang="zh-TW" altLang="en-US" sz="1400" u="none" dirty="0" smtClean="0">
                <a:solidFill>
                  <a:prstClr val="black"/>
                </a:solidFill>
                <a:latin typeface="微軟正黑體" pitchFamily="34" charset="-120"/>
                <a:ea typeface="微軟正黑體" pitchFamily="34" charset="-120"/>
              </a:rPr>
              <a:t>下改以</a:t>
            </a:r>
            <a:r>
              <a:rPr kumimoji="0" lang="zh-TW" altLang="en-US" sz="1400" b="1" u="none" dirty="0" smtClean="0">
                <a:solidFill>
                  <a:prstClr val="black"/>
                </a:solidFill>
                <a:latin typeface="微軟正黑體" pitchFamily="34" charset="-120"/>
                <a:ea typeface="微軟正黑體" pitchFamily="34" charset="-120"/>
              </a:rPr>
              <a:t>合約（主</a:t>
            </a:r>
            <a:r>
              <a:rPr kumimoji="0" lang="zh-TW" altLang="en-US" sz="1400" b="1" u="none" dirty="0">
                <a:solidFill>
                  <a:prstClr val="black"/>
                </a:solidFill>
                <a:latin typeface="微軟正黑體" pitchFamily="34" charset="-120"/>
                <a:ea typeface="微軟正黑體" pitchFamily="34" charset="-120"/>
              </a:rPr>
              <a:t>、</a:t>
            </a:r>
            <a:r>
              <a:rPr kumimoji="0" lang="zh-TW" altLang="en-US" sz="1400" b="1" u="none" dirty="0" smtClean="0">
                <a:solidFill>
                  <a:prstClr val="black"/>
                </a:solidFill>
                <a:latin typeface="微軟正黑體" pitchFamily="34" charset="-120"/>
                <a:ea typeface="微軟正黑體" pitchFamily="34" charset="-120"/>
              </a:rPr>
              <a:t>附約合併）</a:t>
            </a:r>
            <a:r>
              <a:rPr kumimoji="0" lang="zh-TW" altLang="en-US" sz="1400" u="none" dirty="0" smtClean="0">
                <a:solidFill>
                  <a:prstClr val="black"/>
                </a:solidFill>
                <a:latin typeface="微軟正黑體" pitchFamily="34" charset="-120"/>
                <a:ea typeface="微軟正黑體" pitchFamily="34" charset="-120"/>
              </a:rPr>
              <a:t>作為判斷基礎，不同的主</a:t>
            </a:r>
            <a:r>
              <a:rPr kumimoji="0" lang="zh-TW" altLang="en-US" sz="1400" u="none" dirty="0">
                <a:solidFill>
                  <a:prstClr val="black"/>
                </a:solidFill>
                <a:latin typeface="微軟正黑體" pitchFamily="34" charset="-120"/>
                <a:ea typeface="微軟正黑體" pitchFamily="34" charset="-120"/>
              </a:rPr>
              <a:t>附</a:t>
            </a:r>
            <a:r>
              <a:rPr kumimoji="0" lang="zh-TW" altLang="en-US" sz="1400" u="none" dirty="0" smtClean="0">
                <a:solidFill>
                  <a:prstClr val="black"/>
                </a:solidFill>
                <a:latin typeface="微軟正黑體" pitchFamily="34" charset="-120"/>
                <a:ea typeface="微軟正黑體" pitchFamily="34" charset="-120"/>
              </a:rPr>
              <a:t>約搭配</a:t>
            </a:r>
            <a:r>
              <a:rPr kumimoji="0" lang="zh-TW" altLang="en-US" sz="1400" u="none" dirty="0">
                <a:solidFill>
                  <a:prstClr val="black"/>
                </a:solidFill>
                <a:latin typeface="微軟正黑體" pitchFamily="34" charset="-120"/>
                <a:ea typeface="微軟正黑體" pitchFamily="34" charset="-120"/>
              </a:rPr>
              <a:t>將</a:t>
            </a:r>
            <a:r>
              <a:rPr kumimoji="0" lang="zh-TW" altLang="en-US" sz="1400" u="none" dirty="0" smtClean="0">
                <a:solidFill>
                  <a:prstClr val="black"/>
                </a:solidFill>
                <a:latin typeface="微軟正黑體" pitchFamily="34" charset="-120"/>
                <a:ea typeface="微軟正黑體" pitchFamily="34" charset="-120"/>
              </a:rPr>
              <a:t>影響判斷的結果，無法事前建立判斷結果，而須於</a:t>
            </a:r>
            <a:r>
              <a:rPr kumimoji="0" lang="zh-TW" altLang="en-US" sz="1400" b="1" u="none" dirty="0" smtClean="0">
                <a:solidFill>
                  <a:prstClr val="black"/>
                </a:solidFill>
                <a:latin typeface="微軟正黑體" pitchFamily="34" charset="-120"/>
                <a:ea typeface="微軟正黑體" pitchFamily="34" charset="-120"/>
              </a:rPr>
              <a:t>進件時</a:t>
            </a:r>
            <a:r>
              <a:rPr kumimoji="0" lang="zh-TW" altLang="en-US" sz="1400" u="none" dirty="0" smtClean="0">
                <a:solidFill>
                  <a:prstClr val="black"/>
                </a:solidFill>
                <a:latin typeface="微軟正黑體" pitchFamily="34" charset="-120"/>
                <a:ea typeface="微軟正黑體" pitchFamily="34" charset="-120"/>
              </a:rPr>
              <a:t>進行判斷。未來可將</a:t>
            </a:r>
            <a:r>
              <a:rPr kumimoji="0" lang="zh-TW" altLang="en-US" sz="1400" b="1" u="none" dirty="0" smtClean="0">
                <a:solidFill>
                  <a:prstClr val="black"/>
                </a:solidFill>
                <a:latin typeface="微軟正黑體" pitchFamily="34" charset="-120"/>
                <a:ea typeface="微軟正黑體" pitchFamily="34" charset="-120"/>
              </a:rPr>
              <a:t>主</a:t>
            </a:r>
            <a:r>
              <a:rPr kumimoji="0" lang="zh-TW" altLang="en-US" sz="1400" b="1" u="none" dirty="0">
                <a:solidFill>
                  <a:prstClr val="black"/>
                </a:solidFill>
                <a:latin typeface="微軟正黑體" pitchFamily="34" charset="-120"/>
                <a:ea typeface="微軟正黑體" pitchFamily="34" charset="-120"/>
              </a:rPr>
              <a:t>附約的搭售方式納入</a:t>
            </a:r>
            <a:r>
              <a:rPr kumimoji="0" lang="zh-TW" altLang="en-US" sz="1400" b="1" u="none" dirty="0" smtClean="0">
                <a:solidFill>
                  <a:prstClr val="black"/>
                </a:solidFill>
                <a:latin typeface="微軟正黑體" pitchFamily="34" charset="-120"/>
                <a:ea typeface="微軟正黑體" pitchFamily="34" charset="-120"/>
              </a:rPr>
              <a:t>考量，</a:t>
            </a:r>
            <a:r>
              <a:rPr kumimoji="0" lang="zh-TW" altLang="en-US" sz="1400" u="none" dirty="0" smtClean="0">
                <a:solidFill>
                  <a:prstClr val="black"/>
                </a:solidFill>
                <a:latin typeface="微軟正黑體" pitchFamily="34" charset="-120"/>
                <a:ea typeface="微軟正黑體" pitchFamily="34" charset="-120"/>
              </a:rPr>
              <a:t>建立分類判斷</a:t>
            </a:r>
            <a:r>
              <a:rPr kumimoji="0" lang="zh-TW" altLang="en-US" sz="1400" u="none" dirty="0">
                <a:solidFill>
                  <a:prstClr val="black"/>
                </a:solidFill>
                <a:latin typeface="微軟正黑體" pitchFamily="34" charset="-120"/>
                <a:ea typeface="微軟正黑體" pitchFamily="34" charset="-120"/>
              </a:rPr>
              <a:t>規則</a:t>
            </a:r>
            <a:r>
              <a:rPr kumimoji="0" lang="zh-TW" altLang="en-US" sz="1400" u="none" dirty="0" smtClean="0">
                <a:solidFill>
                  <a:prstClr val="black"/>
                </a:solidFill>
                <a:latin typeface="微軟正黑體" pitchFamily="34" charset="-120"/>
                <a:ea typeface="微軟正黑體" pitchFamily="34" charset="-120"/>
              </a:rPr>
              <a:t>，於保單</a:t>
            </a:r>
            <a:r>
              <a:rPr kumimoji="0" lang="zh-TW" altLang="en-US" sz="1400" u="none" dirty="0">
                <a:solidFill>
                  <a:prstClr val="black"/>
                </a:solidFill>
                <a:latin typeface="微軟正黑體" pitchFamily="34" charset="-120"/>
                <a:ea typeface="微軟正黑體" pitchFamily="34" charset="-120"/>
              </a:rPr>
              <a:t>進件時</a:t>
            </a:r>
            <a:r>
              <a:rPr kumimoji="0" lang="zh-TW" altLang="en-US" sz="1400" u="none" dirty="0" smtClean="0">
                <a:solidFill>
                  <a:prstClr val="black"/>
                </a:solidFill>
                <a:latin typeface="微軟正黑體" pitchFamily="34" charset="-120"/>
                <a:ea typeface="微軟正黑體" pitchFamily="34" charset="-120"/>
              </a:rPr>
              <a:t>，完成結果判斷及標記。</a:t>
            </a:r>
            <a:endParaRPr kumimoji="0" lang="zh-TW" altLang="en-US" sz="1400" u="none" dirty="0">
              <a:solidFill>
                <a:prstClr val="black"/>
              </a:solidFill>
              <a:latin typeface="微軟正黑體" pitchFamily="34" charset="-120"/>
              <a:ea typeface="微軟正黑體" pitchFamily="34" charset="-120"/>
            </a:endParaRPr>
          </a:p>
        </p:txBody>
      </p:sp>
      <p:sp>
        <p:nvSpPr>
          <p:cNvPr id="12" name="圓角矩形 11"/>
          <p:cNvSpPr/>
          <p:nvPr/>
        </p:nvSpPr>
        <p:spPr>
          <a:xfrm>
            <a:off x="1074472" y="2438545"/>
            <a:ext cx="1742157" cy="284815"/>
          </a:xfrm>
          <a:prstGeom prst="roundRect">
            <a:avLst/>
          </a:prstGeom>
          <a:ln w="28575">
            <a:solidFill>
              <a:schemeClr val="accent1">
                <a:lumMod val="60000"/>
                <a:lumOff val="40000"/>
              </a:schemeClr>
            </a:solidFill>
          </a:ln>
        </p:spPr>
        <p:txBody>
          <a:bodyPr wrap="square" lIns="36000" tIns="36000" rIns="36000" bIns="36000" anchor="ctr">
            <a:spAutoFit/>
          </a:bodyPr>
          <a:lstStyle/>
          <a:p>
            <a:pPr algn="ctr" fontAlgn="auto">
              <a:spcBef>
                <a:spcPts val="0"/>
              </a:spcBef>
              <a:spcAft>
                <a:spcPts val="0"/>
              </a:spcAft>
            </a:pPr>
            <a:r>
              <a:rPr kumimoji="0" lang="zh-TW" altLang="en-US" sz="1200" u="none" dirty="0" smtClean="0">
                <a:solidFill>
                  <a:prstClr val="black"/>
                </a:solidFill>
                <a:latin typeface="微軟正黑體" pitchFamily="34" charset="-120"/>
                <a:ea typeface="微軟正黑體" pitchFamily="34" charset="-120"/>
              </a:rPr>
              <a:t>以商品為分類基礎</a:t>
            </a:r>
            <a:endParaRPr kumimoji="0" lang="zh-TW" altLang="en-US" sz="1200" u="none" dirty="0">
              <a:solidFill>
                <a:prstClr val="black"/>
              </a:solidFill>
              <a:latin typeface="微軟正黑體" pitchFamily="34" charset="-120"/>
              <a:ea typeface="微軟正黑體" pitchFamily="34" charset="-120"/>
            </a:endParaRPr>
          </a:p>
        </p:txBody>
      </p:sp>
      <p:sp>
        <p:nvSpPr>
          <p:cNvPr id="13" name="矩形 12"/>
          <p:cNvSpPr/>
          <p:nvPr/>
        </p:nvSpPr>
        <p:spPr>
          <a:xfrm>
            <a:off x="5353939" y="5020040"/>
            <a:ext cx="432000" cy="257429"/>
          </a:xfrm>
          <a:prstGeom prst="rect">
            <a:avLst/>
          </a:prstGeom>
          <a:solidFill>
            <a:schemeClr val="accent1">
              <a:lumMod val="20000"/>
              <a:lumOff val="80000"/>
            </a:schemeClr>
          </a:solidFill>
          <a:ln w="28575">
            <a:noFill/>
          </a:ln>
        </p:spPr>
        <p:txBody>
          <a:bodyPr wrap="square" lIns="36000" tIns="36000" rIns="36000" bIns="36000" anchor="ctr">
            <a:spAutoFit/>
          </a:bodyPr>
          <a:lstStyle/>
          <a:p>
            <a:pPr algn="ctr" fontAlgn="auto">
              <a:spcBef>
                <a:spcPts val="0"/>
              </a:spcBef>
              <a:spcAft>
                <a:spcPts val="0"/>
              </a:spcAft>
            </a:pPr>
            <a:r>
              <a:rPr kumimoji="0" lang="zh-TW" altLang="en-US" sz="1200" u="none" dirty="0" smtClean="0">
                <a:solidFill>
                  <a:prstClr val="black"/>
                </a:solidFill>
                <a:latin typeface="微軟正黑體" pitchFamily="34" charset="-120"/>
                <a:ea typeface="微軟正黑體" pitchFamily="34" charset="-120"/>
              </a:rPr>
              <a:t>主約</a:t>
            </a:r>
            <a:endParaRPr kumimoji="0" lang="zh-TW" altLang="en-US" sz="1200" u="none" dirty="0">
              <a:solidFill>
                <a:prstClr val="black"/>
              </a:solidFill>
              <a:latin typeface="微軟正黑體" pitchFamily="34" charset="-120"/>
              <a:ea typeface="微軟正黑體" pitchFamily="34" charset="-120"/>
            </a:endParaRPr>
          </a:p>
        </p:txBody>
      </p:sp>
      <p:sp>
        <p:nvSpPr>
          <p:cNvPr id="14" name="矩形 13"/>
          <p:cNvSpPr/>
          <p:nvPr/>
        </p:nvSpPr>
        <p:spPr>
          <a:xfrm>
            <a:off x="6666399" y="5014386"/>
            <a:ext cx="432000" cy="257429"/>
          </a:xfrm>
          <a:prstGeom prst="rect">
            <a:avLst/>
          </a:prstGeom>
          <a:solidFill>
            <a:schemeClr val="accent2">
              <a:lumMod val="20000"/>
              <a:lumOff val="80000"/>
            </a:schemeClr>
          </a:solidFill>
          <a:ln w="28575">
            <a:noFill/>
          </a:ln>
        </p:spPr>
        <p:txBody>
          <a:bodyPr wrap="square" lIns="36000" tIns="36000" rIns="36000" bIns="36000" anchor="ctr">
            <a:spAutoFit/>
          </a:bodyPr>
          <a:lstStyle/>
          <a:p>
            <a:pPr algn="ctr" fontAlgn="auto">
              <a:spcBef>
                <a:spcPts val="0"/>
              </a:spcBef>
              <a:spcAft>
                <a:spcPts val="0"/>
              </a:spcAft>
            </a:pPr>
            <a:r>
              <a:rPr kumimoji="0" lang="zh-TW" altLang="en-US" sz="1200" u="none" dirty="0" smtClean="0">
                <a:solidFill>
                  <a:prstClr val="black"/>
                </a:solidFill>
                <a:latin typeface="微軟正黑體" pitchFamily="34" charset="-120"/>
                <a:ea typeface="微軟正黑體" pitchFamily="34" charset="-120"/>
              </a:rPr>
              <a:t>附約</a:t>
            </a:r>
            <a:endParaRPr kumimoji="0" lang="zh-TW" altLang="en-US" sz="1200" u="none" dirty="0">
              <a:solidFill>
                <a:prstClr val="black"/>
              </a:solidFill>
              <a:latin typeface="微軟正黑體" pitchFamily="34" charset="-120"/>
              <a:ea typeface="微軟正黑體" pitchFamily="34" charset="-120"/>
            </a:endParaRPr>
          </a:p>
        </p:txBody>
      </p:sp>
      <p:sp>
        <p:nvSpPr>
          <p:cNvPr id="15" name="圓角矩形 14"/>
          <p:cNvSpPr/>
          <p:nvPr/>
        </p:nvSpPr>
        <p:spPr>
          <a:xfrm>
            <a:off x="1074472" y="5432808"/>
            <a:ext cx="1742157" cy="284815"/>
          </a:xfrm>
          <a:prstGeom prst="roundRect">
            <a:avLst/>
          </a:prstGeom>
          <a:ln w="28575">
            <a:solidFill>
              <a:srgbClr val="FF7C80"/>
            </a:solidFill>
          </a:ln>
        </p:spPr>
        <p:txBody>
          <a:bodyPr wrap="square" lIns="36000" tIns="36000" rIns="36000" bIns="36000" anchor="ctr">
            <a:spAutoFit/>
          </a:bodyPr>
          <a:lstStyle/>
          <a:p>
            <a:pPr algn="ctr" fontAlgn="auto">
              <a:spcBef>
                <a:spcPts val="0"/>
              </a:spcBef>
              <a:spcAft>
                <a:spcPts val="0"/>
              </a:spcAft>
            </a:pPr>
            <a:r>
              <a:rPr kumimoji="0" lang="zh-TW" altLang="en-US" sz="1200" u="none" dirty="0" smtClean="0">
                <a:solidFill>
                  <a:prstClr val="black"/>
                </a:solidFill>
                <a:latin typeface="微軟正黑體" pitchFamily="34" charset="-120"/>
                <a:ea typeface="微軟正黑體" pitchFamily="34" charset="-120"/>
              </a:rPr>
              <a:t>以</a:t>
            </a:r>
            <a:r>
              <a:rPr kumimoji="0" lang="zh-TW" altLang="en-US" sz="1200" u="none" dirty="0">
                <a:solidFill>
                  <a:prstClr val="black"/>
                </a:solidFill>
                <a:latin typeface="微軟正黑體" pitchFamily="34" charset="-120"/>
                <a:ea typeface="微軟正黑體" pitchFamily="34" charset="-120"/>
              </a:rPr>
              <a:t>合約</a:t>
            </a:r>
            <a:r>
              <a:rPr kumimoji="0" lang="zh-TW" altLang="en-US" sz="1200" u="none" dirty="0" smtClean="0">
                <a:solidFill>
                  <a:prstClr val="black"/>
                </a:solidFill>
                <a:latin typeface="微軟正黑體" pitchFamily="34" charset="-120"/>
                <a:ea typeface="微軟正黑體" pitchFamily="34" charset="-120"/>
              </a:rPr>
              <a:t>為分類基礎</a:t>
            </a:r>
            <a:endParaRPr kumimoji="0" lang="zh-TW" altLang="en-US" sz="1200" u="none" dirty="0">
              <a:solidFill>
                <a:prstClr val="black"/>
              </a:solidFill>
              <a:latin typeface="微軟正黑體" pitchFamily="34" charset="-120"/>
              <a:ea typeface="微軟正黑體" pitchFamily="34" charset="-120"/>
            </a:endParaRPr>
          </a:p>
        </p:txBody>
      </p:sp>
      <p:sp>
        <p:nvSpPr>
          <p:cNvPr id="16" name="圓角矩形 15"/>
          <p:cNvSpPr/>
          <p:nvPr/>
        </p:nvSpPr>
        <p:spPr>
          <a:xfrm>
            <a:off x="4716040" y="5260540"/>
            <a:ext cx="4211015" cy="284815"/>
          </a:xfrm>
          <a:prstGeom prst="roundRect">
            <a:avLst/>
          </a:prstGeom>
          <a:solidFill>
            <a:schemeClr val="tx2"/>
          </a:solidFill>
          <a:ln w="28575">
            <a:noFill/>
          </a:ln>
        </p:spPr>
        <p:txBody>
          <a:bodyPr wrap="square" lIns="36000" tIns="36000" rIns="36000" bIns="36000" anchor="ctr">
            <a:spAutoFit/>
          </a:bodyPr>
          <a:lstStyle/>
          <a:p>
            <a:pPr fontAlgn="auto">
              <a:spcBef>
                <a:spcPts val="0"/>
              </a:spcBef>
              <a:spcAft>
                <a:spcPts val="0"/>
              </a:spcAft>
            </a:pPr>
            <a:r>
              <a:rPr kumimoji="0" lang="zh-TW" altLang="en-US" sz="1200" u="none" dirty="0" smtClean="0">
                <a:solidFill>
                  <a:prstClr val="white"/>
                </a:solidFill>
                <a:latin typeface="微軟正黑體" pitchFamily="34" charset="-120"/>
                <a:ea typeface="微軟正黑體" pitchFamily="34" charset="-120"/>
              </a:rPr>
              <a:t>保單</a:t>
            </a:r>
            <a:r>
              <a:rPr kumimoji="0" lang="en-US" altLang="zh-TW" sz="1200" u="none" dirty="0" smtClean="0">
                <a:solidFill>
                  <a:prstClr val="white"/>
                </a:solidFill>
                <a:latin typeface="微軟正黑體" pitchFamily="34" charset="-120"/>
                <a:ea typeface="微軟正黑體" pitchFamily="34" charset="-120"/>
              </a:rPr>
              <a:t>1</a:t>
            </a:r>
            <a:endParaRPr kumimoji="0" lang="zh-TW" altLang="en-US" sz="1200" u="none" dirty="0">
              <a:solidFill>
                <a:prstClr val="white"/>
              </a:solidFill>
              <a:latin typeface="微軟正黑體" pitchFamily="34" charset="-120"/>
              <a:ea typeface="微軟正黑體" pitchFamily="34" charset="-120"/>
            </a:endParaRPr>
          </a:p>
        </p:txBody>
      </p:sp>
      <p:sp>
        <p:nvSpPr>
          <p:cNvPr id="17" name="圓角矩形 16"/>
          <p:cNvSpPr/>
          <p:nvPr/>
        </p:nvSpPr>
        <p:spPr>
          <a:xfrm>
            <a:off x="5398639" y="5251670"/>
            <a:ext cx="894002" cy="284815"/>
          </a:xfrm>
          <a:prstGeom prst="roundRect">
            <a:avLst/>
          </a:prstGeom>
          <a:noFill/>
          <a:ln w="28575">
            <a:solidFill>
              <a:schemeClr val="bg1"/>
            </a:solidFill>
          </a:ln>
        </p:spPr>
        <p:txBody>
          <a:bodyPr wrap="square" lIns="36000" tIns="36000" rIns="36000" bIns="36000" anchor="ctr">
            <a:spAutoFit/>
          </a:bodyPr>
          <a:lstStyle/>
          <a:p>
            <a:pPr algn="ctr" fontAlgn="auto">
              <a:spcBef>
                <a:spcPts val="0"/>
              </a:spcBef>
              <a:spcAft>
                <a:spcPts val="0"/>
              </a:spcAft>
            </a:pPr>
            <a:r>
              <a:rPr kumimoji="0" lang="zh-TW" altLang="en-US" sz="1200" u="none" dirty="0" smtClean="0">
                <a:solidFill>
                  <a:prstClr val="white"/>
                </a:solidFill>
                <a:latin typeface="微軟正黑體" pitchFamily="34" charset="-120"/>
                <a:ea typeface="微軟正黑體" pitchFamily="34" charset="-120"/>
              </a:rPr>
              <a:t>保險合約</a:t>
            </a:r>
            <a:endParaRPr kumimoji="0" lang="zh-TW" altLang="en-US" sz="1200" u="none" dirty="0">
              <a:solidFill>
                <a:prstClr val="white"/>
              </a:solidFill>
              <a:latin typeface="微軟正黑體" pitchFamily="34" charset="-120"/>
              <a:ea typeface="微軟正黑體" pitchFamily="34" charset="-120"/>
            </a:endParaRPr>
          </a:p>
        </p:txBody>
      </p:sp>
      <p:sp>
        <p:nvSpPr>
          <p:cNvPr id="18" name="圓角矩形 17"/>
          <p:cNvSpPr/>
          <p:nvPr/>
        </p:nvSpPr>
        <p:spPr>
          <a:xfrm>
            <a:off x="6625757" y="5251670"/>
            <a:ext cx="894002" cy="284815"/>
          </a:xfrm>
          <a:prstGeom prst="roundRect">
            <a:avLst/>
          </a:prstGeom>
          <a:ln w="28575">
            <a:solidFill>
              <a:schemeClr val="bg1"/>
            </a:solidFill>
          </a:ln>
        </p:spPr>
        <p:txBody>
          <a:bodyPr wrap="square" lIns="36000" tIns="36000" rIns="36000" bIns="36000" anchor="ctr">
            <a:spAutoFit/>
          </a:bodyPr>
          <a:lstStyle/>
          <a:p>
            <a:pPr algn="ctr" fontAlgn="auto">
              <a:spcBef>
                <a:spcPts val="0"/>
              </a:spcBef>
              <a:spcAft>
                <a:spcPts val="0"/>
              </a:spcAft>
            </a:pPr>
            <a:r>
              <a:rPr kumimoji="0" lang="zh-TW" altLang="en-US" sz="1200" u="none" dirty="0" smtClean="0">
                <a:solidFill>
                  <a:prstClr val="white"/>
                </a:solidFill>
                <a:latin typeface="微軟正黑體" pitchFamily="34" charset="-120"/>
                <a:ea typeface="微軟正黑體" pitchFamily="34" charset="-120"/>
              </a:rPr>
              <a:t>保險合約</a:t>
            </a:r>
            <a:endParaRPr kumimoji="0" lang="zh-TW" altLang="en-US" sz="1200" u="none" dirty="0">
              <a:solidFill>
                <a:prstClr val="white"/>
              </a:solidFill>
              <a:latin typeface="微軟正黑體" pitchFamily="34" charset="-120"/>
              <a:ea typeface="微軟正黑體" pitchFamily="34" charset="-120"/>
            </a:endParaRPr>
          </a:p>
        </p:txBody>
      </p:sp>
      <p:sp>
        <p:nvSpPr>
          <p:cNvPr id="19" name="加號 18"/>
          <p:cNvSpPr/>
          <p:nvPr/>
        </p:nvSpPr>
        <p:spPr>
          <a:xfrm>
            <a:off x="6351434" y="5320541"/>
            <a:ext cx="216000" cy="162001"/>
          </a:xfrm>
          <a:prstGeom prst="mathPlus">
            <a:avLst/>
          </a:prstGeom>
          <a:solidFill>
            <a:schemeClr val="bg1"/>
          </a:solidFill>
          <a:ln>
            <a:noFill/>
          </a:ln>
          <a:effectLst/>
        </p:spPr>
        <p:txBody>
          <a:bodyPr wrap="square" lIns="0" tIns="0" rIns="0" bIns="0" rtlCol="0" anchor="ctr">
            <a:spAutoFit/>
          </a:bodyPr>
          <a:lstStyle/>
          <a:p>
            <a:pPr algn="ctr" fontAlgn="auto">
              <a:spcBef>
                <a:spcPts val="0"/>
              </a:spcBef>
              <a:spcAft>
                <a:spcPts val="0"/>
              </a:spcAft>
            </a:pPr>
            <a:endParaRPr kumimoji="0" lang="zh-TW" altLang="en-US" sz="900" b="1" u="none" dirty="0" smtClean="0">
              <a:solidFill>
                <a:srgbClr val="FF0000"/>
              </a:solidFill>
              <a:latin typeface="微軟正黑體" pitchFamily="34" charset="-120"/>
              <a:ea typeface="微軟正黑體" pitchFamily="34" charset="-120"/>
            </a:endParaRPr>
          </a:p>
        </p:txBody>
      </p:sp>
      <p:sp>
        <p:nvSpPr>
          <p:cNvPr id="20" name="等於 19"/>
          <p:cNvSpPr/>
          <p:nvPr/>
        </p:nvSpPr>
        <p:spPr>
          <a:xfrm>
            <a:off x="7601005" y="5284720"/>
            <a:ext cx="216000" cy="233655"/>
          </a:xfrm>
          <a:prstGeom prst="mathEqual">
            <a:avLst/>
          </a:prstGeom>
          <a:solidFill>
            <a:schemeClr val="bg1"/>
          </a:solidFill>
          <a:ln>
            <a:noFill/>
          </a:ln>
          <a:effectLst/>
        </p:spPr>
        <p:txBody>
          <a:bodyPr wrap="square" lIns="0" tIns="0" rIns="0" bIns="0" rtlCol="0" anchor="ctr">
            <a:spAutoFit/>
          </a:bodyPr>
          <a:lstStyle/>
          <a:p>
            <a:pPr algn="ctr" fontAlgn="auto">
              <a:spcBef>
                <a:spcPts val="0"/>
              </a:spcBef>
              <a:spcAft>
                <a:spcPts val="0"/>
              </a:spcAft>
            </a:pPr>
            <a:endParaRPr kumimoji="0" lang="zh-TW" altLang="en-US" sz="900" b="1" u="none" dirty="0" smtClean="0">
              <a:solidFill>
                <a:srgbClr val="FF0000"/>
              </a:solidFill>
              <a:latin typeface="微軟正黑體" pitchFamily="34" charset="-120"/>
              <a:ea typeface="微軟正黑體" pitchFamily="34" charset="-120"/>
            </a:endParaRPr>
          </a:p>
        </p:txBody>
      </p:sp>
      <p:sp>
        <p:nvSpPr>
          <p:cNvPr id="21" name="圓角矩形 20"/>
          <p:cNvSpPr/>
          <p:nvPr/>
        </p:nvSpPr>
        <p:spPr>
          <a:xfrm>
            <a:off x="7889013" y="5259192"/>
            <a:ext cx="894002" cy="284815"/>
          </a:xfrm>
          <a:prstGeom prst="roundRect">
            <a:avLst/>
          </a:prstGeom>
          <a:ln w="28575">
            <a:solidFill>
              <a:schemeClr val="bg1"/>
            </a:solidFill>
          </a:ln>
        </p:spPr>
        <p:txBody>
          <a:bodyPr wrap="square" lIns="36000" tIns="36000" rIns="36000" bIns="36000" anchor="ctr">
            <a:spAutoFit/>
          </a:bodyPr>
          <a:lstStyle/>
          <a:p>
            <a:pPr algn="ctr" fontAlgn="auto">
              <a:spcBef>
                <a:spcPts val="0"/>
              </a:spcBef>
              <a:spcAft>
                <a:spcPts val="0"/>
              </a:spcAft>
            </a:pPr>
            <a:r>
              <a:rPr kumimoji="0" lang="zh-TW" altLang="en-US" sz="1200" u="none" dirty="0" smtClean="0">
                <a:solidFill>
                  <a:prstClr val="white"/>
                </a:solidFill>
                <a:latin typeface="微軟正黑體" pitchFamily="34" charset="-120"/>
                <a:ea typeface="微軟正黑體" pitchFamily="34" charset="-120"/>
              </a:rPr>
              <a:t>保險合約</a:t>
            </a:r>
            <a:endParaRPr kumimoji="0" lang="zh-TW" altLang="en-US" sz="1200" u="none" dirty="0">
              <a:solidFill>
                <a:prstClr val="white"/>
              </a:solidFill>
              <a:latin typeface="微軟正黑體" pitchFamily="34" charset="-120"/>
              <a:ea typeface="微軟正黑體" pitchFamily="34" charset="-120"/>
            </a:endParaRPr>
          </a:p>
        </p:txBody>
      </p:sp>
      <p:sp>
        <p:nvSpPr>
          <p:cNvPr id="22" name="流程圖: 接點 21"/>
          <p:cNvSpPr/>
          <p:nvPr/>
        </p:nvSpPr>
        <p:spPr>
          <a:xfrm>
            <a:off x="4811369" y="2341631"/>
            <a:ext cx="360000" cy="346314"/>
          </a:xfrm>
          <a:prstGeom prst="flowChartConnector">
            <a:avLst/>
          </a:prstGeom>
          <a:solidFill>
            <a:schemeClr val="accent1">
              <a:lumMod val="60000"/>
              <a:lumOff val="40000"/>
            </a:schemeClr>
          </a:solidFill>
          <a:ln>
            <a:noFill/>
          </a:ln>
          <a:effectLst/>
        </p:spPr>
        <p:txBody>
          <a:bodyPr wrap="square" lIns="0" tIns="0" rIns="0" bIns="0" rtlCol="0" anchor="ctr">
            <a:spAutoFit/>
          </a:bodyPr>
          <a:lstStyle/>
          <a:p>
            <a:pPr algn="ctr" fontAlgn="auto">
              <a:spcBef>
                <a:spcPts val="0"/>
              </a:spcBef>
              <a:spcAft>
                <a:spcPts val="0"/>
              </a:spcAft>
            </a:pPr>
            <a:endParaRPr kumimoji="0" lang="zh-TW" altLang="en-US" sz="1600" b="1" u="none" dirty="0" smtClean="0">
              <a:solidFill>
                <a:prstClr val="black"/>
              </a:solidFill>
              <a:latin typeface="微軟正黑體" pitchFamily="34" charset="-120"/>
              <a:ea typeface="微軟正黑體" pitchFamily="34" charset="-120"/>
            </a:endParaRPr>
          </a:p>
        </p:txBody>
      </p:sp>
      <p:sp>
        <p:nvSpPr>
          <p:cNvPr id="23" name="圓角矩形 22"/>
          <p:cNvSpPr/>
          <p:nvPr/>
        </p:nvSpPr>
        <p:spPr>
          <a:xfrm>
            <a:off x="4716040" y="5580158"/>
            <a:ext cx="4211015" cy="284815"/>
          </a:xfrm>
          <a:prstGeom prst="roundRect">
            <a:avLst/>
          </a:prstGeom>
          <a:solidFill>
            <a:schemeClr val="tx2"/>
          </a:solidFill>
          <a:ln w="28575">
            <a:noFill/>
          </a:ln>
        </p:spPr>
        <p:txBody>
          <a:bodyPr wrap="square" lIns="36000" tIns="36000" rIns="36000" bIns="36000" anchor="ctr">
            <a:spAutoFit/>
          </a:bodyPr>
          <a:lstStyle/>
          <a:p>
            <a:pPr fontAlgn="auto">
              <a:spcBef>
                <a:spcPts val="0"/>
              </a:spcBef>
              <a:spcAft>
                <a:spcPts val="0"/>
              </a:spcAft>
            </a:pPr>
            <a:r>
              <a:rPr kumimoji="0" lang="zh-TW" altLang="en-US" sz="1200" u="none" dirty="0" smtClean="0">
                <a:solidFill>
                  <a:prstClr val="white"/>
                </a:solidFill>
                <a:latin typeface="微軟正黑體" pitchFamily="34" charset="-120"/>
                <a:ea typeface="微軟正黑體" pitchFamily="34" charset="-120"/>
              </a:rPr>
              <a:t>保單</a:t>
            </a:r>
            <a:r>
              <a:rPr kumimoji="0" lang="en-US" altLang="zh-TW" sz="1200" u="none" dirty="0" smtClean="0">
                <a:solidFill>
                  <a:prstClr val="white"/>
                </a:solidFill>
                <a:latin typeface="微軟正黑體" pitchFamily="34" charset="-120"/>
                <a:ea typeface="微軟正黑體" pitchFamily="34" charset="-120"/>
              </a:rPr>
              <a:t>2</a:t>
            </a:r>
            <a:endParaRPr kumimoji="0" lang="zh-TW" altLang="en-US" sz="1200" u="none" dirty="0">
              <a:solidFill>
                <a:prstClr val="white"/>
              </a:solidFill>
              <a:latin typeface="微軟正黑體" pitchFamily="34" charset="-120"/>
              <a:ea typeface="微軟正黑體" pitchFamily="34" charset="-120"/>
            </a:endParaRPr>
          </a:p>
        </p:txBody>
      </p:sp>
      <p:sp>
        <p:nvSpPr>
          <p:cNvPr id="24" name="流程圖: 接點 23"/>
          <p:cNvSpPr/>
          <p:nvPr/>
        </p:nvSpPr>
        <p:spPr>
          <a:xfrm>
            <a:off x="4783890" y="2961878"/>
            <a:ext cx="360000" cy="346314"/>
          </a:xfrm>
          <a:prstGeom prst="flowChartConnector">
            <a:avLst/>
          </a:prstGeom>
          <a:solidFill>
            <a:srgbClr val="FF7C80"/>
          </a:solidFill>
          <a:ln>
            <a:noFill/>
          </a:ln>
          <a:effectLst/>
        </p:spPr>
        <p:txBody>
          <a:bodyPr wrap="square" lIns="0" tIns="0" rIns="0" bIns="0" rtlCol="0" anchor="ctr">
            <a:spAutoFit/>
          </a:bodyPr>
          <a:lstStyle/>
          <a:p>
            <a:pPr algn="ctr" fontAlgn="auto">
              <a:spcBef>
                <a:spcPts val="0"/>
              </a:spcBef>
              <a:spcAft>
                <a:spcPts val="0"/>
              </a:spcAft>
            </a:pPr>
            <a:endParaRPr kumimoji="0" lang="zh-TW" altLang="en-US" sz="1600" b="1" u="none" dirty="0" smtClean="0">
              <a:solidFill>
                <a:prstClr val="black"/>
              </a:solidFill>
              <a:latin typeface="微軟正黑體" pitchFamily="34" charset="-120"/>
              <a:ea typeface="微軟正黑體" pitchFamily="34" charset="-120"/>
            </a:endParaRPr>
          </a:p>
        </p:txBody>
      </p:sp>
      <p:sp>
        <p:nvSpPr>
          <p:cNvPr id="25" name="圓角矩形 24"/>
          <p:cNvSpPr/>
          <p:nvPr/>
        </p:nvSpPr>
        <p:spPr>
          <a:xfrm>
            <a:off x="5398639" y="5575705"/>
            <a:ext cx="894002" cy="284815"/>
          </a:xfrm>
          <a:prstGeom prst="roundRect">
            <a:avLst/>
          </a:prstGeom>
          <a:ln w="28575">
            <a:solidFill>
              <a:srgbClr val="92D050"/>
            </a:solidFill>
          </a:ln>
        </p:spPr>
        <p:txBody>
          <a:bodyPr wrap="square" lIns="36000" tIns="36000" rIns="36000" bIns="36000" anchor="ctr">
            <a:spAutoFit/>
          </a:bodyPr>
          <a:lstStyle/>
          <a:p>
            <a:pPr algn="ctr" fontAlgn="auto">
              <a:spcBef>
                <a:spcPts val="0"/>
              </a:spcBef>
              <a:spcAft>
                <a:spcPts val="0"/>
              </a:spcAft>
            </a:pPr>
            <a:r>
              <a:rPr kumimoji="0" lang="zh-TW" altLang="en-US" sz="1200" u="none" dirty="0" smtClean="0">
                <a:solidFill>
                  <a:prstClr val="white"/>
                </a:solidFill>
                <a:latin typeface="微軟正黑體" pitchFamily="34" charset="-120"/>
                <a:ea typeface="微軟正黑體" pitchFamily="34" charset="-120"/>
              </a:rPr>
              <a:t>投資合約</a:t>
            </a:r>
            <a:endParaRPr kumimoji="0" lang="zh-TW" altLang="en-US" sz="1200" u="none" dirty="0">
              <a:solidFill>
                <a:prstClr val="white"/>
              </a:solidFill>
              <a:latin typeface="微軟正黑體" pitchFamily="34" charset="-120"/>
              <a:ea typeface="微軟正黑體" pitchFamily="34" charset="-120"/>
            </a:endParaRPr>
          </a:p>
        </p:txBody>
      </p:sp>
      <p:sp>
        <p:nvSpPr>
          <p:cNvPr id="26" name="圓角矩形 25"/>
          <p:cNvSpPr/>
          <p:nvPr/>
        </p:nvSpPr>
        <p:spPr>
          <a:xfrm>
            <a:off x="6625757" y="5575705"/>
            <a:ext cx="894002" cy="284815"/>
          </a:xfrm>
          <a:prstGeom prst="roundRect">
            <a:avLst/>
          </a:prstGeom>
          <a:ln w="28575">
            <a:solidFill>
              <a:schemeClr val="bg1"/>
            </a:solidFill>
          </a:ln>
        </p:spPr>
        <p:txBody>
          <a:bodyPr wrap="square" lIns="36000" tIns="36000" rIns="36000" bIns="36000" anchor="ctr">
            <a:spAutoFit/>
          </a:bodyPr>
          <a:lstStyle/>
          <a:p>
            <a:pPr algn="ctr" fontAlgn="auto">
              <a:spcBef>
                <a:spcPts val="0"/>
              </a:spcBef>
              <a:spcAft>
                <a:spcPts val="0"/>
              </a:spcAft>
            </a:pPr>
            <a:r>
              <a:rPr kumimoji="0" lang="zh-TW" altLang="en-US" sz="1200" u="none" dirty="0" smtClean="0">
                <a:solidFill>
                  <a:prstClr val="white"/>
                </a:solidFill>
                <a:latin typeface="微軟正黑體" pitchFamily="34" charset="-120"/>
                <a:ea typeface="微軟正黑體" pitchFamily="34" charset="-120"/>
              </a:rPr>
              <a:t>保險合約</a:t>
            </a:r>
            <a:endParaRPr kumimoji="0" lang="zh-TW" altLang="en-US" sz="1200" u="none" dirty="0">
              <a:solidFill>
                <a:prstClr val="white"/>
              </a:solidFill>
              <a:latin typeface="微軟正黑體" pitchFamily="34" charset="-120"/>
              <a:ea typeface="微軟正黑體" pitchFamily="34" charset="-120"/>
            </a:endParaRPr>
          </a:p>
        </p:txBody>
      </p:sp>
      <p:sp>
        <p:nvSpPr>
          <p:cNvPr id="27" name="加號 26"/>
          <p:cNvSpPr/>
          <p:nvPr/>
        </p:nvSpPr>
        <p:spPr>
          <a:xfrm>
            <a:off x="6351434" y="5644576"/>
            <a:ext cx="216000" cy="162001"/>
          </a:xfrm>
          <a:prstGeom prst="mathPlus">
            <a:avLst/>
          </a:prstGeom>
          <a:solidFill>
            <a:schemeClr val="bg1"/>
          </a:solidFill>
          <a:ln>
            <a:noFill/>
          </a:ln>
          <a:effectLst/>
        </p:spPr>
        <p:txBody>
          <a:bodyPr wrap="square" lIns="0" tIns="0" rIns="0" bIns="0" rtlCol="0" anchor="ctr">
            <a:spAutoFit/>
          </a:bodyPr>
          <a:lstStyle/>
          <a:p>
            <a:pPr algn="ctr" fontAlgn="auto">
              <a:spcBef>
                <a:spcPts val="0"/>
              </a:spcBef>
              <a:spcAft>
                <a:spcPts val="0"/>
              </a:spcAft>
            </a:pPr>
            <a:endParaRPr kumimoji="0" lang="zh-TW" altLang="en-US" sz="900" b="1" u="none" dirty="0" smtClean="0">
              <a:solidFill>
                <a:srgbClr val="FF0000"/>
              </a:solidFill>
              <a:latin typeface="微軟正黑體" pitchFamily="34" charset="-120"/>
              <a:ea typeface="微軟正黑體" pitchFamily="34" charset="-120"/>
            </a:endParaRPr>
          </a:p>
        </p:txBody>
      </p:sp>
      <p:sp>
        <p:nvSpPr>
          <p:cNvPr id="28" name="等於 27"/>
          <p:cNvSpPr/>
          <p:nvPr/>
        </p:nvSpPr>
        <p:spPr>
          <a:xfrm>
            <a:off x="7601005" y="5608755"/>
            <a:ext cx="216000" cy="233655"/>
          </a:xfrm>
          <a:prstGeom prst="mathEqual">
            <a:avLst/>
          </a:prstGeom>
          <a:solidFill>
            <a:schemeClr val="bg1"/>
          </a:solidFill>
          <a:ln>
            <a:noFill/>
          </a:ln>
          <a:effectLst/>
        </p:spPr>
        <p:txBody>
          <a:bodyPr wrap="square" lIns="0" tIns="0" rIns="0" bIns="0" rtlCol="0" anchor="ctr">
            <a:spAutoFit/>
          </a:bodyPr>
          <a:lstStyle/>
          <a:p>
            <a:pPr algn="ctr" fontAlgn="auto">
              <a:spcBef>
                <a:spcPts val="0"/>
              </a:spcBef>
              <a:spcAft>
                <a:spcPts val="0"/>
              </a:spcAft>
            </a:pPr>
            <a:endParaRPr kumimoji="0" lang="zh-TW" altLang="en-US" sz="900" b="1" u="none" dirty="0" smtClean="0">
              <a:solidFill>
                <a:srgbClr val="FF0000"/>
              </a:solidFill>
              <a:latin typeface="微軟正黑體" pitchFamily="34" charset="-120"/>
              <a:ea typeface="微軟正黑體" pitchFamily="34" charset="-120"/>
            </a:endParaRPr>
          </a:p>
        </p:txBody>
      </p:sp>
      <p:sp>
        <p:nvSpPr>
          <p:cNvPr id="29" name="圓角矩形 28"/>
          <p:cNvSpPr/>
          <p:nvPr/>
        </p:nvSpPr>
        <p:spPr>
          <a:xfrm>
            <a:off x="7889013" y="5583227"/>
            <a:ext cx="894002" cy="284815"/>
          </a:xfrm>
          <a:prstGeom prst="roundRect">
            <a:avLst/>
          </a:prstGeom>
          <a:ln w="28575">
            <a:solidFill>
              <a:schemeClr val="bg1"/>
            </a:solidFill>
            <a:prstDash val="sysDot"/>
          </a:ln>
        </p:spPr>
        <p:txBody>
          <a:bodyPr wrap="square" lIns="36000" tIns="36000" rIns="36000" bIns="36000" anchor="ctr">
            <a:spAutoFit/>
          </a:bodyPr>
          <a:lstStyle/>
          <a:p>
            <a:pPr algn="ctr" fontAlgn="auto">
              <a:spcBef>
                <a:spcPts val="0"/>
              </a:spcBef>
              <a:spcAft>
                <a:spcPts val="0"/>
              </a:spcAft>
            </a:pPr>
            <a:r>
              <a:rPr kumimoji="0" lang="zh-TW" altLang="en-US" sz="1200" u="none" dirty="0" smtClean="0">
                <a:solidFill>
                  <a:prstClr val="white"/>
                </a:solidFill>
                <a:latin typeface="微軟正黑體" pitchFamily="34" charset="-120"/>
                <a:ea typeface="微軟正黑體" pitchFamily="34" charset="-120"/>
              </a:rPr>
              <a:t>保險合約</a:t>
            </a:r>
            <a:endParaRPr kumimoji="0" lang="zh-TW" altLang="en-US" sz="1200" u="none" dirty="0">
              <a:solidFill>
                <a:prstClr val="white"/>
              </a:solidFill>
              <a:latin typeface="微軟正黑體" pitchFamily="34" charset="-120"/>
              <a:ea typeface="微軟正黑體" pitchFamily="34" charset="-120"/>
            </a:endParaRPr>
          </a:p>
        </p:txBody>
      </p:sp>
      <p:sp>
        <p:nvSpPr>
          <p:cNvPr id="30" name="文字方塊 29"/>
          <p:cNvSpPr txBox="1"/>
          <p:nvPr/>
        </p:nvSpPr>
        <p:spPr>
          <a:xfrm>
            <a:off x="7550036" y="5521089"/>
            <a:ext cx="317938" cy="400203"/>
          </a:xfrm>
          <a:prstGeom prst="rect">
            <a:avLst/>
          </a:prstGeom>
          <a:noFill/>
        </p:spPr>
        <p:txBody>
          <a:bodyPr wrap="square" rtlCol="0">
            <a:spAutoFit/>
          </a:bodyPr>
          <a:lstStyle/>
          <a:p>
            <a:pPr fontAlgn="auto">
              <a:spcBef>
                <a:spcPts val="0"/>
              </a:spcBef>
              <a:spcAft>
                <a:spcPts val="0"/>
              </a:spcAft>
            </a:pPr>
            <a:r>
              <a:rPr kumimoji="0" lang="en-US" altLang="zh-TW" sz="2000" u="none" dirty="0" smtClean="0">
                <a:solidFill>
                  <a:srgbClr val="FF0000"/>
                </a:solidFill>
                <a:latin typeface="微軟正黑體" pitchFamily="34" charset="-120"/>
                <a:ea typeface="微軟正黑體" pitchFamily="34" charset="-120"/>
              </a:rPr>
              <a:t>?</a:t>
            </a:r>
            <a:endParaRPr kumimoji="0" lang="zh-TW" altLang="en-US" sz="2000" u="none" dirty="0">
              <a:solidFill>
                <a:srgbClr val="FF0000"/>
              </a:solidFill>
              <a:latin typeface="微軟正黑體" pitchFamily="34" charset="-120"/>
              <a:ea typeface="微軟正黑體" pitchFamily="34" charset="-120"/>
            </a:endParaRPr>
          </a:p>
        </p:txBody>
      </p:sp>
      <p:sp>
        <p:nvSpPr>
          <p:cNvPr id="31" name="流程圖: 打孔紙帶 30"/>
          <p:cNvSpPr/>
          <p:nvPr/>
        </p:nvSpPr>
        <p:spPr>
          <a:xfrm>
            <a:off x="940272" y="4334693"/>
            <a:ext cx="432000" cy="280666"/>
          </a:xfrm>
          <a:prstGeom prst="flowChartPunchedTape">
            <a:avLst/>
          </a:prstGeom>
          <a:solidFill>
            <a:schemeClr val="tx2"/>
          </a:solidFill>
          <a:ln>
            <a:noFill/>
          </a:ln>
          <a:effectLst/>
        </p:spPr>
        <p:txBody>
          <a:bodyPr wrap="square" lIns="0" tIns="0" rIns="0" bIns="0" rtlCol="0" anchor="ctr">
            <a:spAutoFit/>
          </a:bodyPr>
          <a:lstStyle/>
          <a:p>
            <a:pPr algn="ctr" fontAlgn="auto">
              <a:spcBef>
                <a:spcPts val="0"/>
              </a:spcBef>
              <a:spcAft>
                <a:spcPts val="0"/>
              </a:spcAft>
            </a:pPr>
            <a:r>
              <a:rPr kumimoji="0" lang="zh-TW" altLang="en-US" sz="1100" u="none" dirty="0">
                <a:solidFill>
                  <a:prstClr val="white"/>
                </a:solidFill>
                <a:latin typeface="微軟正黑體" pitchFamily="34" charset="-120"/>
                <a:ea typeface="微軟正黑體" pitchFamily="34" charset="-120"/>
              </a:rPr>
              <a:t>修改</a:t>
            </a:r>
            <a:endParaRPr kumimoji="0" lang="zh-TW" altLang="en-US" sz="1100" u="none" dirty="0" smtClean="0">
              <a:solidFill>
                <a:prstClr val="white"/>
              </a:solidFill>
              <a:latin typeface="微軟正黑體" pitchFamily="34" charset="-120"/>
              <a:ea typeface="微軟正黑體" pitchFamily="34" charset="-120"/>
            </a:endParaRPr>
          </a:p>
        </p:txBody>
      </p:sp>
      <p:grpSp>
        <p:nvGrpSpPr>
          <p:cNvPr id="40" name="群組 39"/>
          <p:cNvGrpSpPr/>
          <p:nvPr/>
        </p:nvGrpSpPr>
        <p:grpSpPr>
          <a:xfrm>
            <a:off x="1406793" y="4119024"/>
            <a:ext cx="309351" cy="219260"/>
            <a:chOff x="2875744" y="3888901"/>
            <a:chExt cx="270474" cy="497117"/>
          </a:xfrm>
        </p:grpSpPr>
        <p:sp>
          <p:nvSpPr>
            <p:cNvPr id="41" name="橢圓 40"/>
            <p:cNvSpPr/>
            <p:nvPr/>
          </p:nvSpPr>
          <p:spPr>
            <a:xfrm>
              <a:off x="2875744" y="3895280"/>
              <a:ext cx="270474" cy="490738"/>
            </a:xfrm>
            <a:prstGeom prst="ellipse">
              <a:avLst/>
            </a:prstGeom>
            <a:solidFill>
              <a:schemeClr val="accent2"/>
            </a:solidFill>
            <a:ln>
              <a:noFill/>
            </a:ln>
            <a:effectLst/>
          </p:spPr>
          <p:txBody>
            <a:bodyPr wrap="square" lIns="0" tIns="0" rIns="0" bIns="0" rtlCol="0" anchor="ctr">
              <a:spAutoFit/>
            </a:bodyPr>
            <a:lstStyle/>
            <a:p>
              <a:pPr algn="ctr" fontAlgn="auto">
                <a:spcBef>
                  <a:spcPts val="0"/>
                </a:spcBef>
                <a:spcAft>
                  <a:spcPts val="0"/>
                </a:spcAft>
              </a:pPr>
              <a:endParaRPr kumimoji="0" lang="zh-TW" altLang="en-US" sz="1000" b="1" u="none" dirty="0" smtClean="0">
                <a:solidFill>
                  <a:srgbClr val="FF0000"/>
                </a:solidFill>
                <a:latin typeface="微軟正黑體" pitchFamily="34" charset="-120"/>
                <a:ea typeface="微軟正黑體" pitchFamily="34" charset="-120"/>
              </a:endParaRPr>
            </a:p>
          </p:txBody>
        </p:sp>
        <p:sp>
          <p:nvSpPr>
            <p:cNvPr id="42" name="橢圓 41"/>
            <p:cNvSpPr/>
            <p:nvPr/>
          </p:nvSpPr>
          <p:spPr>
            <a:xfrm>
              <a:off x="2930660" y="3888901"/>
              <a:ext cx="162286" cy="490737"/>
            </a:xfrm>
            <a:prstGeom prst="ellipse">
              <a:avLst/>
            </a:prstGeom>
            <a:solidFill>
              <a:schemeClr val="accent2">
                <a:lumMod val="60000"/>
                <a:lumOff val="40000"/>
              </a:schemeClr>
            </a:solidFill>
            <a:ln>
              <a:noFill/>
            </a:ln>
            <a:effectLst/>
          </p:spPr>
          <p:txBody>
            <a:bodyPr wrap="square" lIns="0" tIns="0" rIns="0" bIns="0" rtlCol="0" anchor="ctr">
              <a:spAutoFit/>
            </a:bodyPr>
            <a:lstStyle/>
            <a:p>
              <a:pPr algn="ctr" fontAlgn="auto">
                <a:spcBef>
                  <a:spcPts val="0"/>
                </a:spcBef>
                <a:spcAft>
                  <a:spcPts val="0"/>
                </a:spcAft>
              </a:pPr>
              <a:endParaRPr kumimoji="0" lang="zh-TW" altLang="en-US" sz="1000" b="1" u="none" dirty="0" smtClean="0">
                <a:solidFill>
                  <a:srgbClr val="FF0000"/>
                </a:solidFill>
                <a:latin typeface="微軟正黑體" pitchFamily="34" charset="-120"/>
                <a:ea typeface="微軟正黑體" pitchFamily="34" charset="-120"/>
              </a:endParaRPr>
            </a:p>
          </p:txBody>
        </p:sp>
      </p:grpSp>
      <p:pic>
        <p:nvPicPr>
          <p:cNvPr id="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746753"/>
            <a:ext cx="931020" cy="261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矩形 43"/>
          <p:cNvSpPr/>
          <p:nvPr/>
        </p:nvSpPr>
        <p:spPr>
          <a:xfrm>
            <a:off x="5220077" y="5883417"/>
            <a:ext cx="1405685" cy="226643"/>
          </a:xfrm>
          <a:prstGeom prst="rect">
            <a:avLst/>
          </a:prstGeom>
          <a:solidFill>
            <a:schemeClr val="accent1">
              <a:lumMod val="20000"/>
              <a:lumOff val="80000"/>
            </a:schemeClr>
          </a:solidFill>
          <a:ln w="28575">
            <a:noFill/>
          </a:ln>
        </p:spPr>
        <p:txBody>
          <a:bodyPr wrap="square" lIns="36000" tIns="36000" rIns="36000" bIns="36000" anchor="ctr">
            <a:spAutoFit/>
          </a:bodyPr>
          <a:lstStyle/>
          <a:p>
            <a:pPr algn="ctr" fontAlgn="auto">
              <a:spcBef>
                <a:spcPts val="0"/>
              </a:spcBef>
              <a:spcAft>
                <a:spcPts val="0"/>
              </a:spcAft>
            </a:pPr>
            <a:r>
              <a:rPr kumimoji="0" lang="en-US" altLang="zh-TW" sz="1000" u="none" dirty="0" smtClean="0">
                <a:solidFill>
                  <a:prstClr val="black"/>
                </a:solidFill>
                <a:latin typeface="微軟正黑體" pitchFamily="34" charset="-120"/>
                <a:ea typeface="微軟正黑體" pitchFamily="34" charset="-120"/>
              </a:rPr>
              <a:t>Ex:</a:t>
            </a:r>
            <a:r>
              <a:rPr kumimoji="0" lang="zh-TW" altLang="en-US" sz="1000" u="none" dirty="0" smtClean="0">
                <a:solidFill>
                  <a:prstClr val="black"/>
                </a:solidFill>
                <a:latin typeface="微軟正黑體" pitchFamily="34" charset="-120"/>
                <a:ea typeface="微軟正黑體" pitchFamily="34" charset="-120"/>
              </a:rPr>
              <a:t>變</a:t>
            </a:r>
            <a:r>
              <a:rPr kumimoji="0" lang="zh-TW" altLang="en-US" sz="1000" u="none" dirty="0">
                <a:solidFill>
                  <a:prstClr val="black"/>
                </a:solidFill>
                <a:latin typeface="微軟正黑體" pitchFamily="34" charset="-120"/>
                <a:ea typeface="微軟正黑體" pitchFamily="34" charset="-120"/>
              </a:rPr>
              <a:t>額</a:t>
            </a:r>
            <a:r>
              <a:rPr kumimoji="0" lang="zh-TW" altLang="en-US" sz="1000" u="none" dirty="0" smtClean="0">
                <a:solidFill>
                  <a:prstClr val="black"/>
                </a:solidFill>
                <a:latin typeface="微軟正黑體" pitchFamily="34" charset="-120"/>
                <a:ea typeface="微軟正黑體" pitchFamily="34" charset="-120"/>
              </a:rPr>
              <a:t>年金</a:t>
            </a:r>
            <a:r>
              <a:rPr kumimoji="0" lang="zh-TW" altLang="en-US" sz="1000" u="none" dirty="0">
                <a:solidFill>
                  <a:prstClr val="black"/>
                </a:solidFill>
                <a:latin typeface="微軟正黑體" pitchFamily="34" charset="-120"/>
                <a:ea typeface="微軟正黑體" pitchFamily="34" charset="-120"/>
              </a:rPr>
              <a:t>累積期間</a:t>
            </a:r>
          </a:p>
        </p:txBody>
      </p:sp>
      <p:sp>
        <p:nvSpPr>
          <p:cNvPr id="45" name="矩形 44"/>
          <p:cNvSpPr/>
          <p:nvPr/>
        </p:nvSpPr>
        <p:spPr>
          <a:xfrm>
            <a:off x="251520" y="1284373"/>
            <a:ext cx="8640960" cy="360643"/>
          </a:xfrm>
          <a:prstGeom prst="rect">
            <a:avLst/>
          </a:prstGeom>
          <a:solidFill>
            <a:schemeClr val="bg2">
              <a:lumMod val="90000"/>
            </a:schemeClr>
          </a:solidFill>
          <a:ln>
            <a:noFill/>
          </a:ln>
          <a:effectLst/>
        </p:spPr>
        <p:txBody>
          <a:bodyPr wrap="square" lIns="0" tIns="0" rIns="0" bIns="0" rtlCol="0" anchor="ctr">
            <a:noAutofit/>
          </a:bodyPr>
          <a:lstStyle/>
          <a:p>
            <a:pPr algn="ctr"/>
            <a:endParaRPr lang="zh-TW" altLang="en-US" sz="1000" b="1" u="none" dirty="0">
              <a:solidFill>
                <a:srgbClr val="FF0000"/>
              </a:solidFill>
              <a:latin typeface="微軟正黑體" pitchFamily="34" charset="-120"/>
              <a:ea typeface="微軟正黑體" pitchFamily="34" charset="-120"/>
            </a:endParaRPr>
          </a:p>
        </p:txBody>
      </p:sp>
      <p:sp>
        <p:nvSpPr>
          <p:cNvPr id="46" name="Freeform 10"/>
          <p:cNvSpPr>
            <a:spLocks/>
          </p:cNvSpPr>
          <p:nvPr/>
        </p:nvSpPr>
        <p:spPr bwMode="auto">
          <a:xfrm>
            <a:off x="1167648" y="1269054"/>
            <a:ext cx="7724832" cy="388562"/>
          </a:xfrm>
          <a:prstGeom prst="chevron">
            <a:avLst>
              <a:gd name="adj" fmla="val 61824"/>
            </a:avLst>
          </a:prstGeom>
          <a:solidFill>
            <a:schemeClr val="bg2">
              <a:lumMod val="50000"/>
            </a:schemeClr>
          </a:solidFill>
          <a:ln w="57150">
            <a:noFill/>
            <a:round/>
            <a:headEnd/>
            <a:tailEnd/>
          </a:ln>
          <a:effectLst/>
          <a:extLst/>
        </p:spPr>
        <p:txBody>
          <a:bodyPr anchor="ctr"/>
          <a:lstStyle/>
          <a:p>
            <a:pPr algn="ctr">
              <a:defRPr/>
            </a:pPr>
            <a:r>
              <a:rPr lang="zh-TW" altLang="en-US" sz="1600" b="1" u="none" dirty="0">
                <a:solidFill>
                  <a:prstClr val="white"/>
                </a:solidFill>
                <a:latin typeface="微軟正黑體" pitchFamily="34" charset="-120"/>
                <a:ea typeface="微軟正黑體" pitchFamily="34" charset="-120"/>
              </a:rPr>
              <a:t>保單進件</a:t>
            </a:r>
            <a:endParaRPr lang="zh-TW" altLang="en-US" sz="1600" b="1" u="none" kern="0" dirty="0">
              <a:solidFill>
                <a:prstClr val="white"/>
              </a:solidFill>
              <a:latin typeface="微軟正黑體" panose="020B0604030504040204" pitchFamily="34" charset="-120"/>
              <a:ea typeface="微軟正黑體" panose="020B0604030504040204" pitchFamily="34" charset="-120"/>
            </a:endParaRPr>
          </a:p>
        </p:txBody>
      </p:sp>
      <p:sp>
        <p:nvSpPr>
          <p:cNvPr id="47" name="矩形 46"/>
          <p:cNvSpPr/>
          <p:nvPr/>
        </p:nvSpPr>
        <p:spPr>
          <a:xfrm>
            <a:off x="251520" y="1316185"/>
            <a:ext cx="917266" cy="277063"/>
          </a:xfrm>
          <a:prstGeom prst="rect">
            <a:avLst/>
          </a:prstGeom>
        </p:spPr>
        <p:txBody>
          <a:bodyPr wrap="square">
            <a:spAutoFit/>
          </a:bodyPr>
          <a:lstStyle/>
          <a:p>
            <a:pPr algn="ctr"/>
            <a:r>
              <a:rPr lang="zh-TW" altLang="en-US" sz="1200" b="1" u="none" dirty="0">
                <a:solidFill>
                  <a:prstClr val="black"/>
                </a:solidFill>
                <a:latin typeface="微軟正黑體" pitchFamily="34" charset="-120"/>
                <a:ea typeface="微軟正黑體" pitchFamily="34" charset="-120"/>
              </a:rPr>
              <a:t>運營流程</a:t>
            </a:r>
            <a:endParaRPr lang="en-US" altLang="zh-TW" sz="1200" b="1" u="none" dirty="0">
              <a:solidFill>
                <a:prstClr val="black"/>
              </a:solidFill>
              <a:latin typeface="微軟正黑體" pitchFamily="34" charset="-120"/>
              <a:ea typeface="微軟正黑體" pitchFamily="34" charset="-120"/>
            </a:endParaRPr>
          </a:p>
        </p:txBody>
      </p:sp>
      <p:sp>
        <p:nvSpPr>
          <p:cNvPr id="48" name="矩形 47"/>
          <p:cNvSpPr/>
          <p:nvPr/>
        </p:nvSpPr>
        <p:spPr>
          <a:xfrm>
            <a:off x="259712" y="1657662"/>
            <a:ext cx="8632768" cy="402069"/>
          </a:xfrm>
          <a:prstGeom prst="rect">
            <a:avLst/>
          </a:prstGeom>
          <a:solidFill>
            <a:schemeClr val="bg1">
              <a:lumMod val="85000"/>
            </a:schemeClr>
          </a:solidFill>
          <a:ln>
            <a:noFill/>
          </a:ln>
          <a:effectLst/>
        </p:spPr>
        <p:txBody>
          <a:bodyPr wrap="square" lIns="0" tIns="0" rIns="0" bIns="0" rtlCol="0" anchor="ctr">
            <a:noAutofit/>
          </a:bodyPr>
          <a:lstStyle/>
          <a:p>
            <a:pPr algn="ctr"/>
            <a:endParaRPr lang="zh-TW" altLang="en-US" sz="1000" b="1" u="none" dirty="0">
              <a:solidFill>
                <a:srgbClr val="FF0000"/>
              </a:solidFill>
              <a:latin typeface="微軟正黑體" pitchFamily="34" charset="-120"/>
              <a:ea typeface="微軟正黑體" pitchFamily="34" charset="-120"/>
            </a:endParaRPr>
          </a:p>
        </p:txBody>
      </p:sp>
      <p:sp>
        <p:nvSpPr>
          <p:cNvPr id="49" name="矩形 48"/>
          <p:cNvSpPr/>
          <p:nvPr/>
        </p:nvSpPr>
        <p:spPr>
          <a:xfrm>
            <a:off x="250922" y="1645016"/>
            <a:ext cx="758552" cy="430987"/>
          </a:xfrm>
          <a:prstGeom prst="rect">
            <a:avLst/>
          </a:prstGeom>
        </p:spPr>
        <p:txBody>
          <a:bodyPr wrap="square">
            <a:spAutoFit/>
          </a:bodyPr>
          <a:lstStyle/>
          <a:p>
            <a:pPr algn="ctr"/>
            <a:r>
              <a:rPr lang="en-US" altLang="zh-TW" sz="1100" b="1" u="none" dirty="0">
                <a:solidFill>
                  <a:prstClr val="black"/>
                </a:solidFill>
                <a:latin typeface="微軟正黑體" pitchFamily="34" charset="-120"/>
                <a:ea typeface="微軟正黑體" pitchFamily="34" charset="-120"/>
              </a:rPr>
              <a:t>IFRS</a:t>
            </a:r>
            <a:r>
              <a:rPr lang="zh-TW" altLang="en-US" sz="1100" b="1" u="none" dirty="0">
                <a:solidFill>
                  <a:prstClr val="black"/>
                </a:solidFill>
                <a:latin typeface="微軟正黑體" pitchFamily="34" charset="-120"/>
                <a:ea typeface="微軟正黑體" pitchFamily="34" charset="-120"/>
              </a:rPr>
              <a:t> </a:t>
            </a:r>
            <a:r>
              <a:rPr lang="en-US" altLang="zh-TW" sz="1100" b="1" u="none" dirty="0">
                <a:solidFill>
                  <a:prstClr val="black"/>
                </a:solidFill>
                <a:latin typeface="微軟正黑體" pitchFamily="34" charset="-120"/>
                <a:ea typeface="微軟正黑體" pitchFamily="34" charset="-120"/>
              </a:rPr>
              <a:t>17</a:t>
            </a:r>
          </a:p>
          <a:p>
            <a:pPr algn="ctr"/>
            <a:r>
              <a:rPr lang="zh-TW" altLang="en-US" sz="1100" b="1" u="none" dirty="0">
                <a:solidFill>
                  <a:prstClr val="black"/>
                </a:solidFill>
                <a:latin typeface="微軟正黑體" pitchFamily="34" charset="-120"/>
                <a:ea typeface="微軟正黑體" pitchFamily="34" charset="-120"/>
              </a:rPr>
              <a:t>準則議題</a:t>
            </a:r>
            <a:endParaRPr lang="en-US" altLang="zh-TW" sz="1100" b="1" u="none" dirty="0">
              <a:solidFill>
                <a:prstClr val="black"/>
              </a:solidFill>
              <a:latin typeface="微軟正黑體" pitchFamily="34" charset="-120"/>
              <a:ea typeface="微軟正黑體" pitchFamily="34" charset="-120"/>
            </a:endParaRPr>
          </a:p>
        </p:txBody>
      </p:sp>
      <p:sp>
        <p:nvSpPr>
          <p:cNvPr id="50" name="矩形 49"/>
          <p:cNvSpPr/>
          <p:nvPr/>
        </p:nvSpPr>
        <p:spPr bwMode="auto">
          <a:xfrm>
            <a:off x="3033828" y="1715879"/>
            <a:ext cx="832028" cy="288000"/>
          </a:xfrm>
          <a:prstGeom prst="rect">
            <a:avLst/>
          </a:prstGeom>
          <a:solidFill>
            <a:schemeClr val="bg1">
              <a:lumMod val="5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a:extLst/>
        </p:spPr>
        <p:txBody>
          <a:bodyPr vert="horz" wrap="square" lIns="91440" tIns="45720" rIns="91440" bIns="45720" numCol="1" rtlCol="0" anchor="ctr" anchorCtr="0" compatLnSpc="1">
            <a:prstTxWarp prst="textNoShape">
              <a:avLst/>
            </a:prstTxWarp>
          </a:bodyPr>
          <a:lstStyle/>
          <a:p>
            <a:pPr algn="ctr" fontAlgn="auto">
              <a:spcBef>
                <a:spcPts val="0"/>
              </a:spcBef>
              <a:spcAft>
                <a:spcPts val="0"/>
              </a:spcAft>
              <a:defRPr/>
            </a:pPr>
            <a:r>
              <a:rPr kumimoji="0" lang="zh-TW" altLang="en-US" sz="1100" b="1" u="none" kern="0" dirty="0">
                <a:solidFill>
                  <a:prstClr val="white"/>
                </a:solidFill>
                <a:latin typeface="微軟正黑體" pitchFamily="34" charset="-120"/>
                <a:ea typeface="微軟正黑體" pitchFamily="34" charset="-120"/>
              </a:rPr>
              <a:t>初始認列</a:t>
            </a:r>
          </a:p>
        </p:txBody>
      </p:sp>
      <p:sp>
        <p:nvSpPr>
          <p:cNvPr id="51" name="矩形 50"/>
          <p:cNvSpPr/>
          <p:nvPr/>
        </p:nvSpPr>
        <p:spPr bwMode="auto">
          <a:xfrm>
            <a:off x="1187271" y="1716607"/>
            <a:ext cx="887131" cy="288000"/>
          </a:xfrm>
          <a:prstGeom prst="rect">
            <a:avLst/>
          </a:prstGeom>
          <a:solidFill>
            <a:schemeClr val="bg1">
              <a:lumMod val="5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a:extLst/>
        </p:spPr>
        <p:txBody>
          <a:bodyPr vert="horz" wrap="square" lIns="91440" tIns="45720" rIns="91440" bIns="45720" numCol="1" rtlCol="0" anchor="ctr" anchorCtr="0" compatLnSpc="1">
            <a:prstTxWarp prst="textNoShape">
              <a:avLst/>
            </a:prstTxWarp>
          </a:bodyPr>
          <a:lstStyle/>
          <a:p>
            <a:pPr algn="ctr"/>
            <a:r>
              <a:rPr lang="zh-TW" altLang="en-US" sz="1100" b="1" u="none" dirty="0">
                <a:solidFill>
                  <a:prstClr val="white"/>
                </a:solidFill>
                <a:latin typeface="微軟正黑體" pitchFamily="34" charset="-120"/>
                <a:ea typeface="微軟正黑體" pitchFamily="34" charset="-120"/>
              </a:rPr>
              <a:t>衡量單位</a:t>
            </a:r>
          </a:p>
        </p:txBody>
      </p:sp>
      <p:sp>
        <p:nvSpPr>
          <p:cNvPr id="52" name="矩形 51"/>
          <p:cNvSpPr/>
          <p:nvPr/>
        </p:nvSpPr>
        <p:spPr bwMode="auto">
          <a:xfrm>
            <a:off x="2149448" y="1716607"/>
            <a:ext cx="834665" cy="288000"/>
          </a:xfrm>
          <a:prstGeom prst="rect">
            <a:avLst/>
          </a:prstGeom>
          <a:solidFill>
            <a:schemeClr val="bg1">
              <a:lumMod val="5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a:extLst/>
        </p:spPr>
        <p:txBody>
          <a:bodyPr vert="horz" wrap="square" lIns="91440" tIns="45720" rIns="91440" bIns="45720" numCol="1" rtlCol="0" anchor="ctr" anchorCtr="0" compatLnSpc="1">
            <a:prstTxWarp prst="textNoShape">
              <a:avLst/>
            </a:prstTxWarp>
          </a:bodyPr>
          <a:lstStyle/>
          <a:p>
            <a:pPr algn="ctr" fontAlgn="auto">
              <a:spcBef>
                <a:spcPts val="0"/>
              </a:spcBef>
              <a:spcAft>
                <a:spcPts val="0"/>
              </a:spcAft>
              <a:defRPr/>
            </a:pPr>
            <a:r>
              <a:rPr kumimoji="0" lang="zh-TW" altLang="en-US" sz="1100" b="1" u="none" kern="0" dirty="0">
                <a:solidFill>
                  <a:prstClr val="white"/>
                </a:solidFill>
                <a:latin typeface="微軟正黑體" pitchFamily="34" charset="-120"/>
                <a:ea typeface="微軟正黑體" pitchFamily="34" charset="-120"/>
              </a:rPr>
              <a:t>合約分類</a:t>
            </a:r>
          </a:p>
        </p:txBody>
      </p:sp>
      <p:sp>
        <p:nvSpPr>
          <p:cNvPr id="53" name="矩形 52"/>
          <p:cNvSpPr/>
          <p:nvPr/>
        </p:nvSpPr>
        <p:spPr bwMode="auto">
          <a:xfrm>
            <a:off x="3918474" y="1716607"/>
            <a:ext cx="892293" cy="288000"/>
          </a:xfrm>
          <a:prstGeom prst="rect">
            <a:avLst/>
          </a:prstGeom>
          <a:solidFill>
            <a:schemeClr val="bg1">
              <a:lumMod val="5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a:extLst/>
        </p:spPr>
        <p:txBody>
          <a:bodyPr vert="horz" wrap="square" lIns="91440" tIns="45720" rIns="91440" bIns="45720" numCol="1" rtlCol="0" anchor="ctr" anchorCtr="0" compatLnSpc="1">
            <a:prstTxWarp prst="textNoShape">
              <a:avLst/>
            </a:prstTxWarp>
          </a:bodyPr>
          <a:lstStyle/>
          <a:p>
            <a:pPr algn="ctr" fontAlgn="auto">
              <a:spcBef>
                <a:spcPts val="0"/>
              </a:spcBef>
              <a:spcAft>
                <a:spcPts val="0"/>
              </a:spcAft>
              <a:defRPr/>
            </a:pPr>
            <a:r>
              <a:rPr kumimoji="0" lang="zh-TW" altLang="en-US" sz="1100" b="1" u="none" kern="0" dirty="0">
                <a:solidFill>
                  <a:prstClr val="white"/>
                </a:solidFill>
                <a:latin typeface="微軟正黑體" pitchFamily="34" charset="-120"/>
                <a:ea typeface="微軟正黑體" pitchFamily="34" charset="-120"/>
              </a:rPr>
              <a:t>分組分群</a:t>
            </a:r>
          </a:p>
        </p:txBody>
      </p:sp>
      <p:sp>
        <p:nvSpPr>
          <p:cNvPr id="54" name="標題 1"/>
          <p:cNvSpPr txBox="1">
            <a:spLocks/>
          </p:cNvSpPr>
          <p:nvPr/>
        </p:nvSpPr>
        <p:spPr>
          <a:xfrm>
            <a:off x="2339757" y="96128"/>
            <a:ext cx="6415839" cy="644840"/>
          </a:xfrm>
          <a:prstGeom prst="rect">
            <a:avLst/>
          </a:prstGeom>
        </p:spPr>
        <p:txBody>
          <a:bodyPr>
            <a:noAutofit/>
          </a:bodyPr>
          <a:lst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a:lstStyle>
          <a:p>
            <a:r>
              <a:rPr lang="en-US" altLang="zh-TW" sz="3700" b="1" u="none" dirty="0" smtClean="0">
                <a:solidFill>
                  <a:srgbClr val="404040"/>
                </a:solidFill>
              </a:rPr>
              <a:t>04. </a:t>
            </a:r>
            <a:r>
              <a:rPr lang="zh-TW" altLang="en-US" sz="3700" b="1" u="none" dirty="0" smtClean="0">
                <a:solidFill>
                  <a:srgbClr val="404040"/>
                </a:solidFill>
              </a:rPr>
              <a:t>應計基礎方式衡量</a:t>
            </a:r>
            <a:endParaRPr lang="zh-TW" altLang="en-US" sz="3700" b="1" u="none" kern="0" dirty="0">
              <a:solidFill>
                <a:srgbClr val="404040"/>
              </a:solidFill>
            </a:endParaRPr>
          </a:p>
        </p:txBody>
      </p:sp>
    </p:spTree>
    <p:extLst>
      <p:ext uri="{BB962C8B-B14F-4D97-AF65-F5344CB8AC3E}">
        <p14:creationId xmlns:p14="http://schemas.microsoft.com/office/powerpoint/2010/main" val="10703284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單箭頭接點 4"/>
          <p:cNvCxnSpPr/>
          <p:nvPr/>
        </p:nvCxnSpPr>
        <p:spPr bwMode="auto">
          <a:xfrm flipV="1">
            <a:off x="234161" y="4259681"/>
            <a:ext cx="4464000" cy="0"/>
          </a:xfrm>
          <a:prstGeom prst="straightConnector1">
            <a:avLst/>
          </a:prstGeom>
          <a:solidFill>
            <a:schemeClr val="accent1"/>
          </a:solidFill>
          <a:ln w="76200" cap="flat" cmpd="sng" algn="ctr">
            <a:solidFill>
              <a:schemeClr val="tx2"/>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橢圓 5"/>
          <p:cNvSpPr/>
          <p:nvPr/>
        </p:nvSpPr>
        <p:spPr>
          <a:xfrm>
            <a:off x="2982746" y="4149464"/>
            <a:ext cx="216000" cy="216446"/>
          </a:xfrm>
          <a:prstGeom prst="ellipse">
            <a:avLst/>
          </a:prstGeom>
          <a:solidFill>
            <a:schemeClr val="accent2"/>
          </a:solidFill>
          <a:ln>
            <a:noFill/>
          </a:ln>
          <a:effectLst/>
        </p:spPr>
        <p:txBody>
          <a:bodyPr wrap="square" lIns="0" tIns="0" rIns="0" bIns="0" rtlCol="0" anchor="ctr">
            <a:spAutoFit/>
          </a:bodyPr>
          <a:lstStyle/>
          <a:p>
            <a:pPr algn="ctr" fontAlgn="auto">
              <a:spcBef>
                <a:spcPts val="0"/>
              </a:spcBef>
              <a:spcAft>
                <a:spcPts val="0"/>
              </a:spcAft>
            </a:pPr>
            <a:endParaRPr kumimoji="0" lang="zh-TW" altLang="en-US" sz="1000" b="1" u="none" dirty="0" smtClean="0">
              <a:solidFill>
                <a:srgbClr val="FF0000"/>
              </a:solidFill>
              <a:latin typeface="微軟正黑體" pitchFamily="34" charset="-120"/>
              <a:ea typeface="微軟正黑體" pitchFamily="34" charset="-120"/>
            </a:endParaRPr>
          </a:p>
        </p:txBody>
      </p:sp>
      <p:sp>
        <p:nvSpPr>
          <p:cNvPr id="7" name="文字方塊 6"/>
          <p:cNvSpPr txBox="1"/>
          <p:nvPr/>
        </p:nvSpPr>
        <p:spPr>
          <a:xfrm>
            <a:off x="2816609" y="3805267"/>
            <a:ext cx="517502" cy="430987"/>
          </a:xfrm>
          <a:prstGeom prst="rect">
            <a:avLst/>
          </a:prstGeom>
          <a:noFill/>
        </p:spPr>
        <p:txBody>
          <a:bodyPr wrap="square" rtlCol="0">
            <a:spAutoFit/>
          </a:bodyPr>
          <a:lstStyle/>
          <a:p>
            <a:pPr algn="ctr" fontAlgn="auto">
              <a:spcBef>
                <a:spcPts val="0"/>
              </a:spcBef>
              <a:spcAft>
                <a:spcPts val="0"/>
              </a:spcAft>
            </a:pPr>
            <a:r>
              <a:rPr kumimoji="0" lang="zh-TW" altLang="en-US" sz="1100" b="1" u="none" dirty="0" smtClean="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rPr>
              <a:t>核保通過</a:t>
            </a:r>
            <a:endParaRPr kumimoji="0" lang="en-US" altLang="zh-TW" sz="1100" b="1" u="none" dirty="0" smtClean="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8" name="橢圓 7"/>
          <p:cNvSpPr/>
          <p:nvPr/>
        </p:nvSpPr>
        <p:spPr>
          <a:xfrm>
            <a:off x="3419411" y="4149464"/>
            <a:ext cx="216000" cy="216446"/>
          </a:xfrm>
          <a:prstGeom prst="ellipse">
            <a:avLst/>
          </a:prstGeom>
          <a:solidFill>
            <a:schemeClr val="accent2"/>
          </a:solidFill>
          <a:ln>
            <a:noFill/>
          </a:ln>
          <a:effectLst/>
        </p:spPr>
        <p:txBody>
          <a:bodyPr wrap="square" lIns="0" tIns="0" rIns="0" bIns="0" rtlCol="0" anchor="ctr">
            <a:spAutoFit/>
          </a:bodyPr>
          <a:lstStyle/>
          <a:p>
            <a:pPr algn="ctr" fontAlgn="auto">
              <a:spcBef>
                <a:spcPts val="0"/>
              </a:spcBef>
              <a:spcAft>
                <a:spcPts val="0"/>
              </a:spcAft>
            </a:pPr>
            <a:endParaRPr kumimoji="0" lang="zh-TW" altLang="en-US" sz="1000" b="1" u="none" dirty="0" smtClean="0">
              <a:solidFill>
                <a:srgbClr val="FF0000"/>
              </a:solidFill>
              <a:latin typeface="微軟正黑體" pitchFamily="34" charset="-120"/>
              <a:ea typeface="微軟正黑體" pitchFamily="34" charset="-120"/>
            </a:endParaRPr>
          </a:p>
        </p:txBody>
      </p:sp>
      <p:sp>
        <p:nvSpPr>
          <p:cNvPr id="9" name="文字方塊 8"/>
          <p:cNvSpPr txBox="1"/>
          <p:nvPr/>
        </p:nvSpPr>
        <p:spPr>
          <a:xfrm>
            <a:off x="899122" y="3435845"/>
            <a:ext cx="1295828" cy="430987"/>
          </a:xfrm>
          <a:prstGeom prst="rect">
            <a:avLst/>
          </a:prstGeom>
          <a:noFill/>
        </p:spPr>
        <p:txBody>
          <a:bodyPr wrap="square" rtlCol="0">
            <a:spAutoFit/>
          </a:bodyPr>
          <a:lstStyle/>
          <a:p>
            <a:pPr algn="ctr" fontAlgn="auto">
              <a:spcBef>
                <a:spcPts val="0"/>
              </a:spcBef>
              <a:spcAft>
                <a:spcPts val="0"/>
              </a:spcAft>
            </a:pPr>
            <a:r>
              <a:rPr kumimoji="0" lang="zh-TW" altLang="en-US" sz="1100" b="1" u="none"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rPr>
              <a:t>轉帳</a:t>
            </a:r>
            <a:r>
              <a:rPr kumimoji="0" lang="zh-TW" altLang="en-US" sz="1100" b="1" u="none" dirty="0" smtClean="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rPr>
              <a:t>委託書</a:t>
            </a:r>
            <a:endParaRPr kumimoji="0" lang="en-US" altLang="zh-TW" sz="1100" b="1" u="none" dirty="0" smtClean="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endParaRPr>
          </a:p>
          <a:p>
            <a:pPr algn="ctr" fontAlgn="auto">
              <a:spcBef>
                <a:spcPts val="0"/>
              </a:spcBef>
              <a:spcAft>
                <a:spcPts val="0"/>
              </a:spcAft>
            </a:pPr>
            <a:r>
              <a:rPr kumimoji="0" lang="zh-TW" altLang="en-US" sz="1100" b="1" u="none" dirty="0" smtClean="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rPr>
              <a:t>建檔</a:t>
            </a:r>
            <a:r>
              <a:rPr kumimoji="0" lang="zh-TW" altLang="en-US" sz="1100" b="1" u="none"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rPr>
              <a:t>日</a:t>
            </a:r>
            <a:endParaRPr kumimoji="0" lang="en-US" altLang="zh-TW" sz="1100" b="1" u="none" dirty="0" smtClean="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10" name="矩形 9"/>
          <p:cNvSpPr/>
          <p:nvPr/>
        </p:nvSpPr>
        <p:spPr>
          <a:xfrm>
            <a:off x="253476" y="2509807"/>
            <a:ext cx="648000" cy="1701001"/>
          </a:xfrm>
          <a:prstGeom prst="rect">
            <a:avLst/>
          </a:prstGeom>
          <a:solidFill>
            <a:schemeClr val="accent1"/>
          </a:solidFill>
          <a:ln>
            <a:noFill/>
          </a:ln>
          <a:effectLst/>
        </p:spPr>
        <p:txBody>
          <a:bodyPr vert="eaVert" wrap="square" lIns="0" tIns="0" rIns="0" bIns="0" rtlCol="0" anchor="ctr">
            <a:noAutofit/>
          </a:bodyPr>
          <a:lstStyle/>
          <a:p>
            <a:pPr algn="ctr" fontAlgn="auto">
              <a:spcBef>
                <a:spcPts val="0"/>
              </a:spcBef>
              <a:spcAft>
                <a:spcPts val="0"/>
              </a:spcAft>
            </a:pPr>
            <a:r>
              <a:rPr kumimoji="0" lang="zh-TW" altLang="en-US" sz="2000" b="1" u="none" dirty="0" smtClean="0">
                <a:solidFill>
                  <a:prstClr val="white"/>
                </a:solidFill>
                <a:latin typeface="微軟正黑體" pitchFamily="34" charset="-120"/>
                <a:ea typeface="微軟正黑體" pitchFamily="34" charset="-120"/>
              </a:rPr>
              <a:t>現行</a:t>
            </a:r>
          </a:p>
        </p:txBody>
      </p:sp>
      <p:sp>
        <p:nvSpPr>
          <p:cNvPr id="11" name="矩形 10"/>
          <p:cNvSpPr/>
          <p:nvPr/>
        </p:nvSpPr>
        <p:spPr>
          <a:xfrm>
            <a:off x="251520" y="4315293"/>
            <a:ext cx="648000" cy="1701001"/>
          </a:xfrm>
          <a:prstGeom prst="rect">
            <a:avLst/>
          </a:prstGeom>
          <a:solidFill>
            <a:schemeClr val="accent2"/>
          </a:solidFill>
          <a:ln>
            <a:noFill/>
          </a:ln>
          <a:effectLst/>
        </p:spPr>
        <p:txBody>
          <a:bodyPr wrap="square" lIns="0" tIns="0" rIns="0" bIns="0" rtlCol="0" anchor="ctr">
            <a:noAutofit/>
          </a:bodyPr>
          <a:lstStyle/>
          <a:p>
            <a:pPr algn="ctr" fontAlgn="auto">
              <a:spcBef>
                <a:spcPts val="0"/>
              </a:spcBef>
              <a:spcAft>
                <a:spcPts val="0"/>
              </a:spcAft>
            </a:pPr>
            <a:r>
              <a:rPr kumimoji="0" lang="en-US" altLang="zh-TW" sz="2000" b="1" u="none" dirty="0" smtClean="0">
                <a:solidFill>
                  <a:prstClr val="white"/>
                </a:solidFill>
                <a:latin typeface="微軟正黑體" pitchFamily="34" charset="-120"/>
                <a:ea typeface="微軟正黑體" pitchFamily="34" charset="-120"/>
              </a:rPr>
              <a:t>IFRS17</a:t>
            </a:r>
            <a:endParaRPr kumimoji="0" lang="zh-TW" altLang="en-US" sz="2000" b="1" u="none" dirty="0" smtClean="0">
              <a:solidFill>
                <a:prstClr val="white"/>
              </a:solidFill>
              <a:latin typeface="微軟正黑體" pitchFamily="34" charset="-120"/>
              <a:ea typeface="微軟正黑體" pitchFamily="34" charset="-120"/>
            </a:endParaRPr>
          </a:p>
        </p:txBody>
      </p:sp>
      <p:sp>
        <p:nvSpPr>
          <p:cNvPr id="12" name="文字方塊 11"/>
          <p:cNvSpPr txBox="1"/>
          <p:nvPr/>
        </p:nvSpPr>
        <p:spPr>
          <a:xfrm>
            <a:off x="3737281" y="3829814"/>
            <a:ext cx="723363" cy="338632"/>
          </a:xfrm>
          <a:prstGeom prst="rect">
            <a:avLst/>
          </a:prstGeom>
          <a:noFill/>
        </p:spPr>
        <p:txBody>
          <a:bodyPr wrap="square" rtlCol="0">
            <a:spAutoFit/>
          </a:bodyPr>
          <a:lstStyle/>
          <a:p>
            <a:pPr algn="ctr" fontAlgn="auto">
              <a:spcBef>
                <a:spcPts val="0"/>
              </a:spcBef>
              <a:spcAft>
                <a:spcPts val="0"/>
              </a:spcAft>
            </a:pPr>
            <a:r>
              <a:rPr kumimoji="0" lang="zh-TW" altLang="en-US" sz="1600" b="1" u="none" dirty="0" smtClean="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rPr>
              <a:t>承保</a:t>
            </a:r>
            <a:endParaRPr kumimoji="0" lang="en-US" altLang="zh-TW" sz="1600" b="1" u="none" dirty="0" smtClean="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13" name="文字方塊 12"/>
          <p:cNvSpPr txBox="1"/>
          <p:nvPr/>
        </p:nvSpPr>
        <p:spPr>
          <a:xfrm>
            <a:off x="1171543" y="3260382"/>
            <a:ext cx="736177" cy="184709"/>
          </a:xfrm>
          <a:prstGeom prst="rect">
            <a:avLst/>
          </a:prstGeom>
          <a:solidFill>
            <a:schemeClr val="accent4">
              <a:lumMod val="40000"/>
              <a:lumOff val="60000"/>
            </a:schemeClr>
          </a:solidFill>
        </p:spPr>
        <p:txBody>
          <a:bodyPr wrap="square" lIns="0" tIns="0" rIns="0" bIns="0" rtlCol="0" anchor="ctr">
            <a:spAutoFit/>
          </a:bodyPr>
          <a:lstStyle/>
          <a:p>
            <a:pPr algn="ctr" fontAlgn="auto">
              <a:spcBef>
                <a:spcPts val="0"/>
              </a:spcBef>
              <a:spcAft>
                <a:spcPts val="0"/>
              </a:spcAft>
            </a:pPr>
            <a:r>
              <a:rPr kumimoji="0" lang="zh-TW" altLang="en-US" sz="1200" u="none" dirty="0">
                <a:solidFill>
                  <a:prstClr val="black"/>
                </a:solidFill>
                <a:latin typeface="微軟正黑體" pitchFamily="34" charset="-120"/>
                <a:ea typeface="微軟正黑體" pitchFamily="34" charset="-120"/>
              </a:rPr>
              <a:t>投保始</a:t>
            </a:r>
            <a:r>
              <a:rPr kumimoji="0" lang="zh-TW" altLang="en-US" sz="1200" u="none" dirty="0" smtClean="0">
                <a:solidFill>
                  <a:prstClr val="black"/>
                </a:solidFill>
                <a:latin typeface="微軟正黑體" pitchFamily="34" charset="-120"/>
                <a:ea typeface="微軟正黑體" pitchFamily="34" charset="-120"/>
              </a:rPr>
              <a:t>期</a:t>
            </a:r>
            <a:endParaRPr kumimoji="0" lang="en-US" altLang="zh-TW" sz="1200" u="none" dirty="0" smtClean="0">
              <a:solidFill>
                <a:prstClr val="black"/>
              </a:solidFill>
              <a:latin typeface="微軟正黑體" pitchFamily="34" charset="-120"/>
              <a:ea typeface="微軟正黑體" pitchFamily="34" charset="-120"/>
            </a:endParaRPr>
          </a:p>
        </p:txBody>
      </p:sp>
      <p:sp>
        <p:nvSpPr>
          <p:cNvPr id="14" name="文字方塊 13"/>
          <p:cNvSpPr txBox="1"/>
          <p:nvPr/>
        </p:nvSpPr>
        <p:spPr>
          <a:xfrm>
            <a:off x="250923" y="2234090"/>
            <a:ext cx="1296114" cy="184709"/>
          </a:xfrm>
          <a:prstGeom prst="rect">
            <a:avLst/>
          </a:prstGeom>
          <a:solidFill>
            <a:schemeClr val="accent1">
              <a:lumMod val="40000"/>
              <a:lumOff val="60000"/>
            </a:schemeClr>
          </a:solidFill>
        </p:spPr>
        <p:txBody>
          <a:bodyPr wrap="square" lIns="0" tIns="0" rIns="0" bIns="0" rtlCol="0">
            <a:spAutoFit/>
          </a:bodyPr>
          <a:lstStyle/>
          <a:p>
            <a:pPr algn="ctr" fontAlgn="auto">
              <a:spcBef>
                <a:spcPts val="0"/>
              </a:spcBef>
              <a:spcAft>
                <a:spcPts val="0"/>
              </a:spcAft>
            </a:pPr>
            <a:r>
              <a:rPr kumimoji="0" lang="zh-TW" altLang="en-US" sz="1200" b="1" u="none" dirty="0" smtClean="0">
                <a:solidFill>
                  <a:prstClr val="black"/>
                </a:solidFill>
                <a:latin typeface="微軟正黑體" pitchFamily="34" charset="-120"/>
                <a:ea typeface="微軟正黑體" pitchFamily="34" charset="-120"/>
              </a:rPr>
              <a:t>轉帳</a:t>
            </a:r>
            <a:r>
              <a:rPr kumimoji="0" lang="zh-TW" altLang="en-US" sz="1200" u="none" dirty="0" smtClean="0">
                <a:solidFill>
                  <a:prstClr val="black"/>
                </a:solidFill>
                <a:latin typeface="微軟正黑體" pitchFamily="34" charset="-120"/>
                <a:ea typeface="微軟正黑體" pitchFamily="34" charset="-120"/>
              </a:rPr>
              <a:t>繳費</a:t>
            </a:r>
            <a:r>
              <a:rPr kumimoji="0" lang="zh-TW" altLang="en-US" sz="1200" u="none" dirty="0">
                <a:solidFill>
                  <a:prstClr val="black"/>
                </a:solidFill>
                <a:latin typeface="微軟正黑體" pitchFamily="34" charset="-120"/>
                <a:ea typeface="微軟正黑體" pitchFamily="34" charset="-120"/>
              </a:rPr>
              <a:t>件</a:t>
            </a:r>
            <a:r>
              <a:rPr kumimoji="0" lang="zh-TW" altLang="en-US" sz="1200" u="none" dirty="0" smtClean="0">
                <a:solidFill>
                  <a:prstClr val="black"/>
                </a:solidFill>
                <a:latin typeface="微軟正黑體" pitchFamily="34" charset="-120"/>
                <a:ea typeface="微軟正黑體" pitchFamily="34" charset="-120"/>
              </a:rPr>
              <a:t>為例</a:t>
            </a:r>
            <a:endParaRPr kumimoji="0" lang="zh-TW" altLang="en-US" sz="1200" u="none" dirty="0">
              <a:solidFill>
                <a:prstClr val="black"/>
              </a:solidFill>
              <a:latin typeface="微軟正黑體" pitchFamily="34" charset="-120"/>
              <a:ea typeface="微軟正黑體" pitchFamily="34" charset="-120"/>
            </a:endParaRPr>
          </a:p>
        </p:txBody>
      </p:sp>
      <p:sp>
        <p:nvSpPr>
          <p:cNvPr id="15" name="文字方塊 14"/>
          <p:cNvSpPr txBox="1"/>
          <p:nvPr/>
        </p:nvSpPr>
        <p:spPr>
          <a:xfrm>
            <a:off x="3285621" y="3805267"/>
            <a:ext cx="517502" cy="430987"/>
          </a:xfrm>
          <a:prstGeom prst="rect">
            <a:avLst/>
          </a:prstGeom>
          <a:noFill/>
        </p:spPr>
        <p:txBody>
          <a:bodyPr wrap="square" rtlCol="0">
            <a:spAutoFit/>
          </a:bodyPr>
          <a:lstStyle/>
          <a:p>
            <a:pPr algn="ctr" fontAlgn="auto">
              <a:spcBef>
                <a:spcPts val="0"/>
              </a:spcBef>
              <a:spcAft>
                <a:spcPts val="0"/>
              </a:spcAft>
            </a:pPr>
            <a:r>
              <a:rPr kumimoji="0" lang="zh-TW" altLang="en-US" sz="1100" b="1" u="none"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rPr>
              <a:t>扣款成功</a:t>
            </a:r>
            <a:endParaRPr kumimoji="0" lang="en-US" altLang="zh-TW" sz="1100" b="1" u="none" dirty="0" smtClean="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16" name="圓角矩形 15"/>
          <p:cNvSpPr/>
          <p:nvPr/>
        </p:nvSpPr>
        <p:spPr bwMode="auto">
          <a:xfrm>
            <a:off x="2184747" y="4468409"/>
            <a:ext cx="2055698" cy="707245"/>
          </a:xfrm>
          <a:prstGeom prst="roundRect">
            <a:avLst/>
          </a:prstGeom>
          <a:solidFill>
            <a:schemeClr val="accent6">
              <a:lumMod val="60000"/>
              <a:lumOff val="4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fontAlgn="auto">
              <a:spcBef>
                <a:spcPts val="0"/>
              </a:spcBef>
              <a:spcAft>
                <a:spcPts val="0"/>
              </a:spcAft>
            </a:pPr>
            <a:r>
              <a:rPr kumimoji="0" lang="zh-TW" altLang="en-US" sz="1050" b="1" u="none" dirty="0">
                <a:solidFill>
                  <a:prstClr val="black"/>
                </a:solidFill>
                <a:latin typeface="微軟正黑體" pitchFamily="34" charset="-120"/>
                <a:ea typeface="微軟正黑體" pitchFamily="34" charset="-120"/>
              </a:rPr>
              <a:t>初始認</a:t>
            </a:r>
            <a:r>
              <a:rPr kumimoji="0" lang="zh-TW" altLang="en-US" sz="1050" b="1" u="none" dirty="0" smtClean="0">
                <a:solidFill>
                  <a:prstClr val="black"/>
                </a:solidFill>
                <a:latin typeface="微軟正黑體" pitchFamily="34" charset="-120"/>
                <a:ea typeface="微軟正黑體" pitchFamily="34" charset="-120"/>
              </a:rPr>
              <a:t>列日</a:t>
            </a:r>
            <a:r>
              <a:rPr kumimoji="0" lang="zh-TW" altLang="en-US" sz="1050" u="none" dirty="0" smtClean="0">
                <a:solidFill>
                  <a:prstClr val="black"/>
                </a:solidFill>
                <a:latin typeface="微軟正黑體" pitchFamily="34" charset="-120"/>
                <a:ea typeface="微軟正黑體" pitchFamily="34" charset="-120"/>
              </a:rPr>
              <a:t>以下三</a:t>
            </a:r>
            <a:r>
              <a:rPr kumimoji="0" lang="zh-TW" altLang="en-US" sz="1050" u="none" dirty="0">
                <a:solidFill>
                  <a:prstClr val="black"/>
                </a:solidFill>
                <a:latin typeface="微軟正黑體" pitchFamily="34" charset="-120"/>
                <a:ea typeface="微軟正黑體" pitchFamily="34" charset="-120"/>
              </a:rPr>
              <a:t>者取早</a:t>
            </a:r>
            <a:r>
              <a:rPr kumimoji="0" lang="zh-TW" altLang="en-US" sz="1050" u="none" dirty="0" smtClean="0">
                <a:solidFill>
                  <a:prstClr val="black"/>
                </a:solidFill>
                <a:latin typeface="微軟正黑體" pitchFamily="34" charset="-120"/>
                <a:ea typeface="微軟正黑體" pitchFamily="34" charset="-120"/>
              </a:rPr>
              <a:t>：</a:t>
            </a:r>
          </a:p>
          <a:p>
            <a:pPr fontAlgn="auto">
              <a:spcBef>
                <a:spcPts val="0"/>
              </a:spcBef>
              <a:spcAft>
                <a:spcPts val="0"/>
              </a:spcAft>
            </a:pPr>
            <a:r>
              <a:rPr kumimoji="0" lang="zh-TW" altLang="en-US" sz="1050" u="none" dirty="0" smtClean="0">
                <a:solidFill>
                  <a:prstClr val="black"/>
                </a:solidFill>
                <a:latin typeface="微軟正黑體" pitchFamily="34" charset="-120"/>
                <a:ea typeface="微軟正黑體" pitchFamily="34" charset="-120"/>
              </a:rPr>
              <a:t>    ◥</a:t>
            </a:r>
            <a:r>
              <a:rPr kumimoji="0" lang="zh-TW" altLang="en-US" sz="1050" u="none" dirty="0">
                <a:solidFill>
                  <a:prstClr val="black"/>
                </a:solidFill>
                <a:latin typeface="微軟正黑體" pitchFamily="34" charset="-120"/>
                <a:ea typeface="微軟正黑體" pitchFamily="34" charset="-120"/>
              </a:rPr>
              <a:t>保單投保始</a:t>
            </a:r>
            <a:r>
              <a:rPr kumimoji="0" lang="zh-TW" altLang="en-US" sz="1050" u="none" dirty="0" smtClean="0">
                <a:solidFill>
                  <a:prstClr val="black"/>
                </a:solidFill>
                <a:latin typeface="微軟正黑體" pitchFamily="34" charset="-120"/>
                <a:ea typeface="微軟正黑體" pitchFamily="34" charset="-120"/>
              </a:rPr>
              <a:t>期</a:t>
            </a:r>
            <a:endParaRPr kumimoji="0" lang="en-US" altLang="zh-TW" sz="1050" u="none" dirty="0" smtClean="0">
              <a:solidFill>
                <a:prstClr val="black"/>
              </a:solidFill>
              <a:latin typeface="微軟正黑體" pitchFamily="34" charset="-120"/>
              <a:ea typeface="微軟正黑體" pitchFamily="34" charset="-120"/>
            </a:endParaRPr>
          </a:p>
          <a:p>
            <a:pPr fontAlgn="auto">
              <a:spcBef>
                <a:spcPts val="0"/>
              </a:spcBef>
              <a:spcAft>
                <a:spcPts val="0"/>
              </a:spcAft>
            </a:pPr>
            <a:r>
              <a:rPr kumimoji="0" lang="zh-TW" altLang="en-US" sz="1050" u="none" dirty="0" smtClean="0">
                <a:solidFill>
                  <a:prstClr val="black"/>
                </a:solidFill>
                <a:latin typeface="微軟正黑體" pitchFamily="34" charset="-120"/>
                <a:ea typeface="微軟正黑體" pitchFamily="34" charset="-120"/>
              </a:rPr>
              <a:t>    ◥</a:t>
            </a:r>
            <a:r>
              <a:rPr kumimoji="0" lang="zh-TW" altLang="en-US" sz="1050" u="none" dirty="0">
                <a:solidFill>
                  <a:prstClr val="black"/>
                </a:solidFill>
                <a:latin typeface="微軟正黑體" pitchFamily="34" charset="-120"/>
                <a:ea typeface="微軟正黑體" pitchFamily="34" charset="-120"/>
              </a:rPr>
              <a:t>第一筆</a:t>
            </a:r>
            <a:r>
              <a:rPr kumimoji="0" lang="zh-TW" altLang="en-US" sz="1050" u="none" dirty="0" smtClean="0">
                <a:solidFill>
                  <a:prstClr val="black"/>
                </a:solidFill>
                <a:latin typeface="微軟正黑體" pitchFamily="34" charset="-120"/>
                <a:ea typeface="微軟正黑體" pitchFamily="34" charset="-120"/>
              </a:rPr>
              <a:t>保費入金時</a:t>
            </a:r>
            <a:endParaRPr kumimoji="0" lang="en-US" altLang="zh-TW" sz="1050" u="none" dirty="0" smtClean="0">
              <a:solidFill>
                <a:prstClr val="black"/>
              </a:solidFill>
              <a:latin typeface="微軟正黑體" pitchFamily="34" charset="-120"/>
              <a:ea typeface="微軟正黑體" pitchFamily="34" charset="-120"/>
            </a:endParaRPr>
          </a:p>
          <a:p>
            <a:pPr fontAlgn="auto">
              <a:spcBef>
                <a:spcPts val="0"/>
              </a:spcBef>
              <a:spcAft>
                <a:spcPts val="0"/>
              </a:spcAft>
            </a:pPr>
            <a:r>
              <a:rPr kumimoji="0" lang="zh-TW" altLang="en-US" sz="1050" u="none" dirty="0" smtClean="0">
                <a:solidFill>
                  <a:prstClr val="black"/>
                </a:solidFill>
                <a:latin typeface="微軟正黑體" pitchFamily="34" charset="-120"/>
                <a:ea typeface="微軟正黑體" pitchFamily="34" charset="-120"/>
              </a:rPr>
              <a:t>    ◥</a:t>
            </a:r>
            <a:r>
              <a:rPr kumimoji="0" lang="zh-TW" altLang="en-US" sz="1050" u="none" dirty="0">
                <a:solidFill>
                  <a:prstClr val="black"/>
                </a:solidFill>
                <a:latin typeface="微軟正黑體" pitchFamily="34" charset="-120"/>
                <a:ea typeface="微軟正黑體" pitchFamily="34" charset="-120"/>
              </a:rPr>
              <a:t>確定虧損時</a:t>
            </a:r>
          </a:p>
        </p:txBody>
      </p:sp>
      <p:sp>
        <p:nvSpPr>
          <p:cNvPr id="17" name="圓角矩形 16"/>
          <p:cNvSpPr/>
          <p:nvPr/>
        </p:nvSpPr>
        <p:spPr>
          <a:xfrm>
            <a:off x="1114456" y="5842275"/>
            <a:ext cx="995786" cy="267785"/>
          </a:xfrm>
          <a:prstGeom prst="roundRect">
            <a:avLst/>
          </a:prstGeom>
          <a:ln w="28575">
            <a:solidFill>
              <a:srgbClr val="FF7C80"/>
            </a:solidFill>
          </a:ln>
        </p:spPr>
        <p:txBody>
          <a:bodyPr wrap="square" lIns="36000" tIns="36000" rIns="36000" bIns="36000" anchor="ctr">
            <a:spAutoFit/>
          </a:bodyPr>
          <a:lstStyle/>
          <a:p>
            <a:pPr algn="ctr" fontAlgn="auto">
              <a:spcBef>
                <a:spcPts val="0"/>
              </a:spcBef>
              <a:spcAft>
                <a:spcPts val="0"/>
              </a:spcAft>
            </a:pPr>
            <a:r>
              <a:rPr kumimoji="0" lang="zh-TW" altLang="en-US" sz="1100" u="none" dirty="0">
                <a:solidFill>
                  <a:prstClr val="black"/>
                </a:solidFill>
                <a:latin typeface="微軟正黑體" pitchFamily="34" charset="-120"/>
                <a:ea typeface="微軟正黑體" pitchFamily="34" charset="-120"/>
              </a:rPr>
              <a:t>提存準備金</a:t>
            </a:r>
          </a:p>
        </p:txBody>
      </p:sp>
      <p:sp>
        <p:nvSpPr>
          <p:cNvPr id="18" name="圓角矩形 17"/>
          <p:cNvSpPr/>
          <p:nvPr/>
        </p:nvSpPr>
        <p:spPr>
          <a:xfrm>
            <a:off x="3602885" y="2796917"/>
            <a:ext cx="995786" cy="250755"/>
          </a:xfrm>
          <a:prstGeom prst="roundRect">
            <a:avLst/>
          </a:prstGeom>
          <a:ln w="28575">
            <a:solidFill>
              <a:schemeClr val="accent1">
                <a:lumMod val="60000"/>
                <a:lumOff val="40000"/>
              </a:schemeClr>
            </a:solidFill>
          </a:ln>
        </p:spPr>
        <p:txBody>
          <a:bodyPr wrap="square" lIns="36000" tIns="36000" rIns="36000" bIns="36000" anchor="ctr">
            <a:spAutoFit/>
          </a:bodyPr>
          <a:lstStyle/>
          <a:p>
            <a:pPr algn="ctr" fontAlgn="auto">
              <a:spcBef>
                <a:spcPts val="0"/>
              </a:spcBef>
              <a:spcAft>
                <a:spcPts val="0"/>
              </a:spcAft>
            </a:pPr>
            <a:r>
              <a:rPr kumimoji="0" lang="zh-TW" altLang="en-US" sz="1000" u="none" dirty="0">
                <a:solidFill>
                  <a:prstClr val="black"/>
                </a:solidFill>
                <a:latin typeface="微軟正黑體" pitchFamily="34" charset="-120"/>
                <a:ea typeface="微軟正黑體" pitchFamily="34" charset="-120"/>
              </a:rPr>
              <a:t>提存準備金</a:t>
            </a:r>
          </a:p>
        </p:txBody>
      </p:sp>
      <p:sp>
        <p:nvSpPr>
          <p:cNvPr id="19" name="圓角矩形 18"/>
          <p:cNvSpPr/>
          <p:nvPr/>
        </p:nvSpPr>
        <p:spPr>
          <a:xfrm>
            <a:off x="1087260" y="5538866"/>
            <a:ext cx="1160518" cy="267785"/>
          </a:xfrm>
          <a:prstGeom prst="roundRect">
            <a:avLst/>
          </a:prstGeom>
          <a:ln w="28575">
            <a:solidFill>
              <a:srgbClr val="FF7C80"/>
            </a:solidFill>
          </a:ln>
        </p:spPr>
        <p:txBody>
          <a:bodyPr wrap="square" lIns="36000" tIns="36000" rIns="36000" bIns="36000" anchor="ctr">
            <a:spAutoFit/>
          </a:bodyPr>
          <a:lstStyle/>
          <a:p>
            <a:pPr algn="ctr" fontAlgn="auto">
              <a:spcBef>
                <a:spcPts val="0"/>
              </a:spcBef>
              <a:spcAft>
                <a:spcPts val="0"/>
              </a:spcAft>
            </a:pPr>
            <a:r>
              <a:rPr kumimoji="0" lang="zh-TW" altLang="en-US" sz="1100" u="none" dirty="0" smtClean="0">
                <a:solidFill>
                  <a:prstClr val="black"/>
                </a:solidFill>
                <a:latin typeface="微軟正黑體" pitchFamily="34" charset="-120"/>
                <a:ea typeface="微軟正黑體" pitchFamily="34" charset="-120"/>
              </a:rPr>
              <a:t>認</a:t>
            </a:r>
            <a:r>
              <a:rPr kumimoji="0" lang="zh-TW" altLang="en-US" sz="1100" u="none" dirty="0">
                <a:solidFill>
                  <a:prstClr val="black"/>
                </a:solidFill>
                <a:latin typeface="微軟正黑體" pitchFamily="34" charset="-120"/>
                <a:ea typeface="微軟正黑體" pitchFamily="34" charset="-120"/>
              </a:rPr>
              <a:t>列</a:t>
            </a:r>
            <a:r>
              <a:rPr kumimoji="0" lang="zh-TW" altLang="en-US" sz="1100" u="none" dirty="0" smtClean="0">
                <a:solidFill>
                  <a:prstClr val="black"/>
                </a:solidFill>
                <a:latin typeface="微軟正黑體" pitchFamily="34" charset="-120"/>
                <a:ea typeface="微軟正黑體" pitchFamily="34" charset="-120"/>
              </a:rPr>
              <a:t>保費收入</a:t>
            </a:r>
            <a:endParaRPr kumimoji="0" lang="zh-TW" altLang="en-US" sz="1100" u="none" dirty="0">
              <a:solidFill>
                <a:prstClr val="black"/>
              </a:solidFill>
              <a:latin typeface="微軟正黑體" pitchFamily="34" charset="-120"/>
              <a:ea typeface="微軟正黑體" pitchFamily="34" charset="-120"/>
            </a:endParaRPr>
          </a:p>
        </p:txBody>
      </p:sp>
      <p:sp>
        <p:nvSpPr>
          <p:cNvPr id="20" name="圓角矩形 19"/>
          <p:cNvSpPr/>
          <p:nvPr/>
        </p:nvSpPr>
        <p:spPr>
          <a:xfrm>
            <a:off x="3393769" y="2508818"/>
            <a:ext cx="1204902" cy="250755"/>
          </a:xfrm>
          <a:prstGeom prst="roundRect">
            <a:avLst/>
          </a:prstGeom>
          <a:ln w="28575">
            <a:solidFill>
              <a:schemeClr val="accent1">
                <a:lumMod val="60000"/>
                <a:lumOff val="40000"/>
              </a:schemeClr>
            </a:solidFill>
          </a:ln>
        </p:spPr>
        <p:txBody>
          <a:bodyPr wrap="square" lIns="36000" tIns="36000" rIns="36000" bIns="36000" anchor="ctr">
            <a:spAutoFit/>
          </a:bodyPr>
          <a:lstStyle/>
          <a:p>
            <a:pPr algn="ctr" fontAlgn="auto">
              <a:spcBef>
                <a:spcPts val="0"/>
              </a:spcBef>
              <a:spcAft>
                <a:spcPts val="0"/>
              </a:spcAft>
            </a:pPr>
            <a:r>
              <a:rPr kumimoji="0" lang="zh-TW" altLang="en-US" sz="1000" u="none" dirty="0" smtClean="0">
                <a:solidFill>
                  <a:prstClr val="black"/>
                </a:solidFill>
                <a:latin typeface="微軟正黑體" pitchFamily="34" charset="-120"/>
                <a:ea typeface="微軟正黑體" pitchFamily="34" charset="-120"/>
              </a:rPr>
              <a:t>認</a:t>
            </a:r>
            <a:r>
              <a:rPr kumimoji="0" lang="zh-TW" altLang="en-US" sz="1000" u="none" dirty="0">
                <a:solidFill>
                  <a:prstClr val="black"/>
                </a:solidFill>
                <a:latin typeface="微軟正黑體" pitchFamily="34" charset="-120"/>
                <a:ea typeface="微軟正黑體" pitchFamily="34" charset="-120"/>
              </a:rPr>
              <a:t>列</a:t>
            </a:r>
            <a:r>
              <a:rPr kumimoji="0" lang="zh-TW" altLang="en-US" sz="1000" u="none" dirty="0" smtClean="0">
                <a:solidFill>
                  <a:prstClr val="black"/>
                </a:solidFill>
                <a:latin typeface="微軟正黑體" pitchFamily="34" charset="-120"/>
                <a:ea typeface="微軟正黑體" pitchFamily="34" charset="-120"/>
              </a:rPr>
              <a:t>保費收入</a:t>
            </a:r>
            <a:endParaRPr kumimoji="0" lang="zh-TW" altLang="en-US" sz="1000" u="none" dirty="0">
              <a:solidFill>
                <a:prstClr val="black"/>
              </a:solidFill>
              <a:latin typeface="微軟正黑體" pitchFamily="34" charset="-120"/>
              <a:ea typeface="微軟正黑體" pitchFamily="34" charset="-120"/>
            </a:endParaRPr>
          </a:p>
        </p:txBody>
      </p:sp>
      <p:sp>
        <p:nvSpPr>
          <p:cNvPr id="21" name="圓角矩形 20"/>
          <p:cNvSpPr/>
          <p:nvPr/>
        </p:nvSpPr>
        <p:spPr>
          <a:xfrm>
            <a:off x="1074452" y="2512982"/>
            <a:ext cx="905260" cy="259270"/>
          </a:xfrm>
          <a:prstGeom prst="roundRect">
            <a:avLst/>
          </a:prstGeom>
          <a:ln w="28575">
            <a:solidFill>
              <a:schemeClr val="accent1">
                <a:lumMod val="60000"/>
                <a:lumOff val="40000"/>
              </a:schemeClr>
            </a:solidFill>
          </a:ln>
        </p:spPr>
        <p:txBody>
          <a:bodyPr wrap="square" lIns="36000" tIns="36000" rIns="36000" bIns="36000" anchor="ctr">
            <a:spAutoFit/>
          </a:bodyPr>
          <a:lstStyle/>
          <a:p>
            <a:pPr algn="ctr" fontAlgn="auto">
              <a:spcBef>
                <a:spcPts val="0"/>
              </a:spcBef>
              <a:spcAft>
                <a:spcPts val="0"/>
              </a:spcAft>
            </a:pPr>
            <a:r>
              <a:rPr kumimoji="0" lang="zh-TW" altLang="en-US" sz="1050" u="none" dirty="0" smtClean="0">
                <a:solidFill>
                  <a:prstClr val="black"/>
                </a:solidFill>
                <a:latin typeface="微軟正黑體" pitchFamily="34" charset="-120"/>
                <a:ea typeface="微軟正黑體" pitchFamily="34" charset="-120"/>
              </a:rPr>
              <a:t>認列暫收</a:t>
            </a:r>
            <a:endParaRPr kumimoji="0" lang="zh-TW" altLang="en-US" sz="1050" u="none" dirty="0">
              <a:solidFill>
                <a:prstClr val="black"/>
              </a:solidFill>
              <a:latin typeface="微軟正黑體" pitchFamily="34" charset="-120"/>
              <a:ea typeface="微軟正黑體" pitchFamily="34" charset="-120"/>
            </a:endParaRPr>
          </a:p>
        </p:txBody>
      </p:sp>
      <p:cxnSp>
        <p:nvCxnSpPr>
          <p:cNvPr id="22" name="直線接點 21"/>
          <p:cNvCxnSpPr>
            <a:stCxn id="21" idx="3"/>
            <a:endCxn id="20" idx="1"/>
          </p:cNvCxnSpPr>
          <p:nvPr/>
        </p:nvCxnSpPr>
        <p:spPr bwMode="auto">
          <a:xfrm flipV="1">
            <a:off x="1979713" y="2634196"/>
            <a:ext cx="1414057" cy="8481"/>
          </a:xfrm>
          <a:prstGeom prst="line">
            <a:avLst/>
          </a:prstGeom>
          <a:solidFill>
            <a:schemeClr val="accent1"/>
          </a:solidFill>
          <a:ln w="12700" cap="flat" cmpd="sng" algn="ctr">
            <a:solidFill>
              <a:schemeClr val="accent1">
                <a:lumMod val="60000"/>
                <a:lumOff val="40000"/>
              </a:schemeClr>
            </a:solidFill>
            <a:prstDash val="sys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字方塊 22"/>
          <p:cNvSpPr txBox="1"/>
          <p:nvPr/>
        </p:nvSpPr>
        <p:spPr>
          <a:xfrm>
            <a:off x="4949386" y="2583638"/>
            <a:ext cx="3871107" cy="2533588"/>
          </a:xfrm>
          <a:prstGeom prst="rect">
            <a:avLst/>
          </a:prstGeom>
          <a:solidFill>
            <a:schemeClr val="accent1">
              <a:lumMod val="20000"/>
              <a:lumOff val="80000"/>
            </a:schemeClr>
          </a:solidFill>
        </p:spPr>
        <p:txBody>
          <a:bodyPr wrap="square">
            <a:spAutoFit/>
          </a:bodyPr>
          <a:lstStyle/>
          <a:p>
            <a:pPr marL="342900" lvl="1" indent="-342900" algn="just" fontAlgn="auto">
              <a:lnSpc>
                <a:spcPct val="110000"/>
              </a:lnSpc>
              <a:spcBef>
                <a:spcPts val="1200"/>
              </a:spcBef>
              <a:spcAft>
                <a:spcPts val="0"/>
              </a:spcAft>
              <a:buClr>
                <a:srgbClr val="FF0000"/>
              </a:buClr>
              <a:buFont typeface="Arial" pitchFamily="34" charset="0"/>
              <a:buChar char="•"/>
              <a:defRPr/>
            </a:pPr>
            <a:r>
              <a:rPr kumimoji="0" lang="zh-TW" altLang="en-US" sz="1600" u="none" dirty="0">
                <a:solidFill>
                  <a:prstClr val="black"/>
                </a:solidFill>
                <a:latin typeface="微軟正黑體" pitchFamily="34" charset="-120"/>
                <a:ea typeface="微軟正黑體" pitchFamily="34" charset="-120"/>
              </a:rPr>
              <a:t>合約</a:t>
            </a:r>
            <a:r>
              <a:rPr kumimoji="0" lang="zh-TW" altLang="en-US" sz="1600" b="1" u="none" dirty="0" smtClean="0">
                <a:solidFill>
                  <a:prstClr val="black"/>
                </a:solidFill>
                <a:latin typeface="微軟正黑體" pitchFamily="34" charset="-120"/>
                <a:ea typeface="微軟正黑體" pitchFamily="34" charset="-120"/>
              </a:rPr>
              <a:t>（主</a:t>
            </a:r>
            <a:r>
              <a:rPr kumimoji="0" lang="zh-TW" altLang="en-US" sz="1600" b="1" u="none" dirty="0">
                <a:solidFill>
                  <a:prstClr val="black"/>
                </a:solidFill>
                <a:latin typeface="微軟正黑體" pitchFamily="34" charset="-120"/>
                <a:ea typeface="微軟正黑體" pitchFamily="34" charset="-120"/>
              </a:rPr>
              <a:t>、附</a:t>
            </a:r>
            <a:r>
              <a:rPr kumimoji="0" lang="zh-TW" altLang="en-US" sz="1600" b="1" u="none" dirty="0" smtClean="0">
                <a:solidFill>
                  <a:prstClr val="black"/>
                </a:solidFill>
                <a:latin typeface="微軟正黑體" pitchFamily="34" charset="-120"/>
                <a:ea typeface="微軟正黑體" pitchFamily="34" charset="-120"/>
              </a:rPr>
              <a:t>約合併）</a:t>
            </a:r>
            <a:r>
              <a:rPr kumimoji="0" lang="zh-TW" altLang="en-US" sz="1600" u="none" dirty="0" smtClean="0">
                <a:solidFill>
                  <a:prstClr val="black"/>
                </a:solidFill>
                <a:latin typeface="微軟正黑體" pitchFamily="34" charset="-120"/>
                <a:ea typeface="微軟正黑體" pitchFamily="34" charset="-120"/>
              </a:rPr>
              <a:t>分類判斷</a:t>
            </a:r>
            <a:r>
              <a:rPr kumimoji="0" lang="zh-TW" altLang="en-US" sz="1600" u="none" dirty="0">
                <a:solidFill>
                  <a:prstClr val="black"/>
                </a:solidFill>
                <a:latin typeface="微軟正黑體" pitchFamily="34" charset="-120"/>
                <a:ea typeface="微軟正黑體" pitchFamily="34" charset="-120"/>
              </a:rPr>
              <a:t>如</a:t>
            </a:r>
            <a:r>
              <a:rPr kumimoji="0" lang="zh-TW" altLang="en-US" sz="1600" u="none" dirty="0" smtClean="0">
                <a:solidFill>
                  <a:prstClr val="black"/>
                </a:solidFill>
                <a:latin typeface="微軟正黑體" pitchFamily="34" charset="-120"/>
                <a:ea typeface="微軟正黑體" pitchFamily="34" charset="-120"/>
              </a:rPr>
              <a:t>納入</a:t>
            </a:r>
            <a:r>
              <a:rPr kumimoji="0" lang="en-US" altLang="zh-TW" sz="1600" u="none" dirty="0" smtClean="0">
                <a:solidFill>
                  <a:prstClr val="black"/>
                </a:solidFill>
                <a:latin typeface="微軟正黑體" pitchFamily="34" charset="-120"/>
                <a:ea typeface="微軟正黑體" pitchFamily="34" charset="-120"/>
              </a:rPr>
              <a:t>IFRS17</a:t>
            </a:r>
            <a:r>
              <a:rPr kumimoji="0" lang="zh-TW" altLang="en-US" sz="1600" u="none" dirty="0" smtClean="0">
                <a:solidFill>
                  <a:prstClr val="black"/>
                </a:solidFill>
                <a:latin typeface="微軟正黑體" pitchFamily="34" charset="-120"/>
                <a:ea typeface="微軟正黑體" pitchFamily="34" charset="-120"/>
              </a:rPr>
              <a:t>範圍</a:t>
            </a:r>
            <a:r>
              <a:rPr kumimoji="0" lang="zh-TW" altLang="en-US" sz="1600" u="none" dirty="0" smtClean="0">
                <a:solidFill>
                  <a:prstClr val="black"/>
                </a:solidFill>
                <a:latin typeface="微軟正黑體"/>
                <a:ea typeface="微軟正黑體"/>
              </a:rPr>
              <a:t>，即進行</a:t>
            </a:r>
            <a:r>
              <a:rPr kumimoji="0" lang="zh-TW" altLang="en-US" sz="1600" b="1" u="none" dirty="0" smtClean="0">
                <a:solidFill>
                  <a:srgbClr val="FF0000"/>
                </a:solidFill>
                <a:latin typeface="微軟正黑體"/>
                <a:ea typeface="微軟正黑體"/>
              </a:rPr>
              <a:t>初始認列</a:t>
            </a:r>
            <a:r>
              <a:rPr kumimoji="0" lang="zh-TW" altLang="en-US" sz="1600" u="none" dirty="0" smtClean="0">
                <a:solidFill>
                  <a:prstClr val="black"/>
                </a:solidFill>
                <a:latin typeface="微軟正黑體"/>
                <a:ea typeface="微軟正黑體"/>
              </a:rPr>
              <a:t>及</a:t>
            </a:r>
            <a:r>
              <a:rPr kumimoji="0" lang="zh-TW" altLang="en-US" sz="1600" b="1" u="none" dirty="0" smtClean="0">
                <a:solidFill>
                  <a:srgbClr val="FF0000"/>
                </a:solidFill>
                <a:latin typeface="微軟正黑體"/>
                <a:ea typeface="微軟正黑體"/>
              </a:rPr>
              <a:t>分組分群</a:t>
            </a:r>
            <a:r>
              <a:rPr kumimoji="0" lang="zh-TW" altLang="en-US" sz="1600" u="none" dirty="0" smtClean="0">
                <a:solidFill>
                  <a:prstClr val="black"/>
                </a:solidFill>
                <a:latin typeface="微軟正黑體"/>
                <a:ea typeface="微軟正黑體"/>
              </a:rPr>
              <a:t>作業</a:t>
            </a:r>
            <a:r>
              <a:rPr kumimoji="0" lang="zh-TW" altLang="en-US" sz="1600" u="none" dirty="0" smtClean="0">
                <a:solidFill>
                  <a:prstClr val="black"/>
                </a:solidFill>
                <a:latin typeface="新細明體"/>
                <a:ea typeface="新細明體"/>
              </a:rPr>
              <a:t>。</a:t>
            </a:r>
            <a:endParaRPr kumimoji="0" lang="en-US" altLang="zh-TW" sz="1600" u="none" dirty="0" smtClean="0">
              <a:solidFill>
                <a:prstClr val="black"/>
              </a:solidFill>
              <a:latin typeface="微軟正黑體" pitchFamily="34" charset="-120"/>
              <a:ea typeface="微軟正黑體" pitchFamily="34" charset="-120"/>
            </a:endParaRPr>
          </a:p>
          <a:p>
            <a:pPr marL="342900" lvl="1" indent="-342900" algn="just" fontAlgn="auto">
              <a:lnSpc>
                <a:spcPct val="110000"/>
              </a:lnSpc>
              <a:spcBef>
                <a:spcPts val="1200"/>
              </a:spcBef>
              <a:spcAft>
                <a:spcPts val="0"/>
              </a:spcAft>
              <a:buClr>
                <a:srgbClr val="FF0000"/>
              </a:buClr>
              <a:buFont typeface="Arial" pitchFamily="34" charset="0"/>
              <a:buChar char="•"/>
              <a:defRPr/>
            </a:pPr>
            <a:r>
              <a:rPr kumimoji="0" lang="zh-TW" altLang="en-US" sz="1600" u="none" dirty="0" smtClean="0">
                <a:solidFill>
                  <a:prstClr val="black"/>
                </a:solidFill>
                <a:latin typeface="微軟正黑體" pitchFamily="34" charset="-120"/>
                <a:ea typeface="微軟正黑體" pitchFamily="34" charset="-120"/>
              </a:rPr>
              <a:t>保費</a:t>
            </a:r>
            <a:r>
              <a:rPr kumimoji="0" lang="zh-TW" altLang="en-US" sz="1600" u="none" dirty="0">
                <a:solidFill>
                  <a:prstClr val="black"/>
                </a:solidFill>
                <a:latin typeface="微軟正黑體" pitchFamily="34" charset="-120"/>
                <a:ea typeface="微軟正黑體" pitchFamily="34" charset="-120"/>
              </a:rPr>
              <a:t>認列</a:t>
            </a:r>
            <a:r>
              <a:rPr kumimoji="0" lang="zh-TW" altLang="en-US" sz="1600" u="none" dirty="0" smtClean="0">
                <a:solidFill>
                  <a:prstClr val="black"/>
                </a:solidFill>
                <a:latin typeface="微軟正黑體" pitchFamily="34" charset="-120"/>
                <a:ea typeface="微軟正黑體" pitchFamily="34" charset="-120"/>
              </a:rPr>
              <a:t>由</a:t>
            </a:r>
            <a:r>
              <a:rPr kumimoji="0" lang="zh-TW" altLang="en-US" sz="1600" b="1" u="none" dirty="0" smtClean="0">
                <a:solidFill>
                  <a:prstClr val="black"/>
                </a:solidFill>
                <a:latin typeface="微軟正黑體" pitchFamily="34" charset="-120"/>
                <a:ea typeface="微軟正黑體" pitchFamily="34" charset="-120"/>
              </a:rPr>
              <a:t>實</a:t>
            </a:r>
            <a:r>
              <a:rPr kumimoji="0" lang="zh-TW" altLang="en-US" sz="1600" b="1" u="none" dirty="0">
                <a:solidFill>
                  <a:prstClr val="black"/>
                </a:solidFill>
                <a:latin typeface="微軟正黑體" pitchFamily="34" charset="-120"/>
                <a:ea typeface="微軟正黑體" pitchFamily="34" charset="-120"/>
              </a:rPr>
              <a:t>收</a:t>
            </a:r>
            <a:r>
              <a:rPr kumimoji="0" lang="zh-TW" altLang="en-US" sz="1600" b="1" u="none" dirty="0" smtClean="0">
                <a:solidFill>
                  <a:prstClr val="black"/>
                </a:solidFill>
                <a:latin typeface="微軟正黑體" pitchFamily="34" charset="-120"/>
                <a:ea typeface="微軟正黑體" pitchFamily="34" charset="-120"/>
              </a:rPr>
              <a:t>基礎</a:t>
            </a:r>
            <a:r>
              <a:rPr kumimoji="0" lang="zh-TW" altLang="en-US" sz="1600" b="1" u="none" dirty="0">
                <a:solidFill>
                  <a:prstClr val="black"/>
                </a:solidFill>
                <a:latin typeface="微軟正黑體" pitchFamily="34" charset="-120"/>
                <a:ea typeface="微軟正黑體" pitchFamily="34" charset="-120"/>
              </a:rPr>
              <a:t>改為</a:t>
            </a:r>
            <a:r>
              <a:rPr kumimoji="0" lang="zh-TW" altLang="en-US" sz="1600" b="1" u="none" dirty="0" smtClean="0">
                <a:solidFill>
                  <a:prstClr val="black"/>
                </a:solidFill>
                <a:latin typeface="微軟正黑體" pitchFamily="34" charset="-120"/>
                <a:ea typeface="微軟正黑體" pitchFamily="34" charset="-120"/>
              </a:rPr>
              <a:t>應</a:t>
            </a:r>
            <a:r>
              <a:rPr kumimoji="0" lang="zh-TW" altLang="en-US" sz="1600" b="1" u="none" dirty="0">
                <a:solidFill>
                  <a:prstClr val="black"/>
                </a:solidFill>
                <a:latin typeface="微軟正黑體" pitchFamily="34" charset="-120"/>
                <a:ea typeface="微軟正黑體" pitchFamily="34" charset="-120"/>
              </a:rPr>
              <a:t>計基礎</a:t>
            </a:r>
            <a:r>
              <a:rPr kumimoji="0" lang="zh-TW" altLang="en-US" sz="1600" u="none" dirty="0" smtClean="0">
                <a:solidFill>
                  <a:prstClr val="black"/>
                </a:solidFill>
                <a:latin typeface="微軟正黑體" pitchFamily="34" charset="-120"/>
                <a:ea typeface="微軟正黑體" pitchFamily="34" charset="-120"/>
              </a:rPr>
              <a:t>，認列時點由</a:t>
            </a:r>
            <a:r>
              <a:rPr kumimoji="0" lang="zh-TW" altLang="en-US" sz="1600" b="1" u="none" dirty="0">
                <a:solidFill>
                  <a:prstClr val="black"/>
                </a:solidFill>
                <a:latin typeface="微軟正黑體" pitchFamily="34" charset="-120"/>
                <a:ea typeface="微軟正黑體" pitchFamily="34" charset="-120"/>
              </a:rPr>
              <a:t>承保日</a:t>
            </a:r>
            <a:r>
              <a:rPr kumimoji="0" lang="zh-TW" altLang="en-US" sz="1600" u="none" dirty="0">
                <a:solidFill>
                  <a:prstClr val="black"/>
                </a:solidFill>
                <a:latin typeface="微軟正黑體" pitchFamily="34" charset="-120"/>
                <a:ea typeface="微軟正黑體" pitchFamily="34" charset="-120"/>
              </a:rPr>
              <a:t>提前至轉帳委託書建檔日，亦即建檔後立刻認列保費</a:t>
            </a:r>
            <a:r>
              <a:rPr kumimoji="0" lang="zh-TW" altLang="en-US" sz="1600" u="none" dirty="0" smtClean="0">
                <a:solidFill>
                  <a:prstClr val="black"/>
                </a:solidFill>
                <a:latin typeface="微軟正黑體" pitchFamily="34" charset="-120"/>
                <a:ea typeface="微軟正黑體" pitchFamily="34" charset="-120"/>
              </a:rPr>
              <a:t>收入</a:t>
            </a:r>
            <a:r>
              <a:rPr kumimoji="0" lang="zh-TW" altLang="en-US" sz="1400" b="1" u="none" dirty="0" smtClean="0">
                <a:solidFill>
                  <a:prstClr val="black"/>
                </a:solidFill>
                <a:latin typeface="微軟正黑體" pitchFamily="34" charset="-120"/>
                <a:ea typeface="微軟正黑體" pitchFamily="34" charset="-120"/>
              </a:rPr>
              <a:t>。</a:t>
            </a:r>
            <a:endParaRPr kumimoji="0" lang="en-US" altLang="zh-TW" sz="1400" b="1" u="none" dirty="0" smtClean="0">
              <a:solidFill>
                <a:prstClr val="black"/>
              </a:solidFill>
              <a:latin typeface="微軟正黑體" pitchFamily="34" charset="-120"/>
              <a:ea typeface="微軟正黑體" pitchFamily="34" charset="-120"/>
            </a:endParaRPr>
          </a:p>
          <a:p>
            <a:pPr marL="0" lvl="1" algn="just" fontAlgn="auto">
              <a:lnSpc>
                <a:spcPct val="110000"/>
              </a:lnSpc>
              <a:spcBef>
                <a:spcPts val="1200"/>
              </a:spcBef>
              <a:spcAft>
                <a:spcPts val="0"/>
              </a:spcAft>
              <a:buClr>
                <a:srgbClr val="FF0000"/>
              </a:buClr>
              <a:defRPr/>
            </a:pPr>
            <a:endParaRPr kumimoji="0" lang="en-US" altLang="zh-TW" sz="1400" u="none" dirty="0" smtClean="0">
              <a:solidFill>
                <a:prstClr val="black"/>
              </a:solidFill>
              <a:latin typeface="微軟正黑體" pitchFamily="34" charset="-120"/>
              <a:ea typeface="微軟正黑體" pitchFamily="34" charset="-120"/>
            </a:endParaRPr>
          </a:p>
        </p:txBody>
      </p:sp>
      <p:sp>
        <p:nvSpPr>
          <p:cNvPr id="24" name="文字方塊 23"/>
          <p:cNvSpPr txBox="1"/>
          <p:nvPr/>
        </p:nvSpPr>
        <p:spPr>
          <a:xfrm>
            <a:off x="1225315" y="5317747"/>
            <a:ext cx="890775" cy="184709"/>
          </a:xfrm>
          <a:prstGeom prst="rect">
            <a:avLst/>
          </a:prstGeom>
          <a:solidFill>
            <a:schemeClr val="accent4">
              <a:lumMod val="40000"/>
              <a:lumOff val="60000"/>
            </a:schemeClr>
          </a:solidFill>
        </p:spPr>
        <p:txBody>
          <a:bodyPr wrap="square" lIns="0" tIns="0" rIns="0" bIns="0" rtlCol="0" anchor="ctr">
            <a:spAutoFit/>
          </a:bodyPr>
          <a:lstStyle/>
          <a:p>
            <a:pPr algn="ctr" fontAlgn="auto">
              <a:spcBef>
                <a:spcPts val="0"/>
              </a:spcBef>
              <a:spcAft>
                <a:spcPts val="0"/>
              </a:spcAft>
            </a:pPr>
            <a:r>
              <a:rPr kumimoji="0" lang="zh-TW" altLang="en-US" sz="1200" u="none" dirty="0" smtClean="0">
                <a:solidFill>
                  <a:prstClr val="black"/>
                </a:solidFill>
                <a:latin typeface="微軟正黑體" pitchFamily="34" charset="-120"/>
                <a:ea typeface="微軟正黑體" pitchFamily="34" charset="-120"/>
              </a:rPr>
              <a:t>第一筆保費</a:t>
            </a:r>
            <a:endParaRPr kumimoji="0" lang="en-US" altLang="zh-TW" sz="1200" u="none" dirty="0" smtClean="0">
              <a:solidFill>
                <a:prstClr val="black"/>
              </a:solidFill>
              <a:latin typeface="微軟正黑體" pitchFamily="34" charset="-120"/>
              <a:ea typeface="微軟正黑體" pitchFamily="34" charset="-120"/>
            </a:endParaRPr>
          </a:p>
        </p:txBody>
      </p:sp>
      <p:sp>
        <p:nvSpPr>
          <p:cNvPr id="25" name="文字方塊 24"/>
          <p:cNvSpPr txBox="1"/>
          <p:nvPr/>
        </p:nvSpPr>
        <p:spPr>
          <a:xfrm>
            <a:off x="3569894" y="2324075"/>
            <a:ext cx="890775" cy="184709"/>
          </a:xfrm>
          <a:prstGeom prst="rect">
            <a:avLst/>
          </a:prstGeom>
          <a:solidFill>
            <a:schemeClr val="accent4">
              <a:lumMod val="40000"/>
              <a:lumOff val="60000"/>
            </a:schemeClr>
          </a:solidFill>
        </p:spPr>
        <p:txBody>
          <a:bodyPr wrap="square" lIns="0" tIns="0" rIns="0" bIns="0" rtlCol="0" anchor="ctr">
            <a:spAutoFit/>
          </a:bodyPr>
          <a:lstStyle/>
          <a:p>
            <a:pPr algn="ctr" fontAlgn="auto">
              <a:spcBef>
                <a:spcPts val="0"/>
              </a:spcBef>
              <a:spcAft>
                <a:spcPts val="0"/>
              </a:spcAft>
            </a:pPr>
            <a:r>
              <a:rPr kumimoji="0" lang="zh-TW" altLang="en-US" sz="1200" u="none" dirty="0" smtClean="0">
                <a:solidFill>
                  <a:prstClr val="black"/>
                </a:solidFill>
                <a:latin typeface="微軟正黑體" pitchFamily="34" charset="-120"/>
                <a:ea typeface="微軟正黑體" pitchFamily="34" charset="-120"/>
              </a:rPr>
              <a:t>第一筆保費</a:t>
            </a:r>
            <a:endParaRPr kumimoji="0" lang="en-US" altLang="zh-TW" sz="1200" u="none" dirty="0" smtClean="0">
              <a:solidFill>
                <a:prstClr val="black"/>
              </a:solidFill>
              <a:latin typeface="微軟正黑體" pitchFamily="34" charset="-120"/>
              <a:ea typeface="微軟正黑體" pitchFamily="34" charset="-120"/>
            </a:endParaRPr>
          </a:p>
        </p:txBody>
      </p:sp>
      <p:sp>
        <p:nvSpPr>
          <p:cNvPr id="26" name="文字方塊 25"/>
          <p:cNvSpPr txBox="1"/>
          <p:nvPr/>
        </p:nvSpPr>
        <p:spPr>
          <a:xfrm>
            <a:off x="935746" y="3890584"/>
            <a:ext cx="1312032" cy="261671"/>
          </a:xfrm>
          <a:prstGeom prst="rect">
            <a:avLst/>
          </a:prstGeom>
          <a:noFill/>
        </p:spPr>
        <p:txBody>
          <a:bodyPr wrap="square" rtlCol="0">
            <a:spAutoFit/>
          </a:bodyPr>
          <a:lstStyle/>
          <a:p>
            <a:pPr algn="ctr" fontAlgn="auto">
              <a:spcBef>
                <a:spcPts val="0"/>
              </a:spcBef>
              <a:spcAft>
                <a:spcPts val="0"/>
              </a:spcAft>
            </a:pPr>
            <a:r>
              <a:rPr kumimoji="0" lang="zh-TW" altLang="en-US" sz="1100" b="1" u="none" dirty="0" smtClean="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rPr>
              <a:t>要保書建檔</a:t>
            </a:r>
            <a:r>
              <a:rPr kumimoji="0" lang="zh-TW" altLang="en-US" sz="1100" b="1" u="none" dirty="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rPr>
              <a:t>日</a:t>
            </a:r>
            <a:endParaRPr kumimoji="0" lang="en-US" altLang="zh-TW" sz="1100" b="1" u="none" dirty="0" smtClean="0">
              <a:solidFill>
                <a:prstClr val="black"/>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27" name="流程圖: 接點 26"/>
          <p:cNvSpPr/>
          <p:nvPr/>
        </p:nvSpPr>
        <p:spPr>
          <a:xfrm>
            <a:off x="4949380" y="3614400"/>
            <a:ext cx="360000" cy="346314"/>
          </a:xfrm>
          <a:prstGeom prst="flowChartConnector">
            <a:avLst/>
          </a:prstGeom>
          <a:solidFill>
            <a:schemeClr val="accent2">
              <a:lumMod val="40000"/>
              <a:lumOff val="60000"/>
            </a:schemeClr>
          </a:solidFill>
          <a:ln>
            <a:noFill/>
          </a:ln>
          <a:effectLst/>
        </p:spPr>
        <p:txBody>
          <a:bodyPr wrap="square" lIns="0" tIns="0" rIns="0" bIns="0" rtlCol="0" anchor="ctr">
            <a:spAutoFit/>
          </a:bodyPr>
          <a:lstStyle/>
          <a:p>
            <a:pPr algn="ctr" fontAlgn="auto">
              <a:spcBef>
                <a:spcPts val="0"/>
              </a:spcBef>
              <a:spcAft>
                <a:spcPts val="0"/>
              </a:spcAft>
            </a:pPr>
            <a:endParaRPr kumimoji="0" lang="zh-TW" altLang="en-US" sz="1600" b="1" u="none" dirty="0" smtClean="0">
              <a:solidFill>
                <a:prstClr val="black"/>
              </a:solidFill>
              <a:latin typeface="微軟正黑體" pitchFamily="34" charset="-120"/>
              <a:ea typeface="微軟正黑體" pitchFamily="34" charset="-120"/>
            </a:endParaRPr>
          </a:p>
        </p:txBody>
      </p:sp>
      <p:sp>
        <p:nvSpPr>
          <p:cNvPr id="28" name="流程圖: 接點 27"/>
          <p:cNvSpPr/>
          <p:nvPr/>
        </p:nvSpPr>
        <p:spPr>
          <a:xfrm>
            <a:off x="4939667" y="2567571"/>
            <a:ext cx="360000" cy="346314"/>
          </a:xfrm>
          <a:prstGeom prst="flowChartConnector">
            <a:avLst/>
          </a:prstGeom>
          <a:solidFill>
            <a:schemeClr val="accent2">
              <a:lumMod val="40000"/>
              <a:lumOff val="60000"/>
            </a:schemeClr>
          </a:solidFill>
          <a:ln>
            <a:noFill/>
          </a:ln>
          <a:effectLst/>
        </p:spPr>
        <p:txBody>
          <a:bodyPr wrap="square" lIns="0" tIns="0" rIns="0" bIns="0" rtlCol="0" anchor="ctr">
            <a:spAutoFit/>
          </a:bodyPr>
          <a:lstStyle/>
          <a:p>
            <a:pPr algn="ctr" fontAlgn="auto">
              <a:spcBef>
                <a:spcPts val="0"/>
              </a:spcBef>
              <a:spcAft>
                <a:spcPts val="0"/>
              </a:spcAft>
            </a:pPr>
            <a:endParaRPr kumimoji="0" lang="zh-TW" altLang="en-US" sz="1600" b="1" u="none" dirty="0" smtClean="0">
              <a:solidFill>
                <a:prstClr val="black"/>
              </a:solidFill>
              <a:latin typeface="微軟正黑體" pitchFamily="34" charset="-120"/>
              <a:ea typeface="微軟正黑體" pitchFamily="34" charset="-120"/>
            </a:endParaRPr>
          </a:p>
        </p:txBody>
      </p:sp>
      <p:sp>
        <p:nvSpPr>
          <p:cNvPr id="29" name="流程圖: 打孔紙帶 28"/>
          <p:cNvSpPr/>
          <p:nvPr/>
        </p:nvSpPr>
        <p:spPr>
          <a:xfrm>
            <a:off x="935746" y="4356342"/>
            <a:ext cx="432000" cy="306181"/>
          </a:xfrm>
          <a:prstGeom prst="flowChartPunchedTape">
            <a:avLst/>
          </a:prstGeom>
          <a:solidFill>
            <a:schemeClr val="tx2"/>
          </a:solidFill>
          <a:ln>
            <a:noFill/>
          </a:ln>
          <a:effectLst/>
        </p:spPr>
        <p:txBody>
          <a:bodyPr wrap="square" lIns="0" tIns="0" rIns="0" bIns="0" rtlCol="0" anchor="ctr">
            <a:spAutoFit/>
          </a:bodyPr>
          <a:lstStyle/>
          <a:p>
            <a:pPr algn="ctr" fontAlgn="auto">
              <a:spcBef>
                <a:spcPts val="0"/>
              </a:spcBef>
              <a:spcAft>
                <a:spcPts val="0"/>
              </a:spcAft>
            </a:pPr>
            <a:r>
              <a:rPr kumimoji="0" lang="zh-TW" altLang="en-US" sz="1200" u="none" dirty="0">
                <a:solidFill>
                  <a:prstClr val="white"/>
                </a:solidFill>
                <a:latin typeface="微軟正黑體" pitchFamily="34" charset="-120"/>
                <a:ea typeface="微軟正黑體" pitchFamily="34" charset="-120"/>
              </a:rPr>
              <a:t>修改</a:t>
            </a:r>
            <a:endParaRPr kumimoji="0" lang="zh-TW" altLang="en-US" sz="1200" u="none" dirty="0" smtClean="0">
              <a:solidFill>
                <a:prstClr val="white"/>
              </a:solidFill>
              <a:latin typeface="微軟正黑體" pitchFamily="34" charset="-120"/>
              <a:ea typeface="微軟正黑體" pitchFamily="34" charset="-120"/>
            </a:endParaRPr>
          </a:p>
        </p:txBody>
      </p:sp>
      <p:pic>
        <p:nvPicPr>
          <p:cNvPr id="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810" y="3201796"/>
            <a:ext cx="1725613" cy="401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9" name="群組 38"/>
          <p:cNvGrpSpPr/>
          <p:nvPr/>
        </p:nvGrpSpPr>
        <p:grpSpPr>
          <a:xfrm>
            <a:off x="3737281" y="3270676"/>
            <a:ext cx="812988" cy="369418"/>
            <a:chOff x="7415605" y="2691898"/>
            <a:chExt cx="676184" cy="797450"/>
          </a:xfrm>
        </p:grpSpPr>
        <p:sp>
          <p:nvSpPr>
            <p:cNvPr id="40" name="橢圓 39"/>
            <p:cNvSpPr/>
            <p:nvPr/>
          </p:nvSpPr>
          <p:spPr>
            <a:xfrm>
              <a:off x="7415605" y="2864057"/>
              <a:ext cx="676184" cy="467235"/>
            </a:xfrm>
            <a:prstGeom prst="ellipse">
              <a:avLst/>
            </a:prstGeom>
            <a:solidFill>
              <a:schemeClr val="accent1">
                <a:alpha val="50000"/>
              </a:schemeClr>
            </a:solidFill>
            <a:ln>
              <a:noFill/>
            </a:ln>
            <a:effectLst/>
          </p:spPr>
          <p:txBody>
            <a:bodyPr wrap="square" lIns="0" tIns="0" rIns="0" bIns="0" rtlCol="0" anchor="ctr">
              <a:spAutoFit/>
            </a:bodyPr>
            <a:lstStyle/>
            <a:p>
              <a:pPr algn="ctr" fontAlgn="auto">
                <a:spcBef>
                  <a:spcPts val="0"/>
                </a:spcBef>
                <a:spcAft>
                  <a:spcPts val="0"/>
                </a:spcAft>
              </a:pPr>
              <a:endParaRPr kumimoji="0" lang="zh-TW" altLang="en-US" sz="1000" b="1" u="none" dirty="0" smtClean="0">
                <a:solidFill>
                  <a:srgbClr val="FF0000"/>
                </a:solidFill>
                <a:latin typeface="微軟正黑體" pitchFamily="34" charset="-120"/>
                <a:ea typeface="微軟正黑體" pitchFamily="34" charset="-120"/>
              </a:endParaRPr>
            </a:p>
          </p:txBody>
        </p:sp>
        <p:sp>
          <p:nvSpPr>
            <p:cNvPr id="41" name="文字方塊 40"/>
            <p:cNvSpPr txBox="1"/>
            <p:nvPr/>
          </p:nvSpPr>
          <p:spPr>
            <a:xfrm>
              <a:off x="7441014" y="2691898"/>
              <a:ext cx="636965" cy="797450"/>
            </a:xfrm>
            <a:prstGeom prst="rect">
              <a:avLst/>
            </a:prstGeom>
            <a:noFill/>
          </p:spPr>
          <p:txBody>
            <a:bodyPr wrap="square" lIns="0" tIns="0" rIns="0" bIns="0" rtlCol="0">
              <a:spAutoFit/>
            </a:bodyPr>
            <a:lstStyle/>
            <a:p>
              <a:pPr algn="ctr" fontAlgn="auto">
                <a:spcBef>
                  <a:spcPts val="0"/>
                </a:spcBef>
                <a:spcAft>
                  <a:spcPts val="0"/>
                </a:spcAft>
              </a:pPr>
              <a:r>
                <a:rPr kumimoji="0" lang="zh-TW" altLang="en-US" sz="1200" b="1" u="none" dirty="0" smtClean="0">
                  <a:solidFill>
                    <a:prstClr val="white"/>
                  </a:solidFill>
                  <a:latin typeface="微軟正黑體" pitchFamily="34" charset="-120"/>
                  <a:ea typeface="微軟正黑體" pitchFamily="34" charset="-120"/>
                </a:rPr>
                <a:t>保單</a:t>
              </a:r>
              <a:endParaRPr kumimoji="0" lang="en-US" altLang="zh-TW" sz="1200" b="1" u="none" dirty="0" smtClean="0">
                <a:solidFill>
                  <a:prstClr val="white"/>
                </a:solidFill>
                <a:latin typeface="微軟正黑體" pitchFamily="34" charset="-120"/>
                <a:ea typeface="微軟正黑體" pitchFamily="34" charset="-120"/>
              </a:endParaRPr>
            </a:p>
            <a:p>
              <a:pPr algn="ctr" fontAlgn="auto">
                <a:spcBef>
                  <a:spcPts val="0"/>
                </a:spcBef>
                <a:spcAft>
                  <a:spcPts val="0"/>
                </a:spcAft>
              </a:pPr>
              <a:r>
                <a:rPr kumimoji="0" lang="zh-TW" altLang="en-US" sz="1200" b="1" u="none" dirty="0" smtClean="0">
                  <a:solidFill>
                    <a:prstClr val="white"/>
                  </a:solidFill>
                  <a:latin typeface="微軟正黑體" pitchFamily="34" charset="-120"/>
                  <a:ea typeface="微軟正黑體" pitchFamily="34" charset="-120"/>
                </a:rPr>
                <a:t>初始認</a:t>
              </a:r>
              <a:r>
                <a:rPr kumimoji="0" lang="zh-TW" altLang="en-US" sz="1200" b="1" u="none" dirty="0">
                  <a:solidFill>
                    <a:prstClr val="white"/>
                  </a:solidFill>
                  <a:latin typeface="微軟正黑體" pitchFamily="34" charset="-120"/>
                  <a:ea typeface="微軟正黑體" pitchFamily="34" charset="-120"/>
                </a:rPr>
                <a:t>列</a:t>
              </a:r>
            </a:p>
          </p:txBody>
        </p:sp>
      </p:grpSp>
      <p:grpSp>
        <p:nvGrpSpPr>
          <p:cNvPr id="42" name="群組 41"/>
          <p:cNvGrpSpPr/>
          <p:nvPr/>
        </p:nvGrpSpPr>
        <p:grpSpPr>
          <a:xfrm>
            <a:off x="1221564" y="4393262"/>
            <a:ext cx="888687" cy="924438"/>
            <a:chOff x="1699971" y="4706640"/>
            <a:chExt cx="1014615" cy="347221"/>
          </a:xfrm>
        </p:grpSpPr>
        <p:sp>
          <p:nvSpPr>
            <p:cNvPr id="43" name="橢圓 42"/>
            <p:cNvSpPr/>
            <p:nvPr/>
          </p:nvSpPr>
          <p:spPr>
            <a:xfrm>
              <a:off x="1699971" y="4706640"/>
              <a:ext cx="1014615" cy="314917"/>
            </a:xfrm>
            <a:prstGeom prst="ellipse">
              <a:avLst/>
            </a:prstGeom>
            <a:solidFill>
              <a:srgbClr val="FF7C80"/>
            </a:solidFill>
            <a:ln>
              <a:noFill/>
            </a:ln>
            <a:effectLst>
              <a:outerShdw blurRad="50800" dist="38100" dir="2700000" algn="tl" rotWithShape="0">
                <a:prstClr val="black">
                  <a:alpha val="40000"/>
                </a:prstClr>
              </a:outerShdw>
            </a:effectLst>
          </p:spPr>
          <p:txBody>
            <a:bodyPr wrap="square" lIns="0" tIns="0" rIns="0" bIns="0" rtlCol="0" anchor="ctr">
              <a:noAutofit/>
            </a:bodyPr>
            <a:lstStyle/>
            <a:p>
              <a:pPr algn="ctr" fontAlgn="auto">
                <a:spcBef>
                  <a:spcPts val="0"/>
                </a:spcBef>
                <a:spcAft>
                  <a:spcPts val="0"/>
                </a:spcAft>
              </a:pPr>
              <a:endParaRPr kumimoji="0" lang="zh-TW" altLang="en-US" sz="1000" b="1" u="none" dirty="0" smtClean="0">
                <a:solidFill>
                  <a:srgbClr val="FF0000"/>
                </a:solidFill>
                <a:latin typeface="微軟正黑體" pitchFamily="34" charset="-120"/>
                <a:ea typeface="微軟正黑體" pitchFamily="34" charset="-120"/>
              </a:endParaRPr>
            </a:p>
          </p:txBody>
        </p:sp>
        <p:sp>
          <p:nvSpPr>
            <p:cNvPr id="44" name="文字方塊 43"/>
            <p:cNvSpPr txBox="1"/>
            <p:nvPr/>
          </p:nvSpPr>
          <p:spPr>
            <a:xfrm>
              <a:off x="1825655" y="4781939"/>
              <a:ext cx="811436" cy="271922"/>
            </a:xfrm>
            <a:prstGeom prst="rect">
              <a:avLst/>
            </a:prstGeom>
            <a:noFill/>
          </p:spPr>
          <p:txBody>
            <a:bodyPr wrap="square" lIns="0" tIns="0" rIns="0" bIns="0" rtlCol="0">
              <a:noAutofit/>
            </a:bodyPr>
            <a:lstStyle/>
            <a:p>
              <a:pPr algn="ctr" fontAlgn="auto">
                <a:spcBef>
                  <a:spcPts val="0"/>
                </a:spcBef>
                <a:spcAft>
                  <a:spcPts val="0"/>
                </a:spcAft>
              </a:pPr>
              <a:r>
                <a:rPr kumimoji="0" lang="zh-TW" altLang="en-US" sz="1200" b="1" u="none" dirty="0" smtClean="0">
                  <a:solidFill>
                    <a:prstClr val="white"/>
                  </a:solidFill>
                  <a:latin typeface="微軟正黑體" pitchFamily="34" charset="-120"/>
                  <a:ea typeface="微軟正黑體" pitchFamily="34" charset="-120"/>
                </a:rPr>
                <a:t>保單</a:t>
              </a:r>
              <a:endParaRPr kumimoji="0" lang="en-US" altLang="zh-TW" sz="1200" b="1" u="none" dirty="0" smtClean="0">
                <a:solidFill>
                  <a:prstClr val="white"/>
                </a:solidFill>
                <a:latin typeface="微軟正黑體" pitchFamily="34" charset="-120"/>
                <a:ea typeface="微軟正黑體" pitchFamily="34" charset="-120"/>
              </a:endParaRPr>
            </a:p>
            <a:p>
              <a:pPr algn="ctr" fontAlgn="auto">
                <a:spcBef>
                  <a:spcPts val="0"/>
                </a:spcBef>
                <a:spcAft>
                  <a:spcPts val="0"/>
                </a:spcAft>
              </a:pPr>
              <a:r>
                <a:rPr kumimoji="0" lang="zh-TW" altLang="en-US" sz="1200" b="1" u="none" dirty="0" smtClean="0">
                  <a:solidFill>
                    <a:prstClr val="white"/>
                  </a:solidFill>
                  <a:latin typeface="微軟正黑體" pitchFamily="34" charset="-120"/>
                  <a:ea typeface="微軟正黑體" pitchFamily="34" charset="-120"/>
                </a:rPr>
                <a:t>初</a:t>
              </a:r>
              <a:r>
                <a:rPr kumimoji="0" lang="zh-TW" altLang="en-US" sz="1200" b="1" u="none" dirty="0">
                  <a:solidFill>
                    <a:prstClr val="white"/>
                  </a:solidFill>
                  <a:latin typeface="微軟正黑體" pitchFamily="34" charset="-120"/>
                  <a:ea typeface="微軟正黑體" pitchFamily="34" charset="-120"/>
                </a:rPr>
                <a:t>始認</a:t>
              </a:r>
              <a:r>
                <a:rPr kumimoji="0" lang="zh-TW" altLang="en-US" sz="1200" b="1" u="none" dirty="0" smtClean="0">
                  <a:solidFill>
                    <a:prstClr val="white"/>
                  </a:solidFill>
                  <a:latin typeface="微軟正黑體" pitchFamily="34" charset="-120"/>
                  <a:ea typeface="微軟正黑體" pitchFamily="34" charset="-120"/>
                </a:rPr>
                <a:t>列</a:t>
              </a:r>
              <a:endParaRPr kumimoji="0" lang="en-US" altLang="zh-TW" sz="1200" b="1" u="none" dirty="0" smtClean="0">
                <a:solidFill>
                  <a:prstClr val="white"/>
                </a:solidFill>
                <a:latin typeface="微軟正黑體" pitchFamily="34" charset="-120"/>
                <a:ea typeface="微軟正黑體" pitchFamily="34" charset="-120"/>
              </a:endParaRPr>
            </a:p>
          </p:txBody>
        </p:sp>
      </p:grpSp>
      <p:grpSp>
        <p:nvGrpSpPr>
          <p:cNvPr id="45" name="群組 44"/>
          <p:cNvGrpSpPr/>
          <p:nvPr/>
        </p:nvGrpSpPr>
        <p:grpSpPr>
          <a:xfrm>
            <a:off x="3955140" y="4099680"/>
            <a:ext cx="291276" cy="219096"/>
            <a:chOff x="2875744" y="3873665"/>
            <a:chExt cx="270474" cy="527565"/>
          </a:xfrm>
        </p:grpSpPr>
        <p:sp>
          <p:nvSpPr>
            <p:cNvPr id="46" name="橢圓 45"/>
            <p:cNvSpPr/>
            <p:nvPr/>
          </p:nvSpPr>
          <p:spPr>
            <a:xfrm>
              <a:off x="2875744" y="3880045"/>
              <a:ext cx="270474" cy="521185"/>
            </a:xfrm>
            <a:prstGeom prst="ellipse">
              <a:avLst/>
            </a:prstGeom>
            <a:solidFill>
              <a:schemeClr val="accent2"/>
            </a:solidFill>
            <a:ln>
              <a:noFill/>
            </a:ln>
            <a:effectLst/>
          </p:spPr>
          <p:txBody>
            <a:bodyPr wrap="square" lIns="0" tIns="0" rIns="0" bIns="0" rtlCol="0" anchor="ctr">
              <a:spAutoFit/>
            </a:bodyPr>
            <a:lstStyle/>
            <a:p>
              <a:pPr algn="ctr" fontAlgn="auto">
                <a:spcBef>
                  <a:spcPts val="0"/>
                </a:spcBef>
                <a:spcAft>
                  <a:spcPts val="0"/>
                </a:spcAft>
              </a:pPr>
              <a:endParaRPr kumimoji="0" lang="zh-TW" altLang="en-US" sz="1000" b="1" u="none" dirty="0" smtClean="0">
                <a:solidFill>
                  <a:srgbClr val="FF0000"/>
                </a:solidFill>
                <a:latin typeface="微軟正黑體" pitchFamily="34" charset="-120"/>
                <a:ea typeface="微軟正黑體" pitchFamily="34" charset="-120"/>
              </a:endParaRPr>
            </a:p>
          </p:txBody>
        </p:sp>
        <p:sp>
          <p:nvSpPr>
            <p:cNvPr id="47" name="橢圓 46"/>
            <p:cNvSpPr/>
            <p:nvPr/>
          </p:nvSpPr>
          <p:spPr>
            <a:xfrm>
              <a:off x="2930660" y="3873665"/>
              <a:ext cx="162286" cy="521184"/>
            </a:xfrm>
            <a:prstGeom prst="ellipse">
              <a:avLst/>
            </a:prstGeom>
            <a:solidFill>
              <a:schemeClr val="accent2">
                <a:lumMod val="60000"/>
                <a:lumOff val="40000"/>
              </a:schemeClr>
            </a:solidFill>
            <a:ln>
              <a:noFill/>
            </a:ln>
            <a:effectLst/>
          </p:spPr>
          <p:txBody>
            <a:bodyPr wrap="square" lIns="0" tIns="0" rIns="0" bIns="0" rtlCol="0" anchor="ctr">
              <a:spAutoFit/>
            </a:bodyPr>
            <a:lstStyle/>
            <a:p>
              <a:pPr algn="ctr" fontAlgn="auto">
                <a:spcBef>
                  <a:spcPts val="0"/>
                </a:spcBef>
                <a:spcAft>
                  <a:spcPts val="0"/>
                </a:spcAft>
              </a:pPr>
              <a:endParaRPr kumimoji="0" lang="zh-TW" altLang="en-US" sz="1000" b="1" u="none" dirty="0" smtClean="0">
                <a:solidFill>
                  <a:srgbClr val="FF0000"/>
                </a:solidFill>
                <a:latin typeface="微軟正黑體" pitchFamily="34" charset="-120"/>
                <a:ea typeface="微軟正黑體" pitchFamily="34" charset="-120"/>
              </a:endParaRPr>
            </a:p>
          </p:txBody>
        </p:sp>
      </p:grpSp>
      <p:grpSp>
        <p:nvGrpSpPr>
          <p:cNvPr id="48" name="群組 47"/>
          <p:cNvGrpSpPr/>
          <p:nvPr/>
        </p:nvGrpSpPr>
        <p:grpSpPr>
          <a:xfrm>
            <a:off x="1424727" y="4174050"/>
            <a:ext cx="309351" cy="219260"/>
            <a:chOff x="2875744" y="3888893"/>
            <a:chExt cx="270474" cy="497114"/>
          </a:xfrm>
        </p:grpSpPr>
        <p:sp>
          <p:nvSpPr>
            <p:cNvPr id="49" name="橢圓 48"/>
            <p:cNvSpPr/>
            <p:nvPr/>
          </p:nvSpPr>
          <p:spPr>
            <a:xfrm>
              <a:off x="2875744" y="3895272"/>
              <a:ext cx="270474" cy="490735"/>
            </a:xfrm>
            <a:prstGeom prst="ellipse">
              <a:avLst/>
            </a:prstGeom>
            <a:solidFill>
              <a:schemeClr val="accent2"/>
            </a:solidFill>
            <a:ln>
              <a:noFill/>
            </a:ln>
            <a:effectLst/>
          </p:spPr>
          <p:txBody>
            <a:bodyPr wrap="square" lIns="0" tIns="0" rIns="0" bIns="0" rtlCol="0" anchor="ctr">
              <a:spAutoFit/>
            </a:bodyPr>
            <a:lstStyle/>
            <a:p>
              <a:pPr algn="ctr" fontAlgn="auto">
                <a:spcBef>
                  <a:spcPts val="0"/>
                </a:spcBef>
                <a:spcAft>
                  <a:spcPts val="0"/>
                </a:spcAft>
              </a:pPr>
              <a:endParaRPr kumimoji="0" lang="zh-TW" altLang="en-US" sz="1000" b="1" u="none" dirty="0" smtClean="0">
                <a:solidFill>
                  <a:srgbClr val="FF0000"/>
                </a:solidFill>
                <a:latin typeface="微軟正黑體" pitchFamily="34" charset="-120"/>
                <a:ea typeface="微軟正黑體" pitchFamily="34" charset="-120"/>
              </a:endParaRPr>
            </a:p>
          </p:txBody>
        </p:sp>
        <p:sp>
          <p:nvSpPr>
            <p:cNvPr id="50" name="橢圓 49"/>
            <p:cNvSpPr/>
            <p:nvPr/>
          </p:nvSpPr>
          <p:spPr>
            <a:xfrm>
              <a:off x="2930660" y="3888893"/>
              <a:ext cx="162286" cy="490734"/>
            </a:xfrm>
            <a:prstGeom prst="ellipse">
              <a:avLst/>
            </a:prstGeom>
            <a:solidFill>
              <a:schemeClr val="accent2">
                <a:lumMod val="60000"/>
                <a:lumOff val="40000"/>
              </a:schemeClr>
            </a:solidFill>
            <a:ln>
              <a:noFill/>
            </a:ln>
            <a:effectLst/>
          </p:spPr>
          <p:txBody>
            <a:bodyPr wrap="square" lIns="0" tIns="0" rIns="0" bIns="0" rtlCol="0" anchor="ctr">
              <a:spAutoFit/>
            </a:bodyPr>
            <a:lstStyle/>
            <a:p>
              <a:pPr algn="ctr" fontAlgn="auto">
                <a:spcBef>
                  <a:spcPts val="0"/>
                </a:spcBef>
                <a:spcAft>
                  <a:spcPts val="0"/>
                </a:spcAft>
              </a:pPr>
              <a:endParaRPr kumimoji="0" lang="zh-TW" altLang="en-US" sz="1000" b="1" u="none" dirty="0" smtClean="0">
                <a:solidFill>
                  <a:srgbClr val="FF0000"/>
                </a:solidFill>
                <a:latin typeface="微軟正黑體" pitchFamily="34" charset="-120"/>
                <a:ea typeface="微軟正黑體" pitchFamily="34" charset="-120"/>
              </a:endParaRPr>
            </a:p>
          </p:txBody>
        </p:sp>
      </p:grpSp>
      <p:sp>
        <p:nvSpPr>
          <p:cNvPr id="51" name="矩形 50"/>
          <p:cNvSpPr/>
          <p:nvPr/>
        </p:nvSpPr>
        <p:spPr>
          <a:xfrm>
            <a:off x="251520" y="1284373"/>
            <a:ext cx="8640960" cy="360643"/>
          </a:xfrm>
          <a:prstGeom prst="rect">
            <a:avLst/>
          </a:prstGeom>
          <a:solidFill>
            <a:schemeClr val="bg2">
              <a:lumMod val="90000"/>
            </a:schemeClr>
          </a:solidFill>
          <a:ln>
            <a:noFill/>
          </a:ln>
          <a:effectLst/>
        </p:spPr>
        <p:txBody>
          <a:bodyPr wrap="square" lIns="0" tIns="0" rIns="0" bIns="0" rtlCol="0" anchor="ctr">
            <a:noAutofit/>
          </a:bodyPr>
          <a:lstStyle/>
          <a:p>
            <a:pPr algn="ctr"/>
            <a:endParaRPr lang="zh-TW" altLang="en-US" sz="1000" b="1" u="none" dirty="0">
              <a:solidFill>
                <a:srgbClr val="FF0000"/>
              </a:solidFill>
              <a:latin typeface="微軟正黑體" pitchFamily="34" charset="-120"/>
              <a:ea typeface="微軟正黑體" pitchFamily="34" charset="-120"/>
            </a:endParaRPr>
          </a:p>
        </p:txBody>
      </p:sp>
      <p:sp>
        <p:nvSpPr>
          <p:cNvPr id="52" name="Freeform 10"/>
          <p:cNvSpPr>
            <a:spLocks/>
          </p:cNvSpPr>
          <p:nvPr/>
        </p:nvSpPr>
        <p:spPr bwMode="auto">
          <a:xfrm>
            <a:off x="1167648" y="1269054"/>
            <a:ext cx="7724832" cy="388562"/>
          </a:xfrm>
          <a:prstGeom prst="chevron">
            <a:avLst>
              <a:gd name="adj" fmla="val 61824"/>
            </a:avLst>
          </a:prstGeom>
          <a:solidFill>
            <a:schemeClr val="bg2">
              <a:lumMod val="50000"/>
            </a:schemeClr>
          </a:solidFill>
          <a:ln w="57150">
            <a:noFill/>
            <a:round/>
            <a:headEnd/>
            <a:tailEnd/>
          </a:ln>
          <a:effectLst/>
          <a:extLst/>
        </p:spPr>
        <p:txBody>
          <a:bodyPr anchor="ctr"/>
          <a:lstStyle/>
          <a:p>
            <a:pPr algn="ctr">
              <a:defRPr/>
            </a:pPr>
            <a:r>
              <a:rPr lang="zh-TW" altLang="en-US" sz="1600" b="1" u="none" dirty="0">
                <a:solidFill>
                  <a:prstClr val="white"/>
                </a:solidFill>
                <a:latin typeface="微軟正黑體" pitchFamily="34" charset="-120"/>
                <a:ea typeface="微軟正黑體" pitchFamily="34" charset="-120"/>
              </a:rPr>
              <a:t>保單進件</a:t>
            </a:r>
            <a:endParaRPr lang="zh-TW" altLang="en-US" sz="1600" b="1" u="none" kern="0" dirty="0">
              <a:solidFill>
                <a:prstClr val="white"/>
              </a:solidFill>
              <a:latin typeface="微軟正黑體" panose="020B0604030504040204" pitchFamily="34" charset="-120"/>
              <a:ea typeface="微軟正黑體" panose="020B0604030504040204" pitchFamily="34" charset="-120"/>
            </a:endParaRPr>
          </a:p>
        </p:txBody>
      </p:sp>
      <p:sp>
        <p:nvSpPr>
          <p:cNvPr id="53" name="矩形 52"/>
          <p:cNvSpPr/>
          <p:nvPr/>
        </p:nvSpPr>
        <p:spPr>
          <a:xfrm>
            <a:off x="251520" y="1316185"/>
            <a:ext cx="917266" cy="277063"/>
          </a:xfrm>
          <a:prstGeom prst="rect">
            <a:avLst/>
          </a:prstGeom>
        </p:spPr>
        <p:txBody>
          <a:bodyPr wrap="square">
            <a:spAutoFit/>
          </a:bodyPr>
          <a:lstStyle/>
          <a:p>
            <a:pPr algn="ctr"/>
            <a:r>
              <a:rPr lang="zh-TW" altLang="en-US" sz="1200" b="1" u="none" dirty="0">
                <a:solidFill>
                  <a:prstClr val="black"/>
                </a:solidFill>
                <a:latin typeface="微軟正黑體" pitchFamily="34" charset="-120"/>
                <a:ea typeface="微軟正黑體" pitchFamily="34" charset="-120"/>
              </a:rPr>
              <a:t>運營流程</a:t>
            </a:r>
            <a:endParaRPr lang="en-US" altLang="zh-TW" sz="1200" b="1" u="none" dirty="0">
              <a:solidFill>
                <a:prstClr val="black"/>
              </a:solidFill>
              <a:latin typeface="微軟正黑體" pitchFamily="34" charset="-120"/>
              <a:ea typeface="微軟正黑體" pitchFamily="34" charset="-120"/>
            </a:endParaRPr>
          </a:p>
        </p:txBody>
      </p:sp>
      <p:sp>
        <p:nvSpPr>
          <p:cNvPr id="54" name="矩形 53"/>
          <p:cNvSpPr/>
          <p:nvPr/>
        </p:nvSpPr>
        <p:spPr>
          <a:xfrm>
            <a:off x="259712" y="1657662"/>
            <a:ext cx="8632768" cy="402069"/>
          </a:xfrm>
          <a:prstGeom prst="rect">
            <a:avLst/>
          </a:prstGeom>
          <a:solidFill>
            <a:schemeClr val="bg1">
              <a:lumMod val="85000"/>
            </a:schemeClr>
          </a:solidFill>
          <a:ln>
            <a:noFill/>
          </a:ln>
          <a:effectLst/>
        </p:spPr>
        <p:txBody>
          <a:bodyPr wrap="square" lIns="0" tIns="0" rIns="0" bIns="0" rtlCol="0" anchor="ctr">
            <a:noAutofit/>
          </a:bodyPr>
          <a:lstStyle/>
          <a:p>
            <a:pPr algn="ctr"/>
            <a:endParaRPr lang="zh-TW" altLang="en-US" sz="1000" b="1" u="none" dirty="0">
              <a:solidFill>
                <a:srgbClr val="FF0000"/>
              </a:solidFill>
              <a:latin typeface="微軟正黑體" pitchFamily="34" charset="-120"/>
              <a:ea typeface="微軟正黑體" pitchFamily="34" charset="-120"/>
            </a:endParaRPr>
          </a:p>
        </p:txBody>
      </p:sp>
      <p:sp>
        <p:nvSpPr>
          <p:cNvPr id="55" name="矩形 54"/>
          <p:cNvSpPr/>
          <p:nvPr/>
        </p:nvSpPr>
        <p:spPr>
          <a:xfrm>
            <a:off x="250922" y="1645016"/>
            <a:ext cx="758552" cy="430987"/>
          </a:xfrm>
          <a:prstGeom prst="rect">
            <a:avLst/>
          </a:prstGeom>
        </p:spPr>
        <p:txBody>
          <a:bodyPr wrap="square">
            <a:spAutoFit/>
          </a:bodyPr>
          <a:lstStyle/>
          <a:p>
            <a:pPr algn="ctr"/>
            <a:r>
              <a:rPr lang="en-US" altLang="zh-TW" sz="1100" b="1" u="none" dirty="0">
                <a:solidFill>
                  <a:prstClr val="black"/>
                </a:solidFill>
                <a:latin typeface="微軟正黑體" pitchFamily="34" charset="-120"/>
                <a:ea typeface="微軟正黑體" pitchFamily="34" charset="-120"/>
              </a:rPr>
              <a:t>IFRS</a:t>
            </a:r>
            <a:r>
              <a:rPr lang="zh-TW" altLang="en-US" sz="1100" b="1" u="none" dirty="0">
                <a:solidFill>
                  <a:prstClr val="black"/>
                </a:solidFill>
                <a:latin typeface="微軟正黑體" pitchFamily="34" charset="-120"/>
                <a:ea typeface="微軟正黑體" pitchFamily="34" charset="-120"/>
              </a:rPr>
              <a:t> </a:t>
            </a:r>
            <a:r>
              <a:rPr lang="en-US" altLang="zh-TW" sz="1100" b="1" u="none" dirty="0">
                <a:solidFill>
                  <a:prstClr val="black"/>
                </a:solidFill>
                <a:latin typeface="微軟正黑體" pitchFamily="34" charset="-120"/>
                <a:ea typeface="微軟正黑體" pitchFamily="34" charset="-120"/>
              </a:rPr>
              <a:t>17</a:t>
            </a:r>
          </a:p>
          <a:p>
            <a:pPr algn="ctr"/>
            <a:r>
              <a:rPr lang="zh-TW" altLang="en-US" sz="1100" b="1" u="none" dirty="0">
                <a:solidFill>
                  <a:prstClr val="black"/>
                </a:solidFill>
                <a:latin typeface="微軟正黑體" pitchFamily="34" charset="-120"/>
                <a:ea typeface="微軟正黑體" pitchFamily="34" charset="-120"/>
              </a:rPr>
              <a:t>準則議題</a:t>
            </a:r>
            <a:endParaRPr lang="en-US" altLang="zh-TW" sz="1100" b="1" u="none" dirty="0">
              <a:solidFill>
                <a:prstClr val="black"/>
              </a:solidFill>
              <a:latin typeface="微軟正黑體" pitchFamily="34" charset="-120"/>
              <a:ea typeface="微軟正黑體" pitchFamily="34" charset="-120"/>
            </a:endParaRPr>
          </a:p>
        </p:txBody>
      </p:sp>
      <p:sp>
        <p:nvSpPr>
          <p:cNvPr id="56" name="矩形 55"/>
          <p:cNvSpPr/>
          <p:nvPr/>
        </p:nvSpPr>
        <p:spPr bwMode="auto">
          <a:xfrm>
            <a:off x="3033828" y="1715879"/>
            <a:ext cx="832028" cy="288000"/>
          </a:xfrm>
          <a:prstGeom prst="rect">
            <a:avLst/>
          </a:prstGeom>
          <a:solidFill>
            <a:schemeClr val="bg1">
              <a:lumMod val="5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a:extLst/>
        </p:spPr>
        <p:txBody>
          <a:bodyPr vert="horz" wrap="square" lIns="91440" tIns="45720" rIns="91440" bIns="45720" numCol="1" rtlCol="0" anchor="ctr" anchorCtr="0" compatLnSpc="1">
            <a:prstTxWarp prst="textNoShape">
              <a:avLst/>
            </a:prstTxWarp>
          </a:bodyPr>
          <a:lstStyle/>
          <a:p>
            <a:pPr algn="ctr" fontAlgn="auto">
              <a:spcBef>
                <a:spcPts val="0"/>
              </a:spcBef>
              <a:spcAft>
                <a:spcPts val="0"/>
              </a:spcAft>
              <a:defRPr/>
            </a:pPr>
            <a:r>
              <a:rPr kumimoji="0" lang="zh-TW" altLang="en-US" sz="1100" b="1" u="none" kern="0" dirty="0">
                <a:solidFill>
                  <a:prstClr val="white"/>
                </a:solidFill>
                <a:latin typeface="微軟正黑體" pitchFamily="34" charset="-120"/>
                <a:ea typeface="微軟正黑體" pitchFamily="34" charset="-120"/>
              </a:rPr>
              <a:t>初始認列</a:t>
            </a:r>
          </a:p>
        </p:txBody>
      </p:sp>
      <p:sp>
        <p:nvSpPr>
          <p:cNvPr id="57" name="矩形 56"/>
          <p:cNvSpPr/>
          <p:nvPr/>
        </p:nvSpPr>
        <p:spPr bwMode="auto">
          <a:xfrm>
            <a:off x="1187271" y="1716607"/>
            <a:ext cx="887131" cy="288000"/>
          </a:xfrm>
          <a:prstGeom prst="rect">
            <a:avLst/>
          </a:prstGeom>
          <a:solidFill>
            <a:schemeClr val="bg1">
              <a:lumMod val="5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a:extLst/>
        </p:spPr>
        <p:txBody>
          <a:bodyPr vert="horz" wrap="square" lIns="91440" tIns="45720" rIns="91440" bIns="45720" numCol="1" rtlCol="0" anchor="ctr" anchorCtr="0" compatLnSpc="1">
            <a:prstTxWarp prst="textNoShape">
              <a:avLst/>
            </a:prstTxWarp>
          </a:bodyPr>
          <a:lstStyle/>
          <a:p>
            <a:pPr algn="ctr"/>
            <a:r>
              <a:rPr lang="zh-TW" altLang="en-US" sz="1100" b="1" u="none" dirty="0">
                <a:solidFill>
                  <a:prstClr val="white"/>
                </a:solidFill>
                <a:latin typeface="微軟正黑體" pitchFamily="34" charset="-120"/>
                <a:ea typeface="微軟正黑體" pitchFamily="34" charset="-120"/>
              </a:rPr>
              <a:t>衡量單位</a:t>
            </a:r>
          </a:p>
        </p:txBody>
      </p:sp>
      <p:sp>
        <p:nvSpPr>
          <p:cNvPr id="58" name="矩形 57"/>
          <p:cNvSpPr/>
          <p:nvPr/>
        </p:nvSpPr>
        <p:spPr bwMode="auto">
          <a:xfrm>
            <a:off x="2149448" y="1716607"/>
            <a:ext cx="834665" cy="288000"/>
          </a:xfrm>
          <a:prstGeom prst="rect">
            <a:avLst/>
          </a:prstGeom>
          <a:solidFill>
            <a:schemeClr val="bg1">
              <a:lumMod val="5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a:extLst/>
        </p:spPr>
        <p:txBody>
          <a:bodyPr vert="horz" wrap="square" lIns="91440" tIns="45720" rIns="91440" bIns="45720" numCol="1" rtlCol="0" anchor="ctr" anchorCtr="0" compatLnSpc="1">
            <a:prstTxWarp prst="textNoShape">
              <a:avLst/>
            </a:prstTxWarp>
          </a:bodyPr>
          <a:lstStyle/>
          <a:p>
            <a:pPr algn="ctr" fontAlgn="auto">
              <a:spcBef>
                <a:spcPts val="0"/>
              </a:spcBef>
              <a:spcAft>
                <a:spcPts val="0"/>
              </a:spcAft>
              <a:defRPr/>
            </a:pPr>
            <a:r>
              <a:rPr kumimoji="0" lang="zh-TW" altLang="en-US" sz="1100" b="1" u="none" kern="0" dirty="0">
                <a:solidFill>
                  <a:prstClr val="white"/>
                </a:solidFill>
                <a:latin typeface="微軟正黑體" pitchFamily="34" charset="-120"/>
                <a:ea typeface="微軟正黑體" pitchFamily="34" charset="-120"/>
              </a:rPr>
              <a:t>合約分類</a:t>
            </a:r>
          </a:p>
        </p:txBody>
      </p:sp>
      <p:sp>
        <p:nvSpPr>
          <p:cNvPr id="59" name="矩形 58"/>
          <p:cNvSpPr/>
          <p:nvPr/>
        </p:nvSpPr>
        <p:spPr bwMode="auto">
          <a:xfrm>
            <a:off x="3918474" y="1716607"/>
            <a:ext cx="892293" cy="288000"/>
          </a:xfrm>
          <a:prstGeom prst="rect">
            <a:avLst/>
          </a:prstGeom>
          <a:solidFill>
            <a:schemeClr val="bg1">
              <a:lumMod val="5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a:extLst/>
        </p:spPr>
        <p:txBody>
          <a:bodyPr vert="horz" wrap="square" lIns="91440" tIns="45720" rIns="91440" bIns="45720" numCol="1" rtlCol="0" anchor="ctr" anchorCtr="0" compatLnSpc="1">
            <a:prstTxWarp prst="textNoShape">
              <a:avLst/>
            </a:prstTxWarp>
          </a:bodyPr>
          <a:lstStyle/>
          <a:p>
            <a:pPr algn="ctr" fontAlgn="auto">
              <a:spcBef>
                <a:spcPts val="0"/>
              </a:spcBef>
              <a:spcAft>
                <a:spcPts val="0"/>
              </a:spcAft>
              <a:defRPr/>
            </a:pPr>
            <a:r>
              <a:rPr kumimoji="0" lang="zh-TW" altLang="en-US" sz="1100" b="1" u="none" kern="0" dirty="0">
                <a:solidFill>
                  <a:prstClr val="white"/>
                </a:solidFill>
                <a:latin typeface="微軟正黑體" pitchFamily="34" charset="-120"/>
                <a:ea typeface="微軟正黑體" pitchFamily="34" charset="-120"/>
              </a:rPr>
              <a:t>分組分群</a:t>
            </a:r>
          </a:p>
        </p:txBody>
      </p:sp>
      <p:sp>
        <p:nvSpPr>
          <p:cNvPr id="60" name="標題 1"/>
          <p:cNvSpPr txBox="1">
            <a:spLocks/>
          </p:cNvSpPr>
          <p:nvPr/>
        </p:nvSpPr>
        <p:spPr>
          <a:xfrm>
            <a:off x="2339757" y="96128"/>
            <a:ext cx="6415839" cy="644840"/>
          </a:xfrm>
          <a:prstGeom prst="rect">
            <a:avLst/>
          </a:prstGeom>
        </p:spPr>
        <p:txBody>
          <a:bodyPr>
            <a:noAutofit/>
          </a:bodyPr>
          <a:lst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a:lstStyle>
          <a:p>
            <a:r>
              <a:rPr lang="en-US" altLang="zh-TW" sz="3700" b="1" u="none" dirty="0" smtClean="0">
                <a:solidFill>
                  <a:srgbClr val="404040"/>
                </a:solidFill>
              </a:rPr>
              <a:t>04. </a:t>
            </a:r>
            <a:r>
              <a:rPr lang="zh-TW" altLang="en-US" sz="3700" b="1" u="none" dirty="0" smtClean="0">
                <a:solidFill>
                  <a:srgbClr val="404040"/>
                </a:solidFill>
              </a:rPr>
              <a:t>應計基礎方式衡量</a:t>
            </a:r>
            <a:endParaRPr lang="zh-TW" altLang="en-US" sz="3700" b="1" u="none" kern="0" dirty="0">
              <a:solidFill>
                <a:srgbClr val="404040"/>
              </a:solidFill>
            </a:endParaRPr>
          </a:p>
        </p:txBody>
      </p:sp>
    </p:spTree>
    <p:extLst>
      <p:ext uri="{BB962C8B-B14F-4D97-AF65-F5344CB8AC3E}">
        <p14:creationId xmlns:p14="http://schemas.microsoft.com/office/powerpoint/2010/main" val="10067453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bwMode="auto">
          <a:xfrm>
            <a:off x="190171" y="1701271"/>
            <a:ext cx="6398069" cy="4140959"/>
          </a:xfrm>
          <a:prstGeom prst="rect">
            <a:avLst/>
          </a:prstGeom>
          <a:noFill/>
          <a:ln>
            <a:solidFill>
              <a:schemeClr val="accent1">
                <a:lumMod val="40000"/>
                <a:lumOff val="60000"/>
              </a:schemeClr>
            </a:solidFill>
            <a:headEnd type="none" w="med" len="med"/>
            <a:tailEnd type="none" w="med" len="med"/>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anchor="t"/>
          <a:lstStyle/>
          <a:p>
            <a:pPr fontAlgn="auto">
              <a:spcBef>
                <a:spcPts val="0"/>
              </a:spcBef>
              <a:spcAft>
                <a:spcPts val="600"/>
              </a:spcAft>
              <a:defRPr/>
            </a:pPr>
            <a:endParaRPr kumimoji="0" lang="en-US" altLang="zh-TW" sz="1800" u="none" dirty="0" smtClean="0">
              <a:solidFill>
                <a:prstClr val="black"/>
              </a:solidFill>
              <a:latin typeface="微軟正黑體" pitchFamily="34" charset="-120"/>
              <a:ea typeface="微軟正黑體" pitchFamily="34" charset="-120"/>
            </a:endParaRPr>
          </a:p>
        </p:txBody>
      </p:sp>
      <p:sp>
        <p:nvSpPr>
          <p:cNvPr id="22" name="矩形 21"/>
          <p:cNvSpPr/>
          <p:nvPr/>
        </p:nvSpPr>
        <p:spPr bwMode="auto">
          <a:xfrm>
            <a:off x="6732240" y="1701271"/>
            <a:ext cx="2232248" cy="4140959"/>
          </a:xfrm>
          <a:prstGeom prst="rect">
            <a:avLst/>
          </a:prstGeom>
          <a:solidFill>
            <a:schemeClr val="bg1"/>
          </a:solidFill>
          <a:ln>
            <a:solidFill>
              <a:schemeClr val="accent1"/>
            </a:solidFill>
            <a:headEnd type="none" w="med" len="med"/>
            <a:tailEnd type="none" w="med" len="med"/>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anchor="t"/>
          <a:lstStyle/>
          <a:p>
            <a:pPr algn="just" fontAlgn="auto">
              <a:spcBef>
                <a:spcPts val="600"/>
              </a:spcBef>
              <a:spcAft>
                <a:spcPts val="0"/>
              </a:spcAft>
            </a:pPr>
            <a:endParaRPr kumimoji="0" lang="en-US" altLang="zh-TW" sz="1400" b="1" u="none" kern="100" dirty="0">
              <a:solidFill>
                <a:prstClr val="black"/>
              </a:solidFill>
              <a:latin typeface="微軟正黑體" pitchFamily="34" charset="-120"/>
              <a:ea typeface="微軟正黑體" pitchFamily="34" charset="-120"/>
              <a:cs typeface="Courier New"/>
            </a:endParaRPr>
          </a:p>
          <a:p>
            <a:pPr algn="just" fontAlgn="auto">
              <a:spcBef>
                <a:spcPts val="600"/>
              </a:spcBef>
              <a:spcAft>
                <a:spcPts val="0"/>
              </a:spcAft>
            </a:pPr>
            <a:endParaRPr kumimoji="0" lang="en-US" altLang="zh-TW" sz="1400" b="1" u="none" kern="100" dirty="0" smtClean="0">
              <a:solidFill>
                <a:prstClr val="black"/>
              </a:solidFill>
              <a:latin typeface="微軟正黑體" pitchFamily="34" charset="-120"/>
              <a:ea typeface="微軟正黑體" pitchFamily="34" charset="-120"/>
              <a:cs typeface="Courier New"/>
            </a:endParaRPr>
          </a:p>
          <a:p>
            <a:pPr marL="182563" indent="-182563" algn="just" fontAlgn="auto">
              <a:spcBef>
                <a:spcPts val="600"/>
              </a:spcBef>
              <a:spcAft>
                <a:spcPts val="0"/>
              </a:spcAft>
              <a:buSzPct val="80000"/>
              <a:buFont typeface="Wingdings" pitchFamily="2" charset="2"/>
              <a:buChar char="u"/>
            </a:pPr>
            <a:r>
              <a:rPr kumimoji="0" lang="en-US" altLang="zh-TW" sz="1400" b="1" u="none" kern="100" dirty="0" smtClean="0">
                <a:solidFill>
                  <a:prstClr val="black"/>
                </a:solidFill>
                <a:latin typeface="微軟正黑體" pitchFamily="34" charset="-120"/>
                <a:ea typeface="微軟正黑體" pitchFamily="34" charset="-120"/>
                <a:cs typeface="Courier New"/>
              </a:rPr>
              <a:t>IFRS17</a:t>
            </a:r>
            <a:r>
              <a:rPr kumimoji="0" lang="zh-TW" altLang="en-US" sz="1400" b="1" u="none" kern="100" dirty="0">
                <a:solidFill>
                  <a:prstClr val="black"/>
                </a:solidFill>
                <a:latin typeface="微軟正黑體" pitchFamily="34" charset="-120"/>
                <a:ea typeface="微軟正黑體" pitchFamily="34" charset="-120"/>
                <a:cs typeface="Courier New"/>
              </a:rPr>
              <a:t>財報表達將與現行財報架構有顯著差異，新架構</a:t>
            </a:r>
            <a:r>
              <a:rPr kumimoji="0" lang="zh-TW" altLang="en-US" sz="1400" b="1" u="none" kern="100" dirty="0" smtClean="0">
                <a:solidFill>
                  <a:prstClr val="black"/>
                </a:solidFill>
                <a:latin typeface="微軟正黑體" pitchFamily="34" charset="-120"/>
                <a:ea typeface="微軟正黑體" pitchFamily="34" charset="-120"/>
                <a:cs typeface="Courier New"/>
              </a:rPr>
              <a:t>下之損益表</a:t>
            </a:r>
            <a:r>
              <a:rPr kumimoji="0" lang="zh-TW" altLang="en-US" sz="1400" b="1" u="none" kern="100" dirty="0" smtClean="0">
                <a:solidFill>
                  <a:srgbClr val="FF0000"/>
                </a:solidFill>
                <a:latin typeface="微軟正黑體" pitchFamily="34" charset="-120"/>
                <a:ea typeface="微軟正黑體" pitchFamily="34" charset="-120"/>
                <a:cs typeface="Courier New"/>
              </a:rPr>
              <a:t>保險</a:t>
            </a:r>
            <a:r>
              <a:rPr kumimoji="0" lang="zh-TW" altLang="en-US" sz="1400" b="1" u="none" kern="100" dirty="0">
                <a:solidFill>
                  <a:srgbClr val="FF0000"/>
                </a:solidFill>
                <a:latin typeface="微軟正黑體" pitchFamily="34" charset="-120"/>
                <a:ea typeface="微軟正黑體" pitchFamily="34" charset="-120"/>
                <a:cs typeface="Courier New"/>
              </a:rPr>
              <a:t>利潤與財務</a:t>
            </a:r>
            <a:r>
              <a:rPr kumimoji="0" lang="zh-TW" altLang="en-US" sz="1400" b="1" u="none" kern="100" dirty="0" smtClean="0">
                <a:solidFill>
                  <a:srgbClr val="FF0000"/>
                </a:solidFill>
                <a:latin typeface="微軟正黑體" pitchFamily="34" charset="-120"/>
                <a:ea typeface="微軟正黑體" pitchFamily="34" charset="-120"/>
                <a:cs typeface="Courier New"/>
              </a:rPr>
              <a:t>利潤將獨立表達</a:t>
            </a:r>
            <a:r>
              <a:rPr kumimoji="0" lang="zh-TW" altLang="en-US" sz="1400" b="1" u="none" kern="100" dirty="0" smtClean="0">
                <a:solidFill>
                  <a:prstClr val="black"/>
                </a:solidFill>
                <a:latin typeface="微軟正黑體" pitchFamily="34" charset="-120"/>
                <a:ea typeface="微軟正黑體" pitchFamily="34" charset="-120"/>
                <a:cs typeface="Courier New"/>
              </a:rPr>
              <a:t>，清楚呈現公司</a:t>
            </a:r>
            <a:r>
              <a:rPr kumimoji="0" lang="zh-TW" altLang="en-US" sz="1400" b="1" u="none" kern="100" dirty="0">
                <a:solidFill>
                  <a:prstClr val="black"/>
                </a:solidFill>
                <a:latin typeface="微軟正黑體" pitchFamily="34" charset="-120"/>
                <a:ea typeface="微軟正黑體" pitchFamily="34" charset="-120"/>
                <a:cs typeface="Courier New"/>
              </a:rPr>
              <a:t>經營績效。</a:t>
            </a:r>
          </a:p>
          <a:p>
            <a:pPr marL="182563" indent="-182563" algn="just" fontAlgn="auto">
              <a:spcBef>
                <a:spcPts val="600"/>
              </a:spcBef>
              <a:spcAft>
                <a:spcPts val="0"/>
              </a:spcAft>
              <a:buSzPct val="80000"/>
              <a:buFont typeface="Wingdings" pitchFamily="2" charset="2"/>
              <a:buChar char="u"/>
            </a:pPr>
            <a:r>
              <a:rPr kumimoji="0" lang="zh-TW" altLang="en-US" sz="1400" b="1" u="none" kern="100" dirty="0" smtClean="0">
                <a:solidFill>
                  <a:prstClr val="black"/>
                </a:solidFill>
                <a:latin typeface="微軟正黑體" pitchFamily="34" charset="-120"/>
                <a:ea typeface="微軟正黑體" pitchFamily="34" charset="-120"/>
                <a:cs typeface="Courier New"/>
              </a:rPr>
              <a:t>保費收入概念</a:t>
            </a:r>
            <a:r>
              <a:rPr kumimoji="0" lang="zh-TW" altLang="en-US" sz="1400" b="1" u="none" kern="100" dirty="0">
                <a:solidFill>
                  <a:prstClr val="black"/>
                </a:solidFill>
                <a:latin typeface="微軟正黑體" pitchFamily="34" charset="-120"/>
                <a:ea typeface="微軟正黑體" pitchFamily="34" charset="-120"/>
                <a:cs typeface="Courier New"/>
              </a:rPr>
              <a:t>消</a:t>
            </a:r>
            <a:r>
              <a:rPr kumimoji="0" lang="zh-TW" altLang="en-US" sz="1400" b="1" u="none" kern="100" dirty="0" smtClean="0">
                <a:solidFill>
                  <a:prstClr val="black"/>
                </a:solidFill>
                <a:latin typeface="微軟正黑體" pitchFamily="34" charset="-120"/>
                <a:ea typeface="微軟正黑體" pitchFamily="34" charset="-120"/>
                <a:cs typeface="Courier New"/>
              </a:rPr>
              <a:t>失，收入</a:t>
            </a:r>
            <a:r>
              <a:rPr kumimoji="0" lang="zh-TW" altLang="en-US" sz="1400" b="1" u="none" kern="100" dirty="0">
                <a:solidFill>
                  <a:prstClr val="black"/>
                </a:solidFill>
                <a:latin typeface="微軟正黑體" pitchFamily="34" charset="-120"/>
                <a:ea typeface="微軟正黑體" pitchFamily="34" charset="-120"/>
                <a:cs typeface="Courier New"/>
              </a:rPr>
              <a:t>項</a:t>
            </a:r>
            <a:r>
              <a:rPr kumimoji="0" lang="zh-TW" altLang="en-US" sz="1400" b="1" u="none" kern="100" dirty="0" smtClean="0">
                <a:solidFill>
                  <a:srgbClr val="FF0000"/>
                </a:solidFill>
                <a:latin typeface="微軟正黑體" pitchFamily="34" charset="-120"/>
                <a:ea typeface="微軟正黑體" pitchFamily="34" charset="-120"/>
                <a:cs typeface="Courier New"/>
              </a:rPr>
              <a:t>剔除儲蓄保費</a:t>
            </a:r>
            <a:r>
              <a:rPr kumimoji="0" lang="zh-TW" altLang="en-US" sz="1400" b="1" u="none" kern="100" dirty="0" smtClean="0">
                <a:solidFill>
                  <a:prstClr val="black"/>
                </a:solidFill>
                <a:latin typeface="微軟正黑體" pitchFamily="34" charset="-120"/>
                <a:ea typeface="微軟正黑體" pitchFamily="34" charset="-120"/>
                <a:cs typeface="Courier New"/>
              </a:rPr>
              <a:t>；新架構下契約價值攤分入帳，為未來損益主要來源。</a:t>
            </a:r>
            <a:endParaRPr kumimoji="0" lang="en-US" altLang="zh-TW" sz="1400" b="1" u="none" kern="100" dirty="0" smtClean="0">
              <a:solidFill>
                <a:prstClr val="black"/>
              </a:solidFill>
              <a:latin typeface="微軟正黑體" pitchFamily="34" charset="-120"/>
              <a:ea typeface="微軟正黑體" pitchFamily="34" charset="-120"/>
              <a:cs typeface="Courier New"/>
            </a:endParaRPr>
          </a:p>
          <a:p>
            <a:pPr marL="182563" indent="-182563" algn="just" fontAlgn="auto">
              <a:spcBef>
                <a:spcPts val="600"/>
              </a:spcBef>
              <a:spcAft>
                <a:spcPts val="0"/>
              </a:spcAft>
              <a:buSzPct val="80000"/>
              <a:buFont typeface="Wingdings" pitchFamily="2" charset="2"/>
              <a:buChar char="u"/>
            </a:pPr>
            <a:r>
              <a:rPr kumimoji="0" lang="en-US" altLang="zh-TW" sz="1400" b="1" u="none" kern="100" dirty="0" smtClean="0">
                <a:solidFill>
                  <a:prstClr val="black"/>
                </a:solidFill>
                <a:latin typeface="微軟正黑體" pitchFamily="34" charset="-120"/>
                <a:ea typeface="微軟正黑體" pitchFamily="34" charset="-120"/>
                <a:cs typeface="Courier New"/>
              </a:rPr>
              <a:t>IFRS17</a:t>
            </a:r>
            <a:r>
              <a:rPr kumimoji="0" lang="zh-TW" altLang="en-US" sz="1400" b="1" u="none" kern="100" dirty="0" smtClean="0">
                <a:solidFill>
                  <a:prstClr val="black"/>
                </a:solidFill>
                <a:latin typeface="微軟正黑體" pitchFamily="34" charset="-120"/>
                <a:ea typeface="微軟正黑體" pitchFamily="34" charset="-120"/>
                <a:cs typeface="Courier New"/>
              </a:rPr>
              <a:t>下預算</a:t>
            </a:r>
            <a:r>
              <a:rPr kumimoji="0" lang="zh-TW" altLang="en-US" sz="1400" b="1" u="none" kern="100" dirty="0">
                <a:solidFill>
                  <a:prstClr val="black"/>
                </a:solidFill>
                <a:latin typeface="微軟正黑體" pitchFamily="34" charset="-120"/>
                <a:ea typeface="微軟正黑體" pitchFamily="34" charset="-120"/>
                <a:cs typeface="Courier New"/>
              </a:rPr>
              <a:t>控管</a:t>
            </a:r>
            <a:r>
              <a:rPr kumimoji="0" lang="zh-TW" altLang="en-US" sz="1400" b="1" u="none" kern="100" dirty="0" smtClean="0">
                <a:solidFill>
                  <a:prstClr val="black"/>
                </a:solidFill>
                <a:latin typeface="微軟正黑體" pitchFamily="34" charset="-120"/>
                <a:ea typeface="微軟正黑體" pitchFamily="34" charset="-120"/>
                <a:cs typeface="Courier New"/>
              </a:rPr>
              <a:t>績效將影響損益平穩性。</a:t>
            </a:r>
            <a:endParaRPr kumimoji="0" lang="zh-TW" altLang="en-US" sz="1400" b="1" u="none" kern="100" dirty="0">
              <a:solidFill>
                <a:prstClr val="black"/>
              </a:solidFill>
              <a:latin typeface="微軟正黑體" pitchFamily="34" charset="-120"/>
              <a:ea typeface="微軟正黑體" pitchFamily="34" charset="-120"/>
              <a:cs typeface="Courier New"/>
            </a:endParaRPr>
          </a:p>
        </p:txBody>
      </p:sp>
      <p:sp>
        <p:nvSpPr>
          <p:cNvPr id="23" name="五邊形 22"/>
          <p:cNvSpPr/>
          <p:nvPr/>
        </p:nvSpPr>
        <p:spPr bwMode="auto">
          <a:xfrm rot="5400000">
            <a:off x="3209145" y="-1317699"/>
            <a:ext cx="360122" cy="6398069"/>
          </a:xfrm>
          <a:prstGeom prst="homePlate">
            <a:avLst>
              <a:gd name="adj" fmla="val 0"/>
            </a:avLst>
          </a:prstGeom>
          <a:solidFill>
            <a:schemeClr val="accent1">
              <a:lumMod val="40000"/>
              <a:lumOff val="60000"/>
            </a:schemeClr>
          </a:solidFill>
          <a:ln w="9525" cap="flat" cmpd="sng" algn="ctr">
            <a:solidFill>
              <a:schemeClr val="accent1">
                <a:lumMod val="40000"/>
                <a:lumOff val="6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a:bevelT w="139700" h="139700"/>
          </a:sp3d>
          <a:extLst/>
        </p:spPr>
        <p:txBody>
          <a:bodyPr vert="vert270" wrap="square" lIns="91440" tIns="45720" rIns="91440" bIns="45720" numCol="1" rtlCol="0" anchor="ctr" anchorCtr="0" compatLnSpc="1">
            <a:prstTxWarp prst="textNoShape">
              <a:avLst/>
            </a:prstTxWarp>
          </a:bodyPr>
          <a:lstStyle/>
          <a:p>
            <a:pPr algn="ctr" fontAlgn="auto">
              <a:spcBef>
                <a:spcPts val="0"/>
              </a:spcBef>
              <a:spcAft>
                <a:spcPts val="0"/>
              </a:spcAft>
            </a:pPr>
            <a:r>
              <a:rPr kumimoji="0" lang="en-US" altLang="zh-TW" sz="1800" b="1" u="none" dirty="0">
                <a:solidFill>
                  <a:prstClr val="black"/>
                </a:solidFill>
                <a:latin typeface="微軟正黑體" pitchFamily="34" charset="-120"/>
                <a:ea typeface="微軟正黑體" pitchFamily="34" charset="-120"/>
              </a:rPr>
              <a:t>(</a:t>
            </a:r>
            <a:r>
              <a:rPr kumimoji="0" lang="zh-TW" altLang="en-US" sz="1800" b="1" u="none" dirty="0">
                <a:solidFill>
                  <a:prstClr val="black"/>
                </a:solidFill>
                <a:latin typeface="微軟正黑體" pitchFamily="34" charset="-120"/>
                <a:ea typeface="微軟正黑體" pitchFamily="34" charset="-120"/>
              </a:rPr>
              <a:t>一</a:t>
            </a:r>
            <a:r>
              <a:rPr kumimoji="0" lang="en-US" altLang="zh-TW" sz="1800" b="1" u="none" dirty="0">
                <a:solidFill>
                  <a:prstClr val="black"/>
                </a:solidFill>
                <a:latin typeface="微軟正黑體" pitchFamily="34" charset="-120"/>
                <a:ea typeface="微軟正黑體" pitchFamily="34" charset="-120"/>
              </a:rPr>
              <a:t>)</a:t>
            </a:r>
            <a:r>
              <a:rPr kumimoji="0" lang="zh-TW" altLang="en-US" sz="1800" b="1" u="none" dirty="0" smtClean="0">
                <a:solidFill>
                  <a:prstClr val="black"/>
                </a:solidFill>
                <a:latin typeface="微軟正黑體" pitchFamily="34" charset="-120"/>
                <a:ea typeface="微軟正黑體" pitchFamily="34" charset="-120"/>
              </a:rPr>
              <a:t>損益表獨立表達保險</a:t>
            </a:r>
            <a:r>
              <a:rPr kumimoji="0" lang="zh-TW" altLang="en-US" sz="1800" b="1" u="none" dirty="0">
                <a:solidFill>
                  <a:prstClr val="black"/>
                </a:solidFill>
                <a:latin typeface="微軟正黑體" pitchFamily="34" charset="-120"/>
                <a:ea typeface="微軟正黑體" pitchFamily="34" charset="-120"/>
              </a:rPr>
              <a:t>利潤與財務利潤</a:t>
            </a:r>
            <a:endParaRPr kumimoji="0" lang="zh-TW" altLang="en-US" sz="1800" b="1" u="none" dirty="0" smtClean="0">
              <a:solidFill>
                <a:prstClr val="black"/>
              </a:solidFill>
              <a:latin typeface="微軟正黑體" pitchFamily="34" charset="-120"/>
              <a:ea typeface="微軟正黑體" pitchFamily="34" charset="-120"/>
            </a:endParaRPr>
          </a:p>
        </p:txBody>
      </p:sp>
      <p:sp>
        <p:nvSpPr>
          <p:cNvPr id="24" name="五邊形 23"/>
          <p:cNvSpPr/>
          <p:nvPr/>
        </p:nvSpPr>
        <p:spPr bwMode="auto">
          <a:xfrm rot="5400000">
            <a:off x="7665981" y="759923"/>
            <a:ext cx="360122" cy="2230160"/>
          </a:xfrm>
          <a:prstGeom prst="homePlate">
            <a:avLst>
              <a:gd name="adj" fmla="val 0"/>
            </a:avLst>
          </a:prstGeom>
          <a:solidFill>
            <a:schemeClr val="accent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a:bevelT w="139700" h="139700"/>
          </a:sp3d>
          <a:extLst/>
        </p:spPr>
        <p:txBody>
          <a:bodyPr vert="vert270" wrap="square" lIns="91440" tIns="45720" rIns="91440" bIns="45720" numCol="1" rtlCol="0" anchor="ctr" anchorCtr="0" compatLnSpc="1">
            <a:prstTxWarp prst="textNoShape">
              <a:avLst/>
            </a:prstTxWarp>
          </a:bodyPr>
          <a:lstStyle/>
          <a:p>
            <a:pPr algn="ctr" fontAlgn="auto">
              <a:spcBef>
                <a:spcPts val="0"/>
              </a:spcBef>
              <a:spcAft>
                <a:spcPts val="0"/>
              </a:spcAft>
            </a:pPr>
            <a:r>
              <a:rPr kumimoji="0" lang="zh-TW" altLang="en-US" sz="1800" b="1" u="none" dirty="0" smtClean="0">
                <a:solidFill>
                  <a:prstClr val="white"/>
                </a:solidFill>
                <a:latin typeface="微軟正黑體" pitchFamily="34" charset="-120"/>
                <a:ea typeface="微軟正黑體" pitchFamily="34" charset="-120"/>
              </a:rPr>
              <a:t>說明</a:t>
            </a:r>
          </a:p>
        </p:txBody>
      </p:sp>
      <p:graphicFrame>
        <p:nvGraphicFramePr>
          <p:cNvPr id="25" name="表格 24"/>
          <p:cNvGraphicFramePr>
            <a:graphicFrameLocks noGrp="1"/>
          </p:cNvGraphicFramePr>
          <p:nvPr>
            <p:extLst>
              <p:ext uri="{D42A27DB-BD31-4B8C-83A1-F6EECF244321}">
                <p14:modId xmlns:p14="http://schemas.microsoft.com/office/powerpoint/2010/main" val="1350102781"/>
              </p:ext>
            </p:extLst>
          </p:nvPr>
        </p:nvGraphicFramePr>
        <p:xfrm>
          <a:off x="251533" y="2349448"/>
          <a:ext cx="2320149" cy="3263107"/>
        </p:xfrm>
        <a:graphic>
          <a:graphicData uri="http://schemas.openxmlformats.org/drawingml/2006/table">
            <a:tbl>
              <a:tblPr firstRow="1" bandRow="1">
                <a:tableStyleId>{5C22544A-7EE6-4342-B048-85BDC9FD1C3A}</a:tableStyleId>
              </a:tblPr>
              <a:tblGrid>
                <a:gridCol w="2320149">
                  <a:extLst>
                    <a:ext uri="{9D8B030D-6E8A-4147-A177-3AD203B41FA5}">
                      <a16:colId xmlns:a16="http://schemas.microsoft.com/office/drawing/2014/main" val="20000"/>
                    </a:ext>
                  </a:extLst>
                </a:gridCol>
              </a:tblGrid>
              <a:tr h="489860">
                <a:tc>
                  <a:txBody>
                    <a:bodyPr/>
                    <a:lstStyle/>
                    <a:p>
                      <a:pPr algn="ctr"/>
                      <a:r>
                        <a:rPr lang="zh-TW" altLang="en-US" sz="1700" b="1" dirty="0" smtClean="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現行損益表</a:t>
                      </a:r>
                      <a:endParaRPr lang="zh-TW" altLang="en-US" sz="17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endParaRPr>
                    </a:p>
                  </a:txBody>
                  <a:tcPr marL="70149" marR="70149" marT="35083" marB="35083" anchor="ctr">
                    <a:solidFill>
                      <a:srgbClr val="558ED5"/>
                    </a:solidFill>
                  </a:tcPr>
                </a:tc>
                <a:extLst>
                  <a:ext uri="{0D108BD9-81ED-4DB2-BD59-A6C34878D82A}">
                    <a16:rowId xmlns:a16="http://schemas.microsoft.com/office/drawing/2014/main" val="10000"/>
                  </a:ext>
                </a:extLst>
              </a:tr>
              <a:tr h="297912">
                <a:tc>
                  <a:txBody>
                    <a:bodyPr/>
                    <a:lstStyle/>
                    <a:p>
                      <a:pPr marL="0" lvl="0" indent="-241200" algn="l"/>
                      <a:r>
                        <a:rPr lang="zh-TW" altLang="en-US" sz="1200" b="1" dirty="0" smtClean="0">
                          <a:solidFill>
                            <a:schemeClr val="bg1"/>
                          </a:solidFill>
                          <a:latin typeface="微軟正黑體" pitchFamily="34" charset="-120"/>
                          <a:ea typeface="微軟正黑體" pitchFamily="34" charset="-120"/>
                        </a:rPr>
                        <a:t>收入</a:t>
                      </a:r>
                      <a:r>
                        <a:rPr lang="en-US" altLang="zh-TW" sz="1200" b="1" dirty="0" smtClean="0">
                          <a:solidFill>
                            <a:schemeClr val="bg1"/>
                          </a:solidFill>
                          <a:latin typeface="微軟正黑體" pitchFamily="34" charset="-120"/>
                          <a:ea typeface="微軟正黑體" pitchFamily="34" charset="-120"/>
                        </a:rPr>
                        <a:t>=A+B+C</a:t>
                      </a:r>
                      <a:endParaRPr lang="zh-TW" altLang="en-US" sz="1200" b="1" dirty="0">
                        <a:solidFill>
                          <a:schemeClr val="bg1"/>
                        </a:solidFill>
                        <a:latin typeface="微軟正黑體" pitchFamily="34" charset="-120"/>
                        <a:ea typeface="微軟正黑體" pitchFamily="34" charset="-120"/>
                      </a:endParaRPr>
                    </a:p>
                  </a:txBody>
                  <a:tcPr marL="70149" marR="70149" marT="35083" marB="35083" anchor="ctr">
                    <a:solidFill>
                      <a:schemeClr val="tx1">
                        <a:lumMod val="65000"/>
                        <a:lumOff val="35000"/>
                      </a:schemeClr>
                    </a:solidFill>
                  </a:tcPr>
                </a:tc>
                <a:extLst>
                  <a:ext uri="{0D108BD9-81ED-4DB2-BD59-A6C34878D82A}">
                    <a16:rowId xmlns:a16="http://schemas.microsoft.com/office/drawing/2014/main" val="10001"/>
                  </a:ext>
                </a:extLst>
              </a:tr>
              <a:tr h="297912">
                <a:tc>
                  <a:txBody>
                    <a:bodyPr/>
                    <a:lstStyle/>
                    <a:p>
                      <a:pPr marL="457200" lvl="2" indent="0" algn="l"/>
                      <a:r>
                        <a:rPr lang="en-US" altLang="zh-TW" sz="1200" b="1" dirty="0" smtClean="0">
                          <a:solidFill>
                            <a:schemeClr val="tx1">
                              <a:lumMod val="65000"/>
                              <a:lumOff val="35000"/>
                            </a:schemeClr>
                          </a:solidFill>
                          <a:latin typeface="微軟正黑體" pitchFamily="34" charset="-120"/>
                          <a:ea typeface="微軟正黑體" pitchFamily="34" charset="-120"/>
                        </a:rPr>
                        <a:t>A.</a:t>
                      </a:r>
                      <a:r>
                        <a:rPr lang="zh-TW" altLang="en-US" sz="1200" b="1" dirty="0" smtClean="0">
                          <a:solidFill>
                            <a:schemeClr val="tx1">
                              <a:lumMod val="65000"/>
                              <a:lumOff val="35000"/>
                            </a:schemeClr>
                          </a:solidFill>
                          <a:latin typeface="微軟正黑體" pitchFamily="34" charset="-120"/>
                          <a:ea typeface="微軟正黑體" pitchFamily="34" charset="-120"/>
                        </a:rPr>
                        <a:t>保費收入</a:t>
                      </a:r>
                      <a:endParaRPr lang="zh-TW" altLang="en-US" sz="1200" b="1" dirty="0">
                        <a:solidFill>
                          <a:schemeClr val="tx1">
                            <a:lumMod val="65000"/>
                            <a:lumOff val="35000"/>
                          </a:schemeClr>
                        </a:solidFill>
                        <a:latin typeface="微軟正黑體" pitchFamily="34" charset="-120"/>
                        <a:ea typeface="微軟正黑體" pitchFamily="34" charset="-120"/>
                      </a:endParaRPr>
                    </a:p>
                  </a:txBody>
                  <a:tcPr marL="70149" marR="70149" marT="35083" marB="35083" anchor="ctr">
                    <a:lnB w="12700" cap="flat" cmpd="sng" algn="ctr">
                      <a:solidFill>
                        <a:schemeClr val="bg1"/>
                      </a:solidFill>
                      <a:prstDash val="solid"/>
                      <a:round/>
                      <a:headEnd type="none" w="med" len="med"/>
                      <a:tailEnd type="none" w="med" len="med"/>
                    </a:lnB>
                    <a:solidFill>
                      <a:srgbClr val="EAEAEA"/>
                    </a:solidFill>
                  </a:tcPr>
                </a:tc>
                <a:extLst>
                  <a:ext uri="{0D108BD9-81ED-4DB2-BD59-A6C34878D82A}">
                    <a16:rowId xmlns:a16="http://schemas.microsoft.com/office/drawing/2014/main" val="10002"/>
                  </a:ext>
                </a:extLst>
              </a:tr>
              <a:tr h="297912">
                <a:tc>
                  <a:txBody>
                    <a:bodyPr/>
                    <a:lstStyle/>
                    <a:p>
                      <a:pPr marL="466725" marR="0" lvl="2" indent="-9525" algn="l"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tx1">
                              <a:lumMod val="65000"/>
                              <a:lumOff val="35000"/>
                            </a:schemeClr>
                          </a:solidFill>
                          <a:latin typeface="微軟正黑體" pitchFamily="34" charset="-120"/>
                          <a:ea typeface="微軟正黑體" pitchFamily="34" charset="-120"/>
                          <a:cs typeface="+mn-cs"/>
                        </a:rPr>
                        <a:t>B.</a:t>
                      </a:r>
                      <a:r>
                        <a:rPr lang="zh-TW" altLang="en-US" sz="1200" b="1" kern="1200" dirty="0" smtClean="0">
                          <a:solidFill>
                            <a:schemeClr val="tx1">
                              <a:lumMod val="65000"/>
                              <a:lumOff val="35000"/>
                            </a:schemeClr>
                          </a:solidFill>
                          <a:latin typeface="微軟正黑體" pitchFamily="34" charset="-120"/>
                          <a:ea typeface="微軟正黑體" pitchFamily="34" charset="-120"/>
                          <a:cs typeface="+mn-cs"/>
                        </a:rPr>
                        <a:t>投資收入</a:t>
                      </a:r>
                      <a:endParaRPr lang="zh-TW" altLang="en-US" sz="1100" b="1" kern="1200" dirty="0" smtClean="0">
                        <a:solidFill>
                          <a:schemeClr val="tx1">
                            <a:lumMod val="65000"/>
                            <a:lumOff val="35000"/>
                          </a:schemeClr>
                        </a:solidFill>
                        <a:latin typeface="微軟正黑體" pitchFamily="34" charset="-120"/>
                        <a:ea typeface="微軟正黑體" pitchFamily="34" charset="-120"/>
                        <a:cs typeface="+mn-cs"/>
                      </a:endParaRPr>
                    </a:p>
                  </a:txBody>
                  <a:tcPr marL="70149" marR="70149" marT="35083" marB="350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AEA"/>
                    </a:solidFill>
                  </a:tcPr>
                </a:tc>
                <a:extLst>
                  <a:ext uri="{0D108BD9-81ED-4DB2-BD59-A6C34878D82A}">
                    <a16:rowId xmlns:a16="http://schemas.microsoft.com/office/drawing/2014/main" val="10003"/>
                  </a:ext>
                </a:extLst>
              </a:tr>
              <a:tr h="297912">
                <a:tc>
                  <a:txBody>
                    <a:bodyPr/>
                    <a:lstStyle/>
                    <a:p>
                      <a:pPr marL="466725" marR="0" lvl="2" indent="-9525" algn="l"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tx1">
                              <a:lumMod val="65000"/>
                              <a:lumOff val="35000"/>
                            </a:schemeClr>
                          </a:solidFill>
                          <a:latin typeface="微軟正黑體" pitchFamily="34" charset="-120"/>
                          <a:ea typeface="微軟正黑體" pitchFamily="34" charset="-120"/>
                          <a:cs typeface="+mn-cs"/>
                        </a:rPr>
                        <a:t>C.</a:t>
                      </a:r>
                      <a:r>
                        <a:rPr lang="zh-TW" altLang="en-US" sz="1200" b="1" kern="1200" dirty="0" smtClean="0">
                          <a:solidFill>
                            <a:schemeClr val="tx1">
                              <a:lumMod val="65000"/>
                              <a:lumOff val="35000"/>
                            </a:schemeClr>
                          </a:solidFill>
                          <a:latin typeface="微軟正黑體" pitchFamily="34" charset="-120"/>
                          <a:ea typeface="微軟正黑體" pitchFamily="34" charset="-120"/>
                          <a:cs typeface="+mn-cs"/>
                        </a:rPr>
                        <a:t>其他收入</a:t>
                      </a:r>
                    </a:p>
                  </a:txBody>
                  <a:tcPr marL="70149" marR="70149" marT="35083" marB="35083" anchor="ctr">
                    <a:lnT w="12700" cap="flat" cmpd="sng" algn="ctr">
                      <a:solidFill>
                        <a:schemeClr val="bg1"/>
                      </a:solidFill>
                      <a:prstDash val="solid"/>
                      <a:round/>
                      <a:headEnd type="none" w="med" len="med"/>
                      <a:tailEnd type="none" w="med" len="med"/>
                    </a:lnT>
                    <a:solidFill>
                      <a:srgbClr val="EAEAEA"/>
                    </a:solidFill>
                  </a:tcPr>
                </a:tc>
                <a:extLst>
                  <a:ext uri="{0D108BD9-81ED-4DB2-BD59-A6C34878D82A}">
                    <a16:rowId xmlns:a16="http://schemas.microsoft.com/office/drawing/2014/main" val="10004"/>
                  </a:ext>
                </a:extLst>
              </a:tr>
              <a:tr h="297912">
                <a:tc>
                  <a:txBody>
                    <a:bodyPr/>
                    <a:lstStyle/>
                    <a:p>
                      <a:pPr marL="0" lvl="0" indent="-241200" algn="l"/>
                      <a:r>
                        <a:rPr lang="zh-TW" altLang="en-US" sz="1200" b="1" kern="1200" dirty="0" smtClean="0">
                          <a:solidFill>
                            <a:schemeClr val="bg1"/>
                          </a:solidFill>
                          <a:latin typeface="微軟正黑體" pitchFamily="34" charset="-120"/>
                          <a:ea typeface="微軟正黑體" pitchFamily="34" charset="-120"/>
                          <a:cs typeface="+mn-cs"/>
                        </a:rPr>
                        <a:t>支出</a:t>
                      </a:r>
                      <a:r>
                        <a:rPr lang="en-US" altLang="zh-TW" sz="1200" b="1" kern="1200" dirty="0" smtClean="0">
                          <a:solidFill>
                            <a:schemeClr val="bg1"/>
                          </a:solidFill>
                          <a:latin typeface="微軟正黑體" pitchFamily="34" charset="-120"/>
                          <a:ea typeface="微軟正黑體" pitchFamily="34" charset="-120"/>
                          <a:cs typeface="+mn-cs"/>
                        </a:rPr>
                        <a:t>=D+E+F</a:t>
                      </a:r>
                      <a:endParaRPr lang="zh-TW" altLang="en-US" sz="1200" b="1" kern="1200" dirty="0">
                        <a:solidFill>
                          <a:schemeClr val="bg1"/>
                        </a:solidFill>
                        <a:latin typeface="微軟正黑體" pitchFamily="34" charset="-120"/>
                        <a:ea typeface="微軟正黑體" pitchFamily="34" charset="-120"/>
                        <a:cs typeface="+mn-cs"/>
                      </a:endParaRPr>
                    </a:p>
                  </a:txBody>
                  <a:tcPr marL="70149" marR="70149" marT="35083" marB="35083" anchor="ctr">
                    <a:lnB w="12700" cap="flat" cmpd="sng" algn="ctr">
                      <a:solidFill>
                        <a:schemeClr val="bg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5"/>
                  </a:ext>
                </a:extLst>
              </a:tr>
              <a:tr h="297912">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tx1">
                              <a:lumMod val="65000"/>
                              <a:lumOff val="35000"/>
                            </a:schemeClr>
                          </a:solidFill>
                          <a:latin typeface="微軟正黑體" pitchFamily="34" charset="-120"/>
                          <a:ea typeface="微軟正黑體" pitchFamily="34" charset="-120"/>
                          <a:cs typeface="+mn-cs"/>
                        </a:rPr>
                        <a:t>D.</a:t>
                      </a:r>
                      <a:r>
                        <a:rPr lang="zh-TW" altLang="en-US" sz="1200" b="1" kern="1200" dirty="0" smtClean="0">
                          <a:solidFill>
                            <a:schemeClr val="tx1">
                              <a:lumMod val="65000"/>
                              <a:lumOff val="35000"/>
                            </a:schemeClr>
                          </a:solidFill>
                          <a:latin typeface="微軟正黑體" pitchFamily="34" charset="-120"/>
                          <a:ea typeface="微軟正黑體" pitchFamily="34" charset="-120"/>
                          <a:cs typeface="+mn-cs"/>
                        </a:rPr>
                        <a:t>理賠與費用</a:t>
                      </a:r>
                      <a:endParaRPr lang="zh-TW" altLang="en-US" sz="1200" b="1" kern="1200" dirty="0">
                        <a:solidFill>
                          <a:schemeClr val="tx1">
                            <a:lumMod val="65000"/>
                            <a:lumOff val="35000"/>
                          </a:schemeClr>
                        </a:solidFill>
                        <a:latin typeface="微軟正黑體" pitchFamily="34" charset="-120"/>
                        <a:ea typeface="微軟正黑體" pitchFamily="34" charset="-120"/>
                        <a:cs typeface="+mn-cs"/>
                      </a:endParaRPr>
                    </a:p>
                  </a:txBody>
                  <a:tcPr marL="70149" marR="70149" marT="35083" marB="350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AEA"/>
                    </a:solidFill>
                  </a:tcPr>
                </a:tc>
                <a:extLst>
                  <a:ext uri="{0D108BD9-81ED-4DB2-BD59-A6C34878D82A}">
                    <a16:rowId xmlns:a16="http://schemas.microsoft.com/office/drawing/2014/main" val="10006"/>
                  </a:ext>
                </a:extLst>
              </a:tr>
              <a:tr h="297912">
                <a:tc>
                  <a:txBody>
                    <a:bodyPr/>
                    <a:lstStyle/>
                    <a:p>
                      <a:pPr lvl="1" algn="l"/>
                      <a:r>
                        <a:rPr lang="en-US" altLang="zh-TW" sz="1200" b="1" kern="1200" dirty="0" smtClean="0">
                          <a:solidFill>
                            <a:schemeClr val="tx1">
                              <a:lumMod val="65000"/>
                              <a:lumOff val="35000"/>
                            </a:schemeClr>
                          </a:solidFill>
                          <a:latin typeface="微軟正黑體" pitchFamily="34" charset="-120"/>
                          <a:ea typeface="微軟正黑體" pitchFamily="34" charset="-120"/>
                          <a:cs typeface="+mn-cs"/>
                        </a:rPr>
                        <a:t>E.</a:t>
                      </a:r>
                      <a:r>
                        <a:rPr lang="zh-TW" altLang="en-US" sz="1200" b="1" kern="1200" dirty="0" smtClean="0">
                          <a:solidFill>
                            <a:schemeClr val="tx1">
                              <a:lumMod val="65000"/>
                              <a:lumOff val="35000"/>
                            </a:schemeClr>
                          </a:solidFill>
                          <a:latin typeface="微軟正黑體" pitchFamily="34" charset="-120"/>
                          <a:ea typeface="微軟正黑體" pitchFamily="34" charset="-120"/>
                          <a:cs typeface="+mn-cs"/>
                        </a:rPr>
                        <a:t>準備金增提數</a:t>
                      </a:r>
                      <a:endParaRPr lang="zh-TW" altLang="en-US" sz="1200" b="1" kern="1200" dirty="0">
                        <a:solidFill>
                          <a:schemeClr val="tx1">
                            <a:lumMod val="65000"/>
                            <a:lumOff val="35000"/>
                          </a:schemeClr>
                        </a:solidFill>
                        <a:latin typeface="微軟正黑體" pitchFamily="34" charset="-120"/>
                        <a:ea typeface="微軟正黑體" pitchFamily="34" charset="-120"/>
                        <a:cs typeface="+mn-cs"/>
                      </a:endParaRPr>
                    </a:p>
                  </a:txBody>
                  <a:tcPr marL="70149" marR="70149" marT="35083" marB="35083" anchor="ctr">
                    <a:lnT w="12700" cap="flat" cmpd="sng" algn="ctr">
                      <a:solidFill>
                        <a:schemeClr val="bg1"/>
                      </a:solidFill>
                      <a:prstDash val="solid"/>
                      <a:round/>
                      <a:headEnd type="none" w="med" len="med"/>
                      <a:tailEnd type="none" w="med" len="med"/>
                    </a:lnT>
                    <a:solidFill>
                      <a:srgbClr val="EAEAEA"/>
                    </a:solidFill>
                  </a:tcPr>
                </a:tc>
                <a:extLst>
                  <a:ext uri="{0D108BD9-81ED-4DB2-BD59-A6C34878D82A}">
                    <a16:rowId xmlns:a16="http://schemas.microsoft.com/office/drawing/2014/main" val="10007"/>
                  </a:ext>
                </a:extLst>
              </a:tr>
              <a:tr h="297912">
                <a:tc>
                  <a:txBody>
                    <a:bodyPr/>
                    <a:lstStyle/>
                    <a:p>
                      <a:pPr lvl="1" algn="l"/>
                      <a:r>
                        <a:rPr lang="en-US" altLang="zh-TW" sz="1200" b="1" kern="1200" dirty="0" smtClean="0">
                          <a:solidFill>
                            <a:schemeClr val="tx1">
                              <a:lumMod val="65000"/>
                              <a:lumOff val="35000"/>
                            </a:schemeClr>
                          </a:solidFill>
                          <a:latin typeface="微軟正黑體" pitchFamily="34" charset="-120"/>
                          <a:ea typeface="微軟正黑體" pitchFamily="34" charset="-120"/>
                          <a:cs typeface="+mn-cs"/>
                        </a:rPr>
                        <a:t>F.</a:t>
                      </a:r>
                      <a:r>
                        <a:rPr lang="zh-TW" altLang="en-US" sz="1200" b="1" kern="1200" dirty="0" smtClean="0">
                          <a:solidFill>
                            <a:schemeClr val="tx1">
                              <a:lumMod val="65000"/>
                              <a:lumOff val="35000"/>
                            </a:schemeClr>
                          </a:solidFill>
                          <a:latin typeface="微軟正黑體" pitchFamily="34" charset="-120"/>
                          <a:ea typeface="微軟正黑體" pitchFamily="34" charset="-120"/>
                          <a:cs typeface="+mn-cs"/>
                        </a:rPr>
                        <a:t>其他支出</a:t>
                      </a:r>
                      <a:endParaRPr lang="zh-TW" altLang="en-US" sz="1200" b="1" kern="1200" dirty="0">
                        <a:solidFill>
                          <a:schemeClr val="tx1">
                            <a:lumMod val="65000"/>
                            <a:lumOff val="35000"/>
                          </a:schemeClr>
                        </a:solidFill>
                        <a:latin typeface="微軟正黑體" pitchFamily="34" charset="-120"/>
                        <a:ea typeface="微軟正黑體" pitchFamily="34" charset="-120"/>
                        <a:cs typeface="+mn-cs"/>
                      </a:endParaRPr>
                    </a:p>
                  </a:txBody>
                  <a:tcPr marL="70149" marR="70149" marT="35083" marB="35083" anchor="ctr">
                    <a:solidFill>
                      <a:srgbClr val="EAEAEA"/>
                    </a:solidFill>
                  </a:tcPr>
                </a:tc>
                <a:extLst>
                  <a:ext uri="{0D108BD9-81ED-4DB2-BD59-A6C34878D82A}">
                    <a16:rowId xmlns:a16="http://schemas.microsoft.com/office/drawing/2014/main" val="10008"/>
                  </a:ext>
                </a:extLst>
              </a:tr>
              <a:tr h="389951">
                <a:tc>
                  <a:txBody>
                    <a:bodyPr/>
                    <a:lstStyle/>
                    <a:p>
                      <a:pPr marL="0" lvl="0" indent="-241200" algn="l"/>
                      <a:r>
                        <a:rPr lang="zh-TW" altLang="en-US" sz="1200" b="1" dirty="0" smtClean="0">
                          <a:solidFill>
                            <a:schemeClr val="bg1"/>
                          </a:solidFill>
                          <a:latin typeface="微軟正黑體" pitchFamily="34" charset="-120"/>
                          <a:ea typeface="微軟正黑體" pitchFamily="34" charset="-120"/>
                        </a:rPr>
                        <a:t>稅前損益</a:t>
                      </a:r>
                      <a:r>
                        <a:rPr lang="en-US" altLang="zh-TW" sz="1200" b="1" dirty="0" smtClean="0">
                          <a:solidFill>
                            <a:schemeClr val="bg1"/>
                          </a:solidFill>
                          <a:latin typeface="微軟正黑體" pitchFamily="34" charset="-120"/>
                          <a:ea typeface="微軟正黑體" pitchFamily="34" charset="-120"/>
                        </a:rPr>
                        <a:t>=</a:t>
                      </a:r>
                      <a:r>
                        <a:rPr lang="zh-TW" altLang="en-US" sz="1200" b="1" dirty="0" smtClean="0">
                          <a:solidFill>
                            <a:schemeClr val="bg1"/>
                          </a:solidFill>
                          <a:latin typeface="微軟正黑體" pitchFamily="34" charset="-120"/>
                          <a:ea typeface="微軟正黑體" pitchFamily="34" charset="-120"/>
                        </a:rPr>
                        <a:t>收入</a:t>
                      </a:r>
                      <a:r>
                        <a:rPr lang="en-US" altLang="zh-TW" sz="1200" b="1" dirty="0" smtClean="0">
                          <a:solidFill>
                            <a:schemeClr val="bg1"/>
                          </a:solidFill>
                          <a:latin typeface="微軟正黑體" pitchFamily="34" charset="-120"/>
                          <a:ea typeface="微軟正黑體" pitchFamily="34" charset="-120"/>
                        </a:rPr>
                        <a:t>-</a:t>
                      </a:r>
                      <a:r>
                        <a:rPr lang="zh-TW" altLang="en-US" sz="1200" b="1" dirty="0" smtClean="0">
                          <a:solidFill>
                            <a:schemeClr val="bg1"/>
                          </a:solidFill>
                          <a:latin typeface="微軟正黑體" pitchFamily="34" charset="-120"/>
                          <a:ea typeface="微軟正黑體" pitchFamily="34" charset="-120"/>
                        </a:rPr>
                        <a:t>支出</a:t>
                      </a:r>
                      <a:endParaRPr lang="zh-TW" altLang="en-US" sz="1200" b="1" dirty="0">
                        <a:solidFill>
                          <a:schemeClr val="bg1"/>
                        </a:solidFill>
                        <a:latin typeface="微軟正黑體" pitchFamily="34" charset="-120"/>
                        <a:ea typeface="微軟正黑體" pitchFamily="34" charset="-120"/>
                      </a:endParaRPr>
                    </a:p>
                  </a:txBody>
                  <a:tcPr marL="70149" marR="70149" marT="35083" marB="35083" anchor="ctr">
                    <a:solidFill>
                      <a:schemeClr val="tx1">
                        <a:lumMod val="65000"/>
                        <a:lumOff val="35000"/>
                      </a:schemeClr>
                    </a:solidFill>
                  </a:tcPr>
                </a:tc>
                <a:extLst>
                  <a:ext uri="{0D108BD9-81ED-4DB2-BD59-A6C34878D82A}">
                    <a16:rowId xmlns:a16="http://schemas.microsoft.com/office/drawing/2014/main" val="10009"/>
                  </a:ext>
                </a:extLst>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2887153056"/>
              </p:ext>
            </p:extLst>
          </p:nvPr>
        </p:nvGraphicFramePr>
        <p:xfrm>
          <a:off x="4139952" y="2327015"/>
          <a:ext cx="2442310" cy="3238325"/>
        </p:xfrm>
        <a:graphic>
          <a:graphicData uri="http://schemas.openxmlformats.org/drawingml/2006/table">
            <a:tbl>
              <a:tblPr firstRow="1" bandRow="1">
                <a:tableStyleId>{5C22544A-7EE6-4342-B048-85BDC9FD1C3A}</a:tableStyleId>
              </a:tblPr>
              <a:tblGrid>
                <a:gridCol w="2442310">
                  <a:extLst>
                    <a:ext uri="{9D8B030D-6E8A-4147-A177-3AD203B41FA5}">
                      <a16:colId xmlns:a16="http://schemas.microsoft.com/office/drawing/2014/main" val="20000"/>
                    </a:ext>
                  </a:extLst>
                </a:gridCol>
              </a:tblGrid>
              <a:tr h="409726">
                <a:tc>
                  <a:txBody>
                    <a:bodyPr/>
                    <a:lstStyle/>
                    <a:p>
                      <a:pPr algn="ctr"/>
                      <a:r>
                        <a:rPr lang="en-US" altLang="zh-TW" sz="1700" b="1" dirty="0" smtClean="0">
                          <a:effectLst>
                            <a:outerShdw blurRad="38100" dist="38100" dir="2700000" algn="tl">
                              <a:srgbClr val="000000">
                                <a:alpha val="43137"/>
                              </a:srgbClr>
                            </a:outerShdw>
                          </a:effectLst>
                          <a:latin typeface="微軟正黑體" pitchFamily="34" charset="-120"/>
                          <a:ea typeface="微軟正黑體" pitchFamily="34" charset="-120"/>
                        </a:rPr>
                        <a:t>IFRS17</a:t>
                      </a:r>
                      <a:r>
                        <a:rPr lang="zh-TW" altLang="en-US" sz="1700" b="1" dirty="0" smtClean="0">
                          <a:effectLst>
                            <a:outerShdw blurRad="38100" dist="38100" dir="2700000" algn="tl">
                              <a:srgbClr val="000000">
                                <a:alpha val="43137"/>
                              </a:srgbClr>
                            </a:outerShdw>
                          </a:effectLst>
                          <a:latin typeface="微軟正黑體" pitchFamily="34" charset="-120"/>
                          <a:ea typeface="微軟正黑體" pitchFamily="34" charset="-120"/>
                        </a:rPr>
                        <a:t>損益表</a:t>
                      </a:r>
                      <a:endParaRPr lang="zh-TW" altLang="en-US" sz="1700" b="1" dirty="0">
                        <a:effectLst>
                          <a:outerShdw blurRad="38100" dist="38100" dir="2700000" algn="tl">
                            <a:srgbClr val="000000">
                              <a:alpha val="43137"/>
                            </a:srgbClr>
                          </a:outerShdw>
                        </a:effectLst>
                        <a:latin typeface="微軟正黑體" pitchFamily="34" charset="-120"/>
                        <a:ea typeface="微軟正黑體" pitchFamily="34" charset="-120"/>
                      </a:endParaRPr>
                    </a:p>
                  </a:txBody>
                  <a:tcPr marL="70149" marR="70149" marT="35083" marB="35083" anchor="ctr">
                    <a:solidFill>
                      <a:srgbClr val="558ED5"/>
                    </a:solidFill>
                  </a:tcPr>
                </a:tc>
                <a:extLst>
                  <a:ext uri="{0D108BD9-81ED-4DB2-BD59-A6C34878D82A}">
                    <a16:rowId xmlns:a16="http://schemas.microsoft.com/office/drawing/2014/main" val="10000"/>
                  </a:ext>
                </a:extLst>
              </a:tr>
              <a:tr h="253090">
                <a:tc>
                  <a:txBody>
                    <a:bodyPr/>
                    <a:lstStyle/>
                    <a:p>
                      <a:pPr marL="0" marR="0" lvl="0" indent="-241200" algn="l" defTabSz="914400" rtl="0" eaLnBrk="1" fontAlgn="auto" latinLnBrk="0" hangingPunct="1">
                        <a:lnSpc>
                          <a:spcPct val="100000"/>
                        </a:lnSpc>
                        <a:spcBef>
                          <a:spcPts val="0"/>
                        </a:spcBef>
                        <a:spcAft>
                          <a:spcPts val="0"/>
                        </a:spcAft>
                        <a:buClrTx/>
                        <a:buSzTx/>
                        <a:buFontTx/>
                        <a:buNone/>
                        <a:tabLst/>
                        <a:defRPr/>
                      </a:pPr>
                      <a:r>
                        <a:rPr lang="zh-TW" altLang="en-US" sz="1200" b="1" dirty="0" smtClean="0">
                          <a:solidFill>
                            <a:schemeClr val="bg1"/>
                          </a:solidFill>
                          <a:latin typeface="微軟正黑體" pitchFamily="34" charset="-120"/>
                          <a:ea typeface="微軟正黑體" pitchFamily="34" charset="-120"/>
                        </a:rPr>
                        <a:t>保險利潤</a:t>
                      </a:r>
                      <a:r>
                        <a:rPr lang="en-US" altLang="zh-TW" sz="1200" b="1" dirty="0" smtClean="0">
                          <a:solidFill>
                            <a:schemeClr val="bg1"/>
                          </a:solidFill>
                          <a:latin typeface="微軟正黑體" pitchFamily="34" charset="-120"/>
                          <a:ea typeface="微軟正黑體" pitchFamily="34" charset="-120"/>
                        </a:rPr>
                        <a:t>=a-b</a:t>
                      </a:r>
                    </a:p>
                  </a:txBody>
                  <a:tcPr marL="70149" marR="70149" marT="35083" marB="35083" anchor="ctr">
                    <a:solidFill>
                      <a:schemeClr val="tx1">
                        <a:lumMod val="65000"/>
                        <a:lumOff val="35000"/>
                      </a:schemeClr>
                    </a:solidFill>
                  </a:tcPr>
                </a:tc>
                <a:extLst>
                  <a:ext uri="{0D108BD9-81ED-4DB2-BD59-A6C34878D82A}">
                    <a16:rowId xmlns:a16="http://schemas.microsoft.com/office/drawing/2014/main" val="10001"/>
                  </a:ext>
                </a:extLst>
              </a:tr>
              <a:tr h="944215">
                <a:tc>
                  <a:txBody>
                    <a:bodyPr/>
                    <a:lstStyle/>
                    <a:p>
                      <a:pPr marL="216000" marR="0" lvl="1"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tx1">
                              <a:lumMod val="65000"/>
                              <a:lumOff val="35000"/>
                            </a:schemeClr>
                          </a:solidFill>
                          <a:latin typeface="微軟正黑體" pitchFamily="34" charset="-120"/>
                          <a:ea typeface="微軟正黑體" pitchFamily="34" charset="-120"/>
                          <a:cs typeface="+mn-cs"/>
                        </a:rPr>
                        <a:t>a.</a:t>
                      </a:r>
                      <a:r>
                        <a:rPr lang="zh-TW" altLang="en-US" sz="1200" b="1" kern="1200" dirty="0" smtClean="0">
                          <a:solidFill>
                            <a:srgbClr val="C00000"/>
                          </a:solidFill>
                          <a:latin typeface="微軟正黑體" pitchFamily="34" charset="-120"/>
                          <a:ea typeface="微軟正黑體" pitchFamily="34" charset="-120"/>
                          <a:cs typeface="+mn-cs"/>
                        </a:rPr>
                        <a:t>保險合約收入</a:t>
                      </a:r>
                    </a:p>
                    <a:p>
                      <a:pPr marL="612775" lvl="1" indent="-171450">
                        <a:buFont typeface="Arial" panose="020B0604020202020204" pitchFamily="34" charset="0"/>
                        <a:buChar char="•"/>
                      </a:pPr>
                      <a:r>
                        <a:rPr lang="zh-TW" altLang="en-US" sz="1200" b="1" dirty="0" smtClean="0">
                          <a:solidFill>
                            <a:schemeClr val="tx1">
                              <a:lumMod val="65000"/>
                              <a:lumOff val="35000"/>
                            </a:schemeClr>
                          </a:solidFill>
                          <a:latin typeface="微軟正黑體" pitchFamily="34" charset="-120"/>
                          <a:ea typeface="微軟正黑體" pitchFamily="34" charset="-120"/>
                        </a:rPr>
                        <a:t>合約服務邊際</a:t>
                      </a:r>
                      <a:r>
                        <a:rPr lang="en-US" altLang="zh-TW" sz="1200" b="1" dirty="0" smtClean="0">
                          <a:solidFill>
                            <a:schemeClr val="tx1">
                              <a:lumMod val="65000"/>
                              <a:lumOff val="35000"/>
                            </a:schemeClr>
                          </a:solidFill>
                          <a:latin typeface="微軟正黑體" pitchFamily="34" charset="-120"/>
                          <a:ea typeface="微軟正黑體" pitchFamily="34" charset="-120"/>
                        </a:rPr>
                        <a:t>(CSM)</a:t>
                      </a:r>
                      <a:r>
                        <a:rPr lang="zh-TW" altLang="en-US" sz="1200" b="1" dirty="0" smtClean="0">
                          <a:solidFill>
                            <a:schemeClr val="tx1">
                              <a:lumMod val="65000"/>
                              <a:lumOff val="35000"/>
                            </a:schemeClr>
                          </a:solidFill>
                          <a:latin typeface="微軟正黑體" pitchFamily="34" charset="-120"/>
                          <a:ea typeface="微軟正黑體" pitchFamily="34" charset="-120"/>
                        </a:rPr>
                        <a:t>攤銷</a:t>
                      </a:r>
                      <a:endParaRPr lang="zh-TW" altLang="en-US" sz="1200" b="1" dirty="0">
                        <a:solidFill>
                          <a:schemeClr val="tx1">
                            <a:lumMod val="65000"/>
                            <a:lumOff val="35000"/>
                          </a:schemeClr>
                        </a:solidFill>
                        <a:latin typeface="微軟正黑體" pitchFamily="34" charset="-120"/>
                        <a:ea typeface="微軟正黑體" pitchFamily="34" charset="-120"/>
                      </a:endParaRPr>
                    </a:p>
                    <a:p>
                      <a:pPr marL="612775" lvl="1" indent="-171450">
                        <a:buFont typeface="Arial" panose="020B0604020202020204" pitchFamily="34" charset="0"/>
                        <a:buChar char="•"/>
                      </a:pPr>
                      <a:r>
                        <a:rPr lang="zh-TW" altLang="en-US" sz="1200" b="1" dirty="0" smtClean="0">
                          <a:solidFill>
                            <a:schemeClr val="tx1">
                              <a:lumMod val="65000"/>
                              <a:lumOff val="35000"/>
                            </a:schemeClr>
                          </a:solidFill>
                          <a:latin typeface="微軟正黑體" pitchFamily="34" charset="-120"/>
                          <a:ea typeface="微軟正黑體" pitchFamily="34" charset="-120"/>
                        </a:rPr>
                        <a:t>風險調整</a:t>
                      </a:r>
                      <a:r>
                        <a:rPr lang="en-US" altLang="zh-TW" sz="1200" b="1" dirty="0" smtClean="0">
                          <a:solidFill>
                            <a:schemeClr val="tx1">
                              <a:lumMod val="65000"/>
                              <a:lumOff val="35000"/>
                            </a:schemeClr>
                          </a:solidFill>
                          <a:latin typeface="微軟正黑體" pitchFamily="34" charset="-120"/>
                          <a:ea typeface="微軟正黑體" pitchFamily="34" charset="-120"/>
                        </a:rPr>
                        <a:t>(RA)</a:t>
                      </a:r>
                      <a:r>
                        <a:rPr lang="zh-TW" altLang="en-US" sz="1200" b="1" dirty="0" smtClean="0">
                          <a:solidFill>
                            <a:schemeClr val="tx1">
                              <a:lumMod val="65000"/>
                              <a:lumOff val="35000"/>
                            </a:schemeClr>
                          </a:solidFill>
                          <a:latin typeface="微軟正黑體" pitchFamily="34" charset="-120"/>
                          <a:ea typeface="微軟正黑體" pitchFamily="34" charset="-120"/>
                        </a:rPr>
                        <a:t>釋放</a:t>
                      </a:r>
                      <a:endParaRPr lang="zh-TW" altLang="en-US" sz="1200" b="1" dirty="0">
                        <a:solidFill>
                          <a:schemeClr val="tx1">
                            <a:lumMod val="65000"/>
                            <a:lumOff val="35000"/>
                          </a:schemeClr>
                        </a:solidFill>
                        <a:latin typeface="微軟正黑體" pitchFamily="34" charset="-120"/>
                        <a:ea typeface="微軟正黑體" pitchFamily="34" charset="-120"/>
                      </a:endParaRPr>
                    </a:p>
                    <a:p>
                      <a:pPr marL="612775"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b="1" dirty="0" smtClean="0">
                          <a:solidFill>
                            <a:schemeClr val="tx2">
                              <a:lumMod val="60000"/>
                              <a:lumOff val="40000"/>
                            </a:schemeClr>
                          </a:solidFill>
                          <a:latin typeface="微軟正黑體" pitchFamily="34" charset="-120"/>
                          <a:ea typeface="微軟正黑體" pitchFamily="34" charset="-120"/>
                        </a:rPr>
                        <a:t>預期</a:t>
                      </a:r>
                      <a:r>
                        <a:rPr lang="zh-TW" altLang="en-US" sz="1200" b="1" dirty="0" smtClean="0">
                          <a:solidFill>
                            <a:schemeClr val="tx1">
                              <a:lumMod val="65000"/>
                              <a:lumOff val="35000"/>
                            </a:schemeClr>
                          </a:solidFill>
                          <a:latin typeface="微軟正黑體" pitchFamily="34" charset="-120"/>
                          <a:ea typeface="微軟正黑體" pitchFamily="34" charset="-120"/>
                        </a:rPr>
                        <a:t>理賠與費用</a:t>
                      </a:r>
                    </a:p>
                  </a:txBody>
                  <a:tcPr marL="70149" marR="70149" marT="35083" marB="35083" anchor="ctr">
                    <a:lnB w="12700" cap="flat" cmpd="sng" algn="ctr">
                      <a:solidFill>
                        <a:schemeClr val="bg1"/>
                      </a:solidFill>
                      <a:prstDash val="solid"/>
                      <a:round/>
                      <a:headEnd type="none" w="med" len="med"/>
                      <a:tailEnd type="none" w="med" len="med"/>
                    </a:lnB>
                    <a:solidFill>
                      <a:srgbClr val="EAEAEA"/>
                    </a:solidFill>
                  </a:tcPr>
                </a:tc>
                <a:extLst>
                  <a:ext uri="{0D108BD9-81ED-4DB2-BD59-A6C34878D82A}">
                    <a16:rowId xmlns:a16="http://schemas.microsoft.com/office/drawing/2014/main" val="10002"/>
                  </a:ext>
                </a:extLst>
              </a:tr>
              <a:tr h="618934">
                <a:tc>
                  <a:txBody>
                    <a:bodyPr/>
                    <a:lstStyle/>
                    <a:p>
                      <a:pPr marL="216000" marR="0" lvl="1" indent="0" algn="l" defTabSz="914400" rtl="0" eaLnBrk="1" fontAlgn="auto" latinLnBrk="0" hangingPunct="1">
                        <a:lnSpc>
                          <a:spcPct val="100000"/>
                        </a:lnSpc>
                        <a:spcBef>
                          <a:spcPts val="0"/>
                        </a:spcBef>
                        <a:spcAft>
                          <a:spcPts val="0"/>
                        </a:spcAft>
                        <a:buClrTx/>
                        <a:buSzTx/>
                        <a:buFontTx/>
                        <a:buNone/>
                        <a:tabLst/>
                        <a:defRPr/>
                      </a:pPr>
                      <a:r>
                        <a:rPr lang="en-US" altLang="zh-TW" sz="1200" b="1" dirty="0" smtClean="0">
                          <a:solidFill>
                            <a:schemeClr val="tx1">
                              <a:lumMod val="65000"/>
                              <a:lumOff val="35000"/>
                            </a:schemeClr>
                          </a:solidFill>
                          <a:latin typeface="微軟正黑體" pitchFamily="34" charset="-120"/>
                          <a:ea typeface="微軟正黑體" pitchFamily="34" charset="-120"/>
                        </a:rPr>
                        <a:t>b.</a:t>
                      </a:r>
                      <a:r>
                        <a:rPr lang="zh-TW" altLang="en-US" sz="1200" b="1" dirty="0" smtClean="0">
                          <a:solidFill>
                            <a:schemeClr val="tx1">
                              <a:lumMod val="65000"/>
                              <a:lumOff val="35000"/>
                            </a:schemeClr>
                          </a:solidFill>
                          <a:latin typeface="微軟正黑體" pitchFamily="34" charset="-120"/>
                          <a:ea typeface="微軟正黑體" pitchFamily="34" charset="-120"/>
                        </a:rPr>
                        <a:t> </a:t>
                      </a:r>
                      <a:r>
                        <a:rPr lang="zh-TW" altLang="en-US" sz="1200" b="1" dirty="0" smtClean="0">
                          <a:solidFill>
                            <a:srgbClr val="C00000"/>
                          </a:solidFill>
                          <a:latin typeface="微軟正黑體" pitchFamily="34" charset="-120"/>
                          <a:ea typeface="微軟正黑體" pitchFamily="34" charset="-120"/>
                        </a:rPr>
                        <a:t>保險服務費用</a:t>
                      </a:r>
                    </a:p>
                    <a:p>
                      <a:pPr marL="387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b="1" dirty="0" smtClean="0">
                          <a:solidFill>
                            <a:schemeClr val="tx2">
                              <a:lumMod val="60000"/>
                              <a:lumOff val="40000"/>
                            </a:schemeClr>
                          </a:solidFill>
                          <a:latin typeface="微軟正黑體" pitchFamily="34" charset="-120"/>
                          <a:ea typeface="微軟正黑體" pitchFamily="34" charset="-120"/>
                        </a:rPr>
                        <a:t>實際</a:t>
                      </a:r>
                      <a:r>
                        <a:rPr lang="zh-TW" altLang="en-US" sz="1200" b="1" dirty="0" smtClean="0">
                          <a:solidFill>
                            <a:schemeClr val="tx1">
                              <a:lumMod val="65000"/>
                              <a:lumOff val="35000"/>
                            </a:schemeClr>
                          </a:solidFill>
                          <a:latin typeface="微軟正黑體" pitchFamily="34" charset="-120"/>
                          <a:ea typeface="微軟正黑體" pitchFamily="34" charset="-120"/>
                        </a:rPr>
                        <a:t>理賠與實際直接費用</a:t>
                      </a:r>
                      <a:endParaRPr lang="en-US" altLang="zh-TW" sz="1200" b="1" dirty="0" smtClean="0">
                        <a:solidFill>
                          <a:schemeClr val="tx1">
                            <a:lumMod val="65000"/>
                            <a:lumOff val="35000"/>
                          </a:schemeClr>
                        </a:solidFill>
                        <a:latin typeface="微軟正黑體" pitchFamily="34" charset="-120"/>
                        <a:ea typeface="微軟正黑體" pitchFamily="34" charset="-120"/>
                      </a:endParaRPr>
                    </a:p>
                    <a:p>
                      <a:pPr marL="387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b="1" dirty="0" smtClean="0">
                          <a:solidFill>
                            <a:schemeClr val="tx1">
                              <a:lumMod val="65000"/>
                              <a:lumOff val="35000"/>
                            </a:schemeClr>
                          </a:solidFill>
                          <a:latin typeface="微軟正黑體" pitchFamily="34" charset="-120"/>
                          <a:ea typeface="微軟正黑體" pitchFamily="34" charset="-120"/>
                        </a:rPr>
                        <a:t>取得成本攤銷數</a:t>
                      </a:r>
                      <a:endParaRPr lang="zh-TW" altLang="en-US" sz="1200" b="1" dirty="0">
                        <a:solidFill>
                          <a:schemeClr val="tx1">
                            <a:lumMod val="65000"/>
                            <a:lumOff val="35000"/>
                          </a:schemeClr>
                        </a:solidFill>
                        <a:latin typeface="微軟正黑體" pitchFamily="34" charset="-120"/>
                        <a:ea typeface="微軟正黑體" pitchFamily="34" charset="-120"/>
                      </a:endParaRPr>
                    </a:p>
                  </a:txBody>
                  <a:tcPr marL="70149" marR="70149" marT="35083" marB="350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AEA"/>
                    </a:solidFill>
                  </a:tcPr>
                </a:tc>
                <a:extLst>
                  <a:ext uri="{0D108BD9-81ED-4DB2-BD59-A6C34878D82A}">
                    <a16:rowId xmlns:a16="http://schemas.microsoft.com/office/drawing/2014/main" val="10003"/>
                  </a:ext>
                </a:extLst>
              </a:tr>
              <a:tr h="253090">
                <a:tc>
                  <a:txBody>
                    <a:bodyPr/>
                    <a:lstStyle/>
                    <a:p>
                      <a:r>
                        <a:rPr lang="zh-TW" altLang="en-US" sz="1200" b="1" dirty="0" smtClean="0">
                          <a:solidFill>
                            <a:schemeClr val="bg1"/>
                          </a:solidFill>
                          <a:latin typeface="微軟正黑體" pitchFamily="34" charset="-120"/>
                          <a:ea typeface="微軟正黑體" pitchFamily="34" charset="-120"/>
                        </a:rPr>
                        <a:t>財務利潤</a:t>
                      </a:r>
                      <a:r>
                        <a:rPr lang="en-US" altLang="zh-TW" sz="1200" b="1" dirty="0" smtClean="0">
                          <a:solidFill>
                            <a:schemeClr val="bg1"/>
                          </a:solidFill>
                          <a:latin typeface="微軟正黑體" pitchFamily="34" charset="-120"/>
                          <a:ea typeface="微軟正黑體" pitchFamily="34" charset="-120"/>
                        </a:rPr>
                        <a:t>=c-d</a:t>
                      </a:r>
                      <a:endParaRPr lang="zh-TW" altLang="en-US" sz="1200" b="1" dirty="0">
                        <a:solidFill>
                          <a:schemeClr val="bg1"/>
                        </a:solidFill>
                        <a:latin typeface="微軟正黑體" pitchFamily="34" charset="-120"/>
                        <a:ea typeface="微軟正黑體" pitchFamily="34" charset="-120"/>
                      </a:endParaRPr>
                    </a:p>
                  </a:txBody>
                  <a:tcPr marL="70149" marR="70149" marT="35083" marB="35083"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4"/>
                  </a:ext>
                </a:extLst>
              </a:tr>
              <a:tr h="253090">
                <a:tc>
                  <a:txBody>
                    <a:bodyPr/>
                    <a:lstStyle/>
                    <a:p>
                      <a:pPr marL="216000" lvl="1"/>
                      <a:r>
                        <a:rPr lang="en-US" altLang="zh-TW" sz="1200" b="1" dirty="0" smtClean="0">
                          <a:solidFill>
                            <a:schemeClr val="tx1">
                              <a:lumMod val="65000"/>
                              <a:lumOff val="35000"/>
                            </a:schemeClr>
                          </a:solidFill>
                          <a:latin typeface="微軟正黑體" pitchFamily="34" charset="-120"/>
                          <a:ea typeface="微軟正黑體" pitchFamily="34" charset="-120"/>
                        </a:rPr>
                        <a:t>c.</a:t>
                      </a:r>
                      <a:r>
                        <a:rPr lang="zh-TW" altLang="en-US" sz="1200" b="1" dirty="0" smtClean="0">
                          <a:solidFill>
                            <a:srgbClr val="C00000"/>
                          </a:solidFill>
                          <a:latin typeface="微軟正黑體" pitchFamily="34" charset="-120"/>
                          <a:ea typeface="微軟正黑體" pitchFamily="34" charset="-120"/>
                        </a:rPr>
                        <a:t>投資收入</a:t>
                      </a:r>
                      <a:endParaRPr lang="zh-TW" altLang="en-US" sz="1200" b="1" dirty="0">
                        <a:solidFill>
                          <a:srgbClr val="C00000"/>
                        </a:solidFill>
                        <a:latin typeface="微軟正黑體" pitchFamily="34" charset="-120"/>
                        <a:ea typeface="微軟正黑體" pitchFamily="34" charset="-120"/>
                      </a:endParaRPr>
                    </a:p>
                  </a:txBody>
                  <a:tcPr marL="70149" marR="70149" marT="35083" marB="350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AEA"/>
                    </a:solidFill>
                  </a:tcPr>
                </a:tc>
                <a:extLst>
                  <a:ext uri="{0D108BD9-81ED-4DB2-BD59-A6C34878D82A}">
                    <a16:rowId xmlns:a16="http://schemas.microsoft.com/office/drawing/2014/main" val="10005"/>
                  </a:ext>
                </a:extLst>
              </a:tr>
              <a:tr h="253090">
                <a:tc>
                  <a:txBody>
                    <a:bodyPr/>
                    <a:lstStyle/>
                    <a:p>
                      <a:pPr marL="216000" lvl="1"/>
                      <a:r>
                        <a:rPr lang="en-US" altLang="zh-TW" sz="1200" b="1" dirty="0" smtClean="0">
                          <a:solidFill>
                            <a:schemeClr val="tx1">
                              <a:lumMod val="65000"/>
                              <a:lumOff val="35000"/>
                            </a:schemeClr>
                          </a:solidFill>
                          <a:latin typeface="微軟正黑體" pitchFamily="34" charset="-120"/>
                          <a:ea typeface="微軟正黑體" pitchFamily="34" charset="-120"/>
                        </a:rPr>
                        <a:t>d.</a:t>
                      </a:r>
                      <a:r>
                        <a:rPr lang="zh-TW" altLang="en-US" sz="1200" b="1" dirty="0" smtClean="0">
                          <a:solidFill>
                            <a:srgbClr val="C00000"/>
                          </a:solidFill>
                          <a:latin typeface="微軟正黑體" pitchFamily="34" charset="-120"/>
                          <a:ea typeface="微軟正黑體" pitchFamily="34" charset="-120"/>
                        </a:rPr>
                        <a:t>利息成本</a:t>
                      </a:r>
                      <a:r>
                        <a:rPr lang="en-US" altLang="zh-TW" sz="1200" b="1" dirty="0" smtClean="0">
                          <a:solidFill>
                            <a:schemeClr val="tx1">
                              <a:lumMod val="65000"/>
                              <a:lumOff val="35000"/>
                            </a:schemeClr>
                          </a:solidFill>
                          <a:latin typeface="微軟正黑體" pitchFamily="34" charset="-120"/>
                          <a:ea typeface="微軟正黑體" pitchFamily="34" charset="-120"/>
                        </a:rPr>
                        <a:t>(CSM</a:t>
                      </a:r>
                      <a:r>
                        <a:rPr lang="zh-TW" altLang="en-US" sz="1200" b="1" baseline="0" dirty="0" smtClean="0">
                          <a:solidFill>
                            <a:schemeClr val="tx1">
                              <a:lumMod val="65000"/>
                              <a:lumOff val="35000"/>
                            </a:schemeClr>
                          </a:solidFill>
                          <a:latin typeface="微軟正黑體" pitchFamily="34" charset="-120"/>
                          <a:ea typeface="微軟正黑體" pitchFamily="34" charset="-120"/>
                        </a:rPr>
                        <a:t>、</a:t>
                      </a:r>
                      <a:r>
                        <a:rPr lang="en-US" altLang="zh-TW" sz="1200" b="1" baseline="0" dirty="0" smtClean="0">
                          <a:solidFill>
                            <a:schemeClr val="tx1">
                              <a:lumMod val="65000"/>
                              <a:lumOff val="35000"/>
                            </a:schemeClr>
                          </a:solidFill>
                          <a:latin typeface="微軟正黑體" pitchFamily="34" charset="-120"/>
                          <a:ea typeface="微軟正黑體" pitchFamily="34" charset="-120"/>
                        </a:rPr>
                        <a:t>BEL</a:t>
                      </a:r>
                      <a:r>
                        <a:rPr lang="zh-TW" altLang="en-US" sz="1200" b="1" baseline="0" dirty="0" smtClean="0">
                          <a:solidFill>
                            <a:schemeClr val="tx1">
                              <a:lumMod val="65000"/>
                              <a:lumOff val="35000"/>
                            </a:schemeClr>
                          </a:solidFill>
                          <a:latin typeface="微軟正黑體" pitchFamily="34" charset="-120"/>
                          <a:ea typeface="微軟正黑體" pitchFamily="34" charset="-120"/>
                        </a:rPr>
                        <a:t>的利息</a:t>
                      </a:r>
                      <a:r>
                        <a:rPr lang="en-US" altLang="zh-TW" sz="1200" b="1" baseline="0" dirty="0" smtClean="0">
                          <a:solidFill>
                            <a:schemeClr val="tx1">
                              <a:lumMod val="65000"/>
                              <a:lumOff val="35000"/>
                            </a:schemeClr>
                          </a:solidFill>
                          <a:latin typeface="微軟正黑體" pitchFamily="34" charset="-120"/>
                          <a:ea typeface="微軟正黑體" pitchFamily="34" charset="-120"/>
                        </a:rPr>
                        <a:t>)</a:t>
                      </a:r>
                      <a:endParaRPr lang="zh-TW" altLang="en-US" sz="1200" b="1" dirty="0">
                        <a:solidFill>
                          <a:schemeClr val="tx1">
                            <a:lumMod val="65000"/>
                            <a:lumOff val="35000"/>
                          </a:schemeClr>
                        </a:solidFill>
                        <a:latin typeface="微軟正黑體" pitchFamily="34" charset="-120"/>
                        <a:ea typeface="微軟正黑體" pitchFamily="34" charset="-120"/>
                      </a:endParaRPr>
                    </a:p>
                  </a:txBody>
                  <a:tcPr marL="70149" marR="70149" marT="35083" marB="35083" anchor="ctr">
                    <a:lnT w="12700" cap="flat" cmpd="sng" algn="ctr">
                      <a:solidFill>
                        <a:schemeClr val="bg1"/>
                      </a:solidFill>
                      <a:prstDash val="solid"/>
                      <a:round/>
                      <a:headEnd type="none" w="med" len="med"/>
                      <a:tailEnd type="none" w="med" len="med"/>
                    </a:lnT>
                    <a:solidFill>
                      <a:srgbClr val="EAEAEA"/>
                    </a:solidFill>
                  </a:tcPr>
                </a:tc>
                <a:extLst>
                  <a:ext uri="{0D108BD9-81ED-4DB2-BD59-A6C34878D82A}">
                    <a16:rowId xmlns:a16="http://schemas.microsoft.com/office/drawing/2014/main" val="10006"/>
                  </a:ext>
                </a:extLst>
              </a:tr>
              <a:tr h="253090">
                <a:tc>
                  <a:txBody>
                    <a:bodyPr/>
                    <a:lstStyle/>
                    <a:p>
                      <a:r>
                        <a:rPr lang="zh-TW" altLang="en-US" sz="1200" b="1" dirty="0" smtClean="0">
                          <a:solidFill>
                            <a:schemeClr val="bg1"/>
                          </a:solidFill>
                          <a:latin typeface="微軟正黑體" pitchFamily="34" charset="-120"/>
                          <a:ea typeface="微軟正黑體" pitchFamily="34" charset="-120"/>
                        </a:rPr>
                        <a:t>稅前損益</a:t>
                      </a:r>
                      <a:r>
                        <a:rPr lang="en-US" altLang="zh-TW" sz="1200" b="1" dirty="0" smtClean="0">
                          <a:solidFill>
                            <a:schemeClr val="bg1"/>
                          </a:solidFill>
                          <a:latin typeface="微軟正黑體" pitchFamily="34" charset="-120"/>
                          <a:ea typeface="微軟正黑體" pitchFamily="34" charset="-120"/>
                        </a:rPr>
                        <a:t>=</a:t>
                      </a:r>
                      <a:r>
                        <a:rPr lang="zh-TW" altLang="en-US" sz="1200" b="1" dirty="0" smtClean="0">
                          <a:solidFill>
                            <a:schemeClr val="bg1"/>
                          </a:solidFill>
                          <a:latin typeface="微軟正黑體" pitchFamily="34" charset="-120"/>
                          <a:ea typeface="微軟正黑體" pitchFamily="34" charset="-120"/>
                        </a:rPr>
                        <a:t>保險利潤</a:t>
                      </a:r>
                      <a:r>
                        <a:rPr lang="en-US" altLang="zh-TW" sz="1200" b="1" dirty="0" smtClean="0">
                          <a:solidFill>
                            <a:schemeClr val="bg1"/>
                          </a:solidFill>
                          <a:latin typeface="微軟正黑體" pitchFamily="34" charset="-120"/>
                          <a:ea typeface="微軟正黑體" pitchFamily="34" charset="-120"/>
                        </a:rPr>
                        <a:t>+</a:t>
                      </a:r>
                      <a:r>
                        <a:rPr lang="zh-TW" altLang="en-US" sz="1200" b="1" dirty="0" smtClean="0">
                          <a:solidFill>
                            <a:schemeClr val="bg1"/>
                          </a:solidFill>
                          <a:latin typeface="微軟正黑體" pitchFamily="34" charset="-120"/>
                          <a:ea typeface="微軟正黑體" pitchFamily="34" charset="-120"/>
                        </a:rPr>
                        <a:t>財務利潤</a:t>
                      </a:r>
                      <a:endParaRPr lang="zh-TW" altLang="en-US" sz="1200" b="1" dirty="0">
                        <a:solidFill>
                          <a:schemeClr val="bg1"/>
                        </a:solidFill>
                        <a:latin typeface="微軟正黑體" pitchFamily="34" charset="-120"/>
                        <a:ea typeface="微軟正黑體" pitchFamily="34" charset="-120"/>
                      </a:endParaRPr>
                    </a:p>
                  </a:txBody>
                  <a:tcPr marL="70149" marR="70149" marT="35083" marB="35083" anchor="ctr">
                    <a:solidFill>
                      <a:schemeClr val="tx1">
                        <a:lumMod val="65000"/>
                        <a:lumOff val="35000"/>
                      </a:schemeClr>
                    </a:solidFill>
                  </a:tcPr>
                </a:tc>
                <a:extLst>
                  <a:ext uri="{0D108BD9-81ED-4DB2-BD59-A6C34878D82A}">
                    <a16:rowId xmlns:a16="http://schemas.microsoft.com/office/drawing/2014/main" val="10007"/>
                  </a:ext>
                </a:extLst>
              </a:tr>
            </a:tbl>
          </a:graphicData>
        </a:graphic>
      </p:graphicFrame>
      <p:grpSp>
        <p:nvGrpSpPr>
          <p:cNvPr id="27" name="群組 26"/>
          <p:cNvGrpSpPr/>
          <p:nvPr/>
        </p:nvGrpSpPr>
        <p:grpSpPr>
          <a:xfrm>
            <a:off x="2608734" y="2709621"/>
            <a:ext cx="1584177" cy="2958376"/>
            <a:chOff x="2627785" y="1682055"/>
            <a:chExt cx="1584177" cy="2957691"/>
          </a:xfrm>
        </p:grpSpPr>
        <p:sp>
          <p:nvSpPr>
            <p:cNvPr id="28" name="向右箭號 27"/>
            <p:cNvSpPr/>
            <p:nvPr/>
          </p:nvSpPr>
          <p:spPr bwMode="auto">
            <a:xfrm>
              <a:off x="2627785" y="1682055"/>
              <a:ext cx="1584176" cy="745679"/>
            </a:xfrm>
            <a:prstGeom prst="rightArrow">
              <a:avLst>
                <a:gd name="adj1" fmla="val 80422"/>
                <a:gd name="adj2" fmla="val 55861"/>
              </a:avLst>
            </a:prstGeom>
            <a:solidFill>
              <a:schemeClr val="accent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vert="horz" wrap="square" lIns="36000" tIns="36000" rIns="36000" bIns="36000" numCol="1" rtlCol="0" anchor="ctr" anchorCtr="0" compatLnSpc="1">
              <a:prstTxWarp prst="textNoShape">
                <a:avLst/>
              </a:prstTxWarp>
            </a:bodyPr>
            <a:lstStyle/>
            <a:p>
              <a:pPr marL="92075" algn="ctr" fontAlgn="auto">
                <a:spcBef>
                  <a:spcPts val="0"/>
                </a:spcBef>
                <a:spcAft>
                  <a:spcPts val="0"/>
                </a:spcAft>
              </a:pPr>
              <a:r>
                <a:rPr kumimoji="0" lang="zh-TW" altLang="en-US" sz="1600" b="1" u="none" dirty="0" smtClean="0">
                  <a:solidFill>
                    <a:prstClr val="white"/>
                  </a:solidFill>
                  <a:latin typeface="微軟正黑體" pitchFamily="34" charset="-120"/>
                  <a:ea typeface="微軟正黑體" pitchFamily="34" charset="-120"/>
                </a:rPr>
                <a:t>保費收入        概念</a:t>
              </a:r>
              <a:r>
                <a:rPr kumimoji="0" lang="zh-TW" altLang="en-US" sz="1600" b="1" u="none" dirty="0">
                  <a:solidFill>
                    <a:prstClr val="white"/>
                  </a:solidFill>
                  <a:latin typeface="微軟正黑體" pitchFamily="34" charset="-120"/>
                  <a:ea typeface="微軟正黑體" pitchFamily="34" charset="-120"/>
                </a:rPr>
                <a:t>消失</a:t>
              </a:r>
              <a:endParaRPr kumimoji="0" lang="zh-TW" altLang="en-US" sz="1600" b="1" u="none" dirty="0" smtClean="0">
                <a:solidFill>
                  <a:prstClr val="white"/>
                </a:solidFill>
                <a:latin typeface="微軟正黑體" pitchFamily="34" charset="-120"/>
                <a:ea typeface="微軟正黑體" pitchFamily="34" charset="-120"/>
              </a:endParaRPr>
            </a:p>
          </p:txBody>
        </p:sp>
        <p:sp>
          <p:nvSpPr>
            <p:cNvPr id="29" name="向右箭號 28"/>
            <p:cNvSpPr/>
            <p:nvPr/>
          </p:nvSpPr>
          <p:spPr bwMode="auto">
            <a:xfrm>
              <a:off x="2627785" y="2427734"/>
              <a:ext cx="1584177" cy="745679"/>
            </a:xfrm>
            <a:prstGeom prst="rightArrow">
              <a:avLst>
                <a:gd name="adj1" fmla="val 80422"/>
                <a:gd name="adj2" fmla="val 55861"/>
              </a:avLst>
            </a:prstGeom>
            <a:solidFill>
              <a:srgbClr val="F68222"/>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vert="horz" wrap="square" lIns="36000" tIns="36000" rIns="36000" bIns="36000" numCol="1" rtlCol="0" anchor="ctr" anchorCtr="0" compatLnSpc="1">
              <a:prstTxWarp prst="textNoShape">
                <a:avLst/>
              </a:prstTxWarp>
            </a:bodyPr>
            <a:lstStyle/>
            <a:p>
              <a:pPr algn="ctr" fontAlgn="auto">
                <a:spcBef>
                  <a:spcPts val="0"/>
                </a:spcBef>
                <a:spcAft>
                  <a:spcPts val="0"/>
                </a:spcAft>
              </a:pPr>
              <a:r>
                <a:rPr kumimoji="0" lang="zh-TW" altLang="en-US" sz="1600" b="1" u="none" dirty="0" smtClean="0">
                  <a:solidFill>
                    <a:prstClr val="white"/>
                  </a:solidFill>
                  <a:latin typeface="微軟正黑體" pitchFamily="34" charset="-120"/>
                  <a:ea typeface="微軟正黑體" pitchFamily="34" charset="-120"/>
                </a:rPr>
                <a:t>契約價值          攤分入帳</a:t>
              </a:r>
              <a:endParaRPr kumimoji="0" lang="zh-TW" altLang="en-US" sz="1600" b="1" u="none" dirty="0">
                <a:solidFill>
                  <a:prstClr val="white"/>
                </a:solidFill>
                <a:latin typeface="微軟正黑體" pitchFamily="34" charset="-120"/>
                <a:ea typeface="微軟正黑體" pitchFamily="34" charset="-120"/>
              </a:endParaRPr>
            </a:p>
          </p:txBody>
        </p:sp>
        <p:sp>
          <p:nvSpPr>
            <p:cNvPr id="30" name="向右箭號 29"/>
            <p:cNvSpPr/>
            <p:nvPr/>
          </p:nvSpPr>
          <p:spPr bwMode="auto">
            <a:xfrm>
              <a:off x="2627785" y="3147814"/>
              <a:ext cx="1582708" cy="745679"/>
            </a:xfrm>
            <a:prstGeom prst="rightArrow">
              <a:avLst>
                <a:gd name="adj1" fmla="val 78607"/>
                <a:gd name="adj2" fmla="val 55861"/>
              </a:avLst>
            </a:prstGeom>
            <a:solidFill>
              <a:srgbClr val="8AAC46"/>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vert="horz" wrap="square" lIns="36000" tIns="36000" rIns="36000" bIns="36000" numCol="1" rtlCol="0" anchor="ctr" anchorCtr="0" compatLnSpc="1">
              <a:prstTxWarp prst="textNoShape">
                <a:avLst/>
              </a:prstTxWarp>
            </a:bodyPr>
            <a:lstStyle/>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展現</a:t>
              </a:r>
              <a:r>
                <a:rPr kumimoji="0" lang="zh-TW" altLang="en-US" sz="1600" b="1" u="none" dirty="0" smtClean="0">
                  <a:solidFill>
                    <a:prstClr val="white"/>
                  </a:solidFill>
                  <a:latin typeface="微軟正黑體" pitchFamily="34" charset="-120"/>
                  <a:ea typeface="微軟正黑體" pitchFamily="34" charset="-120"/>
                </a:rPr>
                <a:t>預算          控</a:t>
              </a:r>
              <a:r>
                <a:rPr kumimoji="0" lang="zh-TW" altLang="en-US" sz="1600" b="1" u="none" dirty="0">
                  <a:solidFill>
                    <a:prstClr val="white"/>
                  </a:solidFill>
                  <a:latin typeface="微軟正黑體" pitchFamily="34" charset="-120"/>
                  <a:ea typeface="微軟正黑體" pitchFamily="34" charset="-120"/>
                </a:rPr>
                <a:t>管績效</a:t>
              </a:r>
            </a:p>
          </p:txBody>
        </p:sp>
        <p:sp>
          <p:nvSpPr>
            <p:cNvPr id="31" name="向右箭號 30"/>
            <p:cNvSpPr/>
            <p:nvPr/>
          </p:nvSpPr>
          <p:spPr bwMode="auto">
            <a:xfrm>
              <a:off x="2633140" y="3894067"/>
              <a:ext cx="1578822" cy="745679"/>
            </a:xfrm>
            <a:prstGeom prst="rightArrow">
              <a:avLst>
                <a:gd name="adj1" fmla="val 80422"/>
                <a:gd name="adj2" fmla="val 55861"/>
              </a:avLst>
            </a:prstGeom>
            <a:solidFill>
              <a:schemeClr val="accent4"/>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vert="horz" wrap="square" lIns="36000" tIns="36000" rIns="36000" bIns="36000" numCol="1" rtlCol="0" anchor="ctr" anchorCtr="0" compatLnSpc="1">
              <a:prstTxWarp prst="textNoShape">
                <a:avLst/>
              </a:prstTxWarp>
            </a:bodyPr>
            <a:lstStyle/>
            <a:p>
              <a:pPr algn="ctr" fontAlgn="auto">
                <a:spcBef>
                  <a:spcPts val="0"/>
                </a:spcBef>
                <a:spcAft>
                  <a:spcPts val="0"/>
                </a:spcAft>
              </a:pPr>
              <a:r>
                <a:rPr kumimoji="0" lang="zh-TW" altLang="en-US" sz="1600" b="1" u="none" dirty="0" smtClean="0">
                  <a:solidFill>
                    <a:prstClr val="white"/>
                  </a:solidFill>
                  <a:latin typeface="微軟正黑體" pitchFamily="34" charset="-120"/>
                  <a:ea typeface="微軟正黑體" pitchFamily="34" charset="-120"/>
                </a:rPr>
                <a:t>清楚呈現</a:t>
              </a:r>
              <a:endParaRPr kumimoji="0" lang="en-US" altLang="zh-TW" sz="1600" b="1" u="none" dirty="0" smtClean="0">
                <a:solidFill>
                  <a:prstClr val="white"/>
                </a:solidFill>
                <a:latin typeface="微軟正黑體" pitchFamily="34" charset="-120"/>
                <a:ea typeface="微軟正黑體" pitchFamily="34" charset="-120"/>
              </a:endParaRPr>
            </a:p>
            <a:p>
              <a:pPr algn="ctr" fontAlgn="auto">
                <a:spcBef>
                  <a:spcPts val="0"/>
                </a:spcBef>
                <a:spcAft>
                  <a:spcPts val="0"/>
                </a:spcAft>
              </a:pPr>
              <a:r>
                <a:rPr kumimoji="0" lang="zh-TW" altLang="en-US" sz="1600" b="1" u="none" dirty="0" smtClean="0">
                  <a:solidFill>
                    <a:prstClr val="white"/>
                  </a:solidFill>
                  <a:latin typeface="微軟正黑體" pitchFamily="34" charset="-120"/>
                  <a:ea typeface="微軟正黑體" pitchFamily="34" charset="-120"/>
                </a:rPr>
                <a:t>利差損益</a:t>
              </a:r>
            </a:p>
          </p:txBody>
        </p:sp>
      </p:grpSp>
      <p:sp>
        <p:nvSpPr>
          <p:cNvPr id="33" name="標題 1"/>
          <p:cNvSpPr txBox="1">
            <a:spLocks/>
          </p:cNvSpPr>
          <p:nvPr/>
        </p:nvSpPr>
        <p:spPr>
          <a:xfrm>
            <a:off x="2081260" y="117619"/>
            <a:ext cx="6811220" cy="5381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kumimoji="1" sz="3600" b="1">
                <a:solidFill>
                  <a:schemeClr val="tx2"/>
                </a:solidFill>
                <a:latin typeface="標楷體" pitchFamily="65" charset="-120"/>
                <a:ea typeface="標楷體" pitchFamily="65" charset="-120"/>
                <a:cs typeface="+mj-cs"/>
              </a:defRPr>
            </a:lvl1pPr>
            <a:lvl2pPr algn="l" rtl="0" eaLnBrk="0" fontAlgn="base" hangingPunct="0">
              <a:spcBef>
                <a:spcPct val="0"/>
              </a:spcBef>
              <a:spcAft>
                <a:spcPct val="0"/>
              </a:spcAft>
              <a:defRPr kumimoji="1" sz="3600" b="1">
                <a:solidFill>
                  <a:schemeClr val="tx2"/>
                </a:solidFill>
                <a:latin typeface="標楷體" pitchFamily="65" charset="-120"/>
                <a:ea typeface="標楷體" pitchFamily="65" charset="-120"/>
              </a:defRPr>
            </a:lvl2pPr>
            <a:lvl3pPr algn="l" rtl="0" eaLnBrk="0" fontAlgn="base" hangingPunct="0">
              <a:spcBef>
                <a:spcPct val="0"/>
              </a:spcBef>
              <a:spcAft>
                <a:spcPct val="0"/>
              </a:spcAft>
              <a:defRPr kumimoji="1" sz="3600" b="1">
                <a:solidFill>
                  <a:schemeClr val="tx2"/>
                </a:solidFill>
                <a:latin typeface="標楷體" pitchFamily="65" charset="-120"/>
                <a:ea typeface="標楷體" pitchFamily="65" charset="-120"/>
              </a:defRPr>
            </a:lvl3pPr>
            <a:lvl4pPr algn="l" rtl="0" eaLnBrk="0" fontAlgn="base" hangingPunct="0">
              <a:spcBef>
                <a:spcPct val="0"/>
              </a:spcBef>
              <a:spcAft>
                <a:spcPct val="0"/>
              </a:spcAft>
              <a:defRPr kumimoji="1" sz="3600" b="1">
                <a:solidFill>
                  <a:schemeClr val="tx2"/>
                </a:solidFill>
                <a:latin typeface="標楷體" pitchFamily="65" charset="-120"/>
                <a:ea typeface="標楷體" pitchFamily="65" charset="-120"/>
              </a:defRPr>
            </a:lvl4pPr>
            <a:lvl5pPr algn="l" rtl="0" eaLnBrk="0" fontAlgn="base" hangingPunct="0">
              <a:spcBef>
                <a:spcPct val="0"/>
              </a:spcBef>
              <a:spcAft>
                <a:spcPct val="0"/>
              </a:spcAft>
              <a:defRPr kumimoji="1" sz="3600" b="1">
                <a:solidFill>
                  <a:schemeClr val="tx2"/>
                </a:solidFill>
                <a:latin typeface="標楷體" pitchFamily="65" charset="-120"/>
                <a:ea typeface="標楷體" pitchFamily="65"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a:lstStyle>
          <a:p>
            <a:r>
              <a:rPr lang="en-US" altLang="zh-TW" u="none" dirty="0" smtClean="0">
                <a:solidFill>
                  <a:prstClr val="black">
                    <a:lumMod val="75000"/>
                    <a:lumOff val="25000"/>
                  </a:prstClr>
                </a:solidFill>
                <a:latin typeface="微軟正黑體" pitchFamily="34" charset="-120"/>
                <a:ea typeface="微軟正黑體" pitchFamily="34" charset="-120"/>
              </a:rPr>
              <a:t>05. </a:t>
            </a:r>
            <a:r>
              <a:rPr lang="zh-TW" altLang="en-US" u="none" dirty="0" smtClean="0">
                <a:solidFill>
                  <a:prstClr val="black">
                    <a:lumMod val="75000"/>
                    <a:lumOff val="25000"/>
                  </a:prstClr>
                </a:solidFill>
                <a:latin typeface="微軟正黑體" pitchFamily="34" charset="-120"/>
                <a:ea typeface="微軟正黑體" pitchFamily="34" charset="-120"/>
              </a:rPr>
              <a:t>綜合損益表的差異</a:t>
            </a:r>
            <a:endParaRPr lang="zh-TW" altLang="en-US" u="none" dirty="0">
              <a:solidFill>
                <a:prstClr val="black">
                  <a:lumMod val="75000"/>
                  <a:lumOff val="25000"/>
                </a:prstClr>
              </a:solidFill>
              <a:latin typeface="微軟正黑體" pitchFamily="34" charset="-120"/>
              <a:ea typeface="微軟正黑體" pitchFamily="34" charset="-120"/>
            </a:endParaRPr>
          </a:p>
        </p:txBody>
      </p:sp>
    </p:spTree>
    <p:extLst>
      <p:ext uri="{BB962C8B-B14F-4D97-AF65-F5344CB8AC3E}">
        <p14:creationId xmlns:p14="http://schemas.microsoft.com/office/powerpoint/2010/main" val="24215180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extLst>
              <p:ext uri="{D42A27DB-BD31-4B8C-83A1-F6EECF244321}">
                <p14:modId xmlns:p14="http://schemas.microsoft.com/office/powerpoint/2010/main" val="3294926192"/>
              </p:ext>
            </p:extLst>
          </p:nvPr>
        </p:nvGraphicFramePr>
        <p:xfrm>
          <a:off x="395536" y="2324782"/>
          <a:ext cx="2160240" cy="3553897"/>
        </p:xfrm>
        <a:graphic>
          <a:graphicData uri="http://schemas.openxmlformats.org/drawingml/2006/table">
            <a:tbl>
              <a:tblPr>
                <a:tableStyleId>{B301B821-A1FF-4177-AEE7-76D212191A09}</a:tableStyleId>
              </a:tblPr>
              <a:tblGrid>
                <a:gridCol w="647923">
                  <a:extLst>
                    <a:ext uri="{9D8B030D-6E8A-4147-A177-3AD203B41FA5}">
                      <a16:colId xmlns:a16="http://schemas.microsoft.com/office/drawing/2014/main" val="20000"/>
                    </a:ext>
                  </a:extLst>
                </a:gridCol>
                <a:gridCol w="1512317">
                  <a:extLst>
                    <a:ext uri="{9D8B030D-6E8A-4147-A177-3AD203B41FA5}">
                      <a16:colId xmlns:a16="http://schemas.microsoft.com/office/drawing/2014/main" val="20001"/>
                    </a:ext>
                  </a:extLst>
                </a:gridCol>
              </a:tblGrid>
              <a:tr h="320114">
                <a:tc gridSpan="2">
                  <a:txBody>
                    <a:bodyPr/>
                    <a:lstStyle/>
                    <a:p>
                      <a:pPr algn="ctr"/>
                      <a:r>
                        <a:rPr lang="zh-TW" altLang="en-US" sz="1500" b="1" dirty="0" smtClean="0">
                          <a:solidFill>
                            <a:schemeClr val="bg1"/>
                          </a:solidFill>
                        </a:rPr>
                        <a:t>資產負債表</a:t>
                      </a:r>
                      <a:endParaRPr lang="zh-TW" altLang="en-US" sz="1500" b="1" dirty="0">
                        <a:solidFill>
                          <a:schemeClr val="bg1"/>
                        </a:solidFill>
                      </a:endParaRPr>
                    </a:p>
                  </a:txBody>
                  <a:tcPr marT="45731" marB="45731"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accent1"/>
                    </a:solidFill>
                  </a:tcPr>
                </a:tc>
                <a:tc hMerge="1">
                  <a:txBody>
                    <a:bodyPr/>
                    <a:lstStyle/>
                    <a:p>
                      <a:pPr algn="ctr"/>
                      <a:endParaRPr lang="zh-TW" altLang="en-US" sz="1400" b="1" dirty="0">
                        <a:solidFill>
                          <a:sysClr val="windowText" lastClr="000000"/>
                        </a:solidFill>
                      </a:endParaRPr>
                    </a:p>
                  </a:txBody>
                  <a:tcPr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497026">
                <a:tc>
                  <a:txBody>
                    <a:bodyPr/>
                    <a:lstStyle/>
                    <a:p>
                      <a:pPr algn="ctr"/>
                      <a:r>
                        <a:rPr lang="zh-TW" altLang="en-US" sz="1500" b="1" dirty="0" smtClean="0">
                          <a:solidFill>
                            <a:sysClr val="windowText" lastClr="000000"/>
                          </a:solidFill>
                        </a:rPr>
                        <a:t>資產</a:t>
                      </a:r>
                      <a:endParaRPr lang="zh-TW" altLang="en-US" sz="1500" b="1" dirty="0">
                        <a:solidFill>
                          <a:sysClr val="windowText" lastClr="000000"/>
                        </a:solidFill>
                      </a:endParaRPr>
                    </a:p>
                  </a:txBody>
                  <a:tcPr marT="45731" marB="45731"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a:r>
                        <a:rPr lang="zh-TW" altLang="en-US" sz="1500" b="1" dirty="0" smtClean="0">
                          <a:solidFill>
                            <a:sysClr val="windowText" lastClr="000000"/>
                          </a:solidFill>
                        </a:rPr>
                        <a:t>負債</a:t>
                      </a:r>
                      <a:endParaRPr lang="zh-TW" altLang="en-US" sz="1500" b="1" dirty="0">
                        <a:solidFill>
                          <a:sysClr val="windowText" lastClr="000000"/>
                        </a:solidFill>
                      </a:endParaRPr>
                    </a:p>
                  </a:txBody>
                  <a:tcPr marT="45731" marB="45731"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822083">
                <a:tc rowSpan="5">
                  <a:txBody>
                    <a:bodyPr/>
                    <a:lstStyle/>
                    <a:p>
                      <a:pPr algn="ctr"/>
                      <a:endParaRPr lang="zh-TW" altLang="en-US" sz="1500" b="1" dirty="0">
                        <a:solidFill>
                          <a:sysClr val="windowText" lastClr="000000"/>
                        </a:solidFill>
                      </a:endParaRPr>
                    </a:p>
                  </a:txBody>
                  <a:tcPr marT="45731" marB="45731"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ctr"/>
                      <a:r>
                        <a:rPr lang="zh-TW" altLang="en-US" sz="1500" b="1" dirty="0" smtClean="0">
                          <a:solidFill>
                            <a:srgbClr val="FF0000"/>
                          </a:solidFill>
                        </a:rPr>
                        <a:t>合約服務邊際</a:t>
                      </a:r>
                      <a:r>
                        <a:rPr lang="en-US" altLang="zh-TW" sz="1500" b="1" dirty="0" smtClean="0">
                          <a:solidFill>
                            <a:srgbClr val="FF0000"/>
                          </a:solidFill>
                        </a:rPr>
                        <a:t>(CSM)</a:t>
                      </a:r>
                      <a:endParaRPr lang="zh-TW" altLang="en-US" sz="1500" b="1" dirty="0">
                        <a:solidFill>
                          <a:srgbClr val="FF0000"/>
                        </a:solidFill>
                      </a:endParaRPr>
                    </a:p>
                  </a:txBody>
                  <a:tcPr marT="45731" marB="45731"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lumMod val="20000"/>
                          <a:lumOff val="80000"/>
                        </a:schemeClr>
                      </a:solidFill>
                      <a:prstDash val="solid"/>
                      <a:round/>
                      <a:headEnd type="none" w="med" len="med"/>
                      <a:tailEnd type="none" w="med" len="med"/>
                    </a:lnB>
                  </a:tcPr>
                </a:tc>
                <a:extLst>
                  <a:ext uri="{0D108BD9-81ED-4DB2-BD59-A6C34878D82A}">
                    <a16:rowId xmlns:a16="http://schemas.microsoft.com/office/drawing/2014/main" val="10002"/>
                  </a:ext>
                </a:extLst>
              </a:tr>
              <a:tr h="497026">
                <a:tc vMerge="1">
                  <a:txBody>
                    <a:bodyPr/>
                    <a:lstStyle/>
                    <a:p>
                      <a:endParaRPr lang="zh-TW" altLang="en-US"/>
                    </a:p>
                  </a:txBody>
                  <a:tcPr/>
                </a:tc>
                <a:tc>
                  <a:txBody>
                    <a:bodyPr/>
                    <a:lstStyle/>
                    <a:p>
                      <a:pPr algn="ctr"/>
                      <a:r>
                        <a:rPr lang="zh-TW" altLang="en-US" sz="1500" b="1" dirty="0" smtClean="0">
                          <a:solidFill>
                            <a:schemeClr val="tx1">
                              <a:lumMod val="50000"/>
                              <a:lumOff val="50000"/>
                            </a:schemeClr>
                          </a:solidFill>
                        </a:rPr>
                        <a:t>風險調整</a:t>
                      </a:r>
                      <a:r>
                        <a:rPr lang="en-US" altLang="zh-TW" sz="1500" b="1" dirty="0" smtClean="0">
                          <a:solidFill>
                            <a:schemeClr val="tx1">
                              <a:lumMod val="50000"/>
                              <a:lumOff val="50000"/>
                            </a:schemeClr>
                          </a:solidFill>
                        </a:rPr>
                        <a:t>(RA)</a:t>
                      </a:r>
                      <a:endParaRPr lang="zh-TW" altLang="en-US" sz="1500" b="1" dirty="0">
                        <a:solidFill>
                          <a:schemeClr val="tx1">
                            <a:lumMod val="50000"/>
                            <a:lumOff val="50000"/>
                          </a:schemeClr>
                        </a:solidFill>
                      </a:endParaRPr>
                    </a:p>
                  </a:txBody>
                  <a:tcPr marT="45731" marB="45731"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lumMod val="20000"/>
                          <a:lumOff val="80000"/>
                        </a:schemeClr>
                      </a:solidFill>
                      <a:prstDash val="solid"/>
                      <a:round/>
                      <a:headEnd type="none" w="med" len="med"/>
                      <a:tailEnd type="none" w="med" len="med"/>
                    </a:lnT>
                    <a:lnB w="19050" cap="flat" cmpd="sng" algn="ctr">
                      <a:solidFill>
                        <a:schemeClr val="accent1">
                          <a:lumMod val="20000"/>
                          <a:lumOff val="80000"/>
                        </a:schemeClr>
                      </a:solidFill>
                      <a:prstDash val="solid"/>
                      <a:round/>
                      <a:headEnd type="none" w="med" len="med"/>
                      <a:tailEnd type="none" w="med" len="med"/>
                    </a:lnB>
                  </a:tcPr>
                </a:tc>
                <a:extLst>
                  <a:ext uri="{0D108BD9-81ED-4DB2-BD59-A6C34878D82A}">
                    <a16:rowId xmlns:a16="http://schemas.microsoft.com/office/drawing/2014/main" val="10003"/>
                  </a:ext>
                </a:extLst>
              </a:tr>
              <a:tr h="777420">
                <a:tc vMerge="1">
                  <a:txBody>
                    <a:bodyPr/>
                    <a:lstStyle/>
                    <a:p>
                      <a:endParaRPr lang="zh-TW" altLang="en-US"/>
                    </a:p>
                  </a:txBody>
                  <a:tcPr/>
                </a:tc>
                <a:tc>
                  <a:txBody>
                    <a:bodyPr/>
                    <a:lstStyle/>
                    <a:p>
                      <a:pPr algn="ctr"/>
                      <a:r>
                        <a:rPr lang="zh-TW" altLang="en-US" sz="1500" b="1" dirty="0" smtClean="0">
                          <a:solidFill>
                            <a:schemeClr val="tx1">
                              <a:lumMod val="50000"/>
                              <a:lumOff val="50000"/>
                            </a:schemeClr>
                          </a:solidFill>
                        </a:rPr>
                        <a:t>最佳估計未來現金流量現值</a:t>
                      </a:r>
                      <a:r>
                        <a:rPr lang="en-US" altLang="zh-TW" sz="1500" b="1" dirty="0" smtClean="0">
                          <a:solidFill>
                            <a:schemeClr val="tx1">
                              <a:lumMod val="50000"/>
                              <a:lumOff val="50000"/>
                            </a:schemeClr>
                          </a:solidFill>
                        </a:rPr>
                        <a:t>(BEL)</a:t>
                      </a:r>
                      <a:endParaRPr lang="zh-TW" altLang="en-US" sz="1500" b="1" dirty="0">
                        <a:solidFill>
                          <a:schemeClr val="tx1">
                            <a:lumMod val="50000"/>
                            <a:lumOff val="50000"/>
                          </a:schemeClr>
                        </a:solidFill>
                      </a:endParaRPr>
                    </a:p>
                  </a:txBody>
                  <a:tcPr marT="45731" marB="45731"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lumMod val="20000"/>
                          <a:lumOff val="80000"/>
                        </a:schemeClr>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4"/>
                  </a:ext>
                </a:extLst>
              </a:tr>
              <a:tr h="320114">
                <a:tc vMerge="1">
                  <a:txBody>
                    <a:bodyPr/>
                    <a:lstStyle/>
                    <a:p>
                      <a:endParaRPr lang="zh-TW" altLang="en-US" sz="1400" b="1" dirty="0">
                        <a:solidFill>
                          <a:sysClr val="windowText" lastClr="000000"/>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zh-TW" altLang="en-US" sz="1500" b="1" dirty="0" smtClean="0">
                          <a:solidFill>
                            <a:sysClr val="windowText" lastClr="000000"/>
                          </a:solidFill>
                        </a:rPr>
                        <a:t>股東權益</a:t>
                      </a:r>
                      <a:endParaRPr lang="zh-TW" altLang="en-US" sz="1500" b="1" dirty="0">
                        <a:solidFill>
                          <a:sysClr val="windowText" lastClr="000000"/>
                        </a:solidFill>
                      </a:endParaRPr>
                    </a:p>
                  </a:txBody>
                  <a:tcPr marT="45731" marB="45731"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r h="320114">
                <a:tc vMerge="1">
                  <a:txBody>
                    <a:bodyPr/>
                    <a:lstStyle/>
                    <a:p>
                      <a:endParaRPr lang="zh-TW" altLang="en-US" sz="1400" b="1" dirty="0">
                        <a:solidFill>
                          <a:sysClr val="windowText" lastClr="000000"/>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endParaRPr lang="zh-TW" altLang="en-US" sz="1500" b="1" dirty="0">
                        <a:solidFill>
                          <a:sysClr val="windowText" lastClr="000000"/>
                        </a:solidFill>
                      </a:endParaRPr>
                    </a:p>
                  </a:txBody>
                  <a:tcPr marT="45731" marB="45731"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9" name="矩形 8"/>
          <p:cNvSpPr/>
          <p:nvPr/>
        </p:nvSpPr>
        <p:spPr bwMode="auto">
          <a:xfrm>
            <a:off x="190171" y="1670319"/>
            <a:ext cx="6398069" cy="4140959"/>
          </a:xfrm>
          <a:prstGeom prst="rect">
            <a:avLst/>
          </a:prstGeom>
          <a:noFill/>
          <a:ln>
            <a:solidFill>
              <a:schemeClr val="accent1">
                <a:lumMod val="40000"/>
                <a:lumOff val="60000"/>
              </a:schemeClr>
            </a:solidFill>
            <a:headEnd type="none" w="med" len="med"/>
            <a:tailEnd type="none" w="med" len="med"/>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anchor="t"/>
          <a:lstStyle/>
          <a:p>
            <a:pPr fontAlgn="auto">
              <a:spcBef>
                <a:spcPts val="0"/>
              </a:spcBef>
              <a:spcAft>
                <a:spcPts val="600"/>
              </a:spcAft>
              <a:defRPr/>
            </a:pPr>
            <a:endParaRPr kumimoji="0" lang="en-US" altLang="zh-TW" sz="1800" u="none" dirty="0" smtClean="0">
              <a:solidFill>
                <a:prstClr val="black"/>
              </a:solidFill>
              <a:latin typeface="微軟正黑體" pitchFamily="34" charset="-120"/>
              <a:ea typeface="微軟正黑體" pitchFamily="34" charset="-120"/>
            </a:endParaRPr>
          </a:p>
        </p:txBody>
      </p:sp>
      <p:sp>
        <p:nvSpPr>
          <p:cNvPr id="10" name="矩形 9"/>
          <p:cNvSpPr/>
          <p:nvPr/>
        </p:nvSpPr>
        <p:spPr bwMode="auto">
          <a:xfrm>
            <a:off x="6732240" y="1670319"/>
            <a:ext cx="2232248" cy="4140959"/>
          </a:xfrm>
          <a:prstGeom prst="rect">
            <a:avLst/>
          </a:prstGeom>
          <a:solidFill>
            <a:schemeClr val="bg1"/>
          </a:solidFill>
          <a:ln>
            <a:solidFill>
              <a:schemeClr val="accent1"/>
            </a:solidFill>
            <a:headEnd type="none" w="med" len="med"/>
            <a:tailEnd type="none" w="med" len="med"/>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anchor="t"/>
          <a:lstStyle/>
          <a:p>
            <a:pPr algn="just" fontAlgn="auto">
              <a:spcBef>
                <a:spcPts val="600"/>
              </a:spcBef>
              <a:spcAft>
                <a:spcPts val="0"/>
              </a:spcAft>
            </a:pPr>
            <a:endParaRPr kumimoji="0" lang="en-US" altLang="zh-TW" sz="1400" b="1" u="none" kern="100" dirty="0">
              <a:solidFill>
                <a:prstClr val="black"/>
              </a:solidFill>
              <a:latin typeface="微軟正黑體" pitchFamily="34" charset="-120"/>
              <a:ea typeface="微軟正黑體" pitchFamily="34" charset="-120"/>
              <a:cs typeface="Courier New"/>
            </a:endParaRPr>
          </a:p>
          <a:p>
            <a:pPr algn="just" fontAlgn="auto">
              <a:spcBef>
                <a:spcPts val="600"/>
              </a:spcBef>
              <a:spcAft>
                <a:spcPts val="0"/>
              </a:spcAft>
            </a:pPr>
            <a:endParaRPr kumimoji="0" lang="en-US" altLang="zh-TW" sz="1400" b="1" u="none" kern="100" dirty="0" smtClean="0">
              <a:solidFill>
                <a:prstClr val="black"/>
              </a:solidFill>
              <a:latin typeface="微軟正黑體" pitchFamily="34" charset="-120"/>
              <a:ea typeface="微軟正黑體" pitchFamily="34" charset="-120"/>
              <a:cs typeface="Courier New"/>
            </a:endParaRPr>
          </a:p>
          <a:p>
            <a:pPr marL="182563" lvl="1" indent="-182563" algn="just" fontAlgn="auto">
              <a:spcBef>
                <a:spcPts val="600"/>
              </a:spcBef>
              <a:spcAft>
                <a:spcPts val="0"/>
              </a:spcAft>
              <a:buSzPct val="80000"/>
              <a:buFont typeface="Wingdings" pitchFamily="2" charset="2"/>
              <a:buChar char="u"/>
            </a:pPr>
            <a:r>
              <a:rPr kumimoji="0" lang="zh-TW" altLang="en-US" sz="1400" b="1" u="none" dirty="0" smtClean="0">
                <a:solidFill>
                  <a:prstClr val="black"/>
                </a:solidFill>
                <a:latin typeface="微軟正黑體" pitchFamily="34" charset="-120"/>
                <a:ea typeface="微軟正黑體" pitchFamily="34" charset="-120"/>
              </a:rPr>
              <a:t>合約</a:t>
            </a:r>
            <a:r>
              <a:rPr kumimoji="0" lang="zh-TW" altLang="en-US" sz="1400" b="1" u="none" dirty="0">
                <a:solidFill>
                  <a:prstClr val="black"/>
                </a:solidFill>
                <a:latin typeface="微軟正黑體" pitchFamily="34" charset="-120"/>
                <a:ea typeface="微軟正黑體" pitchFamily="34" charset="-120"/>
              </a:rPr>
              <a:t>服務邊際</a:t>
            </a:r>
            <a:r>
              <a:rPr kumimoji="0" lang="en-US" altLang="zh-TW" sz="1400" b="1" u="none" dirty="0">
                <a:solidFill>
                  <a:prstClr val="black"/>
                </a:solidFill>
                <a:latin typeface="微軟正黑體" pitchFamily="34" charset="-120"/>
                <a:ea typeface="微軟正黑體" pitchFamily="34" charset="-120"/>
              </a:rPr>
              <a:t>(CSM)</a:t>
            </a:r>
            <a:r>
              <a:rPr kumimoji="0" lang="zh-TW" altLang="en-US" sz="1400" b="1" u="none" dirty="0" smtClean="0">
                <a:solidFill>
                  <a:prstClr val="black"/>
                </a:solidFill>
                <a:latin typeface="微軟正黑體" pitchFamily="34" charset="-120"/>
                <a:ea typeface="微軟正黑體" pitchFamily="34" charset="-120"/>
              </a:rPr>
              <a:t>為</a:t>
            </a:r>
            <a:r>
              <a:rPr kumimoji="0" lang="zh-TW" altLang="en-US" sz="1400" b="1" u="none" dirty="0" smtClean="0">
                <a:solidFill>
                  <a:srgbClr val="FF0000"/>
                </a:solidFill>
                <a:latin typeface="微軟正黑體" pitchFamily="34" charset="-120"/>
                <a:ea typeface="微軟正黑體" pitchFamily="34" charset="-120"/>
              </a:rPr>
              <a:t>合約未</a:t>
            </a:r>
            <a:r>
              <a:rPr kumimoji="0" lang="zh-TW" altLang="en-US" sz="1400" b="1" u="none" dirty="0">
                <a:solidFill>
                  <a:srgbClr val="FF0000"/>
                </a:solidFill>
                <a:latin typeface="微軟正黑體" pitchFamily="34" charset="-120"/>
                <a:ea typeface="微軟正黑體" pitchFamily="34" charset="-120"/>
              </a:rPr>
              <a:t>實現的利潤</a:t>
            </a:r>
            <a:r>
              <a:rPr kumimoji="0" lang="zh-TW" altLang="en-US" sz="1400" b="1" u="none" dirty="0">
                <a:solidFill>
                  <a:prstClr val="black"/>
                </a:solidFill>
                <a:latin typeface="微軟正黑體" pitchFamily="34" charset="-120"/>
                <a:ea typeface="微軟正黑體" pitchFamily="34" charset="-120"/>
              </a:rPr>
              <a:t>，合約服務邊際越大，代表公司</a:t>
            </a:r>
            <a:r>
              <a:rPr kumimoji="0" lang="zh-TW" altLang="en-US" sz="1400" b="1" i="1" u="none" dirty="0">
                <a:solidFill>
                  <a:srgbClr val="0070C0"/>
                </a:solidFill>
                <a:latin typeface="微軟正黑體" pitchFamily="34" charset="-120"/>
                <a:ea typeface="微軟正黑體" pitchFamily="34" charset="-120"/>
              </a:rPr>
              <a:t>隱含價值越</a:t>
            </a:r>
            <a:r>
              <a:rPr kumimoji="0" lang="zh-TW" altLang="en-US" sz="1400" b="1" i="1" u="none" dirty="0" smtClean="0">
                <a:solidFill>
                  <a:srgbClr val="0070C0"/>
                </a:solidFill>
                <a:latin typeface="微軟正黑體" pitchFamily="34" charset="-120"/>
                <a:ea typeface="微軟正黑體" pitchFamily="34" charset="-120"/>
              </a:rPr>
              <a:t>高</a:t>
            </a:r>
            <a:r>
              <a:rPr kumimoji="0" lang="zh-TW" altLang="en-US" sz="1400" b="1" u="none" dirty="0">
                <a:solidFill>
                  <a:prstClr val="black"/>
                </a:solidFill>
                <a:latin typeface="微軟正黑體" pitchFamily="34" charset="-120"/>
                <a:ea typeface="微軟正黑體" pitchFamily="34" charset="-120"/>
              </a:rPr>
              <a:t>。</a:t>
            </a:r>
            <a:endParaRPr kumimoji="0" lang="en-US" altLang="zh-TW" sz="1400" b="1" i="1" u="none" dirty="0" smtClean="0">
              <a:solidFill>
                <a:srgbClr val="0070C0"/>
              </a:solidFill>
              <a:latin typeface="微軟正黑體" pitchFamily="34" charset="-120"/>
              <a:ea typeface="微軟正黑體" pitchFamily="34" charset="-120"/>
            </a:endParaRPr>
          </a:p>
          <a:p>
            <a:pPr marL="182563" lvl="1" indent="-182563" algn="just" fontAlgn="auto">
              <a:spcBef>
                <a:spcPts val="600"/>
              </a:spcBef>
              <a:spcAft>
                <a:spcPts val="0"/>
              </a:spcAft>
              <a:buSzPct val="80000"/>
              <a:buFont typeface="Wingdings" pitchFamily="2" charset="2"/>
              <a:buChar char="u"/>
            </a:pPr>
            <a:r>
              <a:rPr kumimoji="0" lang="en-US" altLang="zh-TW" sz="1400" b="1" u="none" dirty="0">
                <a:solidFill>
                  <a:prstClr val="black"/>
                </a:solidFill>
                <a:latin typeface="微軟正黑體" pitchFamily="34" charset="-120"/>
                <a:ea typeface="微軟正黑體" pitchFamily="34" charset="-120"/>
              </a:rPr>
              <a:t>CSM</a:t>
            </a:r>
            <a:r>
              <a:rPr kumimoji="0" lang="zh-TW" altLang="en-US" sz="1400" b="1" u="none" dirty="0">
                <a:solidFill>
                  <a:prstClr val="black"/>
                </a:solidFill>
                <a:latin typeface="微軟正黑體" pitchFamily="34" charset="-120"/>
                <a:ea typeface="微軟正黑體" pitchFamily="34" charset="-120"/>
              </a:rPr>
              <a:t>攤銷為</a:t>
            </a:r>
            <a:r>
              <a:rPr kumimoji="0" lang="zh-TW" altLang="en-US" sz="1400" b="1" i="1" u="none" dirty="0">
                <a:solidFill>
                  <a:srgbClr val="0070C0"/>
                </a:solidFill>
                <a:latin typeface="微軟正黑體" pitchFamily="34" charset="-120"/>
                <a:ea typeface="微軟正黑體" pitchFamily="34" charset="-120"/>
              </a:rPr>
              <a:t>損益主要來源</a:t>
            </a:r>
            <a:r>
              <a:rPr kumimoji="0" lang="zh-TW" altLang="en-US" sz="1400" b="1" u="none" dirty="0">
                <a:solidFill>
                  <a:prstClr val="black"/>
                </a:solidFill>
                <a:latin typeface="微軟正黑體" pitchFamily="34" charset="-120"/>
                <a:ea typeface="微軟正黑體" pitchFamily="34" charset="-120"/>
              </a:rPr>
              <a:t>，契約價值累積越高將使獲利逐年提升。</a:t>
            </a:r>
            <a:endParaRPr kumimoji="0" lang="en-US" altLang="zh-TW" sz="1400" b="1" u="none" dirty="0" smtClean="0">
              <a:solidFill>
                <a:prstClr val="black"/>
              </a:solidFill>
              <a:latin typeface="微軟正黑體" pitchFamily="34" charset="-120"/>
              <a:ea typeface="微軟正黑體" pitchFamily="34" charset="-120"/>
            </a:endParaRPr>
          </a:p>
          <a:p>
            <a:pPr marL="182563" lvl="1" indent="-182563" algn="just" fontAlgn="auto">
              <a:spcBef>
                <a:spcPts val="600"/>
              </a:spcBef>
              <a:spcAft>
                <a:spcPts val="0"/>
              </a:spcAft>
              <a:buSzPct val="80000"/>
              <a:buFont typeface="Wingdings" pitchFamily="2" charset="2"/>
              <a:buChar char="u"/>
            </a:pPr>
            <a:r>
              <a:rPr kumimoji="0" lang="zh-TW" altLang="en-US" sz="1400" b="1" u="none" dirty="0">
                <a:solidFill>
                  <a:prstClr val="black"/>
                </a:solidFill>
                <a:latin typeface="微軟正黑體" pitchFamily="34" charset="-120"/>
                <a:ea typeface="微軟正黑體" pitchFamily="34" charset="-120"/>
              </a:rPr>
              <a:t>合約服務邊際</a:t>
            </a:r>
            <a:r>
              <a:rPr kumimoji="0" lang="zh-TW" altLang="en-US" sz="1400" b="1" i="1" u="none" dirty="0">
                <a:solidFill>
                  <a:srgbClr val="4F81BD">
                    <a:lumMod val="75000"/>
                  </a:srgbClr>
                </a:solidFill>
                <a:latin typeface="微軟正黑體" pitchFamily="34" charset="-120"/>
                <a:ea typeface="微軟正黑體" pitchFamily="34" charset="-120"/>
              </a:rPr>
              <a:t>可計入自有資本</a:t>
            </a:r>
            <a:r>
              <a:rPr kumimoji="0" lang="zh-TW" altLang="en-US" sz="1400" b="1" u="none" dirty="0">
                <a:solidFill>
                  <a:prstClr val="black"/>
                </a:solidFill>
                <a:latin typeface="微軟正黑體" pitchFamily="34" charset="-120"/>
                <a:ea typeface="微軟正黑體" pitchFamily="34" charset="-120"/>
              </a:rPr>
              <a:t>，強化資本適</a:t>
            </a:r>
            <a:r>
              <a:rPr kumimoji="0" lang="zh-TW" altLang="en-US" sz="1400" b="1" u="none" dirty="0" smtClean="0">
                <a:solidFill>
                  <a:prstClr val="black"/>
                </a:solidFill>
                <a:latin typeface="微軟正黑體" pitchFamily="34" charset="-120"/>
                <a:ea typeface="微軟正黑體" pitchFamily="34" charset="-120"/>
              </a:rPr>
              <a:t>足</a:t>
            </a:r>
            <a:r>
              <a:rPr kumimoji="0" lang="zh-TW" altLang="en-US" sz="1000" b="1" u="none" dirty="0" smtClean="0">
                <a:solidFill>
                  <a:prstClr val="black"/>
                </a:solidFill>
                <a:latin typeface="微軟正黑體" pitchFamily="34" charset="-120"/>
                <a:ea typeface="微軟正黑體" pitchFamily="34" charset="-120"/>
              </a:rPr>
              <a:t>。</a:t>
            </a:r>
            <a:r>
              <a:rPr kumimoji="0" lang="en-US" altLang="zh-TW" sz="1000" b="1" u="none" dirty="0" smtClean="0">
                <a:solidFill>
                  <a:prstClr val="black">
                    <a:lumMod val="50000"/>
                    <a:lumOff val="50000"/>
                  </a:prstClr>
                </a:solidFill>
                <a:latin typeface="微軟正黑體" pitchFamily="34" charset="-120"/>
                <a:ea typeface="微軟正黑體" pitchFamily="34" charset="-120"/>
              </a:rPr>
              <a:t>(</a:t>
            </a:r>
            <a:r>
              <a:rPr kumimoji="0" lang="zh-TW" altLang="en-US" sz="1000" b="1" u="none" dirty="0">
                <a:solidFill>
                  <a:prstClr val="black">
                    <a:lumMod val="50000"/>
                    <a:lumOff val="50000"/>
                  </a:prstClr>
                </a:solidFill>
                <a:latin typeface="微軟正黑體" pitchFamily="34" charset="-120"/>
                <a:ea typeface="微軟正黑體" pitchFamily="34" charset="-120"/>
              </a:rPr>
              <a:t>保發中心鍾孟鈴</a:t>
            </a:r>
            <a:r>
              <a:rPr kumimoji="0" lang="en-US" altLang="zh-TW" sz="1000" b="1" u="none" dirty="0">
                <a:solidFill>
                  <a:prstClr val="black">
                    <a:lumMod val="50000"/>
                    <a:lumOff val="50000"/>
                  </a:prstClr>
                </a:solidFill>
                <a:latin typeface="微軟正黑體" pitchFamily="34" charset="-120"/>
                <a:ea typeface="微軟正黑體" pitchFamily="34" charset="-120"/>
              </a:rPr>
              <a:t>103</a:t>
            </a:r>
            <a:r>
              <a:rPr kumimoji="0" lang="zh-TW" altLang="en-US" sz="1000" b="1" u="none" dirty="0">
                <a:solidFill>
                  <a:prstClr val="black">
                    <a:lumMod val="50000"/>
                    <a:lumOff val="50000"/>
                  </a:prstClr>
                </a:solidFill>
                <a:latin typeface="微軟正黑體" pitchFamily="34" charset="-120"/>
                <a:ea typeface="微軟正黑體" pitchFamily="34" charset="-120"/>
              </a:rPr>
              <a:t>年出國報告「</a:t>
            </a:r>
            <a:r>
              <a:rPr kumimoji="0" lang="en-US" altLang="zh-TW" sz="1000" b="1" u="none" dirty="0">
                <a:solidFill>
                  <a:prstClr val="black">
                    <a:lumMod val="50000"/>
                    <a:lumOff val="50000"/>
                  </a:prstClr>
                </a:solidFill>
                <a:latin typeface="微軟正黑體" pitchFamily="34" charset="-120"/>
                <a:ea typeface="微軟正黑體" pitchFamily="34" charset="-120"/>
              </a:rPr>
              <a:t>IAIS Global Seminar and Committee Meetings</a:t>
            </a:r>
            <a:r>
              <a:rPr kumimoji="0" lang="zh-TW" altLang="en-US" sz="1000" b="1" u="none" dirty="0">
                <a:solidFill>
                  <a:prstClr val="black">
                    <a:lumMod val="50000"/>
                    <a:lumOff val="50000"/>
                  </a:prstClr>
                </a:solidFill>
                <a:latin typeface="微軟正黑體" pitchFamily="34" charset="-120"/>
                <a:ea typeface="微軟正黑體" pitchFamily="34" charset="-120"/>
              </a:rPr>
              <a:t>」</a:t>
            </a:r>
            <a:r>
              <a:rPr kumimoji="0" lang="en-US" altLang="zh-TW" sz="1000" b="1" u="none" dirty="0">
                <a:solidFill>
                  <a:prstClr val="black">
                    <a:lumMod val="50000"/>
                    <a:lumOff val="50000"/>
                  </a:prstClr>
                </a:solidFill>
                <a:latin typeface="微軟正黑體" pitchFamily="34" charset="-120"/>
                <a:ea typeface="微軟正黑體" pitchFamily="34" charset="-120"/>
              </a:rPr>
              <a:t>)</a:t>
            </a:r>
          </a:p>
          <a:p>
            <a:pPr marL="182563" lvl="1" indent="-182563" algn="just" fontAlgn="auto">
              <a:spcBef>
                <a:spcPts val="600"/>
              </a:spcBef>
              <a:spcAft>
                <a:spcPts val="0"/>
              </a:spcAft>
              <a:buSzPct val="80000"/>
              <a:buFont typeface="Wingdings" pitchFamily="2" charset="2"/>
              <a:buChar char="u"/>
            </a:pPr>
            <a:r>
              <a:rPr kumimoji="0" lang="zh-TW" altLang="en-US" sz="1400" b="1" u="none" dirty="0" smtClean="0">
                <a:solidFill>
                  <a:prstClr val="black"/>
                </a:solidFill>
                <a:latin typeface="微軟正黑體" pitchFamily="34" charset="-120"/>
                <a:ea typeface="微軟正黑體" pitchFamily="34" charset="-120"/>
              </a:rPr>
              <a:t>契約價值累積除可用於挹注未來損益外，於接軌日亦可抵銷歷史包袱商品增提準備壓力。</a:t>
            </a:r>
            <a:endParaRPr kumimoji="0" lang="en-US" altLang="zh-TW" sz="1400" b="1" u="none" dirty="0" smtClean="0">
              <a:solidFill>
                <a:prstClr val="black"/>
              </a:solidFill>
              <a:latin typeface="微軟正黑體" pitchFamily="34" charset="-120"/>
              <a:ea typeface="微軟正黑體" pitchFamily="34" charset="-120"/>
            </a:endParaRPr>
          </a:p>
          <a:p>
            <a:pPr marL="182563" indent="-182563" algn="just" fontAlgn="auto">
              <a:spcBef>
                <a:spcPts val="600"/>
              </a:spcBef>
              <a:spcAft>
                <a:spcPts val="0"/>
              </a:spcAft>
              <a:buSzPct val="80000"/>
              <a:buFont typeface="Wingdings" pitchFamily="2" charset="2"/>
              <a:buChar char="u"/>
            </a:pPr>
            <a:endParaRPr kumimoji="0" lang="zh-TW" altLang="en-US" sz="1400" b="1" u="none" dirty="0">
              <a:solidFill>
                <a:prstClr val="black"/>
              </a:solidFill>
              <a:latin typeface="微軟正黑體" pitchFamily="34" charset="-120"/>
              <a:ea typeface="微軟正黑體" pitchFamily="34" charset="-120"/>
            </a:endParaRPr>
          </a:p>
        </p:txBody>
      </p:sp>
      <p:sp>
        <p:nvSpPr>
          <p:cNvPr id="11" name="五邊形 10"/>
          <p:cNvSpPr/>
          <p:nvPr/>
        </p:nvSpPr>
        <p:spPr bwMode="auto">
          <a:xfrm rot="5400000">
            <a:off x="3209145" y="-1348604"/>
            <a:ext cx="360122" cy="6398069"/>
          </a:xfrm>
          <a:prstGeom prst="homePlate">
            <a:avLst>
              <a:gd name="adj" fmla="val 0"/>
            </a:avLst>
          </a:prstGeom>
          <a:solidFill>
            <a:schemeClr val="accent1">
              <a:lumMod val="40000"/>
              <a:lumOff val="60000"/>
            </a:schemeClr>
          </a:solidFill>
          <a:ln w="9525" cap="flat" cmpd="sng" algn="ctr">
            <a:solidFill>
              <a:schemeClr val="accent1">
                <a:lumMod val="40000"/>
                <a:lumOff val="6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a:bevelT w="139700" h="139700"/>
          </a:sp3d>
          <a:extLst/>
        </p:spPr>
        <p:txBody>
          <a:bodyPr vert="vert270" wrap="square" lIns="91440" tIns="45720" rIns="91440" bIns="45720" numCol="1" rtlCol="0" anchor="ctr" anchorCtr="0" compatLnSpc="1">
            <a:prstTxWarp prst="textNoShape">
              <a:avLst/>
            </a:prstTxWarp>
          </a:bodyPr>
          <a:lstStyle/>
          <a:p>
            <a:pPr algn="ctr" fontAlgn="auto">
              <a:spcBef>
                <a:spcPts val="0"/>
              </a:spcBef>
              <a:spcAft>
                <a:spcPts val="0"/>
              </a:spcAft>
            </a:pPr>
            <a:r>
              <a:rPr kumimoji="0" lang="en-US" altLang="zh-TW" sz="1800" b="1" u="none" dirty="0">
                <a:solidFill>
                  <a:prstClr val="black"/>
                </a:solidFill>
                <a:latin typeface="微軟正黑體" pitchFamily="34" charset="-120"/>
                <a:ea typeface="微軟正黑體" pitchFamily="34" charset="-120"/>
              </a:rPr>
              <a:t>(</a:t>
            </a:r>
            <a:r>
              <a:rPr kumimoji="0" lang="zh-TW" altLang="en-US" sz="1800" b="1" u="none" dirty="0">
                <a:solidFill>
                  <a:prstClr val="black"/>
                </a:solidFill>
                <a:latin typeface="微軟正黑體" pitchFamily="34" charset="-120"/>
                <a:ea typeface="微軟正黑體" pitchFamily="34" charset="-120"/>
              </a:rPr>
              <a:t>二</a:t>
            </a:r>
            <a:r>
              <a:rPr kumimoji="0" lang="en-US" altLang="zh-TW" sz="1800" b="1" u="none" dirty="0" smtClean="0">
                <a:solidFill>
                  <a:prstClr val="black"/>
                </a:solidFill>
                <a:latin typeface="微軟正黑體" pitchFamily="34" charset="-120"/>
                <a:ea typeface="微軟正黑體" pitchFamily="34" charset="-120"/>
              </a:rPr>
              <a:t>)</a:t>
            </a:r>
            <a:r>
              <a:rPr kumimoji="0" lang="zh-TW" altLang="en-US" sz="1800" b="1" u="none" dirty="0" smtClean="0">
                <a:solidFill>
                  <a:prstClr val="black"/>
                </a:solidFill>
                <a:latin typeface="微軟正黑體" pitchFamily="34" charset="-120"/>
                <a:ea typeface="微軟正黑體" pitchFamily="34" charset="-120"/>
              </a:rPr>
              <a:t>契約</a:t>
            </a:r>
            <a:r>
              <a:rPr kumimoji="0" lang="zh-TW" altLang="en-US" sz="1800" b="1" u="none" dirty="0">
                <a:solidFill>
                  <a:prstClr val="black"/>
                </a:solidFill>
                <a:latin typeface="微軟正黑體" pitchFamily="34" charset="-120"/>
                <a:ea typeface="微軟正黑體" pitchFamily="34" charset="-120"/>
              </a:rPr>
              <a:t>價值概念引入財報表</a:t>
            </a:r>
            <a:r>
              <a:rPr kumimoji="0" lang="zh-TW" altLang="en-US" sz="1800" b="1" u="none" dirty="0" smtClean="0">
                <a:solidFill>
                  <a:prstClr val="black"/>
                </a:solidFill>
                <a:latin typeface="微軟正黑體" pitchFamily="34" charset="-120"/>
                <a:ea typeface="微軟正黑體" pitchFamily="34" charset="-120"/>
              </a:rPr>
              <a:t>達</a:t>
            </a:r>
          </a:p>
        </p:txBody>
      </p:sp>
      <p:graphicFrame>
        <p:nvGraphicFramePr>
          <p:cNvPr id="12" name="表格 11"/>
          <p:cNvGraphicFramePr>
            <a:graphicFrameLocks noGrp="1"/>
          </p:cNvGraphicFramePr>
          <p:nvPr>
            <p:extLst>
              <p:ext uri="{D42A27DB-BD31-4B8C-83A1-F6EECF244321}">
                <p14:modId xmlns:p14="http://schemas.microsoft.com/office/powerpoint/2010/main" val="3218788629"/>
              </p:ext>
            </p:extLst>
          </p:nvPr>
        </p:nvGraphicFramePr>
        <p:xfrm>
          <a:off x="4211960" y="2338123"/>
          <a:ext cx="2160240" cy="3488992"/>
        </p:xfrm>
        <a:graphic>
          <a:graphicData uri="http://schemas.openxmlformats.org/drawingml/2006/table">
            <a:tbl>
              <a:tblPr>
                <a:tableStyleId>{B301B821-A1FF-4177-AEE7-76D212191A09}</a:tableStyleId>
              </a:tblPr>
              <a:tblGrid>
                <a:gridCol w="348426">
                  <a:extLst>
                    <a:ext uri="{9D8B030D-6E8A-4147-A177-3AD203B41FA5}">
                      <a16:colId xmlns:a16="http://schemas.microsoft.com/office/drawing/2014/main" val="20000"/>
                    </a:ext>
                  </a:extLst>
                </a:gridCol>
                <a:gridCol w="1811814">
                  <a:extLst>
                    <a:ext uri="{9D8B030D-6E8A-4147-A177-3AD203B41FA5}">
                      <a16:colId xmlns:a16="http://schemas.microsoft.com/office/drawing/2014/main" val="20001"/>
                    </a:ext>
                  </a:extLst>
                </a:gridCol>
              </a:tblGrid>
              <a:tr h="320114">
                <a:tc gridSpan="2">
                  <a:txBody>
                    <a:bodyPr/>
                    <a:lstStyle/>
                    <a:p>
                      <a:pPr algn="ctr"/>
                      <a:r>
                        <a:rPr lang="zh-TW" altLang="en-US" sz="1500" b="1" dirty="0" smtClean="0">
                          <a:solidFill>
                            <a:schemeClr val="bg1"/>
                          </a:solidFill>
                        </a:rPr>
                        <a:t>損益表</a:t>
                      </a:r>
                      <a:endParaRPr lang="zh-TW" altLang="en-US" sz="1500" b="1" dirty="0">
                        <a:solidFill>
                          <a:schemeClr val="bg1"/>
                        </a:solidFill>
                      </a:endParaRPr>
                    </a:p>
                  </a:txBody>
                  <a:tcPr marT="45731" marB="45731"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accent1"/>
                    </a:solidFill>
                  </a:tcPr>
                </a:tc>
                <a:tc hMerge="1">
                  <a:txBody>
                    <a:bodyPr/>
                    <a:lstStyle/>
                    <a:p>
                      <a:pPr algn="l"/>
                      <a:endParaRPr lang="zh-TW" altLang="en-US" sz="1400" b="1" dirty="0">
                        <a:solidFill>
                          <a:sysClr val="windowText" lastClr="000000"/>
                        </a:solidFill>
                      </a:endParaRPr>
                    </a:p>
                  </a:txBody>
                  <a:tcPr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20114">
                <a:tc>
                  <a:txBody>
                    <a:bodyPr/>
                    <a:lstStyle/>
                    <a:p>
                      <a:pPr algn="ctr"/>
                      <a:r>
                        <a:rPr lang="en-US" altLang="zh-TW" sz="1500" b="1" dirty="0" smtClean="0">
                          <a:solidFill>
                            <a:sysClr val="windowText" lastClr="000000"/>
                          </a:solidFill>
                        </a:rPr>
                        <a:t>1</a:t>
                      </a:r>
                      <a:endParaRPr lang="zh-TW" altLang="en-US" sz="1500" b="1" dirty="0">
                        <a:solidFill>
                          <a:sysClr val="windowText" lastClr="000000"/>
                        </a:solidFill>
                      </a:endParaRPr>
                    </a:p>
                  </a:txBody>
                  <a:tcPr marT="45731" marB="45731"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l"/>
                      <a:r>
                        <a:rPr lang="zh-TW" altLang="en-US" sz="1500" b="1" dirty="0" smtClean="0">
                          <a:solidFill>
                            <a:sysClr val="windowText" lastClr="000000"/>
                          </a:solidFill>
                        </a:rPr>
                        <a:t>保險利潤</a:t>
                      </a:r>
                      <a:endParaRPr lang="zh-TW" altLang="en-US" sz="1500" b="1" dirty="0">
                        <a:solidFill>
                          <a:sysClr val="windowText" lastClr="000000"/>
                        </a:solidFill>
                      </a:endParaRPr>
                    </a:p>
                  </a:txBody>
                  <a:tcPr marT="45731" marB="45731"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1112866">
                <a:tc rowSpan="2">
                  <a:txBody>
                    <a:bodyPr/>
                    <a:lstStyle/>
                    <a:p>
                      <a:pPr algn="ctr"/>
                      <a:endParaRPr lang="zh-TW" altLang="en-US" sz="1500" b="1" dirty="0">
                        <a:solidFill>
                          <a:sysClr val="windowText" lastClr="000000"/>
                        </a:solidFill>
                      </a:endParaRPr>
                    </a:p>
                  </a:txBody>
                  <a:tcPr marT="45731" marB="45731"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l"/>
                      <a:r>
                        <a:rPr lang="en-US" altLang="zh-TW" sz="1500" b="1" dirty="0" smtClean="0">
                          <a:solidFill>
                            <a:schemeClr val="tx1">
                              <a:lumMod val="50000"/>
                              <a:lumOff val="50000"/>
                            </a:schemeClr>
                          </a:solidFill>
                        </a:rPr>
                        <a:t>+</a:t>
                      </a:r>
                      <a:r>
                        <a:rPr lang="zh-TW" altLang="en-US" sz="1500" b="1" dirty="0" smtClean="0">
                          <a:solidFill>
                            <a:schemeClr val="tx1">
                              <a:lumMod val="50000"/>
                              <a:lumOff val="50000"/>
                            </a:schemeClr>
                          </a:solidFill>
                        </a:rPr>
                        <a:t> 保險合約收入</a:t>
                      </a:r>
                      <a:endParaRPr lang="zh-TW" altLang="en-US" sz="1500" b="1" dirty="0">
                        <a:solidFill>
                          <a:schemeClr val="tx1">
                            <a:lumMod val="50000"/>
                            <a:lumOff val="50000"/>
                          </a:schemeClr>
                        </a:solidFill>
                      </a:endParaRPr>
                    </a:p>
                    <a:p>
                      <a:pPr marL="525463" indent="-171450" algn="l">
                        <a:buFont typeface="Arial" pitchFamily="34" charset="0"/>
                        <a:buChar char="•"/>
                      </a:pPr>
                      <a:r>
                        <a:rPr lang="en-US" altLang="zh-TW" sz="1500" b="1" dirty="0" smtClean="0">
                          <a:solidFill>
                            <a:srgbClr val="FF0000"/>
                          </a:solidFill>
                        </a:rPr>
                        <a:t>CSM</a:t>
                      </a:r>
                      <a:r>
                        <a:rPr lang="zh-TW" altLang="en-US" sz="1500" b="1" dirty="0" smtClean="0">
                          <a:solidFill>
                            <a:srgbClr val="FF0000"/>
                          </a:solidFill>
                        </a:rPr>
                        <a:t>攤銷</a:t>
                      </a:r>
                      <a:endParaRPr lang="en-US" altLang="zh-TW" sz="1500" b="1" dirty="0" smtClean="0">
                        <a:solidFill>
                          <a:srgbClr val="FF0000"/>
                        </a:solidFill>
                      </a:endParaRPr>
                    </a:p>
                    <a:p>
                      <a:pPr marL="525463" indent="-171450" algn="l">
                        <a:buFont typeface="Arial" pitchFamily="34" charset="0"/>
                        <a:buChar char="•"/>
                      </a:pPr>
                      <a:r>
                        <a:rPr lang="en-US" altLang="zh-TW" sz="1200" b="1" dirty="0" smtClean="0">
                          <a:solidFill>
                            <a:schemeClr val="tx1">
                              <a:lumMod val="50000"/>
                              <a:lumOff val="50000"/>
                            </a:schemeClr>
                          </a:solidFill>
                        </a:rPr>
                        <a:t>RA</a:t>
                      </a:r>
                      <a:r>
                        <a:rPr lang="zh-TW" altLang="en-US" sz="1200" b="1" dirty="0" smtClean="0">
                          <a:solidFill>
                            <a:schemeClr val="tx1">
                              <a:lumMod val="50000"/>
                              <a:lumOff val="50000"/>
                            </a:schemeClr>
                          </a:solidFill>
                        </a:rPr>
                        <a:t>釋放</a:t>
                      </a:r>
                      <a:endParaRPr lang="en-US" altLang="zh-TW" sz="1200" b="1" dirty="0" smtClean="0">
                        <a:solidFill>
                          <a:schemeClr val="tx1">
                            <a:lumMod val="50000"/>
                            <a:lumOff val="50000"/>
                          </a:schemeClr>
                        </a:solidFill>
                      </a:endParaRPr>
                    </a:p>
                    <a:p>
                      <a:pPr marL="525463" indent="-171450" algn="l">
                        <a:buFont typeface="Arial" pitchFamily="34" charset="0"/>
                        <a:buChar char="•"/>
                      </a:pPr>
                      <a:r>
                        <a:rPr lang="zh-TW" altLang="en-US" sz="1200" b="1" dirty="0" smtClean="0">
                          <a:solidFill>
                            <a:schemeClr val="tx1">
                              <a:lumMod val="50000"/>
                              <a:lumOff val="50000"/>
                            </a:schemeClr>
                          </a:solidFill>
                        </a:rPr>
                        <a:t>預期理賠與費用</a:t>
                      </a:r>
                      <a:endParaRPr lang="zh-TW" altLang="en-US" sz="1200" b="1" dirty="0">
                        <a:solidFill>
                          <a:schemeClr val="tx1">
                            <a:lumMod val="50000"/>
                            <a:lumOff val="50000"/>
                          </a:schemeClr>
                        </a:solidFill>
                      </a:endParaRPr>
                    </a:p>
                  </a:txBody>
                  <a:tcPr marT="45731" marB="45731"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10002"/>
                  </a:ext>
                </a:extLst>
              </a:tr>
              <a:tr h="453036">
                <a:tc vMerge="1">
                  <a:txBody>
                    <a:bodyPr/>
                    <a:lstStyle/>
                    <a:p>
                      <a:endParaRPr lang="zh-TW" altLang="en-US"/>
                    </a:p>
                  </a:txBody>
                  <a:tcPr/>
                </a:tc>
                <a:tc>
                  <a:txBody>
                    <a:bodyPr/>
                    <a:lstStyle/>
                    <a:p>
                      <a:pPr algn="l"/>
                      <a:r>
                        <a:rPr lang="zh-TW" altLang="en-US" sz="1500" b="1" dirty="0" smtClean="0">
                          <a:solidFill>
                            <a:schemeClr val="tx1">
                              <a:lumMod val="50000"/>
                              <a:lumOff val="50000"/>
                            </a:schemeClr>
                          </a:solidFill>
                        </a:rPr>
                        <a:t>─ 實際理賠與費用</a:t>
                      </a:r>
                      <a:endParaRPr lang="zh-TW" altLang="en-US" sz="1500" b="1" dirty="0">
                        <a:solidFill>
                          <a:schemeClr val="tx1">
                            <a:lumMod val="50000"/>
                            <a:lumOff val="50000"/>
                          </a:schemeClr>
                        </a:solidFill>
                      </a:endParaRPr>
                    </a:p>
                  </a:txBody>
                  <a:tcPr marT="45731" marB="45731"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lumMod val="40000"/>
                          <a:lumOff val="60000"/>
                        </a:schemeClr>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3"/>
                  </a:ext>
                </a:extLst>
              </a:tr>
              <a:tr h="320114">
                <a:tc>
                  <a:txBody>
                    <a:bodyPr/>
                    <a:lstStyle/>
                    <a:p>
                      <a:pPr algn="ctr"/>
                      <a:r>
                        <a:rPr lang="en-US" altLang="zh-TW" sz="1500" b="1" dirty="0" smtClean="0">
                          <a:solidFill>
                            <a:sysClr val="windowText" lastClr="000000"/>
                          </a:solidFill>
                        </a:rPr>
                        <a:t>2</a:t>
                      </a:r>
                      <a:endParaRPr lang="zh-TW" altLang="en-US" sz="1500" b="1" dirty="0">
                        <a:solidFill>
                          <a:sysClr val="windowText" lastClr="000000"/>
                        </a:solidFill>
                      </a:endParaRPr>
                    </a:p>
                  </a:txBody>
                  <a:tcPr marT="45731" marB="45731"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l"/>
                      <a:r>
                        <a:rPr lang="zh-TW" altLang="en-US" sz="1500" b="1" dirty="0" smtClean="0">
                          <a:solidFill>
                            <a:sysClr val="windowText" lastClr="000000"/>
                          </a:solidFill>
                        </a:rPr>
                        <a:t>財務利潤</a:t>
                      </a:r>
                      <a:endParaRPr lang="zh-TW" altLang="en-US" sz="1500" b="1" dirty="0">
                        <a:solidFill>
                          <a:sysClr val="windowText" lastClr="000000"/>
                        </a:solidFill>
                      </a:endParaRPr>
                    </a:p>
                  </a:txBody>
                  <a:tcPr marT="45731" marB="45731"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321317">
                <a:tc rowSpan="2">
                  <a:txBody>
                    <a:bodyPr/>
                    <a:lstStyle/>
                    <a:p>
                      <a:pPr algn="ctr"/>
                      <a:endParaRPr lang="zh-TW" altLang="en-US" sz="1500" b="1" dirty="0">
                        <a:solidFill>
                          <a:sysClr val="windowText" lastClr="000000"/>
                        </a:solidFill>
                      </a:endParaRPr>
                    </a:p>
                  </a:txBody>
                  <a:tcPr marT="45731" marB="45731"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l"/>
                      <a:r>
                        <a:rPr lang="en-US" altLang="zh-TW" sz="1500" b="1" dirty="0" smtClean="0">
                          <a:solidFill>
                            <a:schemeClr val="tx1">
                              <a:lumMod val="50000"/>
                              <a:lumOff val="50000"/>
                            </a:schemeClr>
                          </a:solidFill>
                        </a:rPr>
                        <a:t>+</a:t>
                      </a:r>
                      <a:r>
                        <a:rPr lang="zh-TW" altLang="en-US" sz="1500" b="1" dirty="0" smtClean="0">
                          <a:solidFill>
                            <a:schemeClr val="tx1">
                              <a:lumMod val="50000"/>
                              <a:lumOff val="50000"/>
                            </a:schemeClr>
                          </a:solidFill>
                        </a:rPr>
                        <a:t> 投資收入</a:t>
                      </a:r>
                      <a:endParaRPr lang="zh-TW" altLang="en-US" sz="1500" b="1" dirty="0">
                        <a:solidFill>
                          <a:schemeClr val="tx1">
                            <a:lumMod val="50000"/>
                            <a:lumOff val="50000"/>
                          </a:schemeClr>
                        </a:solidFill>
                      </a:endParaRPr>
                    </a:p>
                  </a:txBody>
                  <a:tcPr marT="45731" marB="45731"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10005"/>
                  </a:ext>
                </a:extLst>
              </a:tr>
              <a:tr h="321317">
                <a:tc vMerge="1">
                  <a:txBody>
                    <a:bodyPr/>
                    <a:lstStyle/>
                    <a:p>
                      <a:endParaRPr lang="zh-TW" altLang="en-US"/>
                    </a:p>
                  </a:txBody>
                  <a:tcPr/>
                </a:tc>
                <a:tc>
                  <a:txBody>
                    <a:bodyPr/>
                    <a:lstStyle/>
                    <a:p>
                      <a:pPr algn="l"/>
                      <a:r>
                        <a:rPr lang="zh-TW" altLang="en-US" sz="1500" b="1" dirty="0" smtClean="0">
                          <a:solidFill>
                            <a:schemeClr val="tx1">
                              <a:lumMod val="50000"/>
                              <a:lumOff val="50000"/>
                            </a:schemeClr>
                          </a:solidFill>
                        </a:rPr>
                        <a:t>─ 利息成本</a:t>
                      </a:r>
                      <a:endParaRPr lang="zh-TW" altLang="en-US" sz="1500" b="1" dirty="0">
                        <a:solidFill>
                          <a:schemeClr val="tx1">
                            <a:lumMod val="50000"/>
                            <a:lumOff val="50000"/>
                          </a:schemeClr>
                        </a:solidFill>
                      </a:endParaRPr>
                    </a:p>
                  </a:txBody>
                  <a:tcPr marT="45731" marB="45731"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lumMod val="40000"/>
                          <a:lumOff val="60000"/>
                        </a:schemeClr>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6"/>
                  </a:ext>
                </a:extLst>
              </a:tr>
              <a:tr h="320114">
                <a:tc gridSpan="2">
                  <a:txBody>
                    <a:bodyPr/>
                    <a:lstStyle/>
                    <a:p>
                      <a:pPr algn="l"/>
                      <a:r>
                        <a:rPr lang="zh-TW" altLang="en-US" sz="1500" b="1" dirty="0" smtClean="0">
                          <a:solidFill>
                            <a:sysClr val="windowText" lastClr="000000"/>
                          </a:solidFill>
                        </a:rPr>
                        <a:t>稅前損益</a:t>
                      </a:r>
                      <a:endParaRPr lang="zh-TW" altLang="en-US" sz="1500" b="1" dirty="0">
                        <a:solidFill>
                          <a:sysClr val="windowText" lastClr="000000"/>
                        </a:solidFill>
                      </a:endParaRPr>
                    </a:p>
                  </a:txBody>
                  <a:tcPr marT="45731" marB="45731"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accent1">
                        <a:lumMod val="20000"/>
                        <a:lumOff val="80000"/>
                      </a:schemeClr>
                    </a:solidFill>
                  </a:tcPr>
                </a:tc>
                <a:tc hMerge="1">
                  <a:txBody>
                    <a:bodyPr/>
                    <a:lstStyle/>
                    <a:p>
                      <a:pPr algn="ctr"/>
                      <a:endParaRPr lang="zh-TW" altLang="en-US" sz="1400" b="1" dirty="0">
                        <a:solidFill>
                          <a:sysClr val="windowText" lastClr="000000"/>
                        </a:solidFill>
                      </a:endParaRPr>
                    </a:p>
                  </a:txBody>
                  <a:tcPr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13" name="圖表 12"/>
          <p:cNvGraphicFramePr/>
          <p:nvPr>
            <p:extLst>
              <p:ext uri="{D42A27DB-BD31-4B8C-83A1-F6EECF244321}">
                <p14:modId xmlns:p14="http://schemas.microsoft.com/office/powerpoint/2010/main" val="3903555473"/>
              </p:ext>
            </p:extLst>
          </p:nvPr>
        </p:nvGraphicFramePr>
        <p:xfrm>
          <a:off x="2433025" y="2841961"/>
          <a:ext cx="1677448" cy="749585"/>
        </p:xfrm>
        <a:graphic>
          <a:graphicData uri="http://schemas.openxmlformats.org/drawingml/2006/chart">
            <c:chart xmlns:c="http://schemas.openxmlformats.org/drawingml/2006/chart" xmlns:r="http://schemas.openxmlformats.org/officeDocument/2006/relationships" r:id="rId2"/>
          </a:graphicData>
        </a:graphic>
      </p:graphicFrame>
      <p:sp>
        <p:nvSpPr>
          <p:cNvPr id="14" name="AutoShape 36"/>
          <p:cNvSpPr>
            <a:spLocks noChangeArrowheads="1"/>
          </p:cNvSpPr>
          <p:nvPr/>
        </p:nvSpPr>
        <p:spPr bwMode="auto">
          <a:xfrm>
            <a:off x="2602550" y="3457162"/>
            <a:ext cx="1523226" cy="91584"/>
          </a:xfrm>
          <a:prstGeom prst="homePlate">
            <a:avLst>
              <a:gd name="adj" fmla="val 48846"/>
            </a:avLst>
          </a:prstGeom>
          <a:solidFill>
            <a:schemeClr val="accent6">
              <a:lumMod val="20000"/>
              <a:lumOff val="80000"/>
            </a:schemeClr>
          </a:solidFill>
          <a:ln w="12700">
            <a:solidFill>
              <a:schemeClr val="accent6">
                <a:lumMod val="60000"/>
                <a:lumOff val="40000"/>
              </a:schemeClr>
            </a:solidFill>
            <a:headEnd/>
            <a:tailEnd/>
          </a:ln>
        </p:spPr>
        <p:style>
          <a:lnRef idx="2">
            <a:schemeClr val="accent1"/>
          </a:lnRef>
          <a:fillRef idx="1">
            <a:schemeClr val="lt1"/>
          </a:fillRef>
          <a:effectRef idx="0">
            <a:schemeClr val="accent1"/>
          </a:effectRef>
          <a:fontRef idx="minor">
            <a:schemeClr val="dk1"/>
          </a:fontRef>
        </p:style>
        <p:txBody>
          <a:bodyPr wrap="none" lIns="54000" anchor="ctr"/>
          <a:lstStyle/>
          <a:p>
            <a:pPr algn="r" fontAlgn="auto">
              <a:spcBef>
                <a:spcPts val="0"/>
              </a:spcBef>
              <a:spcAft>
                <a:spcPts val="0"/>
              </a:spcAft>
            </a:pPr>
            <a:r>
              <a:rPr kumimoji="0" lang="en-US" altLang="zh-TW" sz="1000" b="1" u="none" dirty="0" smtClean="0">
                <a:solidFill>
                  <a:sysClr val="windowText" lastClr="000000"/>
                </a:solidFill>
                <a:latin typeface="微軟正黑體" pitchFamily="34" charset="-120"/>
                <a:ea typeface="微軟正黑體" pitchFamily="34" charset="-120"/>
              </a:rPr>
              <a:t>		</a:t>
            </a:r>
            <a:r>
              <a:rPr kumimoji="0" lang="zh-TW" altLang="en-US" sz="1000" b="1" u="none" dirty="0" smtClean="0">
                <a:solidFill>
                  <a:sysClr val="windowText" lastClr="000000"/>
                </a:solidFill>
                <a:latin typeface="微軟正黑體" pitchFamily="34" charset="-120"/>
                <a:ea typeface="微軟正黑體" pitchFamily="34" charset="-120"/>
              </a:rPr>
              <a:t>       </a:t>
            </a:r>
            <a:r>
              <a:rPr kumimoji="0" lang="en-US" altLang="zh-TW" sz="1000" b="1" u="none" dirty="0" smtClean="0">
                <a:solidFill>
                  <a:sysClr val="windowText" lastClr="000000"/>
                </a:solidFill>
                <a:latin typeface="微軟正黑體" pitchFamily="34" charset="-120"/>
                <a:ea typeface="微軟正黑體" pitchFamily="34" charset="-120"/>
              </a:rPr>
              <a:t>‧‧‧</a:t>
            </a:r>
            <a:r>
              <a:rPr kumimoji="0" lang="zh-TW" altLang="en-US" sz="1000" b="1" u="none" dirty="0" smtClean="0">
                <a:solidFill>
                  <a:sysClr val="windowText" lastClr="000000"/>
                </a:solidFill>
                <a:latin typeface="微軟正黑體" pitchFamily="34" charset="-120"/>
                <a:ea typeface="微軟正黑體" pitchFamily="34" charset="-120"/>
              </a:rPr>
              <a:t>      </a:t>
            </a:r>
            <a:endParaRPr kumimoji="0" lang="zh-TW" altLang="en-US" sz="800" b="1" u="none" dirty="0">
              <a:solidFill>
                <a:sysClr val="windowText" lastClr="000000"/>
              </a:solidFill>
              <a:latin typeface="微軟正黑體" pitchFamily="34" charset="-120"/>
              <a:ea typeface="微軟正黑體" pitchFamily="34" charset="-120"/>
            </a:endParaRPr>
          </a:p>
        </p:txBody>
      </p:sp>
      <p:sp>
        <p:nvSpPr>
          <p:cNvPr id="15" name="橢圓 14"/>
          <p:cNvSpPr/>
          <p:nvPr/>
        </p:nvSpPr>
        <p:spPr bwMode="auto">
          <a:xfrm>
            <a:off x="3391520" y="3458716"/>
            <a:ext cx="90000" cy="90021"/>
          </a:xfrm>
          <a:prstGeom prst="ellipse">
            <a:avLst/>
          </a:prstGeom>
          <a:solidFill>
            <a:schemeClr val="accent6">
              <a:lumMod val="20000"/>
              <a:lumOff val="80000"/>
            </a:schemeClr>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a:extLst/>
        </p:spPr>
        <p:txBody>
          <a:bodyPr vert="horz" wrap="square" lIns="91440" tIns="0" rIns="91440" bIns="0" numCol="1" rtlCol="0" anchor="ctr" anchorCtr="0" compatLnSpc="1">
            <a:prstTxWarp prst="textNoShape">
              <a:avLst/>
            </a:prstTxWarp>
          </a:bodyPr>
          <a:lstStyle/>
          <a:p>
            <a:pPr algn="ctr"/>
            <a:r>
              <a:rPr kumimoji="0" lang="en-US" altLang="zh-TW" sz="600" b="1" u="none" dirty="0">
                <a:solidFill>
                  <a:prstClr val="black"/>
                </a:solidFill>
                <a:latin typeface="微軟正黑體" pitchFamily="34" charset="-120"/>
                <a:ea typeface="微軟正黑體" pitchFamily="34" charset="-120"/>
              </a:rPr>
              <a:t>2</a:t>
            </a:r>
            <a:endParaRPr lang="zh-TW" altLang="en-US" sz="600" b="1" u="none" dirty="0" smtClean="0">
              <a:solidFill>
                <a:prstClr val="black"/>
              </a:solidFill>
              <a:latin typeface="微軟正黑體" pitchFamily="34" charset="-120"/>
              <a:ea typeface="微軟正黑體" pitchFamily="34" charset="-120"/>
            </a:endParaRPr>
          </a:p>
        </p:txBody>
      </p:sp>
      <p:sp>
        <p:nvSpPr>
          <p:cNvPr id="16" name="橢圓 15"/>
          <p:cNvSpPr/>
          <p:nvPr/>
        </p:nvSpPr>
        <p:spPr bwMode="auto">
          <a:xfrm>
            <a:off x="3031387" y="3457129"/>
            <a:ext cx="90000" cy="90021"/>
          </a:xfrm>
          <a:prstGeom prst="ellipse">
            <a:avLst/>
          </a:prstGeom>
          <a:solidFill>
            <a:schemeClr val="accent6">
              <a:lumMod val="20000"/>
              <a:lumOff val="80000"/>
            </a:schemeClr>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a:extLst/>
        </p:spPr>
        <p:txBody>
          <a:bodyPr vert="horz" wrap="square" lIns="91440" tIns="0" rIns="91440" bIns="0" numCol="1" rtlCol="0" anchor="ctr" anchorCtr="0" compatLnSpc="1">
            <a:prstTxWarp prst="textNoShape">
              <a:avLst/>
            </a:prstTxWarp>
          </a:bodyPr>
          <a:lstStyle/>
          <a:p>
            <a:pPr algn="ctr"/>
            <a:r>
              <a:rPr lang="en-US" altLang="zh-TW" sz="600" b="1" u="none" dirty="0" smtClean="0">
                <a:solidFill>
                  <a:prstClr val="black"/>
                </a:solidFill>
                <a:latin typeface="微軟正黑體" pitchFamily="34" charset="-120"/>
                <a:ea typeface="微軟正黑體" pitchFamily="34" charset="-120"/>
              </a:rPr>
              <a:t>1</a:t>
            </a:r>
            <a:endParaRPr lang="zh-TW" altLang="en-US" sz="600" b="1" u="none" dirty="0" smtClean="0">
              <a:solidFill>
                <a:prstClr val="black"/>
              </a:solidFill>
              <a:latin typeface="微軟正黑體" pitchFamily="34" charset="-120"/>
              <a:ea typeface="微軟正黑體" pitchFamily="34" charset="-120"/>
            </a:endParaRPr>
          </a:p>
        </p:txBody>
      </p:sp>
      <p:sp>
        <p:nvSpPr>
          <p:cNvPr id="17" name="AutoShape 36"/>
          <p:cNvSpPr>
            <a:spLocks noChangeArrowheads="1"/>
          </p:cNvSpPr>
          <p:nvPr/>
        </p:nvSpPr>
        <p:spPr bwMode="auto">
          <a:xfrm>
            <a:off x="2602578" y="3461440"/>
            <a:ext cx="299089" cy="87381"/>
          </a:xfrm>
          <a:prstGeom prst="homePlate">
            <a:avLst>
              <a:gd name="adj" fmla="val 0"/>
            </a:avLst>
          </a:prstGeom>
          <a:solidFill>
            <a:schemeClr val="accent6">
              <a:lumMod val="20000"/>
              <a:lumOff val="80000"/>
            </a:schemeClr>
          </a:solidFill>
          <a:ln w="12700">
            <a:solidFill>
              <a:schemeClr val="accent6">
                <a:lumMod val="60000"/>
                <a:lumOff val="40000"/>
              </a:schemeClr>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pPr>
            <a:r>
              <a:rPr kumimoji="0" lang="en-US" altLang="zh-TW" sz="800" b="1" u="none" dirty="0" smtClean="0">
                <a:solidFill>
                  <a:sysClr val="windowText" lastClr="000000"/>
                </a:solidFill>
                <a:latin typeface="微軟正黑體" pitchFamily="34" charset="-120"/>
                <a:ea typeface="微軟正黑體" pitchFamily="34" charset="-120"/>
              </a:rPr>
              <a:t>	</a:t>
            </a:r>
            <a:r>
              <a:rPr kumimoji="0" lang="zh-TW" altLang="en-US" sz="800" b="1" u="none" dirty="0" smtClean="0">
                <a:solidFill>
                  <a:sysClr val="windowText" lastClr="000000"/>
                </a:solidFill>
                <a:latin typeface="微軟正黑體" pitchFamily="34" charset="-120"/>
                <a:ea typeface="微軟正黑體" pitchFamily="34" charset="-120"/>
              </a:rPr>
              <a:t>  </a:t>
            </a:r>
            <a:endParaRPr kumimoji="0" lang="zh-TW" altLang="en-US" sz="800" b="1" u="none" dirty="0">
              <a:solidFill>
                <a:sysClr val="windowText" lastClr="000000"/>
              </a:solidFill>
              <a:latin typeface="微軟正黑體" pitchFamily="34" charset="-120"/>
              <a:ea typeface="微軟正黑體" pitchFamily="34" charset="-120"/>
            </a:endParaRPr>
          </a:p>
        </p:txBody>
      </p:sp>
      <p:sp>
        <p:nvSpPr>
          <p:cNvPr id="18" name="橢圓 17"/>
          <p:cNvSpPr/>
          <p:nvPr/>
        </p:nvSpPr>
        <p:spPr bwMode="auto">
          <a:xfrm>
            <a:off x="2681663" y="3458504"/>
            <a:ext cx="90000" cy="90021"/>
          </a:xfrm>
          <a:prstGeom prst="ellipse">
            <a:avLst/>
          </a:prstGeom>
          <a:solidFill>
            <a:schemeClr val="accent6">
              <a:lumMod val="20000"/>
              <a:lumOff val="80000"/>
            </a:schemeClr>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a:extLst/>
        </p:spPr>
        <p:txBody>
          <a:bodyPr vert="horz" wrap="square" lIns="91440" tIns="0" rIns="91440" bIns="0" numCol="1" rtlCol="0" anchor="ctr" anchorCtr="0" compatLnSpc="1">
            <a:prstTxWarp prst="textNoShape">
              <a:avLst/>
            </a:prstTxWarp>
          </a:bodyPr>
          <a:lstStyle/>
          <a:p>
            <a:pPr algn="ctr"/>
            <a:r>
              <a:rPr lang="en-US" altLang="zh-TW" sz="600" b="1" u="none" dirty="0" smtClean="0">
                <a:solidFill>
                  <a:prstClr val="black"/>
                </a:solidFill>
                <a:latin typeface="微軟正黑體" pitchFamily="34" charset="-120"/>
                <a:ea typeface="微軟正黑體" pitchFamily="34" charset="-120"/>
              </a:rPr>
              <a:t>0</a:t>
            </a:r>
            <a:endParaRPr lang="zh-TW" altLang="en-US" sz="600" b="1" u="none" dirty="0" smtClean="0">
              <a:solidFill>
                <a:prstClr val="black"/>
              </a:solidFill>
              <a:latin typeface="微軟正黑體" pitchFamily="34" charset="-120"/>
              <a:ea typeface="微軟正黑體" pitchFamily="34" charset="-120"/>
            </a:endParaRPr>
          </a:p>
        </p:txBody>
      </p:sp>
      <p:sp>
        <p:nvSpPr>
          <p:cNvPr id="19" name="矩形 18"/>
          <p:cNvSpPr/>
          <p:nvPr/>
        </p:nvSpPr>
        <p:spPr>
          <a:xfrm>
            <a:off x="3873184" y="3253463"/>
            <a:ext cx="312906" cy="246278"/>
          </a:xfrm>
          <a:prstGeom prst="rect">
            <a:avLst/>
          </a:prstGeom>
        </p:spPr>
        <p:txBody>
          <a:bodyPr wrap="none">
            <a:spAutoFit/>
          </a:bodyPr>
          <a:lstStyle/>
          <a:p>
            <a:pPr fontAlgn="auto">
              <a:spcBef>
                <a:spcPts val="0"/>
              </a:spcBef>
              <a:spcAft>
                <a:spcPts val="0"/>
              </a:spcAft>
            </a:pPr>
            <a:r>
              <a:rPr kumimoji="0" lang="en-US" altLang="zh-TW" sz="1000" b="1" u="none" dirty="0">
                <a:solidFill>
                  <a:sysClr val="windowText" lastClr="000000"/>
                </a:solidFill>
                <a:latin typeface="微軟正黑體" pitchFamily="34" charset="-120"/>
                <a:ea typeface="微軟正黑體" pitchFamily="34" charset="-120"/>
              </a:rPr>
              <a:t>‧‧‧</a:t>
            </a:r>
            <a:r>
              <a:rPr kumimoji="0" lang="zh-TW" altLang="en-US" sz="1000" b="1" u="none" dirty="0">
                <a:solidFill>
                  <a:sysClr val="windowText" lastClr="000000"/>
                </a:solidFill>
                <a:latin typeface="微軟正黑體" pitchFamily="34" charset="-120"/>
                <a:ea typeface="微軟正黑體" pitchFamily="34" charset="-120"/>
              </a:rPr>
              <a:t> </a:t>
            </a:r>
            <a:endParaRPr kumimoji="0" lang="zh-TW" altLang="en-US" sz="1000" u="none" dirty="0">
              <a:solidFill>
                <a:prstClr val="black"/>
              </a:solidFill>
              <a:latin typeface="Times New Roman"/>
              <a:ea typeface="新細明體"/>
            </a:endParaRPr>
          </a:p>
        </p:txBody>
      </p:sp>
      <p:sp>
        <p:nvSpPr>
          <p:cNvPr id="20" name="文字方塊 19"/>
          <p:cNvSpPr txBox="1"/>
          <p:nvPr/>
        </p:nvSpPr>
        <p:spPr>
          <a:xfrm>
            <a:off x="2987824" y="3282592"/>
            <a:ext cx="1080120" cy="200101"/>
          </a:xfrm>
          <a:prstGeom prst="rect">
            <a:avLst/>
          </a:prstGeom>
          <a:noFill/>
        </p:spPr>
        <p:txBody>
          <a:bodyPr wrap="square" lIns="0" rIns="0" rtlCol="0">
            <a:spAutoFit/>
          </a:bodyPr>
          <a:lstStyle/>
          <a:p>
            <a:pPr fontAlgn="auto">
              <a:spcBef>
                <a:spcPts val="0"/>
              </a:spcBef>
              <a:spcAft>
                <a:spcPts val="0"/>
              </a:spcAft>
            </a:pPr>
            <a:r>
              <a:rPr kumimoji="0" lang="en-US" altLang="zh-TW" sz="700" b="1" u="none" dirty="0" smtClean="0">
                <a:solidFill>
                  <a:srgbClr val="C00000"/>
                </a:solidFill>
                <a:latin typeface="微軟正黑體" pitchFamily="34" charset="-120"/>
                <a:ea typeface="微軟正黑體" pitchFamily="34" charset="-120"/>
              </a:rPr>
              <a:t>CSM</a:t>
            </a:r>
            <a:r>
              <a:rPr kumimoji="0" lang="zh-TW" altLang="en-US" sz="700" b="1" u="none" dirty="0" smtClean="0">
                <a:solidFill>
                  <a:srgbClr val="C00000"/>
                </a:solidFill>
                <a:latin typeface="微軟正黑體" pitchFamily="34" charset="-120"/>
                <a:ea typeface="微軟正黑體" pitchFamily="34" charset="-120"/>
              </a:rPr>
              <a:t>       </a:t>
            </a:r>
            <a:r>
              <a:rPr kumimoji="0" lang="en-US" altLang="zh-TW" sz="700" b="1" u="none" dirty="0" smtClean="0">
                <a:solidFill>
                  <a:srgbClr val="C00000"/>
                </a:solidFill>
                <a:latin typeface="微軟正黑體" pitchFamily="34" charset="-120"/>
                <a:ea typeface="微軟正黑體" pitchFamily="34" charset="-120"/>
              </a:rPr>
              <a:t>CSM</a:t>
            </a:r>
            <a:r>
              <a:rPr kumimoji="0" lang="zh-TW" altLang="en-US" sz="700" b="1" u="none" dirty="0" smtClean="0">
                <a:solidFill>
                  <a:srgbClr val="C00000"/>
                </a:solidFill>
                <a:latin typeface="微軟正黑體" pitchFamily="34" charset="-120"/>
                <a:ea typeface="微軟正黑體" pitchFamily="34" charset="-120"/>
              </a:rPr>
              <a:t>    </a:t>
            </a:r>
            <a:r>
              <a:rPr kumimoji="0" lang="en-US" altLang="zh-TW" sz="700" b="1" u="none" dirty="0" smtClean="0">
                <a:solidFill>
                  <a:srgbClr val="C00000"/>
                </a:solidFill>
                <a:latin typeface="微軟正黑體" pitchFamily="34" charset="-120"/>
                <a:ea typeface="微軟正黑體" pitchFamily="34" charset="-120"/>
              </a:rPr>
              <a:t> </a:t>
            </a:r>
            <a:r>
              <a:rPr kumimoji="0" lang="zh-TW" altLang="en-US" sz="700" b="1" u="none" dirty="0" smtClean="0">
                <a:solidFill>
                  <a:srgbClr val="C00000"/>
                </a:solidFill>
                <a:latin typeface="微軟正黑體" pitchFamily="34" charset="-120"/>
                <a:ea typeface="微軟正黑體" pitchFamily="34" charset="-120"/>
              </a:rPr>
              <a:t> </a:t>
            </a:r>
            <a:r>
              <a:rPr kumimoji="0" lang="en-US" altLang="zh-TW" sz="700" b="1" u="none" dirty="0" smtClean="0">
                <a:solidFill>
                  <a:srgbClr val="C00000"/>
                </a:solidFill>
                <a:latin typeface="微軟正黑體" pitchFamily="34" charset="-120"/>
                <a:ea typeface="微軟正黑體" pitchFamily="34" charset="-120"/>
              </a:rPr>
              <a:t>CSM</a:t>
            </a:r>
            <a:endParaRPr kumimoji="0" lang="zh-TW" altLang="en-US" sz="700" b="1" u="none" dirty="0">
              <a:solidFill>
                <a:srgbClr val="C00000"/>
              </a:solidFill>
              <a:latin typeface="微軟正黑體" pitchFamily="34" charset="-120"/>
              <a:ea typeface="微軟正黑體" pitchFamily="34" charset="-120"/>
            </a:endParaRPr>
          </a:p>
        </p:txBody>
      </p:sp>
      <p:sp>
        <p:nvSpPr>
          <p:cNvPr id="21" name="文字方塊 20"/>
          <p:cNvSpPr txBox="1"/>
          <p:nvPr/>
        </p:nvSpPr>
        <p:spPr>
          <a:xfrm>
            <a:off x="2637991" y="2987400"/>
            <a:ext cx="313266" cy="200101"/>
          </a:xfrm>
          <a:prstGeom prst="rect">
            <a:avLst/>
          </a:prstGeom>
          <a:noFill/>
        </p:spPr>
        <p:txBody>
          <a:bodyPr wrap="square" lIns="0" rIns="0" rtlCol="0">
            <a:spAutoFit/>
          </a:bodyPr>
          <a:lstStyle/>
          <a:p>
            <a:pPr fontAlgn="auto">
              <a:spcBef>
                <a:spcPts val="0"/>
              </a:spcBef>
              <a:spcAft>
                <a:spcPts val="0"/>
              </a:spcAft>
            </a:pPr>
            <a:r>
              <a:rPr kumimoji="0" lang="en-US" altLang="zh-TW" sz="700" b="1" u="none" dirty="0" smtClean="0">
                <a:solidFill>
                  <a:prstClr val="white"/>
                </a:solidFill>
                <a:latin typeface="微軟正黑體" pitchFamily="34" charset="-120"/>
                <a:ea typeface="微軟正黑體" pitchFamily="34" charset="-120"/>
              </a:rPr>
              <a:t>CSM</a:t>
            </a:r>
            <a:endParaRPr kumimoji="0" lang="zh-TW" altLang="en-US" sz="700" b="1" u="none" dirty="0">
              <a:solidFill>
                <a:srgbClr val="C00000"/>
              </a:solidFill>
              <a:latin typeface="微軟正黑體" pitchFamily="34" charset="-120"/>
              <a:ea typeface="微軟正黑體" pitchFamily="34" charset="-120"/>
            </a:endParaRPr>
          </a:p>
        </p:txBody>
      </p:sp>
      <p:sp>
        <p:nvSpPr>
          <p:cNvPr id="22" name="文字方塊 21"/>
          <p:cNvSpPr txBox="1"/>
          <p:nvPr/>
        </p:nvSpPr>
        <p:spPr>
          <a:xfrm>
            <a:off x="3588837" y="2512418"/>
            <a:ext cx="614919" cy="338632"/>
          </a:xfrm>
          <a:prstGeom prst="rect">
            <a:avLst/>
          </a:prstGeom>
          <a:noFill/>
        </p:spPr>
        <p:txBody>
          <a:bodyPr wrap="square" rtlCol="0">
            <a:spAutoFit/>
          </a:bodyPr>
          <a:lstStyle/>
          <a:p>
            <a:pPr fontAlgn="auto">
              <a:spcBef>
                <a:spcPts val="0"/>
              </a:spcBef>
              <a:spcAft>
                <a:spcPts val="0"/>
              </a:spcAft>
            </a:pPr>
            <a:r>
              <a:rPr kumimoji="0" lang="en-US" altLang="zh-TW" sz="800" b="1" u="none" dirty="0" smtClean="0">
                <a:solidFill>
                  <a:srgbClr val="000099"/>
                </a:solidFill>
                <a:latin typeface="微軟正黑體" pitchFamily="34" charset="-120"/>
                <a:ea typeface="微軟正黑體" pitchFamily="34" charset="-120"/>
              </a:rPr>
              <a:t>CSM</a:t>
            </a:r>
            <a:r>
              <a:rPr kumimoji="0" lang="zh-TW" altLang="en-US" sz="800" b="1" u="none" dirty="0" smtClean="0">
                <a:solidFill>
                  <a:srgbClr val="000099"/>
                </a:solidFill>
                <a:latin typeface="微軟正黑體" pitchFamily="34" charset="-120"/>
                <a:ea typeface="微軟正黑體" pitchFamily="34" charset="-120"/>
              </a:rPr>
              <a:t>攤銷</a:t>
            </a:r>
            <a:endParaRPr kumimoji="0" lang="en-US" altLang="zh-TW" sz="800" b="1" u="none" dirty="0" smtClean="0">
              <a:solidFill>
                <a:srgbClr val="000099"/>
              </a:solidFill>
              <a:latin typeface="微軟正黑體" pitchFamily="34" charset="-120"/>
              <a:ea typeface="微軟正黑體" pitchFamily="34" charset="-120"/>
            </a:endParaRPr>
          </a:p>
          <a:p>
            <a:pPr fontAlgn="auto">
              <a:spcBef>
                <a:spcPts val="0"/>
              </a:spcBef>
              <a:spcAft>
                <a:spcPts val="0"/>
              </a:spcAft>
            </a:pPr>
            <a:r>
              <a:rPr kumimoji="0" lang="zh-TW" altLang="en-US" sz="800" b="1" u="none" dirty="0" smtClean="0">
                <a:solidFill>
                  <a:srgbClr val="000099"/>
                </a:solidFill>
                <a:latin typeface="微軟正黑體" pitchFamily="34" charset="-120"/>
                <a:ea typeface="微軟正黑體" pitchFamily="34" charset="-120"/>
              </a:rPr>
              <a:t>入損益表</a:t>
            </a:r>
            <a:endParaRPr kumimoji="0" lang="zh-TW" altLang="en-US" sz="800" b="1" u="none" dirty="0">
              <a:solidFill>
                <a:srgbClr val="000099"/>
              </a:solidFill>
              <a:latin typeface="微軟正黑體" pitchFamily="34" charset="-120"/>
              <a:ea typeface="微軟正黑體" pitchFamily="34" charset="-120"/>
            </a:endParaRPr>
          </a:p>
        </p:txBody>
      </p:sp>
      <p:sp>
        <p:nvSpPr>
          <p:cNvPr id="23" name="矩形 22"/>
          <p:cNvSpPr/>
          <p:nvPr/>
        </p:nvSpPr>
        <p:spPr>
          <a:xfrm>
            <a:off x="2658984" y="4191272"/>
            <a:ext cx="1408960" cy="831189"/>
          </a:xfrm>
          <a:prstGeom prst="rect">
            <a:avLst/>
          </a:prstGeom>
        </p:spPr>
        <p:txBody>
          <a:bodyPr wrap="square">
            <a:spAutoFit/>
          </a:bodyPr>
          <a:lstStyle/>
          <a:p>
            <a:pPr algn="just" fontAlgn="auto">
              <a:spcBef>
                <a:spcPts val="600"/>
              </a:spcBef>
              <a:spcAft>
                <a:spcPts val="0"/>
              </a:spcAft>
              <a:buSzPct val="80000"/>
            </a:pPr>
            <a:r>
              <a:rPr kumimoji="0" lang="en-US" altLang="zh-TW" sz="1200" b="1" u="none" kern="100" dirty="0" smtClean="0">
                <a:solidFill>
                  <a:srgbClr val="FF0000"/>
                </a:solidFill>
                <a:latin typeface="微軟正黑體" pitchFamily="34" charset="-120"/>
                <a:ea typeface="微軟正黑體" pitchFamily="34" charset="-120"/>
                <a:cs typeface="Courier New"/>
              </a:rPr>
              <a:t>CSM</a:t>
            </a:r>
            <a:r>
              <a:rPr kumimoji="0" lang="zh-TW" altLang="en-US" sz="1200" b="1" u="none" kern="100" dirty="0" smtClean="0">
                <a:solidFill>
                  <a:srgbClr val="FF0000"/>
                </a:solidFill>
                <a:latin typeface="微軟正黑體" pitchFamily="34" charset="-120"/>
                <a:ea typeface="微軟正黑體" pitchFamily="34" charset="-120"/>
                <a:cs typeface="Courier New"/>
              </a:rPr>
              <a:t>表達</a:t>
            </a:r>
            <a:r>
              <a:rPr kumimoji="0" lang="zh-TW" altLang="en-US" sz="1200" b="1" u="none" kern="100" dirty="0">
                <a:solidFill>
                  <a:srgbClr val="FF0000"/>
                </a:solidFill>
                <a:latin typeface="微軟正黑體" pitchFamily="34" charset="-120"/>
                <a:ea typeface="微軟正黑體" pitchFamily="34" charset="-120"/>
                <a:cs typeface="Courier New"/>
              </a:rPr>
              <a:t>於負債項，隨著合約經過時間，採逐期攤銷於損益表認列</a:t>
            </a:r>
            <a:r>
              <a:rPr kumimoji="0" lang="zh-TW" altLang="en-US" sz="1200" b="1" u="none" kern="100" dirty="0" smtClean="0">
                <a:solidFill>
                  <a:srgbClr val="FF0000"/>
                </a:solidFill>
                <a:latin typeface="微軟正黑體" pitchFamily="34" charset="-120"/>
                <a:ea typeface="微軟正黑體" pitchFamily="34" charset="-120"/>
                <a:cs typeface="Courier New"/>
              </a:rPr>
              <a:t>收入</a:t>
            </a:r>
            <a:endParaRPr kumimoji="0" lang="zh-TW" altLang="en-US" sz="1200" b="1" u="none" kern="100" dirty="0">
              <a:solidFill>
                <a:srgbClr val="FF0000"/>
              </a:solidFill>
              <a:latin typeface="微軟正黑體" pitchFamily="34" charset="-120"/>
              <a:ea typeface="微軟正黑體" pitchFamily="34" charset="-120"/>
              <a:cs typeface="Courier New"/>
            </a:endParaRPr>
          </a:p>
        </p:txBody>
      </p:sp>
      <p:cxnSp>
        <p:nvCxnSpPr>
          <p:cNvPr id="24" name="直線接點 23"/>
          <p:cNvCxnSpPr/>
          <p:nvPr/>
        </p:nvCxnSpPr>
        <p:spPr bwMode="auto">
          <a:xfrm>
            <a:off x="3424818" y="2902077"/>
            <a:ext cx="4617" cy="218286"/>
          </a:xfrm>
          <a:prstGeom prst="line">
            <a:avLst/>
          </a:prstGeom>
          <a:solidFill>
            <a:schemeClr val="accent1"/>
          </a:solidFill>
          <a:ln w="9525" cap="flat" cmpd="sng" algn="ctr">
            <a:solidFill>
              <a:schemeClr val="tx2">
                <a:lumMod val="40000"/>
                <a:lumOff val="6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線接點 24"/>
          <p:cNvCxnSpPr/>
          <p:nvPr/>
        </p:nvCxnSpPr>
        <p:spPr bwMode="auto">
          <a:xfrm>
            <a:off x="3801595" y="2902119"/>
            <a:ext cx="1" cy="311571"/>
          </a:xfrm>
          <a:prstGeom prst="line">
            <a:avLst/>
          </a:prstGeom>
          <a:solidFill>
            <a:schemeClr val="accent1"/>
          </a:solidFill>
          <a:ln w="9525" cap="flat" cmpd="sng" algn="ctr">
            <a:solidFill>
              <a:schemeClr val="tx2">
                <a:lumMod val="40000"/>
                <a:lumOff val="6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肘形接點 25"/>
          <p:cNvCxnSpPr/>
          <p:nvPr/>
        </p:nvCxnSpPr>
        <p:spPr bwMode="auto">
          <a:xfrm flipV="1">
            <a:off x="3097299" y="2902050"/>
            <a:ext cx="704287" cy="144049"/>
          </a:xfrm>
          <a:prstGeom prst="bentConnector3">
            <a:avLst>
              <a:gd name="adj1" fmla="val -1329"/>
            </a:avLst>
          </a:prstGeom>
          <a:solidFill>
            <a:schemeClr val="accent1"/>
          </a:solidFill>
          <a:ln w="9525" cap="flat" cmpd="sng" algn="ctr">
            <a:solidFill>
              <a:schemeClr val="accent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肘形接點 26"/>
          <p:cNvCxnSpPr/>
          <p:nvPr/>
        </p:nvCxnSpPr>
        <p:spPr bwMode="auto">
          <a:xfrm flipV="1">
            <a:off x="3635900" y="2481924"/>
            <a:ext cx="574595" cy="420160"/>
          </a:xfrm>
          <a:prstGeom prst="bentConnector3">
            <a:avLst>
              <a:gd name="adj1" fmla="val -1812"/>
            </a:avLst>
          </a:prstGeom>
          <a:solidFill>
            <a:schemeClr val="accent1"/>
          </a:solidFill>
          <a:ln w="9525" cap="flat" cmpd="sng" algn="ctr">
            <a:solidFill>
              <a:schemeClr val="accent1">
                <a:lumMod val="60000"/>
                <a:lumOff val="4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文字方塊 27"/>
          <p:cNvSpPr txBox="1"/>
          <p:nvPr/>
        </p:nvSpPr>
        <p:spPr>
          <a:xfrm>
            <a:off x="2928201" y="3693839"/>
            <a:ext cx="953469" cy="338632"/>
          </a:xfrm>
          <a:prstGeom prst="rect">
            <a:avLst/>
          </a:prstGeom>
          <a:noFill/>
        </p:spPr>
        <p:txBody>
          <a:bodyPr wrap="square" rtlCol="0">
            <a:spAutoFit/>
          </a:bodyPr>
          <a:lstStyle/>
          <a:p>
            <a:pPr fontAlgn="auto">
              <a:spcBef>
                <a:spcPts val="0"/>
              </a:spcBef>
              <a:spcAft>
                <a:spcPts val="0"/>
              </a:spcAft>
            </a:pPr>
            <a:r>
              <a:rPr kumimoji="0" lang="en-US" altLang="zh-TW" sz="800" u="none" dirty="0" smtClean="0">
                <a:solidFill>
                  <a:sysClr val="windowText" lastClr="000000"/>
                </a:solidFill>
                <a:latin typeface="微軟正黑體" pitchFamily="34" charset="-120"/>
                <a:ea typeface="微軟正黑體" pitchFamily="34" charset="-120"/>
              </a:rPr>
              <a:t>CSM</a:t>
            </a:r>
            <a:r>
              <a:rPr kumimoji="0" lang="zh-TW" altLang="en-US" sz="800" u="none" dirty="0" smtClean="0">
                <a:solidFill>
                  <a:sysClr val="windowText" lastClr="000000"/>
                </a:solidFill>
                <a:latin typeface="微軟正黑體" pitchFamily="34" charset="-120"/>
                <a:ea typeface="微軟正黑體" pitchFamily="34" charset="-120"/>
              </a:rPr>
              <a:t>攤銷後餘額表達於負債項</a:t>
            </a:r>
            <a:endParaRPr kumimoji="0" lang="zh-TW" altLang="en-US" sz="800" u="none" dirty="0">
              <a:solidFill>
                <a:sysClr val="windowText" lastClr="000000"/>
              </a:solidFill>
              <a:latin typeface="微軟正黑體" pitchFamily="34" charset="-120"/>
              <a:ea typeface="微軟正黑體" pitchFamily="34" charset="-120"/>
            </a:endParaRPr>
          </a:p>
        </p:txBody>
      </p:sp>
      <p:cxnSp>
        <p:nvCxnSpPr>
          <p:cNvPr id="29" name="直線接點 28"/>
          <p:cNvCxnSpPr/>
          <p:nvPr/>
        </p:nvCxnSpPr>
        <p:spPr bwMode="auto">
          <a:xfrm>
            <a:off x="3087853" y="3398935"/>
            <a:ext cx="2346" cy="288067"/>
          </a:xfrm>
          <a:prstGeom prst="line">
            <a:avLst/>
          </a:prstGeom>
          <a:solidFill>
            <a:schemeClr val="accent1"/>
          </a:solidFill>
          <a:ln w="9525"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五邊形 29"/>
          <p:cNvSpPr/>
          <p:nvPr/>
        </p:nvSpPr>
        <p:spPr bwMode="auto">
          <a:xfrm rot="5400000">
            <a:off x="7665981" y="729018"/>
            <a:ext cx="360122" cy="2230160"/>
          </a:xfrm>
          <a:prstGeom prst="homePlate">
            <a:avLst>
              <a:gd name="adj" fmla="val 0"/>
            </a:avLst>
          </a:prstGeom>
          <a:solidFill>
            <a:schemeClr val="accent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a:bevelT w="139700" h="139700"/>
          </a:sp3d>
          <a:extLst/>
        </p:spPr>
        <p:txBody>
          <a:bodyPr vert="vert270" wrap="square" lIns="91440" tIns="45720" rIns="91440" bIns="45720" numCol="1" rtlCol="0" anchor="ctr" anchorCtr="0" compatLnSpc="1">
            <a:prstTxWarp prst="textNoShape">
              <a:avLst/>
            </a:prstTxWarp>
          </a:bodyPr>
          <a:lstStyle/>
          <a:p>
            <a:pPr algn="ctr" fontAlgn="auto">
              <a:spcBef>
                <a:spcPts val="0"/>
              </a:spcBef>
              <a:spcAft>
                <a:spcPts val="0"/>
              </a:spcAft>
            </a:pPr>
            <a:r>
              <a:rPr kumimoji="0" lang="zh-TW" altLang="en-US" sz="1800" b="1" u="none" dirty="0" smtClean="0">
                <a:solidFill>
                  <a:prstClr val="white"/>
                </a:solidFill>
                <a:latin typeface="微軟正黑體" pitchFamily="34" charset="-120"/>
                <a:ea typeface="微軟正黑體" pitchFamily="34" charset="-120"/>
              </a:rPr>
              <a:t>說明</a:t>
            </a:r>
          </a:p>
        </p:txBody>
      </p:sp>
      <p:cxnSp>
        <p:nvCxnSpPr>
          <p:cNvPr id="31" name="直線接點 30"/>
          <p:cNvCxnSpPr/>
          <p:nvPr/>
        </p:nvCxnSpPr>
        <p:spPr bwMode="auto">
          <a:xfrm>
            <a:off x="3441136" y="3398935"/>
            <a:ext cx="2346" cy="288067"/>
          </a:xfrm>
          <a:prstGeom prst="line">
            <a:avLst/>
          </a:prstGeom>
          <a:solidFill>
            <a:schemeClr val="accent1"/>
          </a:solidFill>
          <a:ln w="9525"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線接點 31"/>
          <p:cNvCxnSpPr/>
          <p:nvPr/>
        </p:nvCxnSpPr>
        <p:spPr bwMode="auto">
          <a:xfrm>
            <a:off x="3787000" y="3398935"/>
            <a:ext cx="2346" cy="288067"/>
          </a:xfrm>
          <a:prstGeom prst="line">
            <a:avLst/>
          </a:prstGeom>
          <a:solidFill>
            <a:schemeClr val="accent1"/>
          </a:solidFill>
          <a:ln w="9525"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線接點 32"/>
          <p:cNvCxnSpPr/>
          <p:nvPr/>
        </p:nvCxnSpPr>
        <p:spPr bwMode="auto">
          <a:xfrm rot="10800000">
            <a:off x="2609638" y="3686988"/>
            <a:ext cx="1184450" cy="0"/>
          </a:xfrm>
          <a:prstGeom prst="line">
            <a:avLst/>
          </a:prstGeom>
          <a:solidFill>
            <a:schemeClr val="accent1"/>
          </a:solidFill>
          <a:ln w="9525" cap="flat" cmpd="sng" algn="ctr">
            <a:solidFill>
              <a:schemeClr val="accent2">
                <a:lumMod val="60000"/>
                <a:lumOff val="4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標題 1"/>
          <p:cNvSpPr txBox="1">
            <a:spLocks/>
          </p:cNvSpPr>
          <p:nvPr/>
        </p:nvSpPr>
        <p:spPr>
          <a:xfrm>
            <a:off x="2081260" y="117619"/>
            <a:ext cx="6811220" cy="5381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kumimoji="1" sz="3600" b="1">
                <a:solidFill>
                  <a:schemeClr val="tx2"/>
                </a:solidFill>
                <a:latin typeface="標楷體" pitchFamily="65" charset="-120"/>
                <a:ea typeface="標楷體" pitchFamily="65" charset="-120"/>
                <a:cs typeface="+mj-cs"/>
              </a:defRPr>
            </a:lvl1pPr>
            <a:lvl2pPr algn="l" rtl="0" eaLnBrk="0" fontAlgn="base" hangingPunct="0">
              <a:spcBef>
                <a:spcPct val="0"/>
              </a:spcBef>
              <a:spcAft>
                <a:spcPct val="0"/>
              </a:spcAft>
              <a:defRPr kumimoji="1" sz="3600" b="1">
                <a:solidFill>
                  <a:schemeClr val="tx2"/>
                </a:solidFill>
                <a:latin typeface="標楷體" pitchFamily="65" charset="-120"/>
                <a:ea typeface="標楷體" pitchFamily="65" charset="-120"/>
              </a:defRPr>
            </a:lvl2pPr>
            <a:lvl3pPr algn="l" rtl="0" eaLnBrk="0" fontAlgn="base" hangingPunct="0">
              <a:spcBef>
                <a:spcPct val="0"/>
              </a:spcBef>
              <a:spcAft>
                <a:spcPct val="0"/>
              </a:spcAft>
              <a:defRPr kumimoji="1" sz="3600" b="1">
                <a:solidFill>
                  <a:schemeClr val="tx2"/>
                </a:solidFill>
                <a:latin typeface="標楷體" pitchFamily="65" charset="-120"/>
                <a:ea typeface="標楷體" pitchFamily="65" charset="-120"/>
              </a:defRPr>
            </a:lvl3pPr>
            <a:lvl4pPr algn="l" rtl="0" eaLnBrk="0" fontAlgn="base" hangingPunct="0">
              <a:spcBef>
                <a:spcPct val="0"/>
              </a:spcBef>
              <a:spcAft>
                <a:spcPct val="0"/>
              </a:spcAft>
              <a:defRPr kumimoji="1" sz="3600" b="1">
                <a:solidFill>
                  <a:schemeClr val="tx2"/>
                </a:solidFill>
                <a:latin typeface="標楷體" pitchFamily="65" charset="-120"/>
                <a:ea typeface="標楷體" pitchFamily="65" charset="-120"/>
              </a:defRPr>
            </a:lvl4pPr>
            <a:lvl5pPr algn="l" rtl="0" eaLnBrk="0" fontAlgn="base" hangingPunct="0">
              <a:spcBef>
                <a:spcPct val="0"/>
              </a:spcBef>
              <a:spcAft>
                <a:spcPct val="0"/>
              </a:spcAft>
              <a:defRPr kumimoji="1" sz="3600" b="1">
                <a:solidFill>
                  <a:schemeClr val="tx2"/>
                </a:solidFill>
                <a:latin typeface="標楷體" pitchFamily="65" charset="-120"/>
                <a:ea typeface="標楷體" pitchFamily="65"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a:lstStyle>
          <a:p>
            <a:r>
              <a:rPr lang="en-US" altLang="zh-TW" u="none" dirty="0" smtClean="0">
                <a:solidFill>
                  <a:prstClr val="black">
                    <a:lumMod val="75000"/>
                    <a:lumOff val="25000"/>
                  </a:prstClr>
                </a:solidFill>
                <a:latin typeface="微軟正黑體" pitchFamily="34" charset="-120"/>
                <a:ea typeface="微軟正黑體" pitchFamily="34" charset="-120"/>
              </a:rPr>
              <a:t>05. </a:t>
            </a:r>
            <a:r>
              <a:rPr lang="zh-TW" altLang="en-US" u="none" dirty="0" smtClean="0">
                <a:solidFill>
                  <a:prstClr val="black">
                    <a:lumMod val="75000"/>
                    <a:lumOff val="25000"/>
                  </a:prstClr>
                </a:solidFill>
                <a:latin typeface="微軟正黑體" pitchFamily="34" charset="-120"/>
                <a:ea typeface="微軟正黑體" pitchFamily="34" charset="-120"/>
              </a:rPr>
              <a:t>綜合損益表的差異</a:t>
            </a:r>
            <a:endParaRPr lang="zh-TW" altLang="en-US" u="none" dirty="0">
              <a:solidFill>
                <a:prstClr val="black">
                  <a:lumMod val="75000"/>
                  <a:lumOff val="25000"/>
                </a:prstClr>
              </a:solidFill>
              <a:latin typeface="微軟正黑體" pitchFamily="34" charset="-120"/>
              <a:ea typeface="微軟正黑體" pitchFamily="34" charset="-120"/>
            </a:endParaRPr>
          </a:p>
        </p:txBody>
      </p:sp>
    </p:spTree>
    <p:extLst>
      <p:ext uri="{BB962C8B-B14F-4D97-AF65-F5344CB8AC3E}">
        <p14:creationId xmlns:p14="http://schemas.microsoft.com/office/powerpoint/2010/main" val="396043900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extLst>
              <p:ext uri="{D42A27DB-BD31-4B8C-83A1-F6EECF244321}">
                <p14:modId xmlns:p14="http://schemas.microsoft.com/office/powerpoint/2010/main" val="1567760764"/>
              </p:ext>
            </p:extLst>
          </p:nvPr>
        </p:nvGraphicFramePr>
        <p:xfrm>
          <a:off x="251520" y="2125317"/>
          <a:ext cx="3888432" cy="4359347"/>
        </p:xfrm>
        <a:graphic>
          <a:graphicData uri="http://schemas.openxmlformats.org/drawingml/2006/table">
            <a:tbl>
              <a:tblPr>
                <a:tableStyleId>{B301B821-A1FF-4177-AEE7-76D212191A09}</a:tableStyleId>
              </a:tblPr>
              <a:tblGrid>
                <a:gridCol w="446068">
                  <a:extLst>
                    <a:ext uri="{9D8B030D-6E8A-4147-A177-3AD203B41FA5}">
                      <a16:colId xmlns:a16="http://schemas.microsoft.com/office/drawing/2014/main" val="20000"/>
                    </a:ext>
                  </a:extLst>
                </a:gridCol>
                <a:gridCol w="236224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tblGrid>
              <a:tr h="335336">
                <a:tc gridSpan="3">
                  <a:txBody>
                    <a:bodyPr/>
                    <a:lstStyle/>
                    <a:p>
                      <a:pPr algn="ctr"/>
                      <a:r>
                        <a:rPr lang="zh-TW" altLang="en-US" sz="1600" b="1" dirty="0" smtClean="0">
                          <a:solidFill>
                            <a:schemeClr val="bg1"/>
                          </a:solidFill>
                          <a:latin typeface="微軟正黑體" pitchFamily="34" charset="-120"/>
                          <a:ea typeface="微軟正黑體" pitchFamily="34" charset="-120"/>
                        </a:rPr>
                        <a:t>現行綜合損益表</a:t>
                      </a:r>
                      <a:endParaRPr lang="zh-TW" altLang="en-US" sz="1600" b="1" dirty="0">
                        <a:solidFill>
                          <a:schemeClr val="bg1"/>
                        </a:solidFill>
                        <a:latin typeface="微軟正黑體" pitchFamily="34" charset="-120"/>
                        <a:ea typeface="微軟正黑體" pitchFamily="34" charset="-120"/>
                      </a:endParaRPr>
                    </a:p>
                  </a:txBody>
                  <a:tcPr marL="36000" marR="36000" anchor="ctr">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tc hMerge="1">
                  <a:txBody>
                    <a:bodyPr/>
                    <a:lstStyle/>
                    <a:p>
                      <a:pPr algn="l"/>
                      <a:endParaRPr lang="zh-TW" altLang="en-US" sz="1400" b="1" dirty="0">
                        <a:solidFill>
                          <a:sysClr val="windowText" lastClr="000000"/>
                        </a:solidFill>
                      </a:endParaRPr>
                    </a:p>
                  </a:txBody>
                  <a:tcPr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accent1"/>
                    </a:solidFill>
                  </a:tcPr>
                </a:tc>
                <a:tc hMerge="1">
                  <a:txBody>
                    <a:bodyPr/>
                    <a:lstStyle/>
                    <a:p>
                      <a:pPr algn="ctr"/>
                      <a:endParaRPr lang="zh-TW" altLang="en-US" sz="1400" b="1" dirty="0">
                        <a:solidFill>
                          <a:schemeClr val="bg1"/>
                        </a:solidFill>
                        <a:latin typeface="微軟正黑體" pitchFamily="34" charset="-120"/>
                        <a:ea typeface="微軟正黑體" pitchFamily="34" charset="-120"/>
                      </a:endParaRPr>
                    </a:p>
                  </a:txBody>
                  <a:tcPr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04849">
                <a:tc>
                  <a:txBody>
                    <a:bodyPr/>
                    <a:lstStyle/>
                    <a:p>
                      <a:pPr algn="ctr"/>
                      <a:r>
                        <a:rPr lang="en-US" altLang="zh-TW" sz="1400" b="1" dirty="0" smtClean="0">
                          <a:solidFill>
                            <a:srgbClr val="000000"/>
                          </a:solidFill>
                          <a:latin typeface="微軟正黑體" pitchFamily="34" charset="-120"/>
                          <a:ea typeface="微軟正黑體" pitchFamily="34" charset="-120"/>
                        </a:rPr>
                        <a:t>1</a:t>
                      </a:r>
                      <a:endParaRPr lang="zh-TW" altLang="en-US" sz="1400" b="1" dirty="0">
                        <a:solidFill>
                          <a:srgbClr val="000000"/>
                        </a:solidFill>
                        <a:latin typeface="微軟正黑體" pitchFamily="34" charset="-120"/>
                        <a:ea typeface="微軟正黑體" pitchFamily="34" charset="-120"/>
                      </a:endParaRPr>
                    </a:p>
                  </a:txBody>
                  <a:tcPr marL="36000" marR="36000"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l"/>
                      <a:r>
                        <a:rPr lang="zh-TW" altLang="en-US" sz="1400" b="1" dirty="0" smtClean="0">
                          <a:solidFill>
                            <a:srgbClr val="000000"/>
                          </a:solidFill>
                          <a:latin typeface="微軟正黑體" pitchFamily="34" charset="-120"/>
                          <a:ea typeface="微軟正黑體" pitchFamily="34" charset="-120"/>
                        </a:rPr>
                        <a:t>營業收入</a:t>
                      </a:r>
                      <a:endParaRPr lang="zh-TW" altLang="en-US" sz="1400" b="1" dirty="0">
                        <a:solidFill>
                          <a:srgbClr val="000000"/>
                        </a:solidFill>
                        <a:latin typeface="微軟正黑體" pitchFamily="34" charset="-120"/>
                        <a:ea typeface="微軟正黑體" pitchFamily="34" charset="-120"/>
                      </a:endParaRPr>
                    </a:p>
                  </a:txBody>
                  <a:tcPr marL="36000" marR="36000" anchor="ctr">
                    <a:lnL w="19050" cap="flat" cmpd="sng" algn="ctr">
                      <a:solidFill>
                        <a:schemeClr val="accent1"/>
                      </a:solidFill>
                      <a:prstDash val="solid"/>
                      <a:round/>
                      <a:headEnd type="none" w="med" len="med"/>
                      <a:tailEnd type="none" w="med" len="med"/>
                    </a:lnL>
                    <a:lnR w="19050" cap="flat" cmpd="sng" algn="ctr">
                      <a:solidFill>
                        <a:schemeClr val="accent1">
                          <a:lumMod val="40000"/>
                          <a:lumOff val="60000"/>
                        </a:schemeClr>
                      </a:solidFill>
                      <a:prstDash val="sysDot"/>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l"/>
                      <a:r>
                        <a:rPr lang="en-US" altLang="zh-TW" sz="1400" b="1" dirty="0" smtClean="0">
                          <a:solidFill>
                            <a:srgbClr val="000000"/>
                          </a:solidFill>
                          <a:latin typeface="Microsoft YaHei" pitchFamily="34" charset="-122"/>
                          <a:ea typeface="Microsoft YaHei" pitchFamily="34" charset="-122"/>
                        </a:rPr>
                        <a:t>3,190</a:t>
                      </a:r>
                      <a:endParaRPr lang="zh-TW" altLang="en-US" sz="1400" b="1" dirty="0">
                        <a:solidFill>
                          <a:srgbClr val="000000"/>
                        </a:solidFill>
                        <a:latin typeface="Microsoft YaHei" pitchFamily="34" charset="-122"/>
                        <a:ea typeface="Microsoft YaHei" pitchFamily="34" charset="-122"/>
                      </a:endParaRPr>
                    </a:p>
                  </a:txBody>
                  <a:tcPr marL="36000" marR="36000" anchor="ctr">
                    <a:lnL w="19050" cap="flat" cmpd="sng" algn="ctr">
                      <a:solidFill>
                        <a:schemeClr val="accent1">
                          <a:lumMod val="40000"/>
                          <a:lumOff val="60000"/>
                        </a:schemeClr>
                      </a:solidFill>
                      <a:prstDash val="sysDot"/>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65823">
                <a:tc rowSpan="3">
                  <a:txBody>
                    <a:bodyPr/>
                    <a:lstStyle/>
                    <a:p>
                      <a:pPr algn="ctr"/>
                      <a:endParaRPr lang="zh-TW" altLang="en-US" sz="1400" b="1" dirty="0">
                        <a:solidFill>
                          <a:sysClr val="windowText" lastClr="000000"/>
                        </a:solidFill>
                        <a:latin typeface="微軟正黑體" pitchFamily="34" charset="-120"/>
                        <a:ea typeface="微軟正黑體" pitchFamily="34" charset="-120"/>
                      </a:endParaRPr>
                    </a:p>
                  </a:txBody>
                  <a:tcPr marL="36000" marR="36000"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l"/>
                      <a:r>
                        <a:rPr lang="en-US" altLang="zh-TW" sz="1800" b="1" dirty="0" smtClean="0">
                          <a:solidFill>
                            <a:srgbClr val="C00000"/>
                          </a:solidFill>
                          <a:latin typeface="微軟正黑體" pitchFamily="34" charset="-120"/>
                          <a:ea typeface="微軟正黑體" pitchFamily="34" charset="-120"/>
                        </a:rPr>
                        <a:t>+</a:t>
                      </a:r>
                      <a:r>
                        <a:rPr lang="zh-TW" altLang="en-US" sz="1800" b="1" dirty="0" smtClean="0">
                          <a:solidFill>
                            <a:srgbClr val="C00000"/>
                          </a:solidFill>
                          <a:latin typeface="微軟正黑體" pitchFamily="34" charset="-120"/>
                          <a:ea typeface="微軟正黑體" pitchFamily="34" charset="-120"/>
                        </a:rPr>
                        <a:t> 保費收入</a:t>
                      </a:r>
                      <a:endParaRPr lang="zh-TW" altLang="en-US" sz="1800" b="1" dirty="0">
                        <a:solidFill>
                          <a:srgbClr val="C00000"/>
                        </a:solidFill>
                        <a:latin typeface="微軟正黑體" pitchFamily="34" charset="-120"/>
                        <a:ea typeface="微軟正黑體" pitchFamily="34" charset="-120"/>
                      </a:endParaRPr>
                    </a:p>
                  </a:txBody>
                  <a:tcPr marL="36000" marR="36000" anchor="ctr">
                    <a:lnL w="19050" cap="flat" cmpd="sng" algn="ctr">
                      <a:solidFill>
                        <a:schemeClr val="accent1"/>
                      </a:solidFill>
                      <a:prstDash val="solid"/>
                      <a:round/>
                      <a:headEnd type="none" w="med" len="med"/>
                      <a:tailEnd type="none" w="med" len="med"/>
                    </a:lnL>
                    <a:lnR w="19050" cap="flat" cmpd="sng" algn="ctr">
                      <a:solidFill>
                        <a:schemeClr val="accent1">
                          <a:lumMod val="40000"/>
                          <a:lumOff val="60000"/>
                        </a:schemeClr>
                      </a:solidFill>
                      <a:prstDash val="sysDot"/>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lumMod val="40000"/>
                          <a:lumOff val="60000"/>
                        </a:schemeClr>
                      </a:solidFill>
                      <a:prstDash val="solid"/>
                      <a:round/>
                      <a:headEnd type="none" w="med" len="med"/>
                      <a:tailEnd type="none" w="med" len="med"/>
                    </a:lnB>
                  </a:tcPr>
                </a:tc>
                <a:tc>
                  <a:txBody>
                    <a:bodyPr/>
                    <a:lstStyle/>
                    <a:p>
                      <a:pPr algn="r"/>
                      <a:r>
                        <a:rPr lang="en-US" altLang="zh-TW" sz="1800" b="1" dirty="0" smtClean="0">
                          <a:solidFill>
                            <a:srgbClr val="C00000"/>
                          </a:solidFill>
                          <a:latin typeface="微軟正黑體" pitchFamily="34" charset="-120"/>
                          <a:ea typeface="微軟正黑體" pitchFamily="34" charset="-120"/>
                        </a:rPr>
                        <a:t>2,600</a:t>
                      </a:r>
                      <a:endParaRPr lang="zh-TW" altLang="en-US" sz="1800" b="1" dirty="0">
                        <a:solidFill>
                          <a:srgbClr val="C00000"/>
                        </a:solidFill>
                        <a:latin typeface="微軟正黑體" pitchFamily="34" charset="-120"/>
                        <a:ea typeface="微軟正黑體" pitchFamily="34" charset="-120"/>
                      </a:endParaRPr>
                    </a:p>
                  </a:txBody>
                  <a:tcPr marL="36000" marR="36000" anchor="ctr">
                    <a:lnL w="19050" cap="flat" cmpd="sng" algn="ctr">
                      <a:solidFill>
                        <a:schemeClr val="accent1">
                          <a:lumMod val="40000"/>
                          <a:lumOff val="60000"/>
                        </a:schemeClr>
                      </a:solidFill>
                      <a:prstDash val="sysDot"/>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10002"/>
                  </a:ext>
                </a:extLst>
              </a:tr>
              <a:tr h="304849">
                <a:tc vMerge="1">
                  <a:txBody>
                    <a:bodyPr/>
                    <a:lstStyle/>
                    <a:p>
                      <a:endParaRPr lang="zh-TW" altLang="en-US"/>
                    </a:p>
                  </a:txBody>
                  <a:tcPr/>
                </a:tc>
                <a:tc>
                  <a:txBody>
                    <a:bodyPr/>
                    <a:lstStyle/>
                    <a:p>
                      <a:pPr algn="l"/>
                      <a:r>
                        <a:rPr lang="en-US" altLang="zh-TW" sz="1400" b="1" dirty="0" smtClean="0">
                          <a:solidFill>
                            <a:schemeClr val="tx1">
                              <a:lumMod val="75000"/>
                              <a:lumOff val="25000"/>
                            </a:schemeClr>
                          </a:solidFill>
                          <a:latin typeface="微軟正黑體" pitchFamily="34" charset="-120"/>
                          <a:ea typeface="微軟正黑體" pitchFamily="34" charset="-120"/>
                        </a:rPr>
                        <a:t>+</a:t>
                      </a:r>
                      <a:r>
                        <a:rPr lang="zh-TW" altLang="en-US" sz="1400" b="1" dirty="0" smtClean="0">
                          <a:solidFill>
                            <a:schemeClr val="tx1">
                              <a:lumMod val="75000"/>
                              <a:lumOff val="25000"/>
                            </a:schemeClr>
                          </a:solidFill>
                          <a:latin typeface="微軟正黑體" pitchFamily="34" charset="-120"/>
                          <a:ea typeface="微軟正黑體" pitchFamily="34" charset="-120"/>
                        </a:rPr>
                        <a:t> 財務收入</a:t>
                      </a:r>
                      <a:endParaRPr lang="zh-TW" altLang="en-US" sz="1400" b="1" dirty="0">
                        <a:solidFill>
                          <a:schemeClr val="tx1">
                            <a:lumMod val="75000"/>
                            <a:lumOff val="25000"/>
                          </a:schemeClr>
                        </a:solidFill>
                        <a:latin typeface="微軟正黑體" pitchFamily="34" charset="-120"/>
                        <a:ea typeface="微軟正黑體" pitchFamily="34" charset="-120"/>
                      </a:endParaRPr>
                    </a:p>
                  </a:txBody>
                  <a:tcPr marL="36000" marR="36000" anchor="ctr">
                    <a:lnL w="19050" cap="flat" cmpd="sng" algn="ctr">
                      <a:solidFill>
                        <a:schemeClr val="accent1"/>
                      </a:solidFill>
                      <a:prstDash val="solid"/>
                      <a:round/>
                      <a:headEnd type="none" w="med" len="med"/>
                      <a:tailEnd type="none" w="med" len="med"/>
                    </a:lnL>
                    <a:lnR w="19050" cap="flat" cmpd="sng" algn="ctr">
                      <a:solidFill>
                        <a:schemeClr val="accent1">
                          <a:lumMod val="40000"/>
                          <a:lumOff val="60000"/>
                        </a:schemeClr>
                      </a:solidFill>
                      <a:prstDash val="sysDot"/>
                      <a:round/>
                      <a:headEnd type="none" w="med" len="med"/>
                      <a:tailEnd type="none" w="med" len="med"/>
                    </a:lnR>
                    <a:lnT w="19050" cap="flat" cmpd="sng" algn="ctr">
                      <a:solidFill>
                        <a:schemeClr val="accent1">
                          <a:lumMod val="40000"/>
                          <a:lumOff val="60000"/>
                        </a:schemeClr>
                      </a:solidFill>
                      <a:prstDash val="solid"/>
                      <a:round/>
                      <a:headEnd type="none" w="med" len="med"/>
                      <a:tailEnd type="none" w="med" len="med"/>
                    </a:lnT>
                    <a:lnB w="19050" cap="flat" cmpd="sng" algn="ctr">
                      <a:solidFill>
                        <a:schemeClr val="accent1">
                          <a:lumMod val="40000"/>
                          <a:lumOff val="60000"/>
                        </a:schemeClr>
                      </a:solidFill>
                      <a:prstDash val="solid"/>
                      <a:round/>
                      <a:headEnd type="none" w="med" len="med"/>
                      <a:tailEnd type="none" w="med" len="med"/>
                    </a:lnB>
                  </a:tcPr>
                </a:tc>
                <a:tc>
                  <a:txBody>
                    <a:bodyPr/>
                    <a:lstStyle/>
                    <a:p>
                      <a:pPr algn="r"/>
                      <a:r>
                        <a:rPr lang="en-US" altLang="zh-TW" sz="1400" b="1" dirty="0" smtClean="0">
                          <a:solidFill>
                            <a:schemeClr val="tx1">
                              <a:lumMod val="75000"/>
                              <a:lumOff val="25000"/>
                            </a:schemeClr>
                          </a:solidFill>
                          <a:latin typeface="微軟正黑體" pitchFamily="34" charset="-120"/>
                          <a:ea typeface="微軟正黑體" pitchFamily="34" charset="-120"/>
                        </a:rPr>
                        <a:t>600</a:t>
                      </a:r>
                      <a:endParaRPr lang="zh-TW" altLang="en-US" sz="1400" b="1" dirty="0">
                        <a:solidFill>
                          <a:schemeClr val="tx1">
                            <a:lumMod val="75000"/>
                            <a:lumOff val="25000"/>
                          </a:schemeClr>
                        </a:solidFill>
                        <a:latin typeface="微軟正黑體" pitchFamily="34" charset="-120"/>
                        <a:ea typeface="微軟正黑體" pitchFamily="34" charset="-120"/>
                      </a:endParaRPr>
                    </a:p>
                  </a:txBody>
                  <a:tcPr marL="36000" marR="36000" anchor="ctr">
                    <a:lnL w="19050" cap="flat" cmpd="sng" algn="ctr">
                      <a:solidFill>
                        <a:schemeClr val="accent1">
                          <a:lumMod val="40000"/>
                          <a:lumOff val="60000"/>
                        </a:schemeClr>
                      </a:solidFill>
                      <a:prstDash val="sysDot"/>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lumMod val="40000"/>
                          <a:lumOff val="60000"/>
                        </a:schemeClr>
                      </a:solidFill>
                      <a:prstDash val="solid"/>
                      <a:round/>
                      <a:headEnd type="none" w="med" len="med"/>
                      <a:tailEnd type="none" w="med" len="med"/>
                    </a:lnT>
                    <a:lnB w="19050"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10003"/>
                  </a:ext>
                </a:extLst>
              </a:tr>
              <a:tr h="304849">
                <a:tc vMerge="1">
                  <a:txBody>
                    <a:bodyPr/>
                    <a:lstStyle/>
                    <a:p>
                      <a:pPr algn="ctr"/>
                      <a:endParaRPr lang="zh-TW" altLang="en-US" sz="1400" b="1" dirty="0">
                        <a:solidFill>
                          <a:sysClr val="windowText" lastClr="000000"/>
                        </a:solidFill>
                        <a:latin typeface="微軟正黑體" pitchFamily="34" charset="-120"/>
                        <a:ea typeface="微軟正黑體" pitchFamily="34" charset="-120"/>
                      </a:endParaRPr>
                    </a:p>
                  </a:txBody>
                  <a:tcPr marL="36000" marR="36000"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l"/>
                      <a:r>
                        <a:rPr lang="en-US" altLang="zh-TW" sz="1400" b="1" dirty="0" smtClean="0">
                          <a:solidFill>
                            <a:schemeClr val="tx1">
                              <a:lumMod val="75000"/>
                              <a:lumOff val="25000"/>
                            </a:schemeClr>
                          </a:solidFill>
                          <a:latin typeface="微軟正黑體" pitchFamily="34" charset="-120"/>
                          <a:ea typeface="微軟正黑體" pitchFamily="34" charset="-120"/>
                        </a:rPr>
                        <a:t>+</a:t>
                      </a:r>
                      <a:r>
                        <a:rPr lang="zh-TW" altLang="en-US" sz="1400" b="1" dirty="0" smtClean="0">
                          <a:solidFill>
                            <a:schemeClr val="tx1">
                              <a:lumMod val="75000"/>
                              <a:lumOff val="25000"/>
                            </a:schemeClr>
                          </a:solidFill>
                          <a:latin typeface="微軟正黑體" pitchFamily="34" charset="-120"/>
                          <a:ea typeface="微軟正黑體" pitchFamily="34" charset="-120"/>
                        </a:rPr>
                        <a:t> 資產利得</a:t>
                      </a:r>
                      <a:endParaRPr lang="zh-TW" altLang="en-US" sz="1400" b="1" dirty="0">
                        <a:solidFill>
                          <a:schemeClr val="tx1">
                            <a:lumMod val="75000"/>
                            <a:lumOff val="25000"/>
                          </a:schemeClr>
                        </a:solidFill>
                        <a:latin typeface="微軟正黑體" pitchFamily="34" charset="-120"/>
                        <a:ea typeface="微軟正黑體" pitchFamily="34" charset="-120"/>
                      </a:endParaRPr>
                    </a:p>
                  </a:txBody>
                  <a:tcPr marL="36000" marR="36000" anchor="ctr">
                    <a:lnL w="19050" cap="flat" cmpd="sng" algn="ctr">
                      <a:solidFill>
                        <a:schemeClr val="accent1"/>
                      </a:solidFill>
                      <a:prstDash val="solid"/>
                      <a:round/>
                      <a:headEnd type="none" w="med" len="med"/>
                      <a:tailEnd type="none" w="med" len="med"/>
                    </a:lnL>
                    <a:lnR w="19050" cap="flat" cmpd="sng" algn="ctr">
                      <a:solidFill>
                        <a:schemeClr val="accent1">
                          <a:lumMod val="40000"/>
                          <a:lumOff val="60000"/>
                        </a:schemeClr>
                      </a:solidFill>
                      <a:prstDash val="sysDot"/>
                      <a:round/>
                      <a:headEnd type="none" w="med" len="med"/>
                      <a:tailEnd type="none" w="med" len="med"/>
                    </a:lnR>
                    <a:lnT w="19050" cap="flat" cmpd="sng" algn="ctr">
                      <a:solidFill>
                        <a:schemeClr val="accent1">
                          <a:lumMod val="40000"/>
                          <a:lumOff val="60000"/>
                        </a:schemeClr>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TW" sz="1400" b="1" dirty="0" smtClean="0">
                          <a:solidFill>
                            <a:schemeClr val="tx1">
                              <a:lumMod val="75000"/>
                              <a:lumOff val="25000"/>
                            </a:schemeClr>
                          </a:solidFill>
                          <a:latin typeface="微軟正黑體" pitchFamily="34" charset="-120"/>
                          <a:ea typeface="微軟正黑體" pitchFamily="34" charset="-120"/>
                        </a:rPr>
                        <a:t>-10</a:t>
                      </a:r>
                      <a:endParaRPr lang="zh-TW" altLang="en-US" sz="1400" b="1" dirty="0" smtClean="0">
                        <a:solidFill>
                          <a:schemeClr val="tx1">
                            <a:lumMod val="75000"/>
                            <a:lumOff val="25000"/>
                          </a:schemeClr>
                        </a:solidFill>
                        <a:latin typeface="微軟正黑體" pitchFamily="34" charset="-120"/>
                        <a:ea typeface="微軟正黑體" pitchFamily="34" charset="-120"/>
                      </a:endParaRPr>
                    </a:p>
                  </a:txBody>
                  <a:tcPr marL="36000" marR="36000" anchor="ctr">
                    <a:lnL w="19050" cap="flat" cmpd="sng" algn="ctr">
                      <a:solidFill>
                        <a:schemeClr val="accent1">
                          <a:lumMod val="40000"/>
                          <a:lumOff val="60000"/>
                        </a:schemeClr>
                      </a:solidFill>
                      <a:prstDash val="sysDot"/>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lumMod val="40000"/>
                          <a:lumOff val="60000"/>
                        </a:schemeClr>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4"/>
                  </a:ext>
                </a:extLst>
              </a:tr>
              <a:tr h="304849">
                <a:tc>
                  <a:txBody>
                    <a:bodyPr/>
                    <a:lstStyle/>
                    <a:p>
                      <a:pPr algn="ctr"/>
                      <a:r>
                        <a:rPr lang="en-US" altLang="zh-TW" sz="1400" b="1" dirty="0" smtClean="0">
                          <a:solidFill>
                            <a:srgbClr val="000000"/>
                          </a:solidFill>
                          <a:latin typeface="微軟正黑體" pitchFamily="34" charset="-120"/>
                          <a:ea typeface="微軟正黑體" pitchFamily="34" charset="-120"/>
                        </a:rPr>
                        <a:t>2</a:t>
                      </a:r>
                      <a:endParaRPr lang="zh-TW" altLang="en-US" sz="1400" b="1" dirty="0">
                        <a:solidFill>
                          <a:srgbClr val="000000"/>
                        </a:solidFill>
                        <a:latin typeface="微軟正黑體" pitchFamily="34" charset="-120"/>
                        <a:ea typeface="微軟正黑體" pitchFamily="34" charset="-120"/>
                      </a:endParaRPr>
                    </a:p>
                  </a:txBody>
                  <a:tcPr marL="36000" marR="36000"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l"/>
                      <a:r>
                        <a:rPr lang="zh-TW" altLang="en-US" sz="1400" b="1" dirty="0" smtClean="0">
                          <a:solidFill>
                            <a:srgbClr val="000000"/>
                          </a:solidFill>
                          <a:latin typeface="微軟正黑體" pitchFamily="34" charset="-120"/>
                          <a:ea typeface="微軟正黑體" pitchFamily="34" charset="-120"/>
                        </a:rPr>
                        <a:t>營業成本與費用</a:t>
                      </a:r>
                      <a:endParaRPr lang="zh-TW" altLang="en-US" sz="1400" b="1" dirty="0">
                        <a:solidFill>
                          <a:srgbClr val="000000"/>
                        </a:solidFill>
                        <a:latin typeface="微軟正黑體" pitchFamily="34" charset="-120"/>
                        <a:ea typeface="微軟正黑體" pitchFamily="34" charset="-120"/>
                      </a:endParaRPr>
                    </a:p>
                  </a:txBody>
                  <a:tcPr marL="36000" marR="36000" anchor="ctr">
                    <a:lnL w="19050" cap="flat" cmpd="sng" algn="ctr">
                      <a:solidFill>
                        <a:schemeClr val="accent1"/>
                      </a:solidFill>
                      <a:prstDash val="solid"/>
                      <a:round/>
                      <a:headEnd type="none" w="med" len="med"/>
                      <a:tailEnd type="none" w="med" len="med"/>
                    </a:lnL>
                    <a:lnR w="19050" cap="flat" cmpd="sng" algn="ctr">
                      <a:solidFill>
                        <a:schemeClr val="accent1">
                          <a:lumMod val="40000"/>
                          <a:lumOff val="60000"/>
                        </a:schemeClr>
                      </a:solidFill>
                      <a:prstDash val="sysDot"/>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l"/>
                      <a:r>
                        <a:rPr lang="en-US" altLang="zh-TW" sz="1400" b="1" dirty="0" smtClean="0">
                          <a:solidFill>
                            <a:srgbClr val="000000"/>
                          </a:solidFill>
                          <a:latin typeface="Microsoft YaHei" pitchFamily="34" charset="-122"/>
                          <a:ea typeface="Microsoft YaHei" pitchFamily="34" charset="-122"/>
                        </a:rPr>
                        <a:t>3,200</a:t>
                      </a:r>
                      <a:endParaRPr lang="zh-TW" altLang="en-US" sz="1400" b="1" dirty="0">
                        <a:solidFill>
                          <a:srgbClr val="000000"/>
                        </a:solidFill>
                        <a:latin typeface="Microsoft YaHei" pitchFamily="34" charset="-122"/>
                        <a:ea typeface="Microsoft YaHei" pitchFamily="34" charset="-122"/>
                      </a:endParaRPr>
                    </a:p>
                  </a:txBody>
                  <a:tcPr marL="36000" marR="36000" anchor="ctr">
                    <a:lnL w="19050" cap="flat" cmpd="sng" algn="ctr">
                      <a:solidFill>
                        <a:schemeClr val="accent1">
                          <a:lumMod val="40000"/>
                          <a:lumOff val="60000"/>
                        </a:schemeClr>
                      </a:solidFill>
                      <a:prstDash val="sysDot"/>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r h="304849">
                <a:tc rowSpan="3">
                  <a:txBody>
                    <a:bodyPr/>
                    <a:lstStyle/>
                    <a:p>
                      <a:pPr algn="ctr"/>
                      <a:endParaRPr lang="zh-TW" altLang="en-US" sz="1400" b="1" dirty="0">
                        <a:solidFill>
                          <a:sysClr val="windowText" lastClr="000000"/>
                        </a:solidFill>
                        <a:latin typeface="微軟正黑體" pitchFamily="34" charset="-120"/>
                        <a:ea typeface="微軟正黑體" pitchFamily="34" charset="-120"/>
                      </a:endParaRPr>
                    </a:p>
                  </a:txBody>
                  <a:tcPr marL="36000" marR="36000"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l"/>
                      <a:r>
                        <a:rPr lang="zh-TW" altLang="en-US" sz="1400" b="1" dirty="0" smtClean="0">
                          <a:solidFill>
                            <a:srgbClr val="7030A0"/>
                          </a:solidFill>
                          <a:latin typeface="微軟正黑體" pitchFamily="34" charset="-120"/>
                          <a:ea typeface="微軟正黑體" pitchFamily="34" charset="-120"/>
                        </a:rPr>
                        <a:t>─ 保險給付</a:t>
                      </a:r>
                      <a:endParaRPr lang="zh-TW" altLang="en-US" sz="1400" b="1" dirty="0">
                        <a:solidFill>
                          <a:srgbClr val="7030A0"/>
                        </a:solidFill>
                        <a:latin typeface="微軟正黑體" pitchFamily="34" charset="-120"/>
                        <a:ea typeface="微軟正黑體" pitchFamily="34" charset="-120"/>
                      </a:endParaRPr>
                    </a:p>
                  </a:txBody>
                  <a:tcPr marL="36000" marR="36000" anchor="ctr">
                    <a:lnL w="19050" cap="flat" cmpd="sng" algn="ctr">
                      <a:solidFill>
                        <a:schemeClr val="accent1"/>
                      </a:solidFill>
                      <a:prstDash val="solid"/>
                      <a:round/>
                      <a:headEnd type="none" w="med" len="med"/>
                      <a:tailEnd type="none" w="med" len="med"/>
                    </a:lnL>
                    <a:lnR w="19050" cap="flat" cmpd="sng" algn="ctr">
                      <a:solidFill>
                        <a:schemeClr val="accent1">
                          <a:lumMod val="40000"/>
                          <a:lumOff val="60000"/>
                        </a:schemeClr>
                      </a:solidFill>
                      <a:prstDash val="sysDot"/>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lumMod val="40000"/>
                          <a:lumOff val="60000"/>
                        </a:schemeClr>
                      </a:solidFill>
                      <a:prstDash val="solid"/>
                      <a:round/>
                      <a:headEnd type="none" w="med" len="med"/>
                      <a:tailEnd type="none" w="med" len="med"/>
                    </a:lnB>
                  </a:tcPr>
                </a:tc>
                <a:tc>
                  <a:txBody>
                    <a:bodyPr/>
                    <a:lstStyle/>
                    <a:p>
                      <a:pPr algn="r"/>
                      <a:r>
                        <a:rPr lang="en-US" altLang="zh-TW" sz="1400" b="1" dirty="0" smtClean="0">
                          <a:solidFill>
                            <a:schemeClr val="tx1">
                              <a:lumMod val="75000"/>
                              <a:lumOff val="25000"/>
                            </a:schemeClr>
                          </a:solidFill>
                          <a:latin typeface="微軟正黑體" pitchFamily="34" charset="-120"/>
                          <a:ea typeface="微軟正黑體" pitchFamily="34" charset="-120"/>
                        </a:rPr>
                        <a:t>-1,000</a:t>
                      </a:r>
                      <a:endParaRPr lang="zh-TW" altLang="en-US" sz="1400" b="1" dirty="0">
                        <a:solidFill>
                          <a:schemeClr val="tx1">
                            <a:lumMod val="75000"/>
                            <a:lumOff val="25000"/>
                          </a:schemeClr>
                        </a:solidFill>
                        <a:latin typeface="微軟正黑體" pitchFamily="34" charset="-120"/>
                        <a:ea typeface="微軟正黑體" pitchFamily="34" charset="-120"/>
                      </a:endParaRPr>
                    </a:p>
                  </a:txBody>
                  <a:tcPr marL="36000" marR="36000" anchor="ctr">
                    <a:lnL w="19050" cap="flat" cmpd="sng" algn="ctr">
                      <a:solidFill>
                        <a:schemeClr val="accent1">
                          <a:lumMod val="40000"/>
                          <a:lumOff val="60000"/>
                        </a:schemeClr>
                      </a:solidFill>
                      <a:prstDash val="sysDot"/>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10006"/>
                  </a:ext>
                </a:extLst>
              </a:tr>
              <a:tr h="304849">
                <a:tc vMerge="1">
                  <a:txBody>
                    <a:bodyPr/>
                    <a:lstStyle/>
                    <a:p>
                      <a:endParaRPr lang="zh-TW"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b="1" dirty="0" smtClean="0">
                          <a:solidFill>
                            <a:schemeClr val="tx1">
                              <a:lumMod val="75000"/>
                              <a:lumOff val="25000"/>
                            </a:schemeClr>
                          </a:solidFill>
                          <a:latin typeface="微軟正黑體" pitchFamily="34" charset="-120"/>
                          <a:ea typeface="微軟正黑體" pitchFamily="34" charset="-120"/>
                        </a:rPr>
                        <a:t>─ 事業費用</a:t>
                      </a:r>
                    </a:p>
                  </a:txBody>
                  <a:tcPr marL="36000" marR="36000" anchor="ctr">
                    <a:lnL w="19050" cap="flat" cmpd="sng" algn="ctr">
                      <a:solidFill>
                        <a:schemeClr val="accent1"/>
                      </a:solidFill>
                      <a:prstDash val="solid"/>
                      <a:round/>
                      <a:headEnd type="none" w="med" len="med"/>
                      <a:tailEnd type="none" w="med" len="med"/>
                    </a:lnL>
                    <a:lnR w="19050" cap="flat" cmpd="sng" algn="ctr">
                      <a:solidFill>
                        <a:schemeClr val="accent1">
                          <a:lumMod val="40000"/>
                          <a:lumOff val="60000"/>
                        </a:schemeClr>
                      </a:solidFill>
                      <a:prstDash val="sysDot"/>
                      <a:round/>
                      <a:headEnd type="none" w="med" len="med"/>
                      <a:tailEnd type="none" w="med" len="med"/>
                    </a:lnR>
                    <a:lnT w="19050" cap="flat" cmpd="sng" algn="ctr">
                      <a:solidFill>
                        <a:schemeClr val="accent1">
                          <a:lumMod val="40000"/>
                          <a:lumOff val="60000"/>
                        </a:schemeClr>
                      </a:solidFill>
                      <a:prstDash val="solid"/>
                      <a:round/>
                      <a:headEnd type="none" w="med" len="med"/>
                      <a:tailEnd type="none" w="med" len="med"/>
                    </a:lnT>
                    <a:lnB w="19050" cap="flat" cmpd="sng" algn="ctr">
                      <a:solidFill>
                        <a:schemeClr val="accent1">
                          <a:lumMod val="40000"/>
                          <a:lumOff val="60000"/>
                        </a:schemeClr>
                      </a:solidFill>
                      <a:prstDash val="solid"/>
                      <a:round/>
                      <a:headEnd type="none" w="med" len="med"/>
                      <a:tailEnd type="none" w="med" len="med"/>
                    </a:lnB>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TW" sz="1400" b="1" dirty="0" smtClean="0">
                          <a:solidFill>
                            <a:schemeClr val="tx1">
                              <a:lumMod val="75000"/>
                              <a:lumOff val="25000"/>
                            </a:schemeClr>
                          </a:solidFill>
                          <a:latin typeface="微軟正黑體" pitchFamily="34" charset="-120"/>
                          <a:ea typeface="微軟正黑體" pitchFamily="34" charset="-120"/>
                        </a:rPr>
                        <a:t>-200</a:t>
                      </a:r>
                      <a:endParaRPr lang="zh-TW" altLang="en-US" sz="1400" b="1" dirty="0" smtClean="0">
                        <a:solidFill>
                          <a:schemeClr val="tx1">
                            <a:lumMod val="75000"/>
                            <a:lumOff val="25000"/>
                          </a:schemeClr>
                        </a:solidFill>
                        <a:latin typeface="微軟正黑體" pitchFamily="34" charset="-120"/>
                        <a:ea typeface="微軟正黑體" pitchFamily="34" charset="-120"/>
                      </a:endParaRPr>
                    </a:p>
                  </a:txBody>
                  <a:tcPr marL="36000" marR="36000" anchor="ctr">
                    <a:lnL w="19050" cap="flat" cmpd="sng" algn="ctr">
                      <a:solidFill>
                        <a:schemeClr val="accent1">
                          <a:lumMod val="40000"/>
                          <a:lumOff val="60000"/>
                        </a:schemeClr>
                      </a:solidFill>
                      <a:prstDash val="sysDot"/>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lumMod val="40000"/>
                          <a:lumOff val="60000"/>
                        </a:schemeClr>
                      </a:solidFill>
                      <a:prstDash val="solid"/>
                      <a:round/>
                      <a:headEnd type="none" w="med" len="med"/>
                      <a:tailEnd type="none" w="med" len="med"/>
                    </a:lnT>
                    <a:lnB w="19050"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10007"/>
                  </a:ext>
                </a:extLst>
              </a:tr>
              <a:tr h="304849">
                <a:tc vMerge="1">
                  <a:txBody>
                    <a:bodyPr/>
                    <a:lstStyle/>
                    <a:p>
                      <a:endParaRPr lang="zh-TW" altLang="en-US"/>
                    </a:p>
                  </a:txBody>
                  <a:tcPr/>
                </a:tc>
                <a:tc>
                  <a:txBody>
                    <a:bodyPr/>
                    <a:lstStyle/>
                    <a:p>
                      <a:pPr algn="l"/>
                      <a:r>
                        <a:rPr lang="zh-TW" altLang="en-US" sz="1400" b="1" dirty="0" smtClean="0">
                          <a:solidFill>
                            <a:schemeClr val="tx1">
                              <a:lumMod val="75000"/>
                              <a:lumOff val="25000"/>
                            </a:schemeClr>
                          </a:solidFill>
                          <a:latin typeface="微軟正黑體" pitchFamily="34" charset="-120"/>
                          <a:ea typeface="微軟正黑體" pitchFamily="34" charset="-120"/>
                        </a:rPr>
                        <a:t>─ 準備金增提數</a:t>
                      </a:r>
                      <a:endParaRPr lang="zh-TW" altLang="en-US" sz="1400" b="1" dirty="0">
                        <a:solidFill>
                          <a:schemeClr val="tx1">
                            <a:lumMod val="75000"/>
                            <a:lumOff val="25000"/>
                          </a:schemeClr>
                        </a:solidFill>
                        <a:latin typeface="微軟正黑體" pitchFamily="34" charset="-120"/>
                        <a:ea typeface="微軟正黑體" pitchFamily="34" charset="-120"/>
                      </a:endParaRPr>
                    </a:p>
                  </a:txBody>
                  <a:tcPr marL="36000" marR="36000" anchor="ctr">
                    <a:lnL w="19050" cap="flat" cmpd="sng" algn="ctr">
                      <a:solidFill>
                        <a:schemeClr val="accent1"/>
                      </a:solidFill>
                      <a:prstDash val="solid"/>
                      <a:round/>
                      <a:headEnd type="none" w="med" len="med"/>
                      <a:tailEnd type="none" w="med" len="med"/>
                    </a:lnL>
                    <a:lnR w="19050" cap="flat" cmpd="sng" algn="ctr">
                      <a:solidFill>
                        <a:schemeClr val="accent1">
                          <a:lumMod val="40000"/>
                          <a:lumOff val="60000"/>
                        </a:schemeClr>
                      </a:solidFill>
                      <a:prstDash val="sysDot"/>
                      <a:round/>
                      <a:headEnd type="none" w="med" len="med"/>
                      <a:tailEnd type="none" w="med" len="med"/>
                    </a:lnR>
                    <a:lnT w="19050" cap="flat" cmpd="sng" algn="ctr">
                      <a:solidFill>
                        <a:schemeClr val="accent1">
                          <a:lumMod val="40000"/>
                          <a:lumOff val="60000"/>
                        </a:schemeClr>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r"/>
                      <a:r>
                        <a:rPr lang="en-US" altLang="zh-TW" sz="1400" b="1" dirty="0" smtClean="0">
                          <a:solidFill>
                            <a:schemeClr val="tx1">
                              <a:lumMod val="75000"/>
                              <a:lumOff val="25000"/>
                            </a:schemeClr>
                          </a:solidFill>
                          <a:latin typeface="微軟正黑體" pitchFamily="34" charset="-120"/>
                          <a:ea typeface="微軟正黑體" pitchFamily="34" charset="-120"/>
                        </a:rPr>
                        <a:t>-2,000</a:t>
                      </a:r>
                      <a:endParaRPr lang="zh-TW" altLang="en-US" sz="1400" b="1" dirty="0">
                        <a:solidFill>
                          <a:schemeClr val="tx1">
                            <a:lumMod val="75000"/>
                            <a:lumOff val="25000"/>
                          </a:schemeClr>
                        </a:solidFill>
                        <a:latin typeface="微軟正黑體" pitchFamily="34" charset="-120"/>
                        <a:ea typeface="微軟正黑體" pitchFamily="34" charset="-120"/>
                      </a:endParaRPr>
                    </a:p>
                  </a:txBody>
                  <a:tcPr marL="36000" marR="36000" anchor="ctr">
                    <a:lnL w="19050" cap="flat" cmpd="sng" algn="ctr">
                      <a:solidFill>
                        <a:schemeClr val="accent1">
                          <a:lumMod val="40000"/>
                          <a:lumOff val="60000"/>
                        </a:schemeClr>
                      </a:solidFill>
                      <a:prstDash val="sysDot"/>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lumMod val="40000"/>
                          <a:lumOff val="60000"/>
                        </a:schemeClr>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8"/>
                  </a:ext>
                </a:extLst>
              </a:tr>
              <a:tr h="304849">
                <a:tc>
                  <a:txBody>
                    <a:bodyPr/>
                    <a:lstStyle/>
                    <a:p>
                      <a:pPr algn="ctr"/>
                      <a:r>
                        <a:rPr lang="en-US" altLang="zh-TW" sz="1400" b="1" dirty="0" smtClean="0">
                          <a:solidFill>
                            <a:schemeClr val="tx1"/>
                          </a:solidFill>
                          <a:latin typeface="微軟正黑體" pitchFamily="34" charset="-120"/>
                          <a:ea typeface="微軟正黑體" pitchFamily="34" charset="-120"/>
                        </a:rPr>
                        <a:t>3</a:t>
                      </a:r>
                      <a:endParaRPr lang="zh-TW" altLang="en-US" sz="1400" b="1" dirty="0">
                        <a:solidFill>
                          <a:schemeClr val="tx1"/>
                        </a:solidFill>
                        <a:latin typeface="微軟正黑體" pitchFamily="34" charset="-120"/>
                        <a:ea typeface="微軟正黑體" pitchFamily="34" charset="-120"/>
                      </a:endParaRPr>
                    </a:p>
                  </a:txBody>
                  <a:tcPr marL="36000" marR="36000"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l"/>
                      <a:r>
                        <a:rPr lang="zh-TW" altLang="en-US" sz="1400" b="1" dirty="0" smtClean="0">
                          <a:solidFill>
                            <a:schemeClr val="tx1"/>
                          </a:solidFill>
                          <a:latin typeface="微軟正黑體" pitchFamily="34" charset="-120"/>
                          <a:ea typeface="微軟正黑體" pitchFamily="34" charset="-120"/>
                        </a:rPr>
                        <a:t>其他</a:t>
                      </a:r>
                      <a:endParaRPr lang="zh-TW" altLang="en-US" sz="1400" b="1" dirty="0">
                        <a:solidFill>
                          <a:schemeClr val="tx1"/>
                        </a:solidFill>
                        <a:latin typeface="微軟正黑體" pitchFamily="34" charset="-120"/>
                        <a:ea typeface="微軟正黑體" pitchFamily="34" charset="-120"/>
                      </a:endParaRPr>
                    </a:p>
                  </a:txBody>
                  <a:tcPr marL="36000" marR="36000" anchor="ctr">
                    <a:lnL w="19050" cap="flat" cmpd="sng" algn="ctr">
                      <a:solidFill>
                        <a:schemeClr val="accent1"/>
                      </a:solidFill>
                      <a:prstDash val="solid"/>
                      <a:round/>
                      <a:headEnd type="none" w="med" len="med"/>
                      <a:tailEnd type="none" w="med" len="med"/>
                    </a:lnL>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l"/>
                      <a:r>
                        <a:rPr lang="en-US" altLang="zh-TW" sz="1400" b="1" dirty="0" smtClean="0">
                          <a:solidFill>
                            <a:schemeClr val="tx1"/>
                          </a:solidFill>
                          <a:latin typeface="Microsoft YaHei" pitchFamily="34" charset="-122"/>
                          <a:ea typeface="Microsoft YaHei" pitchFamily="34" charset="-122"/>
                        </a:rPr>
                        <a:t>-1</a:t>
                      </a:r>
                      <a:endParaRPr lang="zh-TW" altLang="en-US" sz="1400" b="1" dirty="0">
                        <a:solidFill>
                          <a:schemeClr val="tx1"/>
                        </a:solidFill>
                        <a:latin typeface="Microsoft YaHei" pitchFamily="34" charset="-122"/>
                        <a:ea typeface="Microsoft YaHei" pitchFamily="34" charset="-122"/>
                      </a:endParaRPr>
                    </a:p>
                  </a:txBody>
                  <a:tcPr marL="36000" marR="36000" anchor="ctr">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9"/>
                  </a:ext>
                </a:extLst>
              </a:tr>
              <a:tr h="304849">
                <a:tc gridSpan="2">
                  <a:txBody>
                    <a:bodyPr/>
                    <a:lstStyle/>
                    <a:p>
                      <a:pPr algn="l"/>
                      <a:r>
                        <a:rPr lang="zh-TW" altLang="en-US" sz="1400" b="1" dirty="0" smtClean="0">
                          <a:solidFill>
                            <a:srgbClr val="000000"/>
                          </a:solidFill>
                          <a:latin typeface="微軟正黑體" pitchFamily="34" charset="-120"/>
                          <a:ea typeface="微軟正黑體" pitchFamily="34" charset="-120"/>
                        </a:rPr>
                        <a:t>稅前淨利</a:t>
                      </a:r>
                      <a:r>
                        <a:rPr lang="en-US" altLang="zh-TW" sz="1400" b="1" dirty="0" smtClean="0">
                          <a:solidFill>
                            <a:srgbClr val="000000"/>
                          </a:solidFill>
                          <a:latin typeface="微軟正黑體" pitchFamily="34" charset="-120"/>
                          <a:ea typeface="微軟正黑體" pitchFamily="34" charset="-120"/>
                        </a:rPr>
                        <a:t>(=1-2+3)</a:t>
                      </a:r>
                      <a:endParaRPr lang="zh-TW" altLang="en-US" sz="1400" b="1" dirty="0">
                        <a:solidFill>
                          <a:srgbClr val="000000"/>
                        </a:solidFill>
                        <a:latin typeface="微軟正黑體" pitchFamily="34" charset="-120"/>
                        <a:ea typeface="微軟正黑體" pitchFamily="34" charset="-120"/>
                      </a:endParaRPr>
                    </a:p>
                  </a:txBody>
                  <a:tcPr marL="36000" marR="36000" anchor="ctr">
                    <a:lnL w="19050" cap="flat" cmpd="sng" algn="ctr">
                      <a:solidFill>
                        <a:schemeClr val="accent1"/>
                      </a:solidFill>
                      <a:prstDash val="solid"/>
                      <a:round/>
                      <a:headEnd type="none" w="med" len="med"/>
                      <a:tailEnd type="none" w="med" len="med"/>
                    </a:lnL>
                    <a:lnR w="19050" cap="flat" cmpd="sng" algn="ctr">
                      <a:solidFill>
                        <a:schemeClr val="accent1">
                          <a:lumMod val="40000"/>
                          <a:lumOff val="60000"/>
                        </a:schemeClr>
                      </a:solidFill>
                      <a:prstDash val="sysDot"/>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40000"/>
                        <a:lumOff val="60000"/>
                      </a:schemeClr>
                    </a:solidFill>
                  </a:tcPr>
                </a:tc>
                <a:tc hMerge="1">
                  <a:txBody>
                    <a:bodyPr/>
                    <a:lstStyle/>
                    <a:p>
                      <a:pPr algn="ctr"/>
                      <a:endParaRPr lang="zh-TW" altLang="en-US" sz="1400" b="1" dirty="0">
                        <a:solidFill>
                          <a:sysClr val="windowText" lastClr="000000"/>
                        </a:solidFill>
                      </a:endParaRPr>
                    </a:p>
                  </a:txBody>
                  <a:tcPr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l"/>
                      <a:r>
                        <a:rPr lang="en-US" altLang="zh-TW" sz="1400" b="1" dirty="0" smtClean="0">
                          <a:solidFill>
                            <a:srgbClr val="000000"/>
                          </a:solidFill>
                          <a:latin typeface="Microsoft YaHei" pitchFamily="34" charset="-122"/>
                          <a:ea typeface="Microsoft YaHei" pitchFamily="34" charset="-122"/>
                        </a:rPr>
                        <a:t>-11</a:t>
                      </a:r>
                      <a:endParaRPr lang="zh-TW" altLang="en-US" sz="1400" b="1" dirty="0">
                        <a:solidFill>
                          <a:srgbClr val="000000"/>
                        </a:solidFill>
                        <a:latin typeface="Microsoft YaHei" pitchFamily="34" charset="-122"/>
                        <a:ea typeface="Microsoft YaHei" pitchFamily="34" charset="-122"/>
                      </a:endParaRPr>
                    </a:p>
                  </a:txBody>
                  <a:tcPr marL="36000" marR="36000" anchor="ctr">
                    <a:lnL w="19050" cap="flat" cmpd="sng" algn="ctr">
                      <a:solidFill>
                        <a:schemeClr val="accent1">
                          <a:lumMod val="40000"/>
                          <a:lumOff val="60000"/>
                        </a:schemeClr>
                      </a:solidFill>
                      <a:prstDash val="sysDot"/>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10"/>
                  </a:ext>
                </a:extLst>
              </a:tr>
              <a:tr h="304849">
                <a:tc gridSpan="2">
                  <a:txBody>
                    <a:bodyPr/>
                    <a:lstStyle/>
                    <a:p>
                      <a:pPr algn="l"/>
                      <a:r>
                        <a:rPr lang="zh-TW" altLang="en-US" sz="1400" b="1" dirty="0" smtClean="0">
                          <a:solidFill>
                            <a:srgbClr val="000000"/>
                          </a:solidFill>
                          <a:latin typeface="微軟正黑體" pitchFamily="34" charset="-120"/>
                          <a:ea typeface="微軟正黑體" pitchFamily="34" charset="-120"/>
                        </a:rPr>
                        <a:t>本期淨利</a:t>
                      </a:r>
                      <a:endParaRPr lang="zh-TW" altLang="en-US" sz="1400" b="1" dirty="0">
                        <a:solidFill>
                          <a:srgbClr val="000000"/>
                        </a:solidFill>
                        <a:latin typeface="微軟正黑體" pitchFamily="34" charset="-120"/>
                        <a:ea typeface="微軟正黑體" pitchFamily="34" charset="-120"/>
                      </a:endParaRPr>
                    </a:p>
                  </a:txBody>
                  <a:tcPr marL="36000" marR="36000" anchor="ctr">
                    <a:lnL w="19050" cap="flat" cmpd="sng" algn="ctr">
                      <a:solidFill>
                        <a:schemeClr val="accent1"/>
                      </a:solidFill>
                      <a:prstDash val="solid"/>
                      <a:round/>
                      <a:headEnd type="none" w="med" len="med"/>
                      <a:tailEnd type="none" w="med" len="med"/>
                    </a:lnL>
                    <a:lnR w="19050" cap="flat" cmpd="sng" algn="ctr">
                      <a:solidFill>
                        <a:schemeClr val="accent1">
                          <a:lumMod val="40000"/>
                          <a:lumOff val="60000"/>
                        </a:schemeClr>
                      </a:solidFill>
                      <a:prstDash val="sysDot"/>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40000"/>
                        <a:lumOff val="60000"/>
                      </a:schemeClr>
                    </a:solidFill>
                  </a:tcPr>
                </a:tc>
                <a:tc hMerge="1">
                  <a:txBody>
                    <a:bodyPr/>
                    <a:lstStyle/>
                    <a:p>
                      <a:endParaRPr lang="zh-TW" altLang="en-US"/>
                    </a:p>
                  </a:txBody>
                  <a:tcPr/>
                </a:tc>
                <a:tc>
                  <a:txBody>
                    <a:bodyPr/>
                    <a:lstStyle/>
                    <a:p>
                      <a:pPr algn="l"/>
                      <a:r>
                        <a:rPr lang="en-US" altLang="zh-TW" sz="1400" b="1" dirty="0" smtClean="0">
                          <a:solidFill>
                            <a:srgbClr val="000000"/>
                          </a:solidFill>
                          <a:latin typeface="Microsoft YaHei" pitchFamily="34" charset="-122"/>
                          <a:ea typeface="Microsoft YaHei" pitchFamily="34" charset="-122"/>
                        </a:rPr>
                        <a:t>+1</a:t>
                      </a:r>
                      <a:endParaRPr lang="zh-TW" altLang="en-US" sz="1400" b="1" dirty="0">
                        <a:solidFill>
                          <a:srgbClr val="000000"/>
                        </a:solidFill>
                        <a:latin typeface="Microsoft YaHei" pitchFamily="34" charset="-122"/>
                        <a:ea typeface="Microsoft YaHei" pitchFamily="34" charset="-122"/>
                      </a:endParaRPr>
                    </a:p>
                  </a:txBody>
                  <a:tcPr marL="36000" marR="36000" anchor="ctr">
                    <a:lnL w="19050" cap="flat" cmpd="sng" algn="ctr">
                      <a:solidFill>
                        <a:schemeClr val="accent1">
                          <a:lumMod val="40000"/>
                          <a:lumOff val="60000"/>
                        </a:schemeClr>
                      </a:solidFill>
                      <a:prstDash val="sysDot"/>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13"/>
                  </a:ext>
                </a:extLst>
              </a:tr>
              <a:tr h="304849">
                <a:tc>
                  <a:txBody>
                    <a:bodyPr/>
                    <a:lstStyle/>
                    <a:p>
                      <a:pPr algn="ctr"/>
                      <a:r>
                        <a:rPr lang="en-US" altLang="zh-TW" sz="1400" b="1" dirty="0" smtClean="0">
                          <a:solidFill>
                            <a:sysClr val="windowText" lastClr="000000"/>
                          </a:solidFill>
                          <a:latin typeface="微軟正黑體" pitchFamily="34" charset="-120"/>
                          <a:ea typeface="微軟正黑體" pitchFamily="34" charset="-120"/>
                        </a:rPr>
                        <a:t>4</a:t>
                      </a:r>
                      <a:endParaRPr lang="zh-TW" altLang="en-US" sz="1400" b="1" dirty="0">
                        <a:solidFill>
                          <a:sysClr val="windowText" lastClr="000000"/>
                        </a:solidFill>
                        <a:latin typeface="微軟正黑體" pitchFamily="34" charset="-120"/>
                        <a:ea typeface="微軟正黑體" pitchFamily="34" charset="-120"/>
                      </a:endParaRPr>
                    </a:p>
                  </a:txBody>
                  <a:tcPr marL="36000" marR="36000"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b="1" dirty="0" smtClean="0">
                          <a:solidFill>
                            <a:sysClr val="windowText" lastClr="000000"/>
                          </a:solidFill>
                          <a:latin typeface="微軟正黑體" pitchFamily="34" charset="-120"/>
                          <a:ea typeface="微軟正黑體" pitchFamily="34" charset="-120"/>
                        </a:rPr>
                        <a:t>未實現損益</a:t>
                      </a:r>
                    </a:p>
                  </a:txBody>
                  <a:tcPr marL="36000" marR="36000" anchor="ctr">
                    <a:lnL w="19050" cap="flat" cmpd="sng" algn="ctr">
                      <a:solidFill>
                        <a:schemeClr val="accent1"/>
                      </a:solidFill>
                      <a:prstDash val="solid"/>
                      <a:round/>
                      <a:headEnd type="none" w="med" len="med"/>
                      <a:tailEnd type="none" w="med" len="med"/>
                    </a:lnL>
                    <a:lnR w="19050" cap="flat" cmpd="sng" algn="ctr">
                      <a:solidFill>
                        <a:schemeClr val="accent1">
                          <a:lumMod val="40000"/>
                          <a:lumOff val="60000"/>
                        </a:schemeClr>
                      </a:solidFill>
                      <a:prstDash val="sysDot"/>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TW" sz="1400" b="1" dirty="0" smtClean="0">
                          <a:solidFill>
                            <a:schemeClr val="tx1">
                              <a:lumMod val="75000"/>
                              <a:lumOff val="25000"/>
                            </a:schemeClr>
                          </a:solidFill>
                          <a:latin typeface="微軟正黑體" pitchFamily="34" charset="-120"/>
                          <a:ea typeface="微軟正黑體" pitchFamily="34" charset="-120"/>
                        </a:rPr>
                        <a:t>+100</a:t>
                      </a:r>
                      <a:endParaRPr lang="zh-TW" altLang="en-US" sz="1400" b="1" dirty="0" smtClean="0">
                        <a:solidFill>
                          <a:schemeClr val="tx1">
                            <a:lumMod val="75000"/>
                            <a:lumOff val="25000"/>
                          </a:schemeClr>
                        </a:solidFill>
                        <a:latin typeface="微軟正黑體" pitchFamily="34" charset="-120"/>
                        <a:ea typeface="微軟正黑體" pitchFamily="34" charset="-120"/>
                      </a:endParaRPr>
                    </a:p>
                  </a:txBody>
                  <a:tcPr marL="36000" marR="36000" anchor="ctr">
                    <a:lnL w="19050" cap="flat" cmpd="sng" algn="ctr">
                      <a:solidFill>
                        <a:schemeClr val="accent1">
                          <a:lumMod val="40000"/>
                          <a:lumOff val="60000"/>
                        </a:schemeClr>
                      </a:solidFill>
                      <a:prstDash val="sysDot"/>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1"/>
                  </a:ext>
                </a:extLst>
              </a:tr>
              <a:tr h="304849">
                <a:tc gridSpan="2">
                  <a:txBody>
                    <a:bodyPr/>
                    <a:lstStyle/>
                    <a:p>
                      <a:pPr algn="l"/>
                      <a:r>
                        <a:rPr lang="zh-TW" altLang="en-US" sz="1400" b="1" dirty="0" smtClean="0">
                          <a:solidFill>
                            <a:sysClr val="windowText" lastClr="000000"/>
                          </a:solidFill>
                          <a:latin typeface="微軟正黑體" pitchFamily="34" charset="-120"/>
                          <a:ea typeface="微軟正黑體" pitchFamily="34" charset="-120"/>
                        </a:rPr>
                        <a:t>本期綜合損益</a:t>
                      </a:r>
                      <a:endParaRPr lang="zh-TW" altLang="en-US" sz="1400" b="1" dirty="0">
                        <a:solidFill>
                          <a:sysClr val="windowText" lastClr="000000"/>
                        </a:solidFill>
                        <a:latin typeface="微軟正黑體" pitchFamily="34" charset="-120"/>
                        <a:ea typeface="微軟正黑體" pitchFamily="34" charset="-120"/>
                      </a:endParaRPr>
                    </a:p>
                  </a:txBody>
                  <a:tcPr marL="36000" marR="36000" anchor="ctr">
                    <a:lnL w="19050" cap="flat" cmpd="sng" algn="ctr">
                      <a:solidFill>
                        <a:schemeClr val="accent1"/>
                      </a:solidFill>
                      <a:prstDash val="solid"/>
                      <a:round/>
                      <a:headEnd type="none" w="med" len="med"/>
                      <a:tailEnd type="none" w="med" len="med"/>
                    </a:lnL>
                    <a:lnR w="19050" cap="flat" cmpd="sng" algn="ctr">
                      <a:solidFill>
                        <a:schemeClr val="accent1">
                          <a:lumMod val="40000"/>
                          <a:lumOff val="60000"/>
                        </a:schemeClr>
                      </a:solidFill>
                      <a:prstDash val="sysDot"/>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40000"/>
                        <a:lumOff val="60000"/>
                      </a:schemeClr>
                    </a:solidFill>
                  </a:tcPr>
                </a:tc>
                <a:tc hMerge="1">
                  <a:txBody>
                    <a:bodyPr/>
                    <a:lstStyle/>
                    <a:p>
                      <a:endParaRPr lang="zh-TW" altLang="en-US"/>
                    </a:p>
                  </a:txBody>
                  <a:tcPr/>
                </a:tc>
                <a:tc>
                  <a:txBody>
                    <a:bodyPr/>
                    <a:lstStyle/>
                    <a:p>
                      <a:pPr algn="l"/>
                      <a:r>
                        <a:rPr lang="en-US" altLang="zh-TW" sz="1400" b="1" dirty="0" smtClean="0">
                          <a:solidFill>
                            <a:schemeClr val="tx1"/>
                          </a:solidFill>
                          <a:latin typeface="Microsoft YaHei" pitchFamily="34" charset="-122"/>
                          <a:ea typeface="Microsoft YaHei" pitchFamily="34" charset="-122"/>
                        </a:rPr>
                        <a:t>+101</a:t>
                      </a:r>
                      <a:endParaRPr lang="zh-TW" altLang="en-US" sz="1400" b="1" dirty="0">
                        <a:solidFill>
                          <a:schemeClr val="tx1"/>
                        </a:solidFill>
                        <a:latin typeface="Microsoft YaHei" pitchFamily="34" charset="-122"/>
                        <a:ea typeface="Microsoft YaHei" pitchFamily="34" charset="-122"/>
                      </a:endParaRPr>
                    </a:p>
                  </a:txBody>
                  <a:tcPr marL="36000" marR="36000" anchor="ctr">
                    <a:lnL w="19050" cap="flat" cmpd="sng" algn="ctr">
                      <a:solidFill>
                        <a:schemeClr val="accent1">
                          <a:lumMod val="40000"/>
                          <a:lumOff val="60000"/>
                        </a:schemeClr>
                      </a:solidFill>
                      <a:prstDash val="sysDot"/>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12"/>
                  </a:ext>
                </a:extLst>
              </a:tr>
            </a:tbl>
          </a:graphicData>
        </a:graphic>
      </p:graphicFrame>
      <p:sp>
        <p:nvSpPr>
          <p:cNvPr id="47" name="文字方塊 46"/>
          <p:cNvSpPr txBox="1"/>
          <p:nvPr/>
        </p:nvSpPr>
        <p:spPr>
          <a:xfrm>
            <a:off x="251522" y="843715"/>
            <a:ext cx="8892478" cy="1217610"/>
          </a:xfrm>
          <a:prstGeom prst="rect">
            <a:avLst/>
          </a:prstGeom>
          <a:gradFill>
            <a:gsLst>
              <a:gs pos="0">
                <a:schemeClr val="bg1">
                  <a:lumMod val="85000"/>
                </a:schemeClr>
              </a:gs>
              <a:gs pos="50000">
                <a:schemeClr val="bg1">
                  <a:lumMod val="95000"/>
                </a:schemeClr>
              </a:gs>
              <a:gs pos="100000">
                <a:schemeClr val="bg1"/>
              </a:gs>
            </a:gsLst>
            <a:lin ang="5400000" scaled="0"/>
          </a:gradFill>
        </p:spPr>
        <p:txBody>
          <a:bodyPr wrap="square">
            <a:noAutofit/>
          </a:bodyPr>
          <a:lstStyle/>
          <a:p>
            <a:pPr marL="342900" lvl="1" indent="-342900" algn="just">
              <a:spcBef>
                <a:spcPts val="0"/>
              </a:spcBef>
              <a:buClr>
                <a:srgbClr val="FF0000"/>
              </a:buClr>
              <a:buFont typeface="+mj-lt"/>
              <a:buAutoNum type="alphaUcPeriod"/>
              <a:defRPr/>
            </a:pPr>
            <a:r>
              <a:rPr lang="zh-TW" altLang="en-US" sz="1400" b="1" u="none" dirty="0">
                <a:solidFill>
                  <a:prstClr val="black"/>
                </a:solidFill>
                <a:latin typeface="微軟正黑體" pitchFamily="34" charset="-120"/>
                <a:ea typeface="微軟正黑體" pitchFamily="34" charset="-120"/>
              </a:rPr>
              <a:t>保費收入概念消失：</a:t>
            </a:r>
            <a:endParaRPr lang="en-US" altLang="zh-TW" sz="1400" b="1" u="none" dirty="0">
              <a:solidFill>
                <a:prstClr val="black"/>
              </a:solidFill>
              <a:latin typeface="微軟正黑體" pitchFamily="34" charset="-120"/>
              <a:ea typeface="微軟正黑體" pitchFamily="34" charset="-120"/>
            </a:endParaRPr>
          </a:p>
          <a:p>
            <a:pPr marL="647700" lvl="2" indent="-285750">
              <a:spcBef>
                <a:spcPts val="0"/>
              </a:spcBef>
              <a:buFont typeface="Arial" panose="020B0604020202020204" pitchFamily="34" charset="0"/>
              <a:buChar char="•"/>
              <a:defRPr/>
            </a:pPr>
            <a:r>
              <a:rPr lang="zh-TW" altLang="en-US" sz="1400" b="1" u="none" dirty="0">
                <a:solidFill>
                  <a:prstClr val="black"/>
                </a:solidFill>
                <a:latin typeface="微軟正黑體" pitchFamily="34" charset="-120"/>
                <a:ea typeface="微軟正黑體" pitchFamily="34" charset="-120"/>
              </a:rPr>
              <a:t>不再以「已收取保費」認列保費收入，收入金額將下降。</a:t>
            </a:r>
            <a:endParaRPr lang="en-US" altLang="zh-TW" sz="1400" b="1" u="none" dirty="0">
              <a:solidFill>
                <a:prstClr val="black"/>
              </a:solidFill>
              <a:latin typeface="微軟正黑體" pitchFamily="34" charset="-120"/>
              <a:ea typeface="微軟正黑體" pitchFamily="34" charset="-120"/>
            </a:endParaRPr>
          </a:p>
          <a:p>
            <a:pPr marL="647700" lvl="2" indent="-285750">
              <a:spcBef>
                <a:spcPts val="0"/>
              </a:spcBef>
              <a:buFont typeface="Arial" panose="020B0604020202020204" pitchFamily="34" charset="0"/>
              <a:buChar char="•"/>
              <a:defRPr/>
            </a:pPr>
            <a:r>
              <a:rPr lang="zh-TW" altLang="en-US" sz="1400" b="1" u="none" dirty="0">
                <a:solidFill>
                  <a:prstClr val="black"/>
                </a:solidFill>
                <a:latin typeface="微軟正黑體" pitchFamily="34" charset="-120"/>
                <a:ea typeface="微軟正黑體" pitchFamily="34" charset="-120"/>
              </a:rPr>
              <a:t>僅反映公司</a:t>
            </a:r>
            <a:r>
              <a:rPr lang="zh-TW" altLang="en-US" sz="1400" b="1" dirty="0">
                <a:solidFill>
                  <a:prstClr val="black"/>
                </a:solidFill>
                <a:latin typeface="微軟正黑體" pitchFamily="34" charset="-120"/>
                <a:ea typeface="微軟正黑體" pitchFamily="34" charset="-120"/>
              </a:rPr>
              <a:t>當期</a:t>
            </a:r>
            <a:r>
              <a:rPr lang="zh-TW" altLang="en-US" sz="1400" b="1" u="none" dirty="0">
                <a:solidFill>
                  <a:prstClr val="black"/>
                </a:solidFill>
                <a:latin typeface="微軟正黑體" pitchFamily="34" charset="-120"/>
                <a:ea typeface="微軟正黑體" pitchFamily="34" charset="-120"/>
              </a:rPr>
              <a:t>提供服務的收入，非一次認列收入，且以預期數為基礎</a:t>
            </a:r>
            <a:r>
              <a:rPr lang="zh-TW" altLang="en-US" sz="1400" b="1" u="none" dirty="0" smtClean="0">
                <a:solidFill>
                  <a:prstClr val="black"/>
                </a:solidFill>
                <a:latin typeface="微軟正黑體" pitchFamily="34" charset="-120"/>
                <a:ea typeface="微軟正黑體" pitchFamily="34" charset="-120"/>
              </a:rPr>
              <a:t>。</a:t>
            </a:r>
            <a:endParaRPr lang="en-US" altLang="zh-TW" sz="1400" b="1" u="none" dirty="0">
              <a:solidFill>
                <a:prstClr val="black"/>
              </a:solidFill>
              <a:latin typeface="微軟正黑體" pitchFamily="34" charset="-120"/>
              <a:ea typeface="微軟正黑體" pitchFamily="34" charset="-120"/>
            </a:endParaRPr>
          </a:p>
          <a:p>
            <a:pPr marL="342900" lvl="1" indent="-342900" algn="just">
              <a:spcBef>
                <a:spcPts val="0"/>
              </a:spcBef>
              <a:buClr>
                <a:srgbClr val="FF0000"/>
              </a:buClr>
              <a:buFont typeface="+mj-lt"/>
              <a:buAutoNum type="alphaUcPeriod" startAt="2"/>
              <a:defRPr/>
            </a:pPr>
            <a:r>
              <a:rPr lang="zh-TW" altLang="en-US" sz="1400" b="1" u="none" dirty="0">
                <a:solidFill>
                  <a:prstClr val="black"/>
                </a:solidFill>
                <a:latin typeface="微軟正黑體" pitchFamily="34" charset="-120"/>
                <a:ea typeface="微軟正黑體" pitchFamily="34" charset="-120"/>
              </a:rPr>
              <a:t>保險給付改為類似現行實付理賠之概念：</a:t>
            </a:r>
            <a:endParaRPr lang="en-US" altLang="zh-TW" sz="1400" b="1" u="none" dirty="0">
              <a:solidFill>
                <a:prstClr val="black"/>
              </a:solidFill>
              <a:latin typeface="微軟正黑體" pitchFamily="34" charset="-120"/>
              <a:ea typeface="微軟正黑體" pitchFamily="34" charset="-120"/>
            </a:endParaRPr>
          </a:p>
          <a:p>
            <a:pPr marL="361950" lvl="2">
              <a:spcBef>
                <a:spcPts val="0"/>
              </a:spcBef>
              <a:buClr>
                <a:srgbClr val="FF0000"/>
              </a:buClr>
              <a:defRPr/>
            </a:pPr>
            <a:r>
              <a:rPr lang="zh-TW" altLang="en-US" sz="1400" b="1" u="none" dirty="0">
                <a:solidFill>
                  <a:prstClr val="black"/>
                </a:solidFill>
                <a:latin typeface="微軟正黑體" pitchFamily="34" charset="-120"/>
                <a:ea typeface="微軟正黑體" pitchFamily="34" charset="-120"/>
              </a:rPr>
              <a:t>現行保險給付包含身故、醫療、生存、滿期、祝壽保險金及解約金等各項給付，未來將排除投資組成部分</a:t>
            </a:r>
            <a:endParaRPr lang="en-US" altLang="zh-TW" sz="1400" b="1" u="none" dirty="0" smtClean="0">
              <a:solidFill>
                <a:srgbClr val="FF0000"/>
              </a:solidFill>
              <a:latin typeface="微軟正黑體" pitchFamily="34" charset="-120"/>
              <a:ea typeface="微軟正黑體" pitchFamily="34" charset="-120"/>
            </a:endParaRPr>
          </a:p>
        </p:txBody>
      </p:sp>
      <p:graphicFrame>
        <p:nvGraphicFramePr>
          <p:cNvPr id="93" name="表格 92"/>
          <p:cNvGraphicFramePr>
            <a:graphicFrameLocks noGrp="1"/>
          </p:cNvGraphicFramePr>
          <p:nvPr>
            <p:extLst>
              <p:ext uri="{D42A27DB-BD31-4B8C-83A1-F6EECF244321}">
                <p14:modId xmlns:p14="http://schemas.microsoft.com/office/powerpoint/2010/main" val="2844496163"/>
              </p:ext>
            </p:extLst>
          </p:nvPr>
        </p:nvGraphicFramePr>
        <p:xfrm>
          <a:off x="4355976" y="2124125"/>
          <a:ext cx="4536504" cy="4544495"/>
        </p:xfrm>
        <a:graphic>
          <a:graphicData uri="http://schemas.openxmlformats.org/drawingml/2006/table">
            <a:tbl>
              <a:tblPr>
                <a:tableStyleId>{B301B821-A1FF-4177-AEE7-76D212191A09}</a:tableStyleId>
              </a:tblPr>
              <a:tblGrid>
                <a:gridCol w="388201">
                  <a:extLst>
                    <a:ext uri="{9D8B030D-6E8A-4147-A177-3AD203B41FA5}">
                      <a16:colId xmlns:a16="http://schemas.microsoft.com/office/drawing/2014/main" val="20000"/>
                    </a:ext>
                  </a:extLst>
                </a:gridCol>
                <a:gridCol w="2996175">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tblGrid>
              <a:tr h="337496">
                <a:tc gridSpan="3">
                  <a:txBody>
                    <a:bodyPr/>
                    <a:lstStyle/>
                    <a:p>
                      <a:pPr algn="ctr"/>
                      <a:r>
                        <a:rPr lang="en-US" altLang="zh-TW" sz="1600" b="1" dirty="0" smtClean="0">
                          <a:solidFill>
                            <a:schemeClr val="bg1"/>
                          </a:solidFill>
                          <a:latin typeface="微軟正黑體" pitchFamily="34" charset="-120"/>
                          <a:ea typeface="微軟正黑體" pitchFamily="34" charset="-120"/>
                        </a:rPr>
                        <a:t>IFRS17</a:t>
                      </a:r>
                      <a:r>
                        <a:rPr lang="zh-TW" altLang="en-US" sz="1600" b="1" dirty="0" smtClean="0">
                          <a:solidFill>
                            <a:schemeClr val="bg1"/>
                          </a:solidFill>
                          <a:latin typeface="微軟正黑體" pitchFamily="34" charset="-120"/>
                          <a:ea typeface="微軟正黑體" pitchFamily="34" charset="-120"/>
                        </a:rPr>
                        <a:t>綜合損益表</a:t>
                      </a:r>
                      <a:endParaRPr lang="zh-TW" altLang="en-US" sz="1600" b="1" dirty="0">
                        <a:solidFill>
                          <a:schemeClr val="bg1"/>
                        </a:solidFill>
                        <a:latin typeface="微軟正黑體" pitchFamily="34" charset="-120"/>
                        <a:ea typeface="微軟正黑體" pitchFamily="34" charset="-120"/>
                      </a:endParaRPr>
                    </a:p>
                  </a:txBody>
                  <a:tcPr marL="36000" marR="36000" marT="46800" marB="46800" anchor="ctr">
                    <a:lnL w="1905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solidFill>
                      <a:schemeClr val="accent6"/>
                    </a:solidFill>
                  </a:tcPr>
                </a:tc>
                <a:tc hMerge="1">
                  <a:txBody>
                    <a:bodyPr/>
                    <a:lstStyle/>
                    <a:p>
                      <a:pPr algn="l"/>
                      <a:endParaRPr lang="zh-TW" altLang="en-US" sz="1400" b="1" dirty="0">
                        <a:solidFill>
                          <a:sysClr val="windowText" lastClr="000000"/>
                        </a:solidFill>
                      </a:endParaRPr>
                    </a:p>
                  </a:txBody>
                  <a:tcPr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accent1"/>
                    </a:solidFill>
                  </a:tcPr>
                </a:tc>
                <a:tc hMerge="1">
                  <a:txBody>
                    <a:bodyPr/>
                    <a:lstStyle/>
                    <a:p>
                      <a:pPr algn="ctr"/>
                      <a:endParaRPr lang="zh-TW" altLang="en-US" sz="1400" b="1" dirty="0">
                        <a:solidFill>
                          <a:schemeClr val="bg1"/>
                        </a:solidFill>
                        <a:latin typeface="微軟正黑體" pitchFamily="34" charset="-120"/>
                        <a:ea typeface="微軟正黑體" pitchFamily="34" charset="-120"/>
                      </a:endParaRPr>
                    </a:p>
                  </a:txBody>
                  <a:tcPr anchor="ctr">
                    <a:lnL w="1905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307009">
                <a:tc>
                  <a:txBody>
                    <a:bodyPr/>
                    <a:lstStyle/>
                    <a:p>
                      <a:pPr algn="ctr"/>
                      <a:r>
                        <a:rPr lang="en-US" altLang="zh-TW" sz="1400" b="1" dirty="0" smtClean="0">
                          <a:solidFill>
                            <a:sysClr val="windowText" lastClr="000000"/>
                          </a:solidFill>
                          <a:latin typeface="微軟正黑體" pitchFamily="34" charset="-120"/>
                          <a:ea typeface="微軟正黑體" pitchFamily="34" charset="-120"/>
                        </a:rPr>
                        <a:t>1</a:t>
                      </a:r>
                      <a:endParaRPr lang="zh-TW" altLang="en-US" sz="1400" b="1" dirty="0">
                        <a:solidFill>
                          <a:sysClr val="windowText" lastClr="000000"/>
                        </a:solidFill>
                        <a:latin typeface="微軟正黑體" pitchFamily="34" charset="-120"/>
                        <a:ea typeface="微軟正黑體" pitchFamily="34" charset="-120"/>
                      </a:endParaRPr>
                    </a:p>
                  </a:txBody>
                  <a:tcPr marL="36000" marR="36000" marT="46800" marB="46800" anchor="ctr">
                    <a:lnL w="1905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solidFill>
                      <a:schemeClr val="accent6">
                        <a:lumMod val="20000"/>
                        <a:lumOff val="80000"/>
                      </a:schemeClr>
                    </a:solidFill>
                  </a:tcPr>
                </a:tc>
                <a:tc>
                  <a:txBody>
                    <a:bodyPr/>
                    <a:lstStyle/>
                    <a:p>
                      <a:pPr algn="l"/>
                      <a:r>
                        <a:rPr lang="zh-TW" altLang="en-US" sz="1400" b="1" dirty="0" smtClean="0">
                          <a:solidFill>
                            <a:sysClr val="windowText" lastClr="000000"/>
                          </a:solidFill>
                          <a:latin typeface="微軟正黑體" pitchFamily="34" charset="-120"/>
                          <a:ea typeface="微軟正黑體" pitchFamily="34" charset="-120"/>
                        </a:rPr>
                        <a:t>保險利潤</a:t>
                      </a:r>
                      <a:endParaRPr lang="zh-TW" altLang="en-US" sz="1400" b="1" dirty="0">
                        <a:solidFill>
                          <a:sysClr val="windowText" lastClr="000000"/>
                        </a:solidFill>
                        <a:latin typeface="微軟正黑體" pitchFamily="34" charset="-120"/>
                        <a:ea typeface="微軟正黑體" pitchFamily="34" charset="-120"/>
                      </a:endParaRPr>
                    </a:p>
                  </a:txBody>
                  <a:tcPr marL="36000" marR="36000" marT="46800" marB="46800" anchor="ctr">
                    <a:lnL w="19050" cap="flat" cmpd="sng" algn="ctr">
                      <a:solidFill>
                        <a:schemeClr val="accent6"/>
                      </a:solidFill>
                      <a:prstDash val="solid"/>
                      <a:round/>
                      <a:headEnd type="none" w="med" len="med"/>
                      <a:tailEnd type="none" w="med" len="med"/>
                    </a:lnL>
                    <a:lnR w="19050" cap="flat" cmpd="sng" algn="ctr">
                      <a:solidFill>
                        <a:schemeClr val="accent6">
                          <a:lumMod val="60000"/>
                          <a:lumOff val="40000"/>
                        </a:schemeClr>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solidFill>
                      <a:schemeClr val="accent6">
                        <a:lumMod val="20000"/>
                        <a:lumOff val="80000"/>
                      </a:schemeClr>
                    </a:solidFill>
                  </a:tcPr>
                </a:tc>
                <a:tc>
                  <a:txBody>
                    <a:bodyPr/>
                    <a:lstStyle/>
                    <a:p>
                      <a:pPr algn="l"/>
                      <a:r>
                        <a:rPr lang="en-US" altLang="zh-TW" sz="1400" b="1" dirty="0" smtClean="0">
                          <a:solidFill>
                            <a:schemeClr val="tx1"/>
                          </a:solidFill>
                          <a:latin typeface="Microsoft YaHei" pitchFamily="34" charset="-122"/>
                          <a:ea typeface="Microsoft YaHei" pitchFamily="34" charset="-122"/>
                        </a:rPr>
                        <a:t>+10</a:t>
                      </a:r>
                      <a:endParaRPr lang="zh-TW" altLang="en-US" sz="1400" b="1" dirty="0">
                        <a:solidFill>
                          <a:schemeClr val="tx1"/>
                        </a:solidFill>
                        <a:latin typeface="Microsoft YaHei" pitchFamily="34" charset="-122"/>
                        <a:ea typeface="Microsoft YaHei" pitchFamily="34" charset="-122"/>
                      </a:endParaRPr>
                    </a:p>
                  </a:txBody>
                  <a:tcPr marL="36000" marR="36000" marT="46800" marB="46800" anchor="ctr">
                    <a:lnL w="19050" cap="flat" cmpd="sng" algn="ctr">
                      <a:solidFill>
                        <a:schemeClr val="accent6">
                          <a:lumMod val="60000"/>
                          <a:lumOff val="40000"/>
                        </a:schemeClr>
                      </a:solidFill>
                      <a:prstDash val="sysDot"/>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398470">
                <a:tc rowSpan="4">
                  <a:txBody>
                    <a:bodyPr/>
                    <a:lstStyle/>
                    <a:p>
                      <a:pPr algn="ctr"/>
                      <a:endParaRPr lang="zh-TW" altLang="en-US" sz="1200" b="1" dirty="0">
                        <a:solidFill>
                          <a:sysClr val="windowText" lastClr="000000"/>
                        </a:solidFill>
                        <a:latin typeface="微軟正黑體" pitchFamily="34" charset="-120"/>
                        <a:ea typeface="微軟正黑體" pitchFamily="34" charset="-120"/>
                      </a:endParaRPr>
                    </a:p>
                  </a:txBody>
                  <a:tcPr marL="36000" marR="36000" marT="46800" marB="46800" anchor="ctr">
                    <a:lnL w="1905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algn="l">
                        <a:lnSpc>
                          <a:spcPct val="100000"/>
                        </a:lnSpc>
                        <a:spcBef>
                          <a:spcPts val="0"/>
                        </a:spcBef>
                        <a:spcAft>
                          <a:spcPts val="0"/>
                        </a:spcAft>
                      </a:pPr>
                      <a:r>
                        <a:rPr lang="en-US" altLang="zh-TW" sz="2000" b="1" dirty="0" smtClean="0">
                          <a:solidFill>
                            <a:srgbClr val="C00000"/>
                          </a:solidFill>
                          <a:latin typeface="微軟正黑體" pitchFamily="34" charset="-120"/>
                          <a:ea typeface="微軟正黑體" pitchFamily="34" charset="-120"/>
                        </a:rPr>
                        <a:t>+</a:t>
                      </a:r>
                      <a:r>
                        <a:rPr lang="zh-TW" altLang="en-US" sz="2000" b="1" dirty="0" smtClean="0">
                          <a:solidFill>
                            <a:srgbClr val="C00000"/>
                          </a:solidFill>
                          <a:latin typeface="微軟正黑體" pitchFamily="34" charset="-120"/>
                          <a:ea typeface="微軟正黑體" pitchFamily="34" charset="-120"/>
                        </a:rPr>
                        <a:t> 保險合約收入</a:t>
                      </a:r>
                      <a:endParaRPr lang="zh-TW" altLang="en-US" sz="2000" b="1" dirty="0">
                        <a:solidFill>
                          <a:srgbClr val="C00000"/>
                        </a:solidFill>
                        <a:latin typeface="微軟正黑體" pitchFamily="34" charset="-120"/>
                        <a:ea typeface="微軟正黑體" pitchFamily="34" charset="-120"/>
                      </a:endParaRPr>
                    </a:p>
                  </a:txBody>
                  <a:tcPr marL="36000" marR="36000" marT="46800" marB="46800" anchor="ctr">
                    <a:lnL w="19050" cap="flat" cmpd="sng" algn="ctr">
                      <a:solidFill>
                        <a:schemeClr val="accent6"/>
                      </a:solidFill>
                      <a:prstDash val="solid"/>
                      <a:round/>
                      <a:headEnd type="none" w="med" len="med"/>
                      <a:tailEnd type="none" w="med" len="med"/>
                    </a:lnL>
                    <a:lnR w="19050" cap="flat" cmpd="sng" algn="ctr">
                      <a:solidFill>
                        <a:schemeClr val="accent6">
                          <a:lumMod val="60000"/>
                          <a:lumOff val="40000"/>
                        </a:schemeClr>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lumMod val="40000"/>
                          <a:lumOff val="60000"/>
                        </a:schemeClr>
                      </a:solidFill>
                      <a:prstDash val="sysDot"/>
                      <a:round/>
                      <a:headEnd type="none" w="med" len="med"/>
                      <a:tailEnd type="none" w="med" len="med"/>
                    </a:lnB>
                  </a:tcPr>
                </a:tc>
                <a:tc>
                  <a:txBody>
                    <a:bodyPr/>
                    <a:lstStyle/>
                    <a:p>
                      <a:pPr marL="176213" indent="0" algn="r">
                        <a:lnSpc>
                          <a:spcPct val="100000"/>
                        </a:lnSpc>
                        <a:spcBef>
                          <a:spcPts val="0"/>
                        </a:spcBef>
                        <a:spcAft>
                          <a:spcPts val="0"/>
                        </a:spcAft>
                        <a:buFont typeface="Arial" pitchFamily="34" charset="0"/>
                        <a:buNone/>
                      </a:pPr>
                      <a:r>
                        <a:rPr lang="en-US" altLang="zh-TW" sz="2000" b="1" dirty="0" smtClean="0">
                          <a:solidFill>
                            <a:srgbClr val="C00000"/>
                          </a:solidFill>
                          <a:latin typeface="微軟正黑體" pitchFamily="34" charset="-120"/>
                          <a:ea typeface="微軟正黑體" pitchFamily="34" charset="-120"/>
                        </a:rPr>
                        <a:t>300</a:t>
                      </a:r>
                    </a:p>
                  </a:txBody>
                  <a:tcPr marL="36000" marR="36000" marT="46800" marB="46800" anchor="ctr">
                    <a:lnL w="19050" cap="flat" cmpd="sng" algn="ctr">
                      <a:solidFill>
                        <a:schemeClr val="accent6">
                          <a:lumMod val="60000"/>
                          <a:lumOff val="40000"/>
                        </a:schemeClr>
                      </a:solidFill>
                      <a:prstDash val="sysDot"/>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lumMod val="40000"/>
                          <a:lumOff val="60000"/>
                        </a:schemeClr>
                      </a:solidFill>
                      <a:prstDash val="sysDot"/>
                      <a:round/>
                      <a:headEnd type="none" w="med" len="med"/>
                      <a:tailEnd type="none" w="med" len="med"/>
                    </a:lnB>
                  </a:tcPr>
                </a:tc>
                <a:extLst>
                  <a:ext uri="{0D108BD9-81ED-4DB2-BD59-A6C34878D82A}">
                    <a16:rowId xmlns:a16="http://schemas.microsoft.com/office/drawing/2014/main" val="10002"/>
                  </a:ext>
                </a:extLst>
              </a:tr>
              <a:tr h="803690">
                <a:tc vMerge="1">
                  <a:txBody>
                    <a:bodyPr/>
                    <a:lstStyle/>
                    <a:p>
                      <a:pPr algn="ctr"/>
                      <a:endParaRPr lang="zh-TW" altLang="en-US" sz="1200" b="1" dirty="0">
                        <a:solidFill>
                          <a:sysClr val="windowText" lastClr="000000"/>
                        </a:solidFill>
                        <a:latin typeface="微軟正黑體" pitchFamily="34" charset="-120"/>
                        <a:ea typeface="微軟正黑體" pitchFamily="34" charset="-120"/>
                      </a:endParaRPr>
                    </a:p>
                  </a:txBody>
                  <a:tcPr anchor="ctr">
                    <a:lnL w="1905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marL="446088" marR="0" indent="-180975"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TW" sz="1600" b="1" dirty="0" smtClean="0">
                          <a:solidFill>
                            <a:srgbClr val="C00000"/>
                          </a:solidFill>
                          <a:latin typeface="微軟正黑體" pitchFamily="34" charset="-120"/>
                          <a:ea typeface="微軟正黑體" pitchFamily="34" charset="-120"/>
                        </a:rPr>
                        <a:t>CSM</a:t>
                      </a:r>
                      <a:r>
                        <a:rPr lang="zh-TW" altLang="en-US" sz="1600" b="1" dirty="0" smtClean="0">
                          <a:solidFill>
                            <a:srgbClr val="C00000"/>
                          </a:solidFill>
                          <a:latin typeface="微軟正黑體" pitchFamily="34" charset="-120"/>
                          <a:ea typeface="微軟正黑體" pitchFamily="34" charset="-120"/>
                        </a:rPr>
                        <a:t>攤銷</a:t>
                      </a:r>
                      <a:r>
                        <a:rPr lang="zh-TW" altLang="en-US" sz="1400" b="1" dirty="0" smtClean="0">
                          <a:solidFill>
                            <a:srgbClr val="C00000"/>
                          </a:solidFill>
                          <a:latin typeface="微軟正黑體" pitchFamily="34" charset="-120"/>
                          <a:ea typeface="微軟正黑體" pitchFamily="34" charset="-120"/>
                        </a:rPr>
                        <a:t>、</a:t>
                      </a:r>
                      <a:r>
                        <a:rPr lang="en-US" altLang="zh-TW" sz="1600" b="1" dirty="0" smtClean="0">
                          <a:solidFill>
                            <a:srgbClr val="C00000"/>
                          </a:solidFill>
                          <a:latin typeface="微軟正黑體" pitchFamily="34" charset="-120"/>
                          <a:ea typeface="微軟正黑體" pitchFamily="34" charset="-120"/>
                        </a:rPr>
                        <a:t>RA</a:t>
                      </a:r>
                      <a:r>
                        <a:rPr lang="zh-TW" altLang="en-US" sz="1600" b="1" dirty="0" smtClean="0">
                          <a:solidFill>
                            <a:srgbClr val="C00000"/>
                          </a:solidFill>
                          <a:latin typeface="微軟正黑體" pitchFamily="34" charset="-120"/>
                          <a:ea typeface="微軟正黑體" pitchFamily="34" charset="-120"/>
                        </a:rPr>
                        <a:t>釋放</a:t>
                      </a:r>
                      <a:endParaRPr lang="en-US" altLang="zh-TW" sz="1600" b="1" dirty="0" smtClean="0">
                        <a:solidFill>
                          <a:srgbClr val="C00000"/>
                        </a:solidFill>
                        <a:latin typeface="微軟正黑體" pitchFamily="34" charset="-120"/>
                        <a:ea typeface="微軟正黑體" pitchFamily="34" charset="-120"/>
                      </a:endParaRPr>
                    </a:p>
                    <a:p>
                      <a:pPr marL="446088" marR="0" indent="-180975" algn="l" defTabSz="914400" rtl="0" eaLnBrk="1" fontAlgn="auto" latinLnBrk="0" hangingPunct="1">
                        <a:lnSpc>
                          <a:spcPct val="100000"/>
                        </a:lnSpc>
                        <a:spcBef>
                          <a:spcPts val="0"/>
                        </a:spcBef>
                        <a:spcAft>
                          <a:spcPts val="0"/>
                        </a:spcAft>
                        <a:buClrTx/>
                        <a:buSzTx/>
                        <a:buFont typeface="Arial" pitchFamily="34" charset="0"/>
                        <a:buChar char="•"/>
                        <a:tabLst/>
                        <a:defRPr/>
                      </a:pPr>
                      <a:r>
                        <a:rPr lang="zh-TW" altLang="en-US" sz="1400" b="1" dirty="0" smtClean="0">
                          <a:solidFill>
                            <a:srgbClr val="7030A0"/>
                          </a:solidFill>
                          <a:latin typeface="微軟正黑體" pitchFamily="34" charset="-120"/>
                          <a:ea typeface="微軟正黑體" pitchFamily="34" charset="-120"/>
                        </a:rPr>
                        <a:t>預期理賠、預期直接費用</a:t>
                      </a:r>
                    </a:p>
                    <a:p>
                      <a:pPr marL="446088" marR="0" indent="-180975" algn="l" defTabSz="914400" rtl="0" eaLnBrk="1" fontAlgn="auto" latinLnBrk="0" hangingPunct="1">
                        <a:lnSpc>
                          <a:spcPct val="100000"/>
                        </a:lnSpc>
                        <a:spcBef>
                          <a:spcPts val="0"/>
                        </a:spcBef>
                        <a:spcAft>
                          <a:spcPts val="0"/>
                        </a:spcAft>
                        <a:buClrTx/>
                        <a:buSzTx/>
                        <a:buFont typeface="Arial" pitchFamily="34" charset="0"/>
                        <a:buChar char="•"/>
                        <a:tabLst/>
                        <a:defRPr/>
                      </a:pPr>
                      <a:r>
                        <a:rPr lang="zh-TW" altLang="en-US" sz="1400" b="1" dirty="0" smtClean="0">
                          <a:solidFill>
                            <a:srgbClr val="C00000"/>
                          </a:solidFill>
                          <a:latin typeface="微軟正黑體" pitchFamily="34" charset="-120"/>
                          <a:ea typeface="微軟正黑體" pitchFamily="34" charset="-120"/>
                        </a:rPr>
                        <a:t>其他</a:t>
                      </a:r>
                      <a:r>
                        <a:rPr lang="en-US" altLang="zh-TW" sz="1400" b="1" dirty="0" smtClean="0">
                          <a:solidFill>
                            <a:srgbClr val="C00000"/>
                          </a:solidFill>
                          <a:latin typeface="微軟正黑體" pitchFamily="34" charset="-120"/>
                          <a:ea typeface="微軟正黑體" pitchFamily="34" charset="-120"/>
                        </a:rPr>
                        <a:t>(</a:t>
                      </a:r>
                      <a:r>
                        <a:rPr lang="zh-TW" altLang="en-US" sz="1400" b="1" dirty="0" smtClean="0">
                          <a:solidFill>
                            <a:srgbClr val="C00000"/>
                          </a:solidFill>
                          <a:latin typeface="微軟正黑體" pitchFamily="34" charset="-120"/>
                          <a:ea typeface="微軟正黑體" pitchFamily="34" charset="-120"/>
                        </a:rPr>
                        <a:t>取得成本攤銷、</a:t>
                      </a:r>
                      <a:r>
                        <a:rPr lang="en-US" altLang="zh-TW" sz="1400" b="1" dirty="0" smtClean="0">
                          <a:solidFill>
                            <a:srgbClr val="C00000"/>
                          </a:solidFill>
                          <a:latin typeface="微軟正黑體" pitchFamily="34" charset="-120"/>
                          <a:ea typeface="微軟正黑體" pitchFamily="34" charset="-120"/>
                        </a:rPr>
                        <a:t>LC</a:t>
                      </a:r>
                      <a:r>
                        <a:rPr lang="zh-TW" altLang="en-US" sz="1400" b="1" dirty="0" smtClean="0">
                          <a:solidFill>
                            <a:srgbClr val="C00000"/>
                          </a:solidFill>
                          <a:latin typeface="微軟正黑體" pitchFamily="34" charset="-120"/>
                          <a:ea typeface="微軟正黑體" pitchFamily="34" charset="-120"/>
                        </a:rPr>
                        <a:t>調整</a:t>
                      </a:r>
                      <a:r>
                        <a:rPr lang="en-US" altLang="zh-TW" sz="1400" b="1" dirty="0" smtClean="0">
                          <a:solidFill>
                            <a:srgbClr val="C00000"/>
                          </a:solidFill>
                          <a:latin typeface="微軟正黑體" pitchFamily="34" charset="-120"/>
                          <a:ea typeface="微軟正黑體" pitchFamily="34" charset="-120"/>
                        </a:rPr>
                        <a:t>)</a:t>
                      </a:r>
                    </a:p>
                  </a:txBody>
                  <a:tcPr marL="36000" marR="36000" marT="36000" marB="36000" anchor="ctr">
                    <a:lnL w="19050" cap="flat" cmpd="sng" algn="ctr">
                      <a:solidFill>
                        <a:schemeClr val="accent6"/>
                      </a:solidFill>
                      <a:prstDash val="solid"/>
                      <a:round/>
                      <a:headEnd type="none" w="med" len="med"/>
                      <a:tailEnd type="none" w="med" len="med"/>
                    </a:lnL>
                    <a:lnR w="19050" cap="flat" cmpd="sng" algn="ctr">
                      <a:solidFill>
                        <a:schemeClr val="accent6">
                          <a:lumMod val="60000"/>
                          <a:lumOff val="40000"/>
                        </a:schemeClr>
                      </a:solidFill>
                      <a:prstDash val="sysDot"/>
                      <a:round/>
                      <a:headEnd type="none" w="med" len="med"/>
                      <a:tailEnd type="none" w="med" len="med"/>
                    </a:lnR>
                    <a:lnT w="19050" cap="flat" cmpd="sng" algn="ctr">
                      <a:solidFill>
                        <a:schemeClr val="accent6">
                          <a:lumMod val="40000"/>
                          <a:lumOff val="60000"/>
                        </a:schemeClr>
                      </a:solidFill>
                      <a:prstDash val="sysDot"/>
                      <a:round/>
                      <a:headEnd type="none" w="med" len="med"/>
                      <a:tailEnd type="none" w="med" len="med"/>
                    </a:lnT>
                    <a:lnB w="19050" cap="flat" cmpd="sng" algn="ctr">
                      <a:solidFill>
                        <a:schemeClr val="accent6">
                          <a:lumMod val="40000"/>
                          <a:lumOff val="60000"/>
                        </a:schemeClr>
                      </a:solidFill>
                      <a:prstDash val="solid"/>
                      <a:round/>
                      <a:headEnd type="none" w="med" len="med"/>
                      <a:tailEnd type="none" w="med" len="med"/>
                    </a:lnB>
                  </a:tcPr>
                </a:tc>
                <a:tc>
                  <a:txBody>
                    <a:bodyPr/>
                    <a:lstStyle/>
                    <a:p>
                      <a:pPr marL="176213" indent="0" algn="r">
                        <a:lnSpc>
                          <a:spcPct val="100000"/>
                        </a:lnSpc>
                        <a:spcBef>
                          <a:spcPts val="0"/>
                        </a:spcBef>
                        <a:spcAft>
                          <a:spcPts val="0"/>
                        </a:spcAft>
                        <a:buFont typeface="Arial" pitchFamily="34" charset="0"/>
                        <a:buNone/>
                      </a:pPr>
                      <a:r>
                        <a:rPr lang="en-US" altLang="zh-TW" sz="1600" b="1" dirty="0" smtClean="0">
                          <a:solidFill>
                            <a:srgbClr val="C00000"/>
                          </a:solidFill>
                          <a:latin typeface="微軟正黑體" pitchFamily="34" charset="-120"/>
                          <a:ea typeface="微軟正黑體" pitchFamily="34" charset="-120"/>
                        </a:rPr>
                        <a:t>48</a:t>
                      </a:r>
                    </a:p>
                    <a:p>
                      <a:pPr marL="80963" indent="0" algn="r">
                        <a:lnSpc>
                          <a:spcPct val="100000"/>
                        </a:lnSpc>
                        <a:spcBef>
                          <a:spcPts val="0"/>
                        </a:spcBef>
                        <a:spcAft>
                          <a:spcPts val="0"/>
                        </a:spcAft>
                        <a:buFont typeface="Arial" pitchFamily="34" charset="0"/>
                        <a:buNone/>
                      </a:pPr>
                      <a:r>
                        <a:rPr lang="en-US" altLang="zh-TW" sz="1600" b="1" dirty="0" smtClean="0">
                          <a:solidFill>
                            <a:srgbClr val="C00000"/>
                          </a:solidFill>
                          <a:latin typeface="微軟正黑體" pitchFamily="34" charset="-120"/>
                          <a:ea typeface="微軟正黑體" pitchFamily="34" charset="-120"/>
                        </a:rPr>
                        <a:t>250</a:t>
                      </a:r>
                    </a:p>
                    <a:p>
                      <a:pPr marL="80963" indent="0" algn="r">
                        <a:lnSpc>
                          <a:spcPct val="100000"/>
                        </a:lnSpc>
                        <a:spcBef>
                          <a:spcPts val="0"/>
                        </a:spcBef>
                        <a:spcAft>
                          <a:spcPts val="0"/>
                        </a:spcAft>
                        <a:buFont typeface="Arial" pitchFamily="34" charset="0"/>
                        <a:buNone/>
                      </a:pPr>
                      <a:r>
                        <a:rPr lang="en-US" altLang="zh-TW" sz="1600" b="1" dirty="0" smtClean="0">
                          <a:solidFill>
                            <a:srgbClr val="C00000"/>
                          </a:solidFill>
                          <a:latin typeface="微軟正黑體" pitchFamily="34" charset="-120"/>
                          <a:ea typeface="微軟正黑體" pitchFamily="34" charset="-120"/>
                        </a:rPr>
                        <a:t>2</a:t>
                      </a:r>
                    </a:p>
                  </a:txBody>
                  <a:tcPr marL="36000" marR="36000" marT="36000" marB="36000" anchor="ctr">
                    <a:lnL w="19050" cap="flat" cmpd="sng" algn="ctr">
                      <a:solidFill>
                        <a:schemeClr val="accent6">
                          <a:lumMod val="60000"/>
                          <a:lumOff val="40000"/>
                        </a:schemeClr>
                      </a:solidFill>
                      <a:prstDash val="sysDot"/>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lumMod val="40000"/>
                          <a:lumOff val="60000"/>
                        </a:schemeClr>
                      </a:solidFill>
                      <a:prstDash val="sysDot"/>
                      <a:round/>
                      <a:headEnd type="none" w="med" len="med"/>
                      <a:tailEnd type="none" w="med" len="med"/>
                    </a:lnT>
                    <a:lnB w="19050" cap="flat" cmpd="sng" algn="ctr">
                      <a:solidFill>
                        <a:schemeClr val="accent6">
                          <a:lumMod val="40000"/>
                          <a:lumOff val="60000"/>
                        </a:schemeClr>
                      </a:solidFill>
                      <a:prstDash val="solid"/>
                      <a:round/>
                      <a:headEnd type="none" w="med" len="med"/>
                      <a:tailEnd type="none" w="med" len="med"/>
                    </a:lnB>
                  </a:tcPr>
                </a:tc>
                <a:extLst>
                  <a:ext uri="{0D108BD9-81ED-4DB2-BD59-A6C34878D82A}">
                    <a16:rowId xmlns:a16="http://schemas.microsoft.com/office/drawing/2014/main" val="10003"/>
                  </a:ext>
                </a:extLst>
              </a:tr>
              <a:tr h="307009">
                <a:tc vMerge="1">
                  <a:txBody>
                    <a:bodyPr/>
                    <a:lstStyle/>
                    <a:p>
                      <a:endParaRPr lang="zh-TW" altLang="en-US"/>
                    </a:p>
                  </a:txBody>
                  <a:tcPr/>
                </a:tc>
                <a:tc>
                  <a:txBody>
                    <a:bodyPr/>
                    <a:lstStyle/>
                    <a:p>
                      <a:pPr algn="l">
                        <a:lnSpc>
                          <a:spcPct val="100000"/>
                        </a:lnSpc>
                        <a:spcBef>
                          <a:spcPts val="0"/>
                        </a:spcBef>
                        <a:spcAft>
                          <a:spcPts val="0"/>
                        </a:spcAft>
                      </a:pPr>
                      <a:r>
                        <a:rPr lang="zh-TW" altLang="en-US" sz="1400" b="1" dirty="0" smtClean="0">
                          <a:solidFill>
                            <a:schemeClr val="tx1">
                              <a:lumMod val="75000"/>
                              <a:lumOff val="25000"/>
                            </a:schemeClr>
                          </a:solidFill>
                          <a:latin typeface="微軟正黑體" pitchFamily="34" charset="-120"/>
                          <a:ea typeface="微軟正黑體" pitchFamily="34" charset="-120"/>
                        </a:rPr>
                        <a:t>─ 保險服務費用</a:t>
                      </a:r>
                      <a:endParaRPr lang="en-US" altLang="zh-TW" sz="1400" b="1" dirty="0" smtClean="0">
                        <a:solidFill>
                          <a:schemeClr val="tx1">
                            <a:lumMod val="75000"/>
                            <a:lumOff val="25000"/>
                          </a:schemeClr>
                        </a:solidFill>
                        <a:latin typeface="微軟正黑體" pitchFamily="34" charset="-120"/>
                        <a:ea typeface="微軟正黑體" pitchFamily="34" charset="-120"/>
                      </a:endParaRPr>
                    </a:p>
                  </a:txBody>
                  <a:tcPr marL="36000" marR="36000" marT="46800" marB="46800" anchor="ctr">
                    <a:lnL w="19050" cap="flat" cmpd="sng" algn="ctr">
                      <a:solidFill>
                        <a:schemeClr val="accent6"/>
                      </a:solidFill>
                      <a:prstDash val="solid"/>
                      <a:round/>
                      <a:headEnd type="none" w="med" len="med"/>
                      <a:tailEnd type="none" w="med" len="med"/>
                    </a:lnL>
                    <a:lnR w="19050" cap="flat" cmpd="sng" algn="ctr">
                      <a:solidFill>
                        <a:schemeClr val="accent6">
                          <a:lumMod val="60000"/>
                          <a:lumOff val="40000"/>
                        </a:schemeClr>
                      </a:solidFill>
                      <a:prstDash val="sysDot"/>
                      <a:round/>
                      <a:headEnd type="none" w="med" len="med"/>
                      <a:tailEnd type="none" w="med" len="med"/>
                    </a:lnR>
                    <a:lnT w="19050" cap="flat" cmpd="sng" algn="ctr">
                      <a:solidFill>
                        <a:schemeClr val="accent6">
                          <a:lumMod val="40000"/>
                          <a:lumOff val="60000"/>
                        </a:schemeClr>
                      </a:solidFill>
                      <a:prstDash val="solid"/>
                      <a:round/>
                      <a:headEnd type="none" w="med" len="med"/>
                      <a:tailEnd type="none" w="med" len="med"/>
                    </a:lnT>
                    <a:lnB w="19050" cap="flat" cmpd="sng" algn="ctr">
                      <a:solidFill>
                        <a:schemeClr val="accent6">
                          <a:lumMod val="40000"/>
                          <a:lumOff val="60000"/>
                        </a:schemeClr>
                      </a:solidFill>
                      <a:prstDash val="sysDot"/>
                      <a:round/>
                      <a:headEnd type="none" w="med" len="med"/>
                      <a:tailEnd type="none" w="med" len="med"/>
                    </a:lnB>
                  </a:tcPr>
                </a:tc>
                <a:tc>
                  <a:txBody>
                    <a:bodyPr/>
                    <a:lstStyle/>
                    <a:p>
                      <a:pPr marL="176213" indent="0" algn="r">
                        <a:lnSpc>
                          <a:spcPct val="100000"/>
                        </a:lnSpc>
                        <a:spcBef>
                          <a:spcPts val="0"/>
                        </a:spcBef>
                        <a:spcAft>
                          <a:spcPts val="0"/>
                        </a:spcAft>
                        <a:buFont typeface="Arial" pitchFamily="34" charset="0"/>
                        <a:buNone/>
                      </a:pPr>
                      <a:r>
                        <a:rPr lang="en-US" altLang="zh-TW" sz="1400" b="1" dirty="0" smtClean="0">
                          <a:solidFill>
                            <a:schemeClr val="tx1">
                              <a:lumMod val="75000"/>
                              <a:lumOff val="25000"/>
                            </a:schemeClr>
                          </a:solidFill>
                          <a:latin typeface="微軟正黑體" pitchFamily="34" charset="-120"/>
                          <a:ea typeface="微軟正黑體" pitchFamily="34" charset="-120"/>
                        </a:rPr>
                        <a:t>-300</a:t>
                      </a:r>
                    </a:p>
                  </a:txBody>
                  <a:tcPr marL="36000" marR="36000" marT="46800" marB="46800" anchor="ctr">
                    <a:lnL w="19050" cap="flat" cmpd="sng" algn="ctr">
                      <a:solidFill>
                        <a:schemeClr val="accent6">
                          <a:lumMod val="60000"/>
                          <a:lumOff val="40000"/>
                        </a:schemeClr>
                      </a:solidFill>
                      <a:prstDash val="sysDot"/>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lumMod val="40000"/>
                          <a:lumOff val="60000"/>
                        </a:schemeClr>
                      </a:solidFill>
                      <a:prstDash val="solid"/>
                      <a:round/>
                      <a:headEnd type="none" w="med" len="med"/>
                      <a:tailEnd type="none" w="med" len="med"/>
                    </a:lnT>
                    <a:lnB w="19050" cap="flat" cmpd="sng" algn="ctr">
                      <a:solidFill>
                        <a:schemeClr val="accent6">
                          <a:lumMod val="40000"/>
                          <a:lumOff val="60000"/>
                        </a:schemeClr>
                      </a:solidFill>
                      <a:prstDash val="sysDot"/>
                      <a:round/>
                      <a:headEnd type="none" w="med" len="med"/>
                      <a:tailEnd type="none" w="med" len="med"/>
                    </a:lnB>
                  </a:tcPr>
                </a:tc>
                <a:extLst>
                  <a:ext uri="{0D108BD9-81ED-4DB2-BD59-A6C34878D82A}">
                    <a16:rowId xmlns:a16="http://schemas.microsoft.com/office/drawing/2014/main" val="10004"/>
                  </a:ext>
                </a:extLst>
              </a:tr>
              <a:tr h="642367">
                <a:tc vMerge="1">
                  <a:txBody>
                    <a:bodyPr/>
                    <a:lstStyle/>
                    <a:p>
                      <a:pPr algn="ctr"/>
                      <a:endParaRPr lang="zh-TW" altLang="en-US" sz="1200" b="1" dirty="0">
                        <a:solidFill>
                          <a:sysClr val="windowText" lastClr="000000"/>
                        </a:solidFill>
                        <a:latin typeface="微軟正黑體" pitchFamily="34" charset="-120"/>
                        <a:ea typeface="微軟正黑體" pitchFamily="34" charset="-120"/>
                      </a:endParaRPr>
                    </a:p>
                  </a:txBody>
                  <a:tcPr anchor="ctr">
                    <a:lnL w="1905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marL="446088" indent="-180975" algn="l">
                        <a:lnSpc>
                          <a:spcPct val="100000"/>
                        </a:lnSpc>
                        <a:spcBef>
                          <a:spcPts val="0"/>
                        </a:spcBef>
                        <a:spcAft>
                          <a:spcPts val="0"/>
                        </a:spcAft>
                        <a:buFont typeface="Arial" pitchFamily="34" charset="0"/>
                        <a:buChar char="•"/>
                      </a:pPr>
                      <a:r>
                        <a:rPr lang="zh-TW" altLang="en-US" sz="1200" b="1" dirty="0" smtClean="0">
                          <a:solidFill>
                            <a:srgbClr val="7030A0"/>
                          </a:solidFill>
                          <a:latin typeface="微軟正黑體" pitchFamily="34" charset="-120"/>
                          <a:ea typeface="微軟正黑體" pitchFamily="34" charset="-120"/>
                        </a:rPr>
                        <a:t>實際理賠、實際直接費用</a:t>
                      </a:r>
                      <a:endParaRPr lang="en-US" altLang="zh-TW" sz="1200" b="1" dirty="0" smtClean="0">
                        <a:solidFill>
                          <a:srgbClr val="7030A0"/>
                        </a:solidFill>
                        <a:latin typeface="微軟正黑體" pitchFamily="34" charset="-120"/>
                        <a:ea typeface="微軟正黑體" pitchFamily="34" charset="-120"/>
                      </a:endParaRPr>
                    </a:p>
                    <a:p>
                      <a:pPr marL="446088" marR="0" indent="-180975" algn="l" defTabSz="914400" rtl="0" eaLnBrk="1" fontAlgn="auto" latinLnBrk="0" hangingPunct="1">
                        <a:lnSpc>
                          <a:spcPct val="100000"/>
                        </a:lnSpc>
                        <a:spcBef>
                          <a:spcPts val="0"/>
                        </a:spcBef>
                        <a:spcAft>
                          <a:spcPts val="0"/>
                        </a:spcAft>
                        <a:buClrTx/>
                        <a:buSzTx/>
                        <a:buFont typeface="Arial" pitchFamily="34" charset="0"/>
                        <a:buChar char="•"/>
                        <a:tabLst/>
                        <a:defRPr/>
                      </a:pPr>
                      <a:r>
                        <a:rPr lang="zh-TW" altLang="en-US" sz="1200" b="1" dirty="0" smtClean="0">
                          <a:solidFill>
                            <a:sysClr val="windowText" lastClr="000000"/>
                          </a:solidFill>
                          <a:latin typeface="微軟正黑體" pitchFamily="34" charset="-120"/>
                          <a:ea typeface="微軟正黑體" pitchFamily="34" charset="-120"/>
                        </a:rPr>
                        <a:t>其他</a:t>
                      </a:r>
                      <a:r>
                        <a:rPr lang="en-US" altLang="zh-TW" sz="1200" b="1" dirty="0" smtClean="0">
                          <a:solidFill>
                            <a:sysClr val="windowText" lastClr="000000"/>
                          </a:solidFill>
                          <a:latin typeface="微軟正黑體" pitchFamily="34" charset="-120"/>
                          <a:ea typeface="微軟正黑體" pitchFamily="34" charset="-120"/>
                        </a:rPr>
                        <a:t>(</a:t>
                      </a:r>
                      <a:r>
                        <a:rPr lang="zh-TW" altLang="en-US" sz="1200" b="1" dirty="0" smtClean="0">
                          <a:solidFill>
                            <a:sysClr val="windowText" lastClr="000000"/>
                          </a:solidFill>
                          <a:latin typeface="微軟正黑體" pitchFamily="34" charset="-120"/>
                          <a:ea typeface="微軟正黑體" pitchFamily="34" charset="-120"/>
                        </a:rPr>
                        <a:t>取得成本攤銷、</a:t>
                      </a:r>
                      <a:r>
                        <a:rPr lang="en-US" altLang="zh-TW" sz="1200" b="1" dirty="0" smtClean="0">
                          <a:solidFill>
                            <a:sysClr val="windowText" lastClr="000000"/>
                          </a:solidFill>
                          <a:latin typeface="微軟正黑體" pitchFamily="34" charset="-120"/>
                          <a:ea typeface="微軟正黑體" pitchFamily="34" charset="-120"/>
                        </a:rPr>
                        <a:t>LC</a:t>
                      </a:r>
                      <a:r>
                        <a:rPr lang="zh-TW" altLang="en-US" sz="1200" b="1" dirty="0" smtClean="0">
                          <a:solidFill>
                            <a:sysClr val="windowText" lastClr="000000"/>
                          </a:solidFill>
                          <a:latin typeface="微軟正黑體" pitchFamily="34" charset="-120"/>
                          <a:ea typeface="微軟正黑體" pitchFamily="34" charset="-120"/>
                        </a:rPr>
                        <a:t>調整</a:t>
                      </a:r>
                      <a:r>
                        <a:rPr lang="en-US" altLang="zh-TW" sz="1200" b="1" dirty="0" smtClean="0">
                          <a:solidFill>
                            <a:sysClr val="windowText" lastClr="000000"/>
                          </a:solidFill>
                          <a:latin typeface="微軟正黑體" pitchFamily="34" charset="-120"/>
                          <a:ea typeface="微軟正黑體" pitchFamily="34" charset="-120"/>
                        </a:rPr>
                        <a:t>)</a:t>
                      </a:r>
                    </a:p>
                    <a:p>
                      <a:pPr marL="446088" marR="0" indent="-180975" algn="l" defTabSz="914400" rtl="0" eaLnBrk="1" fontAlgn="auto" latinLnBrk="0" hangingPunct="1">
                        <a:lnSpc>
                          <a:spcPct val="100000"/>
                        </a:lnSpc>
                        <a:spcBef>
                          <a:spcPts val="0"/>
                        </a:spcBef>
                        <a:spcAft>
                          <a:spcPts val="0"/>
                        </a:spcAft>
                        <a:buClrTx/>
                        <a:buSzTx/>
                        <a:buFont typeface="Arial" pitchFamily="34" charset="0"/>
                        <a:buChar char="•"/>
                        <a:tabLst/>
                        <a:defRPr/>
                      </a:pPr>
                      <a:r>
                        <a:rPr lang="zh-TW" altLang="en-US" sz="1200" b="1" dirty="0" smtClean="0">
                          <a:solidFill>
                            <a:sysClr val="windowText" lastClr="000000"/>
                          </a:solidFill>
                          <a:latin typeface="微軟正黑體" pitchFamily="34" charset="-120"/>
                          <a:ea typeface="微軟正黑體" pitchFamily="34" charset="-120"/>
                        </a:rPr>
                        <a:t>虧損群組首日虧損及經驗調整</a:t>
                      </a:r>
                      <a:endParaRPr lang="en-US" altLang="zh-TW" sz="1200" b="1" dirty="0" smtClean="0">
                        <a:solidFill>
                          <a:sysClr val="windowText" lastClr="000000"/>
                        </a:solidFill>
                        <a:latin typeface="微軟正黑體" pitchFamily="34" charset="-120"/>
                        <a:ea typeface="微軟正黑體" pitchFamily="34" charset="-120"/>
                      </a:endParaRPr>
                    </a:p>
                  </a:txBody>
                  <a:tcPr marL="36000" marR="36000" marT="46800" marB="46800" anchor="ctr">
                    <a:lnL w="19050" cap="flat" cmpd="sng" algn="ctr">
                      <a:solidFill>
                        <a:schemeClr val="accent6"/>
                      </a:solidFill>
                      <a:prstDash val="solid"/>
                      <a:round/>
                      <a:headEnd type="none" w="med" len="med"/>
                      <a:tailEnd type="none" w="med" len="med"/>
                    </a:lnL>
                    <a:lnR w="19050" cap="flat" cmpd="sng" algn="ctr">
                      <a:solidFill>
                        <a:schemeClr val="accent6">
                          <a:lumMod val="60000"/>
                          <a:lumOff val="40000"/>
                        </a:schemeClr>
                      </a:solidFill>
                      <a:prstDash val="sysDot"/>
                      <a:round/>
                      <a:headEnd type="none" w="med" len="med"/>
                      <a:tailEnd type="none" w="med" len="med"/>
                    </a:lnR>
                    <a:lnT w="19050" cap="flat" cmpd="sng" algn="ctr">
                      <a:solidFill>
                        <a:schemeClr val="accent6">
                          <a:lumMod val="40000"/>
                          <a:lumOff val="60000"/>
                        </a:schemeClr>
                      </a:solidFill>
                      <a:prstDash val="sysDot"/>
                      <a:round/>
                      <a:headEnd type="none" w="med" len="med"/>
                      <a:tailEnd type="none" w="med" len="med"/>
                    </a:lnT>
                    <a:lnB w="19050" cap="flat" cmpd="sng" algn="ctr">
                      <a:solidFill>
                        <a:schemeClr val="accent6"/>
                      </a:solidFill>
                      <a:prstDash val="solid"/>
                      <a:round/>
                      <a:headEnd type="none" w="med" len="med"/>
                      <a:tailEnd type="none" w="med" len="med"/>
                    </a:lnB>
                  </a:tcPr>
                </a:tc>
                <a:tc>
                  <a:txBody>
                    <a:bodyPr/>
                    <a:lstStyle/>
                    <a:p>
                      <a:pPr marL="80963" indent="0" algn="r">
                        <a:lnSpc>
                          <a:spcPct val="100000"/>
                        </a:lnSpc>
                        <a:spcBef>
                          <a:spcPts val="0"/>
                        </a:spcBef>
                        <a:spcAft>
                          <a:spcPts val="0"/>
                        </a:spcAft>
                        <a:buFont typeface="Arial" pitchFamily="34" charset="0"/>
                        <a:buNone/>
                      </a:pPr>
                      <a:r>
                        <a:rPr lang="en-US" altLang="zh-TW" sz="1200" b="1" dirty="0" smtClean="0">
                          <a:solidFill>
                            <a:schemeClr val="tx1">
                              <a:lumMod val="65000"/>
                              <a:lumOff val="35000"/>
                            </a:schemeClr>
                          </a:solidFill>
                          <a:latin typeface="微軟正黑體" pitchFamily="34" charset="-120"/>
                          <a:ea typeface="微軟正黑體" pitchFamily="34" charset="-120"/>
                        </a:rPr>
                        <a:t>-250</a:t>
                      </a:r>
                    </a:p>
                    <a:p>
                      <a:pPr marL="80963" indent="0" algn="r">
                        <a:lnSpc>
                          <a:spcPct val="100000"/>
                        </a:lnSpc>
                        <a:spcBef>
                          <a:spcPts val="0"/>
                        </a:spcBef>
                        <a:spcAft>
                          <a:spcPts val="0"/>
                        </a:spcAft>
                        <a:buFont typeface="Arial" pitchFamily="34" charset="0"/>
                        <a:buNone/>
                      </a:pPr>
                      <a:r>
                        <a:rPr lang="en-US" altLang="zh-TW" sz="1200" b="1" dirty="0" smtClean="0">
                          <a:solidFill>
                            <a:schemeClr val="tx1">
                              <a:lumMod val="65000"/>
                              <a:lumOff val="35000"/>
                            </a:schemeClr>
                          </a:solidFill>
                          <a:latin typeface="微軟正黑體" pitchFamily="34" charset="-120"/>
                          <a:ea typeface="微軟正黑體" pitchFamily="34" charset="-120"/>
                        </a:rPr>
                        <a:t>-1</a:t>
                      </a:r>
                    </a:p>
                    <a:p>
                      <a:pPr marL="80963" indent="0" algn="r">
                        <a:lnSpc>
                          <a:spcPct val="100000"/>
                        </a:lnSpc>
                        <a:spcBef>
                          <a:spcPts val="0"/>
                        </a:spcBef>
                        <a:spcAft>
                          <a:spcPts val="0"/>
                        </a:spcAft>
                        <a:buFont typeface="Arial" pitchFamily="34" charset="0"/>
                        <a:buNone/>
                      </a:pPr>
                      <a:r>
                        <a:rPr lang="en-US" altLang="zh-TW" sz="1200" b="1" dirty="0" smtClean="0">
                          <a:solidFill>
                            <a:schemeClr val="tx1">
                              <a:lumMod val="65000"/>
                              <a:lumOff val="35000"/>
                            </a:schemeClr>
                          </a:solidFill>
                          <a:latin typeface="微軟正黑體" pitchFamily="34" charset="-120"/>
                          <a:ea typeface="微軟正黑體" pitchFamily="34" charset="-120"/>
                        </a:rPr>
                        <a:t>-60</a:t>
                      </a:r>
                    </a:p>
                  </a:txBody>
                  <a:tcPr marL="36000" marR="36000" marT="46800" marB="46800" anchor="ctr">
                    <a:lnL w="19050" cap="flat" cmpd="sng" algn="ctr">
                      <a:solidFill>
                        <a:schemeClr val="accent6">
                          <a:lumMod val="60000"/>
                          <a:lumOff val="40000"/>
                        </a:schemeClr>
                      </a:solidFill>
                      <a:prstDash val="sysDot"/>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lumMod val="40000"/>
                          <a:lumOff val="60000"/>
                        </a:schemeClr>
                      </a:solidFill>
                      <a:prstDash val="sysDot"/>
                      <a:round/>
                      <a:headEnd type="none" w="med" len="med"/>
                      <a:tailEnd type="none" w="med" len="med"/>
                    </a:lnT>
                    <a:lnB w="19050"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10005"/>
                  </a:ext>
                </a:extLst>
              </a:tr>
              <a:tr h="307009">
                <a:tc>
                  <a:txBody>
                    <a:bodyPr/>
                    <a:lstStyle/>
                    <a:p>
                      <a:pPr algn="ctr"/>
                      <a:r>
                        <a:rPr lang="en-US" altLang="zh-TW" sz="1400" b="1" dirty="0" smtClean="0">
                          <a:solidFill>
                            <a:sysClr val="windowText" lastClr="000000"/>
                          </a:solidFill>
                          <a:latin typeface="微軟正黑體" pitchFamily="34" charset="-120"/>
                          <a:ea typeface="微軟正黑體" pitchFamily="34" charset="-120"/>
                        </a:rPr>
                        <a:t>2</a:t>
                      </a:r>
                      <a:endParaRPr lang="zh-TW" altLang="en-US" sz="1400" b="1" dirty="0">
                        <a:solidFill>
                          <a:sysClr val="windowText" lastClr="000000"/>
                        </a:solidFill>
                        <a:latin typeface="微軟正黑體" pitchFamily="34" charset="-120"/>
                        <a:ea typeface="微軟正黑體" pitchFamily="34" charset="-120"/>
                      </a:endParaRPr>
                    </a:p>
                  </a:txBody>
                  <a:tcPr marL="36000" marR="36000" marT="46800" marB="46800" anchor="ctr">
                    <a:lnL w="1905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solidFill>
                      <a:schemeClr val="accent6">
                        <a:lumMod val="20000"/>
                        <a:lumOff val="80000"/>
                      </a:schemeClr>
                    </a:solidFill>
                  </a:tcPr>
                </a:tc>
                <a:tc>
                  <a:txBody>
                    <a:bodyPr/>
                    <a:lstStyle/>
                    <a:p>
                      <a:pPr algn="l"/>
                      <a:r>
                        <a:rPr lang="zh-TW" altLang="en-US" sz="1400" b="1" dirty="0" smtClean="0">
                          <a:solidFill>
                            <a:schemeClr val="tx1"/>
                          </a:solidFill>
                          <a:latin typeface="微軟正黑體" pitchFamily="34" charset="-120"/>
                          <a:ea typeface="微軟正黑體" pitchFamily="34" charset="-120"/>
                        </a:rPr>
                        <a:t>財務利潤</a:t>
                      </a:r>
                      <a:endParaRPr lang="zh-TW" altLang="en-US" sz="1400" b="1" dirty="0">
                        <a:solidFill>
                          <a:schemeClr val="tx1"/>
                        </a:solidFill>
                        <a:latin typeface="微軟正黑體" pitchFamily="34" charset="-120"/>
                        <a:ea typeface="微軟正黑體" pitchFamily="34" charset="-120"/>
                      </a:endParaRPr>
                    </a:p>
                  </a:txBody>
                  <a:tcPr marL="36000" marR="36000" marT="46800" marB="46800" anchor="ctr">
                    <a:lnL w="19050" cap="flat" cmpd="sng" algn="ctr">
                      <a:solidFill>
                        <a:schemeClr val="accent6"/>
                      </a:solidFill>
                      <a:prstDash val="solid"/>
                      <a:round/>
                      <a:headEnd type="none" w="med" len="med"/>
                      <a:tailEnd type="none" w="med" len="med"/>
                    </a:lnL>
                    <a:lnR w="19050" cap="flat" cmpd="sng" algn="ctr">
                      <a:solidFill>
                        <a:schemeClr val="accent6">
                          <a:lumMod val="60000"/>
                          <a:lumOff val="40000"/>
                        </a:schemeClr>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solidFill>
                      <a:schemeClr val="accent6">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1" dirty="0" smtClean="0">
                          <a:solidFill>
                            <a:schemeClr val="tx1"/>
                          </a:solidFill>
                          <a:latin typeface="Microsoft YaHei" pitchFamily="34" charset="-122"/>
                          <a:ea typeface="Microsoft YaHei" pitchFamily="34" charset="-122"/>
                        </a:rPr>
                        <a:t>+150</a:t>
                      </a:r>
                      <a:endParaRPr lang="zh-TW" altLang="en-US" sz="1400" b="1" dirty="0" smtClean="0">
                        <a:solidFill>
                          <a:schemeClr val="tx1"/>
                        </a:solidFill>
                        <a:latin typeface="Microsoft YaHei" pitchFamily="34" charset="-122"/>
                        <a:ea typeface="Microsoft YaHei" pitchFamily="34" charset="-122"/>
                      </a:endParaRPr>
                    </a:p>
                  </a:txBody>
                  <a:tcPr marL="36000" marR="36000" marT="46800" marB="46800" anchor="ctr">
                    <a:lnL w="19050" cap="flat" cmpd="sng" algn="ctr">
                      <a:solidFill>
                        <a:schemeClr val="accent6">
                          <a:lumMod val="60000"/>
                          <a:lumOff val="40000"/>
                        </a:schemeClr>
                      </a:solidFill>
                      <a:prstDash val="sysDot"/>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6"/>
                  </a:ext>
                </a:extLst>
              </a:tr>
              <a:tr h="307009">
                <a:tc>
                  <a:txBody>
                    <a:bodyPr/>
                    <a:lstStyle/>
                    <a:p>
                      <a:pPr algn="ctr"/>
                      <a:r>
                        <a:rPr lang="en-US" altLang="zh-TW" sz="1400" b="1" dirty="0" smtClean="0">
                          <a:solidFill>
                            <a:sysClr val="windowText" lastClr="000000"/>
                          </a:solidFill>
                          <a:latin typeface="微軟正黑體" pitchFamily="34" charset="-120"/>
                          <a:ea typeface="微軟正黑體" pitchFamily="34" charset="-120"/>
                        </a:rPr>
                        <a:t>3</a:t>
                      </a:r>
                      <a:endParaRPr lang="zh-TW" altLang="en-US" sz="1400" b="1" dirty="0">
                        <a:solidFill>
                          <a:sysClr val="windowText" lastClr="000000"/>
                        </a:solidFill>
                        <a:latin typeface="微軟正黑體" pitchFamily="34" charset="-120"/>
                        <a:ea typeface="微軟正黑體" pitchFamily="34" charset="-120"/>
                      </a:endParaRPr>
                    </a:p>
                  </a:txBody>
                  <a:tcPr marL="36000" marR="36000" marT="46800" marB="46800" anchor="ctr">
                    <a:lnL w="1905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solidFill>
                      <a:schemeClr val="accent6">
                        <a:lumMod val="20000"/>
                        <a:lumOff val="80000"/>
                      </a:schemeClr>
                    </a:solidFill>
                  </a:tcPr>
                </a:tc>
                <a:tc>
                  <a:txBody>
                    <a:bodyPr/>
                    <a:lstStyle/>
                    <a:p>
                      <a:pPr algn="l"/>
                      <a:r>
                        <a:rPr lang="zh-TW" altLang="en-US" sz="1400" b="1" dirty="0" smtClean="0">
                          <a:solidFill>
                            <a:sysClr val="windowText" lastClr="000000"/>
                          </a:solidFill>
                          <a:latin typeface="微軟正黑體" pitchFamily="34" charset="-120"/>
                          <a:ea typeface="微軟正黑體" pitchFamily="34" charset="-120"/>
                        </a:rPr>
                        <a:t>其他非直接可歸屬費用</a:t>
                      </a:r>
                      <a:endParaRPr lang="zh-TW" altLang="en-US" sz="1400" b="1" dirty="0">
                        <a:solidFill>
                          <a:sysClr val="windowText" lastClr="000000"/>
                        </a:solidFill>
                        <a:latin typeface="微軟正黑體" pitchFamily="34" charset="-120"/>
                        <a:ea typeface="微軟正黑體" pitchFamily="34" charset="-120"/>
                      </a:endParaRPr>
                    </a:p>
                  </a:txBody>
                  <a:tcPr marL="36000" marR="36000" marT="46800" marB="46800" anchor="ctr">
                    <a:lnL w="19050" cap="flat" cmpd="sng" algn="ctr">
                      <a:solidFill>
                        <a:schemeClr val="accent6"/>
                      </a:solidFill>
                      <a:prstDash val="solid"/>
                      <a:round/>
                      <a:headEnd type="none" w="med" len="med"/>
                      <a:tailEnd type="none" w="med" len="med"/>
                    </a:lnL>
                    <a:lnR w="19050" cap="flat" cmpd="sng" algn="ctr">
                      <a:solidFill>
                        <a:schemeClr val="accent6">
                          <a:lumMod val="60000"/>
                          <a:lumOff val="40000"/>
                        </a:schemeClr>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solidFill>
                      <a:schemeClr val="accent6">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1" dirty="0" smtClean="0">
                          <a:solidFill>
                            <a:schemeClr val="tx1"/>
                          </a:solidFill>
                          <a:latin typeface="Microsoft YaHei" pitchFamily="34" charset="-122"/>
                          <a:ea typeface="Microsoft YaHei" pitchFamily="34" charset="-122"/>
                        </a:rPr>
                        <a:t>-61</a:t>
                      </a:r>
                      <a:endParaRPr lang="zh-TW" altLang="en-US" sz="1400" b="1" dirty="0">
                        <a:solidFill>
                          <a:schemeClr val="tx1"/>
                        </a:solidFill>
                        <a:latin typeface="Microsoft YaHei" pitchFamily="34" charset="-122"/>
                        <a:ea typeface="Microsoft YaHei" pitchFamily="34" charset="-122"/>
                      </a:endParaRPr>
                    </a:p>
                  </a:txBody>
                  <a:tcPr marL="36000" marR="36000" marT="46800" marB="46800" anchor="ctr">
                    <a:lnL w="19050" cap="flat" cmpd="sng" algn="ctr">
                      <a:solidFill>
                        <a:schemeClr val="accent6">
                          <a:lumMod val="60000"/>
                          <a:lumOff val="40000"/>
                        </a:schemeClr>
                      </a:solidFill>
                      <a:prstDash val="sysDot"/>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7"/>
                  </a:ext>
                </a:extLst>
              </a:tr>
              <a:tr h="307009">
                <a:tc gridSpan="2">
                  <a:txBody>
                    <a:bodyPr/>
                    <a:lstStyle/>
                    <a:p>
                      <a:pPr algn="l"/>
                      <a:r>
                        <a:rPr lang="zh-TW" altLang="en-US" sz="1400" b="1" dirty="0" smtClean="0">
                          <a:solidFill>
                            <a:schemeClr val="tx1"/>
                          </a:solidFill>
                          <a:latin typeface="微軟正黑體" pitchFamily="34" charset="-120"/>
                          <a:ea typeface="微軟正黑體" pitchFamily="34" charset="-120"/>
                        </a:rPr>
                        <a:t>稅前</a:t>
                      </a:r>
                      <a:r>
                        <a:rPr lang="zh-TW" altLang="en-US" sz="1400" b="1" dirty="0" smtClean="0">
                          <a:solidFill>
                            <a:sysClr val="windowText" lastClr="000000"/>
                          </a:solidFill>
                          <a:latin typeface="微軟正黑體" pitchFamily="34" charset="-120"/>
                          <a:ea typeface="微軟正黑體" pitchFamily="34" charset="-120"/>
                        </a:rPr>
                        <a:t>淨利</a:t>
                      </a:r>
                      <a:r>
                        <a:rPr lang="en-US" altLang="zh-TW" sz="1400" b="1" dirty="0" smtClean="0">
                          <a:solidFill>
                            <a:sysClr val="windowText" lastClr="000000"/>
                          </a:solidFill>
                          <a:latin typeface="微軟正黑體" pitchFamily="34" charset="-120"/>
                          <a:ea typeface="微軟正黑體" pitchFamily="34" charset="-120"/>
                        </a:rPr>
                        <a:t>(=1+2+3)</a:t>
                      </a:r>
                      <a:endParaRPr lang="zh-TW" altLang="en-US" sz="1400" b="1" dirty="0">
                        <a:solidFill>
                          <a:sysClr val="windowText" lastClr="000000"/>
                        </a:solidFill>
                        <a:latin typeface="微軟正黑體" pitchFamily="34" charset="-120"/>
                        <a:ea typeface="微軟正黑體" pitchFamily="34" charset="-120"/>
                      </a:endParaRPr>
                    </a:p>
                  </a:txBody>
                  <a:tcPr marL="36000" marR="36000" marT="46800" marB="46800" anchor="ctr">
                    <a:lnL w="19050" cap="flat" cmpd="sng" algn="ctr">
                      <a:solidFill>
                        <a:schemeClr val="accent6"/>
                      </a:solidFill>
                      <a:prstDash val="solid"/>
                      <a:round/>
                      <a:headEnd type="none" w="med" len="med"/>
                      <a:tailEnd type="none" w="med" len="med"/>
                    </a:lnL>
                    <a:lnR w="19050" cap="flat" cmpd="sng" algn="ctr">
                      <a:solidFill>
                        <a:schemeClr val="accent6">
                          <a:lumMod val="60000"/>
                          <a:lumOff val="40000"/>
                        </a:schemeClr>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solidFill>
                      <a:schemeClr val="accent6">
                        <a:lumMod val="40000"/>
                        <a:lumOff val="60000"/>
                      </a:schemeClr>
                    </a:solidFill>
                  </a:tcPr>
                </a:tc>
                <a:tc hMerge="1">
                  <a:txBody>
                    <a:bodyPr/>
                    <a:lstStyle/>
                    <a:p>
                      <a:pPr algn="ctr"/>
                      <a:endParaRPr lang="zh-TW" altLang="en-US" sz="1400" b="1" dirty="0">
                        <a:solidFill>
                          <a:sysClr val="windowText" lastClr="000000"/>
                        </a:solidFill>
                      </a:endParaRPr>
                    </a:p>
                  </a:txBody>
                  <a:tcPr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l"/>
                      <a:r>
                        <a:rPr lang="en-US" altLang="zh-TW" sz="1400" b="1" dirty="0" smtClean="0">
                          <a:solidFill>
                            <a:srgbClr val="000000"/>
                          </a:solidFill>
                          <a:latin typeface="Microsoft YaHei" pitchFamily="34" charset="-122"/>
                          <a:ea typeface="Microsoft YaHei" pitchFamily="34" charset="-122"/>
                        </a:rPr>
                        <a:t>+99</a:t>
                      </a:r>
                      <a:endParaRPr lang="zh-TW" altLang="en-US" sz="1400" b="1" dirty="0">
                        <a:solidFill>
                          <a:srgbClr val="000000"/>
                        </a:solidFill>
                        <a:latin typeface="Microsoft YaHei" pitchFamily="34" charset="-122"/>
                        <a:ea typeface="Microsoft YaHei" pitchFamily="34" charset="-122"/>
                      </a:endParaRPr>
                    </a:p>
                  </a:txBody>
                  <a:tcPr marL="36000" marR="36000" marT="46800" marB="46800" anchor="ctr">
                    <a:lnL w="19050" cap="flat" cmpd="sng" algn="ctr">
                      <a:solidFill>
                        <a:schemeClr val="accent6">
                          <a:lumMod val="60000"/>
                          <a:lumOff val="40000"/>
                        </a:schemeClr>
                      </a:solidFill>
                      <a:prstDash val="sysDot"/>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8"/>
                  </a:ext>
                </a:extLst>
              </a:tr>
              <a:tr h="520418">
                <a:tc>
                  <a:txBody>
                    <a:bodyPr/>
                    <a:lstStyle/>
                    <a:p>
                      <a:pPr algn="ctr"/>
                      <a:r>
                        <a:rPr lang="en-US" altLang="zh-TW" sz="1400" b="1" dirty="0" smtClean="0">
                          <a:solidFill>
                            <a:sysClr val="windowText" lastClr="000000"/>
                          </a:solidFill>
                          <a:latin typeface="微軟正黑體" pitchFamily="34" charset="-120"/>
                          <a:ea typeface="微軟正黑體" pitchFamily="34" charset="-120"/>
                        </a:rPr>
                        <a:t>4</a:t>
                      </a:r>
                      <a:endParaRPr lang="zh-TW" altLang="en-US" sz="1400" b="1" dirty="0">
                        <a:solidFill>
                          <a:sysClr val="windowText" lastClr="000000"/>
                        </a:solidFill>
                        <a:latin typeface="微軟正黑體" pitchFamily="34" charset="-120"/>
                        <a:ea typeface="微軟正黑體" pitchFamily="34" charset="-120"/>
                      </a:endParaRPr>
                    </a:p>
                  </a:txBody>
                  <a:tcPr marL="36000" marR="36000" marT="46800" marB="46800" anchor="ctr">
                    <a:lnL w="19050" cap="flat" cmpd="sng" algn="ctr">
                      <a:solidFill>
                        <a:schemeClr val="accent6"/>
                      </a:solidFill>
                      <a:prstDash val="solid"/>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solidFill>
                      <a:schemeClr val="accent6">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b="1" dirty="0" smtClean="0">
                          <a:solidFill>
                            <a:sysClr val="windowText" lastClr="000000"/>
                          </a:solidFill>
                          <a:latin typeface="微軟正黑體" pitchFamily="34" charset="-120"/>
                          <a:ea typeface="微軟正黑體" pitchFamily="34" charset="-120"/>
                        </a:rPr>
                        <a:t>計入</a:t>
                      </a:r>
                      <a:r>
                        <a:rPr lang="en-US" altLang="zh-TW" sz="1400" b="1" dirty="0" smtClean="0">
                          <a:solidFill>
                            <a:sysClr val="windowText" lastClr="000000"/>
                          </a:solidFill>
                          <a:latin typeface="微軟正黑體" pitchFamily="34" charset="-120"/>
                          <a:ea typeface="微軟正黑體" pitchFamily="34" charset="-120"/>
                        </a:rPr>
                        <a:t>OCI</a:t>
                      </a:r>
                      <a:r>
                        <a:rPr lang="zh-TW" altLang="en-US" sz="1400" b="1" dirty="0" smtClean="0">
                          <a:solidFill>
                            <a:sysClr val="windowText" lastClr="000000"/>
                          </a:solidFill>
                          <a:latin typeface="微軟正黑體" pitchFamily="34" charset="-120"/>
                          <a:ea typeface="微軟正黑體" pitchFamily="34" charset="-120"/>
                        </a:rPr>
                        <a:t> </a:t>
                      </a:r>
                      <a:r>
                        <a:rPr lang="en-US" altLang="zh-TW" sz="1400" b="1" dirty="0" smtClean="0">
                          <a:solidFill>
                            <a:sysClr val="windowText" lastClr="000000"/>
                          </a:solidFill>
                          <a:latin typeface="微軟正黑體" pitchFamily="34" charset="-120"/>
                          <a:ea typeface="微軟正黑體" pitchFamily="34" charset="-120"/>
                        </a:rPr>
                        <a:t>-</a:t>
                      </a:r>
                      <a:r>
                        <a:rPr lang="zh-TW" altLang="en-US" sz="1400" b="1" dirty="0" smtClean="0">
                          <a:solidFill>
                            <a:sysClr val="windowText" lastClr="000000"/>
                          </a:solidFill>
                          <a:latin typeface="微軟正黑體" pitchFamily="34" charset="-120"/>
                          <a:ea typeface="微軟正黑體" pitchFamily="34" charset="-120"/>
                        </a:rPr>
                        <a:t> 保險財務收益或費用</a:t>
                      </a:r>
                      <a:endParaRPr lang="en-US" altLang="zh-TW" sz="1400" b="1" dirty="0" smtClean="0">
                        <a:solidFill>
                          <a:sysClr val="windowText" lastClr="000000"/>
                        </a:solidFill>
                        <a:latin typeface="微軟正黑體" pitchFamily="34" charset="-120"/>
                        <a:ea typeface="微軟正黑體"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b="1" dirty="0" smtClean="0">
                          <a:solidFill>
                            <a:sysClr val="windowText" lastClr="000000"/>
                          </a:solidFill>
                          <a:latin typeface="微軟正黑體" pitchFamily="34" charset="-120"/>
                          <a:ea typeface="微軟正黑體" pitchFamily="34" charset="-120"/>
                        </a:rPr>
                        <a:t>計入</a:t>
                      </a:r>
                      <a:r>
                        <a:rPr lang="en-US" altLang="zh-TW" sz="1400" b="1" dirty="0" smtClean="0">
                          <a:solidFill>
                            <a:sysClr val="windowText" lastClr="000000"/>
                          </a:solidFill>
                          <a:latin typeface="微軟正黑體" pitchFamily="34" charset="-120"/>
                          <a:ea typeface="微軟正黑體" pitchFamily="34" charset="-120"/>
                        </a:rPr>
                        <a:t>OCI</a:t>
                      </a:r>
                      <a:r>
                        <a:rPr lang="zh-TW" altLang="en-US" sz="1400" b="1" dirty="0" smtClean="0">
                          <a:solidFill>
                            <a:sysClr val="windowText" lastClr="000000"/>
                          </a:solidFill>
                          <a:latin typeface="微軟正黑體" pitchFamily="34" charset="-120"/>
                          <a:ea typeface="微軟正黑體" pitchFamily="34" charset="-120"/>
                        </a:rPr>
                        <a:t> </a:t>
                      </a:r>
                      <a:r>
                        <a:rPr lang="en-US" altLang="zh-TW" sz="1400" b="1" dirty="0" smtClean="0">
                          <a:solidFill>
                            <a:sysClr val="windowText" lastClr="000000"/>
                          </a:solidFill>
                          <a:latin typeface="微軟正黑體" pitchFamily="34" charset="-120"/>
                          <a:ea typeface="微軟正黑體" pitchFamily="34" charset="-120"/>
                        </a:rPr>
                        <a:t>-</a:t>
                      </a:r>
                      <a:r>
                        <a:rPr lang="zh-TW" altLang="en-US" sz="1400" b="1" dirty="0" smtClean="0">
                          <a:solidFill>
                            <a:sysClr val="windowText" lastClr="000000"/>
                          </a:solidFill>
                          <a:latin typeface="微軟正黑體" pitchFamily="34" charset="-120"/>
                          <a:ea typeface="微軟正黑體" pitchFamily="34" charset="-120"/>
                        </a:rPr>
                        <a:t> 資產價值變動</a:t>
                      </a:r>
                      <a:endParaRPr lang="zh-TW" altLang="en-US" sz="1400" b="1" baseline="30000" dirty="0" smtClean="0">
                        <a:solidFill>
                          <a:sysClr val="windowText" lastClr="000000"/>
                        </a:solidFill>
                        <a:latin typeface="微軟正黑體" pitchFamily="34" charset="-120"/>
                        <a:ea typeface="微軟正黑體" pitchFamily="34" charset="-120"/>
                      </a:endParaRPr>
                    </a:p>
                  </a:txBody>
                  <a:tcPr marL="36000" marR="36000" marT="46800" marB="46800" anchor="ctr">
                    <a:lnL w="19050" cap="flat" cmpd="sng" algn="ctr">
                      <a:solidFill>
                        <a:schemeClr val="accent6"/>
                      </a:solidFill>
                      <a:prstDash val="solid"/>
                      <a:round/>
                      <a:headEnd type="none" w="med" len="med"/>
                      <a:tailEnd type="none" w="med" len="med"/>
                    </a:lnL>
                    <a:lnR w="19050" cap="flat" cmpd="sng" algn="ctr">
                      <a:solidFill>
                        <a:schemeClr val="accent6">
                          <a:lumMod val="60000"/>
                          <a:lumOff val="40000"/>
                        </a:schemeClr>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solidFill>
                      <a:schemeClr val="accent6">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1" dirty="0" smtClean="0">
                          <a:solidFill>
                            <a:schemeClr val="tx1"/>
                          </a:solidFill>
                          <a:latin typeface="Microsoft YaHei" pitchFamily="34" charset="-122"/>
                          <a:ea typeface="Microsoft YaHei" pitchFamily="34" charset="-122"/>
                        </a:rPr>
                        <a:t>+100</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1" dirty="0" smtClean="0">
                          <a:solidFill>
                            <a:schemeClr val="tx1"/>
                          </a:solidFill>
                          <a:latin typeface="Microsoft YaHei" pitchFamily="34" charset="-122"/>
                          <a:ea typeface="Microsoft YaHei" pitchFamily="34" charset="-122"/>
                        </a:rPr>
                        <a:t>+90</a:t>
                      </a:r>
                    </a:p>
                  </a:txBody>
                  <a:tcPr marL="36000" marR="36000" marT="46800" marB="46800" anchor="ctr">
                    <a:lnL w="19050" cap="flat" cmpd="sng" algn="ctr">
                      <a:solidFill>
                        <a:schemeClr val="accent6">
                          <a:lumMod val="60000"/>
                          <a:lumOff val="40000"/>
                        </a:schemeClr>
                      </a:solidFill>
                      <a:prstDash val="sysDot"/>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9"/>
                  </a:ext>
                </a:extLst>
              </a:tr>
              <a:tr h="307009">
                <a:tc gridSpan="2">
                  <a:txBody>
                    <a:bodyPr/>
                    <a:lstStyle/>
                    <a:p>
                      <a:pPr algn="l"/>
                      <a:r>
                        <a:rPr lang="zh-TW" altLang="en-US" sz="1400" b="1" dirty="0" smtClean="0">
                          <a:solidFill>
                            <a:sysClr val="windowText" lastClr="000000"/>
                          </a:solidFill>
                          <a:latin typeface="微軟正黑體" pitchFamily="34" charset="-120"/>
                          <a:ea typeface="微軟正黑體" pitchFamily="34" charset="-120"/>
                        </a:rPr>
                        <a:t>本期綜合損益</a:t>
                      </a:r>
                      <a:r>
                        <a:rPr lang="en-US" altLang="zh-TW" sz="1400" b="1" dirty="0" smtClean="0">
                          <a:solidFill>
                            <a:sysClr val="windowText" lastClr="000000"/>
                          </a:solidFill>
                          <a:latin typeface="微軟正黑體" pitchFamily="34" charset="-120"/>
                          <a:ea typeface="微軟正黑體" pitchFamily="34" charset="-120"/>
                        </a:rPr>
                        <a:t>(=1+2+3+4)</a:t>
                      </a:r>
                      <a:endParaRPr lang="zh-TW" altLang="en-US" sz="1400" b="1" dirty="0">
                        <a:solidFill>
                          <a:sysClr val="windowText" lastClr="000000"/>
                        </a:solidFill>
                        <a:latin typeface="微軟正黑體" pitchFamily="34" charset="-120"/>
                        <a:ea typeface="微軟正黑體" pitchFamily="34" charset="-120"/>
                      </a:endParaRPr>
                    </a:p>
                  </a:txBody>
                  <a:tcPr marL="36000" marR="36000" marT="46800" marB="46800" anchor="ctr">
                    <a:lnL w="19050" cap="flat" cmpd="sng" algn="ctr">
                      <a:solidFill>
                        <a:schemeClr val="accent6"/>
                      </a:solidFill>
                      <a:prstDash val="solid"/>
                      <a:round/>
                      <a:headEnd type="none" w="med" len="med"/>
                      <a:tailEnd type="none" w="med" len="med"/>
                    </a:lnL>
                    <a:lnR w="19050" cap="flat" cmpd="sng" algn="ctr">
                      <a:solidFill>
                        <a:schemeClr val="accent6">
                          <a:lumMod val="60000"/>
                          <a:lumOff val="40000"/>
                        </a:schemeClr>
                      </a:solidFill>
                      <a:prstDash val="sysDot"/>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solidFill>
                      <a:schemeClr val="accent6">
                        <a:lumMod val="40000"/>
                        <a:lumOff val="60000"/>
                      </a:schemeClr>
                    </a:solidFill>
                  </a:tcPr>
                </a:tc>
                <a:tc hMerge="1">
                  <a:txBody>
                    <a:bodyPr/>
                    <a:lstStyle/>
                    <a:p>
                      <a:endParaRPr lang="zh-TW" altLang="en-US"/>
                    </a:p>
                  </a:txBody>
                  <a:tcPr/>
                </a:tc>
                <a:tc>
                  <a:txBody>
                    <a:bodyPr/>
                    <a:lstStyle/>
                    <a:p>
                      <a:pPr algn="l"/>
                      <a:r>
                        <a:rPr lang="en-US" altLang="zh-TW" sz="1400" b="1" dirty="0" smtClean="0">
                          <a:solidFill>
                            <a:schemeClr val="tx1"/>
                          </a:solidFill>
                          <a:latin typeface="Microsoft YaHei" pitchFamily="34" charset="-122"/>
                          <a:ea typeface="Microsoft YaHei" pitchFamily="34" charset="-122"/>
                        </a:rPr>
                        <a:t>+289</a:t>
                      </a:r>
                      <a:endParaRPr lang="zh-TW" altLang="en-US" sz="1400" b="1" dirty="0">
                        <a:solidFill>
                          <a:schemeClr val="tx1"/>
                        </a:solidFill>
                        <a:latin typeface="Microsoft YaHei" pitchFamily="34" charset="-122"/>
                        <a:ea typeface="Microsoft YaHei" pitchFamily="34" charset="-122"/>
                      </a:endParaRPr>
                    </a:p>
                  </a:txBody>
                  <a:tcPr marL="36000" marR="36000" marT="46800" marB="46800" anchor="ctr">
                    <a:lnL w="19050" cap="flat" cmpd="sng" algn="ctr">
                      <a:solidFill>
                        <a:schemeClr val="accent6">
                          <a:lumMod val="60000"/>
                          <a:lumOff val="40000"/>
                        </a:schemeClr>
                      </a:solidFill>
                      <a:prstDash val="sysDot"/>
                      <a:round/>
                      <a:headEnd type="none" w="med" len="med"/>
                      <a:tailEnd type="none" w="med" len="med"/>
                    </a:lnL>
                    <a:lnR w="19050" cap="flat" cmpd="sng" algn="ctr">
                      <a:solidFill>
                        <a:schemeClr val="accent6"/>
                      </a:solidFill>
                      <a:prstDash val="solid"/>
                      <a:round/>
                      <a:headEnd type="none" w="med" len="med"/>
                      <a:tailEnd type="none" w="med" len="med"/>
                    </a:lnR>
                    <a:lnT w="19050" cap="flat" cmpd="sng" algn="ctr">
                      <a:solidFill>
                        <a:schemeClr val="accent6"/>
                      </a:solidFill>
                      <a:prstDash val="solid"/>
                      <a:round/>
                      <a:headEnd type="none" w="med" len="med"/>
                      <a:tailEnd type="none" w="med" len="med"/>
                    </a:lnT>
                    <a:lnB w="19050" cap="flat" cmpd="sng" algn="ctr">
                      <a:solidFill>
                        <a:schemeClr val="accent6"/>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10"/>
                  </a:ext>
                </a:extLst>
              </a:tr>
            </a:tbl>
          </a:graphicData>
        </a:graphic>
      </p:graphicFrame>
      <p:sp>
        <p:nvSpPr>
          <p:cNvPr id="2" name="矩形 1"/>
          <p:cNvSpPr/>
          <p:nvPr/>
        </p:nvSpPr>
        <p:spPr>
          <a:xfrm>
            <a:off x="251520" y="2775296"/>
            <a:ext cx="3888433" cy="377527"/>
          </a:xfrm>
          <a:prstGeom prst="rect">
            <a:avLst/>
          </a:prstGeom>
          <a:noFill/>
          <a:ln w="57150">
            <a:solidFill>
              <a:srgbClr val="C00000"/>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100" name="矩形 99"/>
          <p:cNvSpPr/>
          <p:nvPr/>
        </p:nvSpPr>
        <p:spPr>
          <a:xfrm>
            <a:off x="4355976" y="2772197"/>
            <a:ext cx="4536504" cy="1224136"/>
          </a:xfrm>
          <a:prstGeom prst="rect">
            <a:avLst/>
          </a:prstGeom>
          <a:noFill/>
          <a:ln w="57150">
            <a:solidFill>
              <a:srgbClr val="C00000"/>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10" name="標題 1"/>
          <p:cNvSpPr txBox="1">
            <a:spLocks/>
          </p:cNvSpPr>
          <p:nvPr/>
        </p:nvSpPr>
        <p:spPr>
          <a:xfrm>
            <a:off x="2081260" y="117619"/>
            <a:ext cx="6811220" cy="5381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kumimoji="1" sz="3600" b="1">
                <a:solidFill>
                  <a:schemeClr val="tx2"/>
                </a:solidFill>
                <a:latin typeface="標楷體" pitchFamily="65" charset="-120"/>
                <a:ea typeface="標楷體" pitchFamily="65" charset="-120"/>
                <a:cs typeface="+mj-cs"/>
              </a:defRPr>
            </a:lvl1pPr>
            <a:lvl2pPr algn="l" rtl="0" eaLnBrk="0" fontAlgn="base" hangingPunct="0">
              <a:spcBef>
                <a:spcPct val="0"/>
              </a:spcBef>
              <a:spcAft>
                <a:spcPct val="0"/>
              </a:spcAft>
              <a:defRPr kumimoji="1" sz="3600" b="1">
                <a:solidFill>
                  <a:schemeClr val="tx2"/>
                </a:solidFill>
                <a:latin typeface="標楷體" pitchFamily="65" charset="-120"/>
                <a:ea typeface="標楷體" pitchFamily="65" charset="-120"/>
              </a:defRPr>
            </a:lvl2pPr>
            <a:lvl3pPr algn="l" rtl="0" eaLnBrk="0" fontAlgn="base" hangingPunct="0">
              <a:spcBef>
                <a:spcPct val="0"/>
              </a:spcBef>
              <a:spcAft>
                <a:spcPct val="0"/>
              </a:spcAft>
              <a:defRPr kumimoji="1" sz="3600" b="1">
                <a:solidFill>
                  <a:schemeClr val="tx2"/>
                </a:solidFill>
                <a:latin typeface="標楷體" pitchFamily="65" charset="-120"/>
                <a:ea typeface="標楷體" pitchFamily="65" charset="-120"/>
              </a:defRPr>
            </a:lvl3pPr>
            <a:lvl4pPr algn="l" rtl="0" eaLnBrk="0" fontAlgn="base" hangingPunct="0">
              <a:spcBef>
                <a:spcPct val="0"/>
              </a:spcBef>
              <a:spcAft>
                <a:spcPct val="0"/>
              </a:spcAft>
              <a:defRPr kumimoji="1" sz="3600" b="1">
                <a:solidFill>
                  <a:schemeClr val="tx2"/>
                </a:solidFill>
                <a:latin typeface="標楷體" pitchFamily="65" charset="-120"/>
                <a:ea typeface="標楷體" pitchFamily="65" charset="-120"/>
              </a:defRPr>
            </a:lvl4pPr>
            <a:lvl5pPr algn="l" rtl="0" eaLnBrk="0" fontAlgn="base" hangingPunct="0">
              <a:spcBef>
                <a:spcPct val="0"/>
              </a:spcBef>
              <a:spcAft>
                <a:spcPct val="0"/>
              </a:spcAft>
              <a:defRPr kumimoji="1" sz="3600" b="1">
                <a:solidFill>
                  <a:schemeClr val="tx2"/>
                </a:solidFill>
                <a:latin typeface="標楷體" pitchFamily="65" charset="-120"/>
                <a:ea typeface="標楷體" pitchFamily="65"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a:lstStyle>
          <a:p>
            <a:r>
              <a:rPr lang="en-US" altLang="zh-TW" u="none" dirty="0" smtClean="0">
                <a:solidFill>
                  <a:prstClr val="black">
                    <a:lumMod val="75000"/>
                    <a:lumOff val="25000"/>
                  </a:prstClr>
                </a:solidFill>
                <a:latin typeface="微軟正黑體" pitchFamily="34" charset="-120"/>
                <a:ea typeface="微軟正黑體" pitchFamily="34" charset="-120"/>
              </a:rPr>
              <a:t>05. </a:t>
            </a:r>
            <a:r>
              <a:rPr lang="zh-TW" altLang="en-US" u="none" dirty="0" smtClean="0">
                <a:solidFill>
                  <a:prstClr val="black">
                    <a:lumMod val="75000"/>
                    <a:lumOff val="25000"/>
                  </a:prstClr>
                </a:solidFill>
                <a:latin typeface="微軟正黑體" pitchFamily="34" charset="-120"/>
                <a:ea typeface="微軟正黑體" pitchFamily="34" charset="-120"/>
              </a:rPr>
              <a:t>綜合損益表的差異</a:t>
            </a:r>
            <a:endParaRPr lang="zh-TW" altLang="en-US" u="none" dirty="0">
              <a:solidFill>
                <a:prstClr val="black">
                  <a:lumMod val="75000"/>
                  <a:lumOff val="25000"/>
                </a:prstClr>
              </a:solidFill>
              <a:latin typeface="微軟正黑體" pitchFamily="34" charset="-120"/>
              <a:ea typeface="微軟正黑體" pitchFamily="34" charset="-120"/>
            </a:endParaRPr>
          </a:p>
        </p:txBody>
      </p:sp>
      <p:sp>
        <p:nvSpPr>
          <p:cNvPr id="21" name="矩形 20"/>
          <p:cNvSpPr/>
          <p:nvPr/>
        </p:nvSpPr>
        <p:spPr>
          <a:xfrm>
            <a:off x="241582" y="4410075"/>
            <a:ext cx="3888433" cy="2260079"/>
          </a:xfrm>
          <a:prstGeom prst="rect">
            <a:avLst/>
          </a:prstGeom>
          <a:solidFill>
            <a:srgbClr val="D9D9D9">
              <a:alpha val="69804"/>
            </a:srgbClr>
          </a:solidFill>
          <a:ln>
            <a:solidFill>
              <a:schemeClr val="bg1">
                <a:lumMod val="50000"/>
              </a:schemeClr>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graphicFrame>
        <p:nvGraphicFramePr>
          <p:cNvPr id="22" name="表格 21"/>
          <p:cNvGraphicFramePr>
            <a:graphicFrameLocks noGrp="1"/>
          </p:cNvGraphicFramePr>
          <p:nvPr>
            <p:extLst>
              <p:ext uri="{D42A27DB-BD31-4B8C-83A1-F6EECF244321}">
                <p14:modId xmlns:p14="http://schemas.microsoft.com/office/powerpoint/2010/main" val="1774050344"/>
              </p:ext>
            </p:extLst>
          </p:nvPr>
        </p:nvGraphicFramePr>
        <p:xfrm>
          <a:off x="2010578" y="4437954"/>
          <a:ext cx="2129379" cy="1967527"/>
        </p:xfrm>
        <a:graphic>
          <a:graphicData uri="http://schemas.openxmlformats.org/drawingml/2006/table">
            <a:tbl>
              <a:tblPr firstRow="1" bandRow="1">
                <a:tableStyleId>{073A0DAA-6AF3-43AB-8588-CEC1D06C72B9}</a:tableStyleId>
              </a:tblPr>
              <a:tblGrid>
                <a:gridCol w="1636936">
                  <a:extLst>
                    <a:ext uri="{9D8B030D-6E8A-4147-A177-3AD203B41FA5}">
                      <a16:colId xmlns:a16="http://schemas.microsoft.com/office/drawing/2014/main" val="20000"/>
                    </a:ext>
                  </a:extLst>
                </a:gridCol>
                <a:gridCol w="492443">
                  <a:extLst>
                    <a:ext uri="{9D8B030D-6E8A-4147-A177-3AD203B41FA5}">
                      <a16:colId xmlns:a16="http://schemas.microsoft.com/office/drawing/2014/main" val="20001"/>
                    </a:ext>
                  </a:extLst>
                </a:gridCol>
              </a:tblGrid>
              <a:tr h="325994">
                <a:tc gridSpan="2">
                  <a:txBody>
                    <a:bodyPr/>
                    <a:lstStyle/>
                    <a:p>
                      <a:pPr algn="ctr"/>
                      <a:r>
                        <a:rPr lang="zh-TW" altLang="en-US" sz="1400" b="1" dirty="0" smtClean="0">
                          <a:latin typeface="微軟正黑體" pitchFamily="34" charset="-120"/>
                          <a:ea typeface="微軟正黑體" pitchFamily="34" charset="-120"/>
                        </a:rPr>
                        <a:t>保險給付</a:t>
                      </a:r>
                      <a:endParaRPr lang="zh-TW" altLang="en-US" sz="1400" b="1" dirty="0">
                        <a:latin typeface="微軟正黑體" pitchFamily="34" charset="-120"/>
                        <a:ea typeface="微軟正黑體"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TW" altLang="en-US" sz="1400" b="1" dirty="0">
                        <a:latin typeface="微軟正黑體" pitchFamily="34" charset="-120"/>
                        <a:ea typeface="微軟正黑體" pitchFamily="34" charset="-120"/>
                      </a:endParaRPr>
                    </a:p>
                  </a:txBody>
                  <a:tcPr/>
                </a:tc>
                <a:extLst>
                  <a:ext uri="{0D108BD9-81ED-4DB2-BD59-A6C34878D82A}">
                    <a16:rowId xmlns:a16="http://schemas.microsoft.com/office/drawing/2014/main" val="10000"/>
                  </a:ext>
                </a:extLst>
              </a:tr>
              <a:tr h="682583">
                <a:tc>
                  <a:txBody>
                    <a:bodyPr/>
                    <a:lstStyle/>
                    <a:p>
                      <a:pPr marL="180975" indent="-180975">
                        <a:buFont typeface="Arial" pitchFamily="34" charset="0"/>
                        <a:buChar char="•"/>
                      </a:pPr>
                      <a:r>
                        <a:rPr lang="zh-TW" altLang="en-US" sz="1200" b="1" dirty="0" smtClean="0">
                          <a:latin typeface="微軟正黑體" pitchFamily="34" charset="-120"/>
                          <a:ea typeface="微軟正黑體" pitchFamily="34" charset="-120"/>
                        </a:rPr>
                        <a:t>癌症</a:t>
                      </a:r>
                      <a:r>
                        <a:rPr lang="en-US" altLang="zh-TW" sz="1200" b="1" dirty="0" smtClean="0">
                          <a:latin typeface="微軟正黑體" pitchFamily="34" charset="-120"/>
                          <a:ea typeface="微軟正黑體" pitchFamily="34" charset="-120"/>
                        </a:rPr>
                        <a:t>/</a:t>
                      </a:r>
                      <a:r>
                        <a:rPr lang="zh-TW" altLang="en-US" sz="1200" b="1" dirty="0" smtClean="0">
                          <a:latin typeface="微軟正黑體" pitchFamily="34" charset="-120"/>
                          <a:ea typeface="微軟正黑體" pitchFamily="34" charset="-120"/>
                        </a:rPr>
                        <a:t>重疾理賠</a:t>
                      </a:r>
                      <a:endParaRPr lang="en-US" altLang="zh-TW" sz="1200" b="1" dirty="0" smtClean="0">
                        <a:latin typeface="微軟正黑體" pitchFamily="34" charset="-120"/>
                        <a:ea typeface="微軟正黑體" pitchFamily="34" charset="-120"/>
                      </a:endParaRPr>
                    </a:p>
                    <a:p>
                      <a:pPr marL="180975" marR="0" indent="-180975" algn="l" defTabSz="914400" rtl="0" eaLnBrk="1" fontAlgn="auto" latinLnBrk="0" hangingPunct="1">
                        <a:lnSpc>
                          <a:spcPct val="100000"/>
                        </a:lnSpc>
                        <a:spcBef>
                          <a:spcPts val="0"/>
                        </a:spcBef>
                        <a:spcAft>
                          <a:spcPts val="0"/>
                        </a:spcAft>
                        <a:buClrTx/>
                        <a:buSzTx/>
                        <a:buFont typeface="Arial" pitchFamily="34" charset="0"/>
                        <a:buChar char="•"/>
                        <a:tabLst/>
                        <a:defRPr/>
                      </a:pPr>
                      <a:r>
                        <a:rPr lang="zh-TW" altLang="en-US" sz="1200" b="1" dirty="0" smtClean="0">
                          <a:latin typeface="微軟正黑體" pitchFamily="34" charset="-120"/>
                          <a:ea typeface="微軟正黑體" pitchFamily="34" charset="-120"/>
                        </a:rPr>
                        <a:t>醫療理賠</a:t>
                      </a:r>
                      <a:endParaRPr lang="en-US" altLang="zh-TW" sz="1200" b="1" dirty="0" smtClean="0">
                        <a:latin typeface="微軟正黑體" pitchFamily="34" charset="-120"/>
                        <a:ea typeface="微軟正黑體" pitchFamily="34" charset="-120"/>
                      </a:endParaRPr>
                    </a:p>
                    <a:p>
                      <a:pPr marL="180975" marR="0" indent="-180975" algn="l" defTabSz="914400" rtl="0" eaLnBrk="1" fontAlgn="auto" latinLnBrk="0" hangingPunct="1">
                        <a:lnSpc>
                          <a:spcPct val="100000"/>
                        </a:lnSpc>
                        <a:spcBef>
                          <a:spcPts val="0"/>
                        </a:spcBef>
                        <a:spcAft>
                          <a:spcPts val="0"/>
                        </a:spcAft>
                        <a:buClrTx/>
                        <a:buSzTx/>
                        <a:buFont typeface="Arial" pitchFamily="34" charset="0"/>
                        <a:buChar char="•"/>
                        <a:tabLst/>
                        <a:defRPr/>
                      </a:pPr>
                      <a:r>
                        <a:rPr lang="zh-TW" altLang="en-US" sz="1200" b="1" dirty="0" smtClean="0">
                          <a:latin typeface="微軟正黑體" pitchFamily="34" charset="-120"/>
                          <a:ea typeface="微軟正黑體" pitchFamily="34" charset="-120"/>
                        </a:rPr>
                        <a:t>附約理賠</a:t>
                      </a:r>
                    </a:p>
                  </a:txBody>
                  <a:tcPr anchor="ctr">
                    <a:lnT w="12700" cap="flat" cmpd="sng" algn="ctr">
                      <a:solidFill>
                        <a:schemeClr val="bg1"/>
                      </a:solidFill>
                      <a:prstDash val="solid"/>
                      <a:round/>
                      <a:headEnd type="none" w="med" len="med"/>
                      <a:tailEnd type="none" w="med" len="med"/>
                    </a:lnT>
                  </a:tcPr>
                </a:tc>
                <a:tc>
                  <a:txBody>
                    <a:bodyPr/>
                    <a:lstStyle/>
                    <a:p>
                      <a:r>
                        <a:rPr lang="en-US" altLang="zh-TW" sz="1200" b="1" dirty="0" smtClean="0">
                          <a:latin typeface="微軟正黑體" pitchFamily="34" charset="-120"/>
                          <a:ea typeface="微軟正黑體" pitchFamily="34" charset="-120"/>
                        </a:rPr>
                        <a:t>--</a:t>
                      </a:r>
                    </a:p>
                    <a:p>
                      <a:r>
                        <a:rPr lang="en-US" altLang="zh-TW" sz="1200" b="1" dirty="0" smtClean="0">
                          <a:latin typeface="微軟正黑體" pitchFamily="34" charset="-120"/>
                          <a:ea typeface="微軟正黑體" pitchFamily="34" charset="-120"/>
                        </a:rPr>
                        <a:t>--</a:t>
                      </a:r>
                    </a:p>
                    <a:p>
                      <a:r>
                        <a:rPr lang="en-US" altLang="zh-TW" sz="1200" b="1" dirty="0" smtClean="0">
                          <a:latin typeface="微軟正黑體" pitchFamily="34" charset="-120"/>
                          <a:ea typeface="微軟正黑體" pitchFamily="34" charset="-120"/>
                        </a:rPr>
                        <a:t>--</a:t>
                      </a:r>
                      <a:endParaRPr lang="zh-TW" altLang="en-US" sz="1200" b="1" dirty="0">
                        <a:latin typeface="微軟正黑體" pitchFamily="34" charset="-120"/>
                        <a:ea typeface="微軟正黑體" pitchFamily="34" charset="-12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1"/>
                  </a:ext>
                </a:extLst>
              </a:tr>
              <a:tr h="274362">
                <a:tc>
                  <a:txBody>
                    <a:bodyPr/>
                    <a:lstStyle/>
                    <a:p>
                      <a:pPr marL="180975" indent="-180975">
                        <a:buFont typeface="Arial" pitchFamily="34" charset="0"/>
                        <a:buChar char="•"/>
                      </a:pPr>
                      <a:r>
                        <a:rPr lang="zh-TW" altLang="en-US" sz="1200" b="1" dirty="0" smtClean="0">
                          <a:latin typeface="微軟正黑體" pitchFamily="34" charset="-120"/>
                          <a:ea typeface="微軟正黑體" pitchFamily="34" charset="-120"/>
                        </a:rPr>
                        <a:t>身故理賠</a:t>
                      </a:r>
                      <a:endParaRPr lang="zh-TW" altLang="en-US" sz="1200" b="1" dirty="0">
                        <a:latin typeface="微軟正黑體" pitchFamily="34" charset="-120"/>
                        <a:ea typeface="微軟正黑體" pitchFamily="34" charset="-120"/>
                      </a:endParaRPr>
                    </a:p>
                  </a:txBody>
                  <a:tcPr anchor="ctr"/>
                </a:tc>
                <a:tc>
                  <a:txBody>
                    <a:bodyPr/>
                    <a:lstStyle/>
                    <a:p>
                      <a:r>
                        <a:rPr lang="en-US" altLang="zh-TW" sz="1200" b="1" dirty="0" smtClean="0">
                          <a:latin typeface="微軟正黑體" pitchFamily="34" charset="-120"/>
                          <a:ea typeface="微軟正黑體" pitchFamily="34" charset="-120"/>
                        </a:rPr>
                        <a:t>--</a:t>
                      </a:r>
                      <a:endParaRPr lang="zh-TW" altLang="en-US" sz="1200" b="1" dirty="0">
                        <a:latin typeface="微軟正黑體" pitchFamily="34" charset="-120"/>
                        <a:ea typeface="微軟正黑體" pitchFamily="34" charset="-120"/>
                      </a:endParaRPr>
                    </a:p>
                  </a:txBody>
                  <a:tcPr anchor="ctr"/>
                </a:tc>
                <a:extLst>
                  <a:ext uri="{0D108BD9-81ED-4DB2-BD59-A6C34878D82A}">
                    <a16:rowId xmlns:a16="http://schemas.microsoft.com/office/drawing/2014/main" val="10002"/>
                  </a:ext>
                </a:extLst>
              </a:tr>
              <a:tr h="684588">
                <a:tc>
                  <a:txBody>
                    <a:bodyPr/>
                    <a:lstStyle/>
                    <a:p>
                      <a:pPr marL="180975" indent="-180975">
                        <a:buFont typeface="Arial" pitchFamily="34" charset="0"/>
                        <a:buChar char="•"/>
                      </a:pPr>
                      <a:r>
                        <a:rPr lang="zh-TW" altLang="en-US" sz="1200" b="1" dirty="0" smtClean="0">
                          <a:latin typeface="微軟正黑體" pitchFamily="34" charset="-120"/>
                          <a:ea typeface="微軟正黑體" pitchFamily="34" charset="-120"/>
                        </a:rPr>
                        <a:t>生存</a:t>
                      </a:r>
                      <a:r>
                        <a:rPr lang="en-US" altLang="zh-TW" sz="1200" b="1" dirty="0" smtClean="0">
                          <a:latin typeface="微軟正黑體" pitchFamily="34" charset="-120"/>
                          <a:ea typeface="微軟正黑體" pitchFamily="34" charset="-120"/>
                        </a:rPr>
                        <a:t>/</a:t>
                      </a:r>
                      <a:r>
                        <a:rPr lang="zh-TW" altLang="en-US" sz="1200" b="1" dirty="0" smtClean="0">
                          <a:latin typeface="微軟正黑體" pitchFamily="34" charset="-120"/>
                          <a:ea typeface="微軟正黑體" pitchFamily="34" charset="-120"/>
                        </a:rPr>
                        <a:t>滿期</a:t>
                      </a:r>
                      <a:r>
                        <a:rPr lang="en-US" altLang="zh-TW" sz="1200" b="1" dirty="0" smtClean="0">
                          <a:latin typeface="微軟正黑體" pitchFamily="34" charset="-120"/>
                          <a:ea typeface="微軟正黑體" pitchFamily="34" charset="-120"/>
                        </a:rPr>
                        <a:t>/</a:t>
                      </a:r>
                      <a:r>
                        <a:rPr lang="zh-TW" altLang="en-US" sz="1200" b="1" dirty="0" smtClean="0">
                          <a:latin typeface="微軟正黑體" pitchFamily="34" charset="-120"/>
                          <a:ea typeface="微軟正黑體" pitchFamily="34" charset="-120"/>
                        </a:rPr>
                        <a:t>年金</a:t>
                      </a:r>
                      <a:endParaRPr lang="en-US" altLang="zh-TW" sz="1200" b="1" dirty="0" smtClean="0">
                        <a:latin typeface="微軟正黑體" pitchFamily="34" charset="-120"/>
                        <a:ea typeface="微軟正黑體" pitchFamily="34" charset="-120"/>
                      </a:endParaRPr>
                    </a:p>
                    <a:p>
                      <a:pPr marL="180975" marR="0" indent="-180975" algn="l" defTabSz="914400" rtl="0" eaLnBrk="1" fontAlgn="auto" latinLnBrk="0" hangingPunct="1">
                        <a:lnSpc>
                          <a:spcPct val="100000"/>
                        </a:lnSpc>
                        <a:spcBef>
                          <a:spcPts val="0"/>
                        </a:spcBef>
                        <a:spcAft>
                          <a:spcPts val="0"/>
                        </a:spcAft>
                        <a:buClrTx/>
                        <a:buSzTx/>
                        <a:buFont typeface="Arial" pitchFamily="34" charset="0"/>
                        <a:buChar char="•"/>
                        <a:tabLst/>
                        <a:defRPr/>
                      </a:pPr>
                      <a:r>
                        <a:rPr lang="zh-TW" altLang="en-US" sz="1200" b="1" dirty="0" smtClean="0">
                          <a:latin typeface="微軟正黑體" pitchFamily="34" charset="-120"/>
                          <a:ea typeface="微軟正黑體" pitchFamily="34" charset="-120"/>
                        </a:rPr>
                        <a:t>紅利給付</a:t>
                      </a:r>
                    </a:p>
                    <a:p>
                      <a:pPr marL="180975" marR="0" indent="-180975" algn="l" defTabSz="914400" rtl="0" eaLnBrk="1" fontAlgn="auto" latinLnBrk="0" hangingPunct="1">
                        <a:lnSpc>
                          <a:spcPct val="100000"/>
                        </a:lnSpc>
                        <a:spcBef>
                          <a:spcPts val="0"/>
                        </a:spcBef>
                        <a:spcAft>
                          <a:spcPts val="0"/>
                        </a:spcAft>
                        <a:buClrTx/>
                        <a:buSzTx/>
                        <a:buFont typeface="Arial" pitchFamily="34" charset="0"/>
                        <a:buChar char="•"/>
                        <a:tabLst/>
                        <a:defRPr/>
                      </a:pPr>
                      <a:r>
                        <a:rPr lang="zh-TW" altLang="en-US" sz="1200" b="1" dirty="0" smtClean="0">
                          <a:latin typeface="微軟正黑體" pitchFamily="34" charset="-120"/>
                          <a:ea typeface="微軟正黑體" pitchFamily="34" charset="-120"/>
                        </a:rPr>
                        <a:t>解約金</a:t>
                      </a:r>
                    </a:p>
                  </a:txBody>
                  <a:tcPr anchor="ctr"/>
                </a:tc>
                <a:tc>
                  <a:txBody>
                    <a:bodyPr/>
                    <a:lstStyle/>
                    <a:p>
                      <a:r>
                        <a:rPr lang="en-US" altLang="zh-TW" sz="1200" b="1" dirty="0" smtClean="0">
                          <a:latin typeface="微軟正黑體" pitchFamily="34" charset="-120"/>
                          <a:ea typeface="微軟正黑體" pitchFamily="34" charset="-120"/>
                        </a:rPr>
                        <a:t>--</a:t>
                      </a:r>
                    </a:p>
                    <a:p>
                      <a:r>
                        <a:rPr lang="en-US" altLang="zh-TW" sz="1200" b="1" dirty="0" smtClean="0">
                          <a:latin typeface="微軟正黑體" pitchFamily="34" charset="-120"/>
                          <a:ea typeface="微軟正黑體" pitchFamily="34" charset="-120"/>
                        </a:rPr>
                        <a:t>--</a:t>
                      </a:r>
                    </a:p>
                    <a:p>
                      <a:r>
                        <a:rPr lang="en-US" altLang="zh-TW" sz="1200" b="1" dirty="0" smtClean="0">
                          <a:latin typeface="微軟正黑體" pitchFamily="34" charset="-120"/>
                          <a:ea typeface="微軟正黑體" pitchFamily="34" charset="-120"/>
                        </a:rPr>
                        <a:t>--</a:t>
                      </a:r>
                    </a:p>
                  </a:txBody>
                  <a:tcPr anchor="ctr"/>
                </a:tc>
                <a:extLst>
                  <a:ext uri="{0D108BD9-81ED-4DB2-BD59-A6C34878D82A}">
                    <a16:rowId xmlns:a16="http://schemas.microsoft.com/office/drawing/2014/main" val="10003"/>
                  </a:ext>
                </a:extLst>
              </a:tr>
            </a:tbl>
          </a:graphicData>
        </a:graphic>
      </p:graphicFrame>
      <p:sp>
        <p:nvSpPr>
          <p:cNvPr id="23" name="文字方塊 22"/>
          <p:cNvSpPr txBox="1"/>
          <p:nvPr/>
        </p:nvSpPr>
        <p:spPr>
          <a:xfrm rot="20769622">
            <a:off x="2647269" y="6190830"/>
            <a:ext cx="1446634" cy="338554"/>
          </a:xfrm>
          <a:prstGeom prst="rect">
            <a:avLst/>
          </a:prstGeom>
          <a:solidFill>
            <a:srgbClr val="FFFFFF">
              <a:alpha val="69804"/>
            </a:srgbClr>
          </a:solidFill>
        </p:spPr>
        <p:txBody>
          <a:bodyPr wrap="square" rtlCol="0">
            <a:spAutoFit/>
          </a:bodyPr>
          <a:lstStyle/>
          <a:p>
            <a:pPr algn="ctr"/>
            <a:r>
              <a:rPr lang="zh-TW" altLang="en-US" sz="1600" b="1" u="none" dirty="0">
                <a:solidFill>
                  <a:srgbClr val="C00000"/>
                </a:solidFill>
                <a:latin typeface="微軟正黑體" pitchFamily="34" charset="-120"/>
                <a:ea typeface="微軟正黑體" pitchFamily="34" charset="-120"/>
              </a:rPr>
              <a:t>投資組成部分</a:t>
            </a:r>
          </a:p>
        </p:txBody>
      </p:sp>
      <p:sp>
        <p:nvSpPr>
          <p:cNvPr id="24" name="矩形 23"/>
          <p:cNvSpPr/>
          <p:nvPr/>
        </p:nvSpPr>
        <p:spPr>
          <a:xfrm>
            <a:off x="4355976" y="4870287"/>
            <a:ext cx="4536504" cy="1989301"/>
          </a:xfrm>
          <a:prstGeom prst="rect">
            <a:avLst/>
          </a:prstGeom>
          <a:solidFill>
            <a:srgbClr val="D9D9D9">
              <a:alpha val="69804"/>
            </a:srgbClr>
          </a:solidFill>
          <a:ln>
            <a:solidFill>
              <a:schemeClr val="bg1">
                <a:lumMod val="50000"/>
              </a:schemeClr>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graphicFrame>
        <p:nvGraphicFramePr>
          <p:cNvPr id="14" name="表格 13"/>
          <p:cNvGraphicFramePr>
            <a:graphicFrameLocks noGrp="1"/>
          </p:cNvGraphicFramePr>
          <p:nvPr>
            <p:extLst>
              <p:ext uri="{D42A27DB-BD31-4B8C-83A1-F6EECF244321}">
                <p14:modId xmlns:p14="http://schemas.microsoft.com/office/powerpoint/2010/main" val="2510310556"/>
              </p:ext>
            </p:extLst>
          </p:nvPr>
        </p:nvGraphicFramePr>
        <p:xfrm>
          <a:off x="5075082" y="5252827"/>
          <a:ext cx="1549146" cy="1224221"/>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20000"/>
                    </a:ext>
                  </a:extLst>
                </a:gridCol>
                <a:gridCol w="63327">
                  <a:extLst>
                    <a:ext uri="{9D8B030D-6E8A-4147-A177-3AD203B41FA5}">
                      <a16:colId xmlns:a16="http://schemas.microsoft.com/office/drawing/2014/main" val="20001"/>
                    </a:ext>
                  </a:extLst>
                </a:gridCol>
                <a:gridCol w="765739">
                  <a:extLst>
                    <a:ext uri="{9D8B030D-6E8A-4147-A177-3AD203B41FA5}">
                      <a16:colId xmlns:a16="http://schemas.microsoft.com/office/drawing/2014/main" val="20002"/>
                    </a:ext>
                  </a:extLst>
                </a:gridCol>
              </a:tblGrid>
              <a:tr h="437845">
                <a:tc rowSpan="2">
                  <a:txBody>
                    <a:bodyPr/>
                    <a:lstStyle/>
                    <a:p>
                      <a:pPr algn="ctr"/>
                      <a:r>
                        <a:rPr lang="zh-TW" altLang="en-US" sz="1200" b="1" dirty="0" smtClean="0">
                          <a:solidFill>
                            <a:schemeClr val="tx1"/>
                          </a:solidFill>
                          <a:latin typeface="微軟正黑體" pitchFamily="34" charset="-120"/>
                          <a:ea typeface="微軟正黑體" pitchFamily="34" charset="-120"/>
                        </a:rPr>
                        <a:t>身故</a:t>
                      </a:r>
                      <a:endParaRPr lang="en-US" altLang="zh-TW" sz="1200" b="1" dirty="0" smtClean="0">
                        <a:solidFill>
                          <a:schemeClr val="tx1"/>
                        </a:solidFill>
                        <a:latin typeface="微軟正黑體" pitchFamily="34" charset="-120"/>
                        <a:ea typeface="微軟正黑體" pitchFamily="34" charset="-120"/>
                      </a:endParaRPr>
                    </a:p>
                    <a:p>
                      <a:pPr algn="ctr"/>
                      <a:r>
                        <a:rPr lang="zh-TW" altLang="en-US" sz="1200" b="1" dirty="0" smtClean="0">
                          <a:solidFill>
                            <a:schemeClr val="tx1"/>
                          </a:solidFill>
                          <a:latin typeface="微軟正黑體" pitchFamily="34" charset="-120"/>
                          <a:ea typeface="微軟正黑體" pitchFamily="34" charset="-120"/>
                        </a:rPr>
                        <a:t>保險金</a:t>
                      </a:r>
                      <a:endParaRPr lang="en-US" altLang="zh-TW" sz="1200" b="1" dirty="0" smtClean="0">
                        <a:solidFill>
                          <a:schemeClr val="tx1"/>
                        </a:solidFill>
                        <a:latin typeface="微軟正黑體" pitchFamily="34" charset="-120"/>
                        <a:ea typeface="微軟正黑體" pitchFamily="34" charset="-120"/>
                      </a:endParaRPr>
                    </a:p>
                    <a:p>
                      <a:pPr algn="ctr"/>
                      <a:r>
                        <a:rPr lang="zh-TW" altLang="en-US" sz="1200" b="1" dirty="0" smtClean="0">
                          <a:solidFill>
                            <a:schemeClr val="tx1"/>
                          </a:solidFill>
                          <a:latin typeface="微軟正黑體" pitchFamily="34" charset="-120"/>
                          <a:ea typeface="微軟正黑體" pitchFamily="34" charset="-120"/>
                        </a:rPr>
                        <a:t>給付</a:t>
                      </a:r>
                      <a:endParaRPr lang="en-US" altLang="zh-TW" sz="1200" b="1" dirty="0" smtClean="0">
                        <a:solidFill>
                          <a:schemeClr val="tx1"/>
                        </a:solidFill>
                        <a:latin typeface="微軟正黑體" pitchFamily="34" charset="-120"/>
                        <a:ea typeface="微軟正黑體" pitchFamily="34" charset="-120"/>
                      </a:endParaRPr>
                    </a:p>
                    <a:p>
                      <a:pPr algn="ctr"/>
                      <a:r>
                        <a:rPr lang="en-US" altLang="zh-TW" sz="1200" b="1" dirty="0" smtClean="0">
                          <a:solidFill>
                            <a:schemeClr val="tx1"/>
                          </a:solidFill>
                          <a:latin typeface="微軟正黑體" pitchFamily="34" charset="-120"/>
                          <a:ea typeface="微軟正黑體" pitchFamily="34" charset="-120"/>
                        </a:rPr>
                        <a:t>(DB)</a:t>
                      </a:r>
                    </a:p>
                  </a:txBody>
                  <a:tcPr marL="0" marR="0" marT="36000" marB="36000"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rowSpan="2">
                  <a:txBody>
                    <a:bodyPr/>
                    <a:lstStyle/>
                    <a:p>
                      <a:pPr algn="ctr"/>
                      <a:endParaRPr lang="zh-TW" altLang="en-US" sz="1200" b="1" dirty="0">
                        <a:solidFill>
                          <a:schemeClr val="tx1"/>
                        </a:solidFill>
                        <a:latin typeface="微軟正黑體" pitchFamily="34" charset="-120"/>
                        <a:ea typeface="微軟正黑體" pitchFamily="34" charset="-120"/>
                      </a:endParaRPr>
                    </a:p>
                  </a:txBody>
                  <a:tcPr marL="0" marR="0" marT="36000" marB="36000" anchor="ctr">
                    <a:lnL w="19050" cap="flat" cmpd="sng" algn="ctr">
                      <a:solidFill>
                        <a:schemeClr val="accent4"/>
                      </a:solidFill>
                      <a:prstDash val="solid"/>
                      <a:round/>
                      <a:headEnd type="none" w="med" len="med"/>
                      <a:tailEnd type="none" w="med" len="med"/>
                    </a:lnL>
                    <a:lnR w="19050" cap="flat" cmpd="sng" algn="ctr">
                      <a:solidFill>
                        <a:srgbClr val="C00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n-US" altLang="zh-TW" sz="1200" b="1" dirty="0" smtClean="0">
                          <a:solidFill>
                            <a:schemeClr val="bg1"/>
                          </a:solidFill>
                          <a:latin typeface="微軟正黑體" pitchFamily="34" charset="-120"/>
                          <a:ea typeface="微軟正黑體" pitchFamily="34" charset="-120"/>
                        </a:rPr>
                        <a:t>DB-SV</a:t>
                      </a:r>
                    </a:p>
                    <a:p>
                      <a:pPr algn="ctr"/>
                      <a:r>
                        <a:rPr lang="en-US" altLang="zh-TW" sz="1200" b="1" dirty="0" smtClean="0">
                          <a:solidFill>
                            <a:schemeClr val="bg1"/>
                          </a:solidFill>
                          <a:latin typeface="微軟正黑體" pitchFamily="34" charset="-120"/>
                          <a:ea typeface="微軟正黑體" pitchFamily="34" charset="-120"/>
                        </a:rPr>
                        <a:t>(</a:t>
                      </a:r>
                      <a:r>
                        <a:rPr lang="zh-TW" altLang="en-US" sz="1200" b="1" dirty="0" smtClean="0">
                          <a:solidFill>
                            <a:schemeClr val="bg1"/>
                          </a:solidFill>
                          <a:latin typeface="微軟正黑體" pitchFamily="34" charset="-120"/>
                          <a:ea typeface="微軟正黑體" pitchFamily="34" charset="-120"/>
                        </a:rPr>
                        <a:t>淨危額</a:t>
                      </a:r>
                      <a:r>
                        <a:rPr lang="en-US" altLang="zh-TW" sz="1200" b="1" dirty="0" smtClean="0">
                          <a:solidFill>
                            <a:schemeClr val="bg1"/>
                          </a:solidFill>
                          <a:latin typeface="微軟正黑體" pitchFamily="34" charset="-120"/>
                          <a:ea typeface="微軟正黑體" pitchFamily="34" charset="-120"/>
                        </a:rPr>
                        <a:t>)</a:t>
                      </a:r>
                      <a:endParaRPr lang="zh-TW" altLang="en-US" sz="1200" b="1" dirty="0">
                        <a:solidFill>
                          <a:schemeClr val="bg1"/>
                        </a:solidFill>
                        <a:latin typeface="微軟正黑體" pitchFamily="34" charset="-120"/>
                        <a:ea typeface="微軟正黑體" pitchFamily="34" charset="-120"/>
                      </a:endParaRPr>
                    </a:p>
                  </a:txBody>
                  <a:tcPr marL="0" marR="0" marT="36000" marB="36000" anchor="ctr">
                    <a:lnL w="19050" cap="flat" cmpd="sng" algn="ctr">
                      <a:solidFill>
                        <a:srgbClr val="C00000"/>
                      </a:solidFill>
                      <a:prstDash val="solid"/>
                      <a:round/>
                      <a:headEnd type="none" w="med" len="med"/>
                      <a:tailEnd type="none" w="med" len="med"/>
                    </a:lnL>
                    <a:lnR w="19050" cap="flat" cmpd="sng" algn="ctr">
                      <a:solidFill>
                        <a:srgbClr val="C00000"/>
                      </a:solid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0"/>
                  </a:ext>
                </a:extLst>
              </a:tr>
              <a:tr h="786376">
                <a:tc vMerge="1">
                  <a:txBody>
                    <a:bodyPr/>
                    <a:lstStyle/>
                    <a:p>
                      <a:pPr algn="ctr"/>
                      <a:endParaRPr lang="zh-TW" altLang="en-US" sz="1200" b="1" dirty="0">
                        <a:solidFill>
                          <a:schemeClr val="tx1"/>
                        </a:solidFill>
                        <a:latin typeface="微軟正黑體" pitchFamily="34" charset="-120"/>
                        <a:ea typeface="微軟正黑體" pitchFamily="34" charset="-120"/>
                      </a:endParaRPr>
                    </a:p>
                  </a:txBody>
                  <a:tcPr marL="0" marR="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pPr algn="ctr"/>
                      <a:endParaRPr lang="zh-TW" altLang="en-US" sz="1200" b="1" dirty="0">
                        <a:solidFill>
                          <a:schemeClr val="tx1"/>
                        </a:solidFill>
                        <a:latin typeface="微軟正黑體" pitchFamily="34" charset="-120"/>
                        <a:ea typeface="微軟正黑體" pitchFamily="34" charset="-120"/>
                      </a:endParaRPr>
                    </a:p>
                  </a:txBody>
                  <a:tcPr marL="0" marR="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zh-TW" altLang="en-US" sz="1200" b="1" dirty="0" smtClean="0">
                          <a:solidFill>
                            <a:schemeClr val="tx1"/>
                          </a:solidFill>
                          <a:latin typeface="微軟正黑體" pitchFamily="34" charset="-120"/>
                          <a:ea typeface="微軟正黑體" pitchFamily="34" charset="-120"/>
                        </a:rPr>
                        <a:t>相對應</a:t>
                      </a:r>
                      <a:endParaRPr lang="en-US" altLang="zh-TW" sz="1200" b="1" dirty="0" smtClean="0">
                        <a:solidFill>
                          <a:schemeClr val="tx1"/>
                        </a:solidFill>
                        <a:latin typeface="微軟正黑體" pitchFamily="34" charset="-120"/>
                        <a:ea typeface="微軟正黑體" pitchFamily="34" charset="-120"/>
                      </a:endParaRPr>
                    </a:p>
                    <a:p>
                      <a:pPr algn="ctr"/>
                      <a:r>
                        <a:rPr lang="zh-TW" altLang="en-US" sz="1200" b="1" dirty="0" smtClean="0">
                          <a:solidFill>
                            <a:schemeClr val="tx1"/>
                          </a:solidFill>
                          <a:latin typeface="微軟正黑體" pitchFamily="34" charset="-120"/>
                          <a:ea typeface="微軟正黑體" pitchFamily="34" charset="-120"/>
                        </a:rPr>
                        <a:t>解約金</a:t>
                      </a:r>
                      <a:endParaRPr lang="en-US" altLang="zh-TW" sz="1200" b="1" dirty="0" smtClean="0">
                        <a:solidFill>
                          <a:schemeClr val="tx1"/>
                        </a:solidFill>
                        <a:latin typeface="微軟正黑體" pitchFamily="34" charset="-120"/>
                        <a:ea typeface="微軟正黑體" pitchFamily="34" charset="-120"/>
                      </a:endParaRPr>
                    </a:p>
                    <a:p>
                      <a:pPr algn="ctr"/>
                      <a:r>
                        <a:rPr lang="en-US" altLang="zh-TW" sz="1200" b="1" dirty="0" smtClean="0">
                          <a:solidFill>
                            <a:schemeClr val="tx1"/>
                          </a:solidFill>
                          <a:latin typeface="微軟正黑體" pitchFamily="34" charset="-120"/>
                          <a:ea typeface="微軟正黑體" pitchFamily="34" charset="-120"/>
                        </a:rPr>
                        <a:t>(SV)</a:t>
                      </a:r>
                      <a:endParaRPr lang="zh-TW" altLang="en-US" sz="1200" b="1" dirty="0">
                        <a:solidFill>
                          <a:schemeClr val="tx1"/>
                        </a:solidFill>
                        <a:latin typeface="微軟正黑體" pitchFamily="34" charset="-120"/>
                        <a:ea typeface="微軟正黑體" pitchFamily="34" charset="-120"/>
                      </a:endParaRPr>
                    </a:p>
                  </a:txBody>
                  <a:tcPr marL="0" marR="0" marT="36000" marB="36000" anchor="ctr">
                    <a:lnL w="19050" cap="flat" cmpd="sng" algn="ctr">
                      <a:solidFill>
                        <a:srgbClr val="0000FF"/>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C00000"/>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0001"/>
                  </a:ext>
                </a:extLst>
              </a:tr>
            </a:tbl>
          </a:graphicData>
        </a:graphic>
      </p:graphicFrame>
      <p:sp>
        <p:nvSpPr>
          <p:cNvPr id="15" name="右大括弧 14"/>
          <p:cNvSpPr/>
          <p:nvPr/>
        </p:nvSpPr>
        <p:spPr bwMode="auto">
          <a:xfrm>
            <a:off x="6671864" y="5252826"/>
            <a:ext cx="99889" cy="432000"/>
          </a:xfrm>
          <a:prstGeom prst="rightBrace">
            <a:avLst/>
          </a:prstGeom>
          <a:noFill/>
          <a:ln w="19050"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TW" altLang="en-US">
              <a:solidFill>
                <a:prstClr val="black"/>
              </a:solidFill>
              <a:latin typeface="Times New Roman"/>
              <a:ea typeface="新細明體"/>
            </a:endParaRPr>
          </a:p>
        </p:txBody>
      </p:sp>
      <p:sp>
        <p:nvSpPr>
          <p:cNvPr id="16" name="文字方塊 15"/>
          <p:cNvSpPr txBox="1"/>
          <p:nvPr/>
        </p:nvSpPr>
        <p:spPr>
          <a:xfrm>
            <a:off x="6714072" y="5335915"/>
            <a:ext cx="813322" cy="276999"/>
          </a:xfrm>
          <a:prstGeom prst="rect">
            <a:avLst/>
          </a:prstGeom>
          <a:noFill/>
        </p:spPr>
        <p:txBody>
          <a:bodyPr wrap="square" rtlCol="0">
            <a:spAutoFit/>
          </a:bodyPr>
          <a:lstStyle/>
          <a:p>
            <a:r>
              <a:rPr lang="zh-TW" altLang="en-US" sz="1200" b="1" u="none" dirty="0">
                <a:solidFill>
                  <a:srgbClr val="C00000"/>
                </a:solidFill>
                <a:latin typeface="微軟正黑體" pitchFamily="34" charset="-120"/>
                <a:ea typeface="微軟正黑體" pitchFamily="34" charset="-120"/>
              </a:rPr>
              <a:t>實際理賠</a:t>
            </a:r>
          </a:p>
        </p:txBody>
      </p:sp>
      <p:sp>
        <p:nvSpPr>
          <p:cNvPr id="18" name="文字方塊 17"/>
          <p:cNvSpPr txBox="1"/>
          <p:nvPr/>
        </p:nvSpPr>
        <p:spPr>
          <a:xfrm>
            <a:off x="6710032" y="5857513"/>
            <a:ext cx="813322" cy="461665"/>
          </a:xfrm>
          <a:prstGeom prst="rect">
            <a:avLst/>
          </a:prstGeom>
          <a:noFill/>
        </p:spPr>
        <p:txBody>
          <a:bodyPr wrap="square" rtlCol="0">
            <a:spAutoFit/>
          </a:bodyPr>
          <a:lstStyle/>
          <a:p>
            <a:r>
              <a:rPr lang="zh-TW" altLang="en-US" sz="1200" b="1" u="none" dirty="0">
                <a:solidFill>
                  <a:srgbClr val="0000FF"/>
                </a:solidFill>
                <a:latin typeface="微軟正黑體" pitchFamily="34" charset="-120"/>
                <a:ea typeface="微軟正黑體" pitchFamily="34" charset="-120"/>
              </a:rPr>
              <a:t>排除投資組成部分</a:t>
            </a:r>
          </a:p>
        </p:txBody>
      </p:sp>
      <p:sp>
        <p:nvSpPr>
          <p:cNvPr id="19" name="右大括弧 18"/>
          <p:cNvSpPr/>
          <p:nvPr/>
        </p:nvSpPr>
        <p:spPr bwMode="auto">
          <a:xfrm>
            <a:off x="6669060" y="5699814"/>
            <a:ext cx="110207" cy="774000"/>
          </a:xfrm>
          <a:prstGeom prst="rightBrace">
            <a:avLst/>
          </a:prstGeom>
          <a:noFill/>
          <a:ln w="19050"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TW" altLang="en-US">
              <a:solidFill>
                <a:prstClr val="black"/>
              </a:solidFill>
              <a:latin typeface="Times New Roman"/>
              <a:ea typeface="新細明體"/>
            </a:endParaRPr>
          </a:p>
        </p:txBody>
      </p:sp>
    </p:spTree>
    <p:extLst>
      <p:ext uri="{BB962C8B-B14F-4D97-AF65-F5344CB8AC3E}">
        <p14:creationId xmlns:p14="http://schemas.microsoft.com/office/powerpoint/2010/main" val="195928891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1"/>
          <p:cNvSpPr/>
          <p:nvPr/>
        </p:nvSpPr>
        <p:spPr>
          <a:xfrm>
            <a:off x="0" y="3"/>
            <a:ext cx="3203848" cy="6858000"/>
          </a:xfrm>
          <a:prstGeom prst="rect">
            <a:avLst/>
          </a:prstGeom>
          <a:solidFill>
            <a:srgbClr val="C00000"/>
          </a:solidFill>
          <a:ln w="12700" cap="flat" cmpd="sng" algn="ctr">
            <a:noFill/>
            <a:prstDash val="solid"/>
            <a:miter lim="800000"/>
          </a:ln>
          <a:effectLst/>
        </p:spPr>
        <p:txBody>
          <a:bodyPr rtlCol="0" anchor="ctr"/>
          <a:lstStyle/>
          <a:p>
            <a:pPr algn="ctr" fontAlgn="auto">
              <a:spcBef>
                <a:spcPts val="0"/>
              </a:spcBef>
              <a:spcAft>
                <a:spcPts val="0"/>
              </a:spcAft>
              <a:defRPr/>
            </a:pPr>
            <a:endParaRPr kumimoji="0" lang="en-US" sz="1400" b="1" u="none" kern="0">
              <a:solidFill>
                <a:sysClr val="window" lastClr="FFFFFF"/>
              </a:solidFill>
              <a:latin typeface="微軟正黑體" pitchFamily="34" charset="-120"/>
              <a:ea typeface="微軟正黑體" pitchFamily="34" charset="-120"/>
            </a:endParaRPr>
          </a:p>
        </p:txBody>
      </p:sp>
      <p:sp>
        <p:nvSpPr>
          <p:cNvPr id="56" name="Text Placeholder 3"/>
          <p:cNvSpPr txBox="1">
            <a:spLocks/>
          </p:cNvSpPr>
          <p:nvPr/>
        </p:nvSpPr>
        <p:spPr>
          <a:xfrm>
            <a:off x="107504" y="765545"/>
            <a:ext cx="2957512" cy="73883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fontAlgn="auto">
              <a:spcBef>
                <a:spcPct val="20000"/>
              </a:spcBef>
              <a:spcAft>
                <a:spcPts val="0"/>
              </a:spcAft>
              <a:defRPr/>
            </a:pPr>
            <a:r>
              <a:rPr kumimoji="0" lang="en-US" altLang="zh-TW" sz="4800" b="1" i="1" u="none" kern="0" dirty="0" smtClean="0">
                <a:solidFill>
                  <a:sysClr val="window" lastClr="FFFFFF"/>
                </a:solidFill>
                <a:latin typeface="微軟正黑體" pitchFamily="34" charset="-120"/>
                <a:ea typeface="微軟正黑體" pitchFamily="34" charset="-120"/>
              </a:rPr>
              <a:t>Topic 3.</a:t>
            </a:r>
            <a:endParaRPr kumimoji="0" lang="en-US" sz="4800" b="1" i="1" u="none" kern="0" dirty="0">
              <a:solidFill>
                <a:sysClr val="window" lastClr="FFFFFF"/>
              </a:solidFill>
              <a:latin typeface="微軟正黑體" pitchFamily="34" charset="-120"/>
              <a:ea typeface="微軟正黑體" pitchFamily="34" charset="-120"/>
            </a:endParaRPr>
          </a:p>
        </p:txBody>
      </p:sp>
      <p:sp>
        <p:nvSpPr>
          <p:cNvPr id="51" name="文字方塊 50"/>
          <p:cNvSpPr txBox="1"/>
          <p:nvPr/>
        </p:nvSpPr>
        <p:spPr>
          <a:xfrm>
            <a:off x="3779912" y="1878879"/>
            <a:ext cx="5328592" cy="831189"/>
          </a:xfrm>
          <a:prstGeom prst="rect">
            <a:avLst/>
          </a:prstGeom>
          <a:noFill/>
        </p:spPr>
        <p:txBody>
          <a:bodyPr wrap="square" rtlCol="0">
            <a:spAutoFit/>
          </a:bodyPr>
          <a:lstStyle/>
          <a:p>
            <a:r>
              <a:rPr lang="zh-TW" altLang="en-US" sz="4800" b="1" u="none" dirty="0" smtClean="0">
                <a:solidFill>
                  <a:srgbClr val="C00000"/>
                </a:solidFill>
                <a:latin typeface="微軟正黑體" pitchFamily="34" charset="-120"/>
                <a:ea typeface="微軟正黑體" pitchFamily="34" charset="-120"/>
              </a:rPr>
              <a:t>主管機關要求時程</a:t>
            </a:r>
            <a:endParaRPr lang="zh-TW" altLang="en-US" sz="4800" b="1" u="none" strike="sngStrike" dirty="0" smtClean="0">
              <a:solidFill>
                <a:srgbClr val="C00000"/>
              </a:solidFill>
              <a:latin typeface="微軟正黑體" pitchFamily="34" charset="-120"/>
              <a:ea typeface="微軟正黑體" pitchFamily="34" charset="-120"/>
            </a:endParaRPr>
          </a:p>
        </p:txBody>
      </p:sp>
      <p:grpSp>
        <p:nvGrpSpPr>
          <p:cNvPr id="2" name="群組 1"/>
          <p:cNvGrpSpPr/>
          <p:nvPr/>
        </p:nvGrpSpPr>
        <p:grpSpPr>
          <a:xfrm>
            <a:off x="3923928" y="3205592"/>
            <a:ext cx="4176464" cy="1214356"/>
            <a:chOff x="3347864" y="3205532"/>
            <a:chExt cx="4176464" cy="1214355"/>
          </a:xfrm>
        </p:grpSpPr>
        <p:sp>
          <p:nvSpPr>
            <p:cNvPr id="63" name="Rectangle 76"/>
            <p:cNvSpPr/>
            <p:nvPr/>
          </p:nvSpPr>
          <p:spPr>
            <a:xfrm>
              <a:off x="3347864" y="3205532"/>
              <a:ext cx="4176464" cy="1214355"/>
            </a:xfrm>
            <a:prstGeom prst="rect">
              <a:avLst/>
            </a:prstGeom>
            <a:noFill/>
            <a:ln w="12700" cap="flat" cmpd="sng" algn="ctr">
              <a:noFill/>
              <a:prstDash val="solid"/>
              <a:miter lim="800000"/>
            </a:ln>
            <a:effectLst/>
          </p:spPr>
          <p:txBody>
            <a:bodyPr lIns="0" rtlCol="0" anchor="t"/>
            <a:lstStyle/>
            <a:p>
              <a:pPr fontAlgn="auto">
                <a:spcBef>
                  <a:spcPts val="600"/>
                </a:spcBef>
                <a:spcAft>
                  <a:spcPts val="300"/>
                </a:spcAft>
                <a:defRPr/>
              </a:pPr>
              <a:r>
                <a:rPr kumimoji="0" lang="en-US" altLang="zh-TW" sz="2800" b="1" u="none" kern="0" dirty="0" smtClean="0">
                  <a:solidFill>
                    <a:srgbClr val="C00000"/>
                  </a:solidFill>
                  <a:latin typeface="微軟正黑體" pitchFamily="34" charset="-120"/>
                  <a:ea typeface="微軟正黑體" pitchFamily="34" charset="-120"/>
                  <a:cs typeface="微軟正黑體 Light" pitchFamily="34" charset="-120"/>
                </a:rPr>
                <a:t>01</a:t>
              </a:r>
              <a:r>
                <a:rPr kumimoji="0" lang="zh-TW" altLang="en-US" sz="2800" b="1" u="none" kern="0" dirty="0" smtClean="0">
                  <a:solidFill>
                    <a:srgbClr val="C00000"/>
                  </a:solidFill>
                  <a:latin typeface="微軟正黑體" pitchFamily="34" charset="-120"/>
                  <a:ea typeface="微軟正黑體" pitchFamily="34" charset="-120"/>
                  <a:cs typeface="微軟正黑體 Light" pitchFamily="34" charset="-120"/>
                </a:rPr>
                <a:t>   </a:t>
              </a:r>
              <a:r>
                <a:rPr kumimoji="0" lang="zh-TW" altLang="en-US" sz="2800" b="1" u="none" kern="0" dirty="0" smtClean="0">
                  <a:solidFill>
                    <a:prstClr val="black"/>
                  </a:solidFill>
                  <a:latin typeface="微軟正黑體" pitchFamily="34" charset="-120"/>
                  <a:ea typeface="微軟正黑體" pitchFamily="34" charset="-120"/>
                  <a:cs typeface="微軟正黑體 Light" pitchFamily="34" charset="-120"/>
                </a:rPr>
                <a:t>監</a:t>
              </a:r>
              <a:r>
                <a:rPr kumimoji="0" lang="zh-TW" altLang="en-US" sz="2800" b="1" u="none" kern="0" dirty="0">
                  <a:solidFill>
                    <a:prstClr val="black"/>
                  </a:solidFill>
                  <a:latin typeface="微軟正黑體" pitchFamily="34" charset="-120"/>
                  <a:ea typeface="微軟正黑體" pitchFamily="34" charset="-120"/>
                  <a:cs typeface="微軟正黑體 Light" pitchFamily="34" charset="-120"/>
                </a:rPr>
                <a:t>理機關要求接</a:t>
              </a:r>
              <a:r>
                <a:rPr kumimoji="0" lang="zh-TW" altLang="en-US" sz="2800" b="1" u="none" kern="0" dirty="0" smtClean="0">
                  <a:solidFill>
                    <a:prstClr val="black"/>
                  </a:solidFill>
                  <a:latin typeface="微軟正黑體" pitchFamily="34" charset="-120"/>
                  <a:ea typeface="微軟正黑體" pitchFamily="34" charset="-120"/>
                  <a:cs typeface="微軟正黑體 Light" pitchFamily="34" charset="-120"/>
                </a:rPr>
                <a:t>軌</a:t>
              </a:r>
              <a:endParaRPr kumimoji="0" lang="en-US" altLang="zh-TW" sz="2800" b="1" u="none" kern="0" dirty="0" smtClean="0">
                <a:solidFill>
                  <a:prstClr val="black"/>
                </a:solidFill>
                <a:latin typeface="微軟正黑體" pitchFamily="34" charset="-120"/>
                <a:ea typeface="微軟正黑體" pitchFamily="34" charset="-120"/>
                <a:cs typeface="微軟正黑體 Light" pitchFamily="34" charset="-120"/>
              </a:endParaRPr>
            </a:p>
            <a:p>
              <a:pPr fontAlgn="auto">
                <a:spcBef>
                  <a:spcPts val="600"/>
                </a:spcBef>
                <a:spcAft>
                  <a:spcPts val="300"/>
                </a:spcAft>
                <a:defRPr/>
              </a:pPr>
              <a:r>
                <a:rPr kumimoji="0" lang="zh-TW" altLang="en-US" sz="2800" b="1" u="none" kern="0" dirty="0" smtClean="0">
                  <a:solidFill>
                    <a:prstClr val="black"/>
                  </a:solidFill>
                  <a:latin typeface="微軟正黑體" pitchFamily="34" charset="-120"/>
                  <a:ea typeface="微軟正黑體" pitchFamily="34" charset="-120"/>
                  <a:cs typeface="微軟正黑體 Light" pitchFamily="34" charset="-120"/>
                </a:rPr>
                <a:t>        時</a:t>
              </a:r>
              <a:r>
                <a:rPr kumimoji="0" lang="zh-TW" altLang="en-US" sz="2800" b="1" u="none" kern="0" dirty="0">
                  <a:solidFill>
                    <a:prstClr val="black"/>
                  </a:solidFill>
                  <a:latin typeface="微軟正黑體" pitchFamily="34" charset="-120"/>
                  <a:ea typeface="微軟正黑體" pitchFamily="34" charset="-120"/>
                  <a:cs typeface="微軟正黑體 Light" pitchFamily="34" charset="-120"/>
                </a:rPr>
                <a:t>程計畫表</a:t>
              </a:r>
            </a:p>
            <a:p>
              <a:pPr fontAlgn="auto">
                <a:spcBef>
                  <a:spcPts val="600"/>
                </a:spcBef>
                <a:spcAft>
                  <a:spcPts val="300"/>
                </a:spcAft>
                <a:defRPr/>
              </a:pPr>
              <a:endParaRPr kumimoji="0" lang="en-US" altLang="zh-TW" sz="2800" b="1" u="none" kern="0" dirty="0">
                <a:solidFill>
                  <a:prstClr val="black"/>
                </a:solidFill>
                <a:latin typeface="微軟正黑體" pitchFamily="34" charset="-120"/>
                <a:ea typeface="微軟正黑體" pitchFamily="34" charset="-120"/>
                <a:cs typeface="微軟正黑體 Light" pitchFamily="34" charset="-120"/>
              </a:endParaRPr>
            </a:p>
          </p:txBody>
        </p:sp>
        <p:cxnSp>
          <p:nvCxnSpPr>
            <p:cNvPr id="64" name="Straight Connector 9"/>
            <p:cNvCxnSpPr/>
            <p:nvPr/>
          </p:nvCxnSpPr>
          <p:spPr>
            <a:xfrm>
              <a:off x="3348464" y="3709031"/>
              <a:ext cx="3599800" cy="0"/>
            </a:xfrm>
            <a:prstGeom prst="line">
              <a:avLst/>
            </a:prstGeom>
            <a:noFill/>
            <a:ln w="19050" cap="flat" cmpd="sng" algn="ctr">
              <a:solidFill>
                <a:sysClr val="window" lastClr="FFFFFF">
                  <a:lumMod val="65000"/>
                </a:sysClr>
              </a:solidFill>
              <a:prstDash val="sysDot"/>
              <a:miter lim="800000"/>
            </a:ln>
            <a:effectLst/>
          </p:spPr>
        </p:cxnSp>
      </p:grpSp>
      <p:cxnSp>
        <p:nvCxnSpPr>
          <p:cNvPr id="14" name="Straight Connector 9"/>
          <p:cNvCxnSpPr/>
          <p:nvPr/>
        </p:nvCxnSpPr>
        <p:spPr>
          <a:xfrm>
            <a:off x="3923928" y="4222065"/>
            <a:ext cx="3599800" cy="0"/>
          </a:xfrm>
          <a:prstGeom prst="line">
            <a:avLst/>
          </a:prstGeom>
          <a:noFill/>
          <a:ln w="19050" cap="flat" cmpd="sng" algn="ctr">
            <a:solidFill>
              <a:sysClr val="window" lastClr="FFFFFF">
                <a:lumMod val="65000"/>
              </a:sysClr>
            </a:solidFill>
            <a:prstDash val="sysDot"/>
            <a:miter lim="800000"/>
          </a:ln>
          <a:effectLst/>
        </p:spPr>
      </p:cxnSp>
    </p:spTree>
    <p:extLst>
      <p:ext uri="{BB962C8B-B14F-4D97-AF65-F5344CB8AC3E}">
        <p14:creationId xmlns:p14="http://schemas.microsoft.com/office/powerpoint/2010/main" val="882338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bwMode="auto">
          <a:xfrm>
            <a:off x="251520" y="908051"/>
            <a:ext cx="8640960" cy="865560"/>
          </a:xfrm>
          <a:prstGeom prst="rect">
            <a:avLst/>
          </a:prstGeom>
          <a:gradFill flip="none" rotWithShape="1">
            <a:gsLst>
              <a:gs pos="0">
                <a:schemeClr val="tx2">
                  <a:lumMod val="20000"/>
                  <a:lumOff val="80000"/>
                </a:schemeClr>
              </a:gs>
              <a:gs pos="50000">
                <a:schemeClr val="accent1">
                  <a:lumMod val="20000"/>
                  <a:lumOff val="80000"/>
                </a:schemeClr>
              </a:gs>
              <a:gs pos="100000">
                <a:schemeClr val="bg1">
                  <a:alpha val="0"/>
                </a:schemeClr>
              </a:gs>
            </a:gsLst>
            <a:lin ang="5400000" scaled="1"/>
            <a:tileRect/>
          </a:gra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266700" indent="-266700" algn="just" defTabSz="266700">
              <a:spcBef>
                <a:spcPts val="600"/>
              </a:spcBef>
              <a:spcAft>
                <a:spcPts val="600"/>
              </a:spcAft>
              <a:buFontTx/>
              <a:buBlip>
                <a:blip r:embed="rId3"/>
              </a:buBlip>
            </a:pPr>
            <a:r>
              <a:rPr lang="zh-TW" altLang="en-US" sz="2000" b="1" u="none" dirty="0">
                <a:solidFill>
                  <a:prstClr val="black"/>
                </a:solidFill>
                <a:latin typeface="微軟正黑體" pitchFamily="34" charset="-120"/>
                <a:ea typeface="新細明體"/>
              </a:rPr>
              <a:t>為推動我國保險業接軌</a:t>
            </a:r>
            <a:r>
              <a:rPr lang="en-US" altLang="zh-TW" sz="2000" b="1" u="none" dirty="0">
                <a:solidFill>
                  <a:prstClr val="black"/>
                </a:solidFill>
                <a:latin typeface="微軟正黑體" pitchFamily="34" charset="-120"/>
                <a:ea typeface="新細明體"/>
              </a:rPr>
              <a:t>IFRS17</a:t>
            </a:r>
            <a:r>
              <a:rPr lang="zh-TW" altLang="en-US" sz="2000" b="1" u="none" dirty="0">
                <a:solidFill>
                  <a:prstClr val="black"/>
                </a:solidFill>
                <a:latin typeface="微軟正黑體" pitchFamily="34" charset="-120"/>
                <a:ea typeface="新細明體"/>
              </a:rPr>
              <a:t>，監理機關成立專案平台</a:t>
            </a:r>
            <a:r>
              <a:rPr lang="en-US" altLang="zh-TW" sz="2000" b="1" u="none" dirty="0">
                <a:solidFill>
                  <a:prstClr val="black"/>
                </a:solidFill>
                <a:latin typeface="微軟正黑體" pitchFamily="34" charset="-120"/>
                <a:ea typeface="新細明體"/>
              </a:rPr>
              <a:t>(TWTRG)</a:t>
            </a:r>
            <a:r>
              <a:rPr lang="zh-TW" altLang="en-US" sz="2000" b="1" u="none" dirty="0">
                <a:solidFill>
                  <a:prstClr val="black"/>
                </a:solidFill>
                <a:latin typeface="微軟正黑體" pitchFamily="34" charset="-120"/>
                <a:ea typeface="新細明體"/>
              </a:rPr>
              <a:t>及準則導讀，並訂定重要階段性工作項目查核點，每季提報董事會接軌工作進度。</a:t>
            </a:r>
            <a:endParaRPr lang="en-US" altLang="zh-TW" sz="2000" b="1" u="none" dirty="0">
              <a:solidFill>
                <a:prstClr val="black"/>
              </a:solidFill>
              <a:latin typeface="微軟正黑體" pitchFamily="34" charset="-120"/>
              <a:ea typeface="新細明體"/>
            </a:endParaRPr>
          </a:p>
        </p:txBody>
      </p:sp>
      <p:cxnSp>
        <p:nvCxnSpPr>
          <p:cNvPr id="151" name="直線接點 150"/>
          <p:cNvCxnSpPr/>
          <p:nvPr/>
        </p:nvCxnSpPr>
        <p:spPr bwMode="auto">
          <a:xfrm flipH="1" flipV="1">
            <a:off x="7603429" y="2520547"/>
            <a:ext cx="960" cy="240056"/>
          </a:xfrm>
          <a:prstGeom prst="line">
            <a:avLst/>
          </a:prstGeom>
          <a:solidFill>
            <a:srgbClr val="6076B4"/>
          </a:solidFill>
          <a:ln w="19050" cap="flat" cmpd="sng" algn="ctr">
            <a:solidFill>
              <a:srgbClr val="E68422">
                <a:lumMod val="60000"/>
                <a:lumOff val="40000"/>
              </a:srgb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 name="直線接點 151"/>
          <p:cNvCxnSpPr/>
          <p:nvPr/>
        </p:nvCxnSpPr>
        <p:spPr bwMode="auto">
          <a:xfrm flipH="1" flipV="1">
            <a:off x="9007182" y="2520547"/>
            <a:ext cx="960" cy="240056"/>
          </a:xfrm>
          <a:prstGeom prst="line">
            <a:avLst/>
          </a:prstGeom>
          <a:solidFill>
            <a:srgbClr val="6076B4"/>
          </a:solidFill>
          <a:ln w="19050" cap="flat" cmpd="sng" algn="ctr">
            <a:solidFill>
              <a:srgbClr val="E68422">
                <a:lumMod val="60000"/>
                <a:lumOff val="40000"/>
              </a:srgb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 name="直線接點 152"/>
          <p:cNvCxnSpPr/>
          <p:nvPr/>
        </p:nvCxnSpPr>
        <p:spPr bwMode="auto">
          <a:xfrm flipH="1" flipV="1">
            <a:off x="4390090" y="2502215"/>
            <a:ext cx="960" cy="240056"/>
          </a:xfrm>
          <a:prstGeom prst="line">
            <a:avLst/>
          </a:prstGeom>
          <a:solidFill>
            <a:srgbClr val="6076B4"/>
          </a:solidFill>
          <a:ln w="19050" cap="flat" cmpd="sng" algn="ctr">
            <a:solidFill>
              <a:srgbClr val="E68422">
                <a:lumMod val="60000"/>
                <a:lumOff val="40000"/>
              </a:srgb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 name="直線接點 153"/>
          <p:cNvCxnSpPr/>
          <p:nvPr/>
        </p:nvCxnSpPr>
        <p:spPr bwMode="auto">
          <a:xfrm flipH="1" flipV="1">
            <a:off x="5821551" y="2502215"/>
            <a:ext cx="960" cy="240056"/>
          </a:xfrm>
          <a:prstGeom prst="line">
            <a:avLst/>
          </a:prstGeom>
          <a:solidFill>
            <a:srgbClr val="6076B4"/>
          </a:solidFill>
          <a:ln w="19050" cap="flat" cmpd="sng" algn="ctr">
            <a:solidFill>
              <a:srgbClr val="E68422">
                <a:lumMod val="60000"/>
                <a:lumOff val="40000"/>
              </a:srgb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 name="直線接點 154"/>
          <p:cNvCxnSpPr/>
          <p:nvPr/>
        </p:nvCxnSpPr>
        <p:spPr bwMode="auto">
          <a:xfrm flipH="1" flipV="1">
            <a:off x="1503248" y="2501336"/>
            <a:ext cx="960" cy="240056"/>
          </a:xfrm>
          <a:prstGeom prst="line">
            <a:avLst/>
          </a:prstGeom>
          <a:solidFill>
            <a:srgbClr val="6076B4"/>
          </a:solidFill>
          <a:ln w="19050" cap="flat" cmpd="sng" algn="ctr">
            <a:solidFill>
              <a:srgbClr val="E68422">
                <a:lumMod val="60000"/>
                <a:lumOff val="40000"/>
              </a:srgb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 name="直線接點 155"/>
          <p:cNvCxnSpPr/>
          <p:nvPr/>
        </p:nvCxnSpPr>
        <p:spPr bwMode="auto">
          <a:xfrm flipH="1" flipV="1">
            <a:off x="2985939" y="2509882"/>
            <a:ext cx="960" cy="240056"/>
          </a:xfrm>
          <a:prstGeom prst="line">
            <a:avLst/>
          </a:prstGeom>
          <a:solidFill>
            <a:srgbClr val="6076B4"/>
          </a:solidFill>
          <a:ln w="19050" cap="flat" cmpd="sng" algn="ctr">
            <a:solidFill>
              <a:srgbClr val="E68422">
                <a:lumMod val="60000"/>
                <a:lumOff val="40000"/>
              </a:srgb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直線接點 156"/>
          <p:cNvCxnSpPr/>
          <p:nvPr/>
        </p:nvCxnSpPr>
        <p:spPr bwMode="auto">
          <a:xfrm flipH="1" flipV="1">
            <a:off x="2610636" y="2511453"/>
            <a:ext cx="960" cy="240056"/>
          </a:xfrm>
          <a:prstGeom prst="line">
            <a:avLst/>
          </a:prstGeom>
          <a:solidFill>
            <a:srgbClr val="6076B4"/>
          </a:solidFill>
          <a:ln w="19050" cap="flat" cmpd="sng" algn="ctr">
            <a:solidFill>
              <a:srgbClr val="E68422">
                <a:lumMod val="60000"/>
                <a:lumOff val="40000"/>
              </a:srgb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標題 1"/>
          <p:cNvSpPr txBox="1">
            <a:spLocks/>
          </p:cNvSpPr>
          <p:nvPr/>
        </p:nvSpPr>
        <p:spPr>
          <a:xfrm>
            <a:off x="2081260" y="117647"/>
            <a:ext cx="6955236" cy="53816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a:lstStyle>
          <a:p>
            <a:r>
              <a:rPr lang="zh-TW" altLang="en-US" sz="3600" b="1" u="none" dirty="0" smtClean="0">
                <a:solidFill>
                  <a:prstClr val="black">
                    <a:lumMod val="75000"/>
                    <a:lumOff val="25000"/>
                  </a:prstClr>
                </a:solidFill>
              </a:rPr>
              <a:t>監</a:t>
            </a:r>
            <a:r>
              <a:rPr lang="zh-TW" altLang="en-US" sz="3600" b="1" u="none" dirty="0">
                <a:solidFill>
                  <a:prstClr val="black">
                    <a:lumMod val="75000"/>
                    <a:lumOff val="25000"/>
                  </a:prstClr>
                </a:solidFill>
              </a:rPr>
              <a:t>理機關要求接</a:t>
            </a:r>
            <a:r>
              <a:rPr lang="zh-TW" altLang="en-US" sz="3600" b="1" u="none" dirty="0" smtClean="0">
                <a:solidFill>
                  <a:prstClr val="black">
                    <a:lumMod val="75000"/>
                    <a:lumOff val="25000"/>
                  </a:prstClr>
                </a:solidFill>
              </a:rPr>
              <a:t>軌時</a:t>
            </a:r>
            <a:r>
              <a:rPr lang="zh-TW" altLang="en-US" sz="3600" b="1" u="none" dirty="0">
                <a:solidFill>
                  <a:prstClr val="black">
                    <a:lumMod val="75000"/>
                    <a:lumOff val="25000"/>
                  </a:prstClr>
                </a:solidFill>
              </a:rPr>
              <a:t>程</a:t>
            </a:r>
            <a:r>
              <a:rPr lang="zh-TW" altLang="en-US" sz="3600" b="1" u="none" dirty="0" smtClean="0">
                <a:solidFill>
                  <a:prstClr val="black">
                    <a:lumMod val="75000"/>
                    <a:lumOff val="25000"/>
                  </a:prstClr>
                </a:solidFill>
              </a:rPr>
              <a:t>計畫表</a:t>
            </a:r>
            <a:endParaRPr lang="zh-TW" altLang="en-US" sz="3600" b="1" u="none" dirty="0">
              <a:solidFill>
                <a:prstClr val="black">
                  <a:lumMod val="75000"/>
                  <a:lumOff val="25000"/>
                </a:prstClr>
              </a:solidFill>
            </a:endParaRPr>
          </a:p>
        </p:txBody>
      </p:sp>
      <p:graphicFrame>
        <p:nvGraphicFramePr>
          <p:cNvPr id="126" name="表格 125"/>
          <p:cNvGraphicFramePr>
            <a:graphicFrameLocks noGrp="1"/>
          </p:cNvGraphicFramePr>
          <p:nvPr>
            <p:extLst>
              <p:ext uri="{D42A27DB-BD31-4B8C-83A1-F6EECF244321}">
                <p14:modId xmlns:p14="http://schemas.microsoft.com/office/powerpoint/2010/main" val="2650641638"/>
              </p:ext>
            </p:extLst>
          </p:nvPr>
        </p:nvGraphicFramePr>
        <p:xfrm>
          <a:off x="107495" y="2957169"/>
          <a:ext cx="8929000" cy="1941756"/>
        </p:xfrm>
        <a:graphic>
          <a:graphicData uri="http://schemas.openxmlformats.org/drawingml/2006/table">
            <a:tbl>
              <a:tblPr firstRow="1" bandCol="1"/>
              <a:tblGrid>
                <a:gridCol w="357160">
                  <a:extLst>
                    <a:ext uri="{9D8B030D-6E8A-4147-A177-3AD203B41FA5}">
                      <a16:colId xmlns:a16="http://schemas.microsoft.com/office/drawing/2014/main" val="20000"/>
                    </a:ext>
                  </a:extLst>
                </a:gridCol>
                <a:gridCol w="357160">
                  <a:extLst>
                    <a:ext uri="{9D8B030D-6E8A-4147-A177-3AD203B41FA5}">
                      <a16:colId xmlns:a16="http://schemas.microsoft.com/office/drawing/2014/main" val="20001"/>
                    </a:ext>
                  </a:extLst>
                </a:gridCol>
                <a:gridCol w="357160">
                  <a:extLst>
                    <a:ext uri="{9D8B030D-6E8A-4147-A177-3AD203B41FA5}">
                      <a16:colId xmlns:a16="http://schemas.microsoft.com/office/drawing/2014/main" val="20002"/>
                    </a:ext>
                  </a:extLst>
                </a:gridCol>
                <a:gridCol w="357160">
                  <a:extLst>
                    <a:ext uri="{9D8B030D-6E8A-4147-A177-3AD203B41FA5}">
                      <a16:colId xmlns:a16="http://schemas.microsoft.com/office/drawing/2014/main" val="20003"/>
                    </a:ext>
                  </a:extLst>
                </a:gridCol>
                <a:gridCol w="357160">
                  <a:extLst>
                    <a:ext uri="{9D8B030D-6E8A-4147-A177-3AD203B41FA5}">
                      <a16:colId xmlns:a16="http://schemas.microsoft.com/office/drawing/2014/main" val="20004"/>
                    </a:ext>
                  </a:extLst>
                </a:gridCol>
                <a:gridCol w="357160">
                  <a:extLst>
                    <a:ext uri="{9D8B030D-6E8A-4147-A177-3AD203B41FA5}">
                      <a16:colId xmlns:a16="http://schemas.microsoft.com/office/drawing/2014/main" val="20005"/>
                    </a:ext>
                  </a:extLst>
                </a:gridCol>
                <a:gridCol w="357160">
                  <a:extLst>
                    <a:ext uri="{9D8B030D-6E8A-4147-A177-3AD203B41FA5}">
                      <a16:colId xmlns:a16="http://schemas.microsoft.com/office/drawing/2014/main" val="20006"/>
                    </a:ext>
                  </a:extLst>
                </a:gridCol>
                <a:gridCol w="357160">
                  <a:extLst>
                    <a:ext uri="{9D8B030D-6E8A-4147-A177-3AD203B41FA5}">
                      <a16:colId xmlns:a16="http://schemas.microsoft.com/office/drawing/2014/main" val="20007"/>
                    </a:ext>
                  </a:extLst>
                </a:gridCol>
                <a:gridCol w="357160">
                  <a:extLst>
                    <a:ext uri="{9D8B030D-6E8A-4147-A177-3AD203B41FA5}">
                      <a16:colId xmlns:a16="http://schemas.microsoft.com/office/drawing/2014/main" val="20008"/>
                    </a:ext>
                  </a:extLst>
                </a:gridCol>
                <a:gridCol w="357160">
                  <a:extLst>
                    <a:ext uri="{9D8B030D-6E8A-4147-A177-3AD203B41FA5}">
                      <a16:colId xmlns:a16="http://schemas.microsoft.com/office/drawing/2014/main" val="20009"/>
                    </a:ext>
                  </a:extLst>
                </a:gridCol>
                <a:gridCol w="357160">
                  <a:extLst>
                    <a:ext uri="{9D8B030D-6E8A-4147-A177-3AD203B41FA5}">
                      <a16:colId xmlns:a16="http://schemas.microsoft.com/office/drawing/2014/main" val="20010"/>
                    </a:ext>
                  </a:extLst>
                </a:gridCol>
                <a:gridCol w="357160">
                  <a:extLst>
                    <a:ext uri="{9D8B030D-6E8A-4147-A177-3AD203B41FA5}">
                      <a16:colId xmlns:a16="http://schemas.microsoft.com/office/drawing/2014/main" val="20011"/>
                    </a:ext>
                  </a:extLst>
                </a:gridCol>
                <a:gridCol w="357160">
                  <a:extLst>
                    <a:ext uri="{9D8B030D-6E8A-4147-A177-3AD203B41FA5}">
                      <a16:colId xmlns:a16="http://schemas.microsoft.com/office/drawing/2014/main" val="20012"/>
                    </a:ext>
                  </a:extLst>
                </a:gridCol>
                <a:gridCol w="357160">
                  <a:extLst>
                    <a:ext uri="{9D8B030D-6E8A-4147-A177-3AD203B41FA5}">
                      <a16:colId xmlns:a16="http://schemas.microsoft.com/office/drawing/2014/main" val="20013"/>
                    </a:ext>
                  </a:extLst>
                </a:gridCol>
                <a:gridCol w="357160">
                  <a:extLst>
                    <a:ext uri="{9D8B030D-6E8A-4147-A177-3AD203B41FA5}">
                      <a16:colId xmlns:a16="http://schemas.microsoft.com/office/drawing/2014/main" val="20014"/>
                    </a:ext>
                  </a:extLst>
                </a:gridCol>
                <a:gridCol w="357160">
                  <a:extLst>
                    <a:ext uri="{9D8B030D-6E8A-4147-A177-3AD203B41FA5}">
                      <a16:colId xmlns:a16="http://schemas.microsoft.com/office/drawing/2014/main" val="20015"/>
                    </a:ext>
                  </a:extLst>
                </a:gridCol>
                <a:gridCol w="357160">
                  <a:extLst>
                    <a:ext uri="{9D8B030D-6E8A-4147-A177-3AD203B41FA5}">
                      <a16:colId xmlns:a16="http://schemas.microsoft.com/office/drawing/2014/main" val="20016"/>
                    </a:ext>
                  </a:extLst>
                </a:gridCol>
                <a:gridCol w="357160">
                  <a:extLst>
                    <a:ext uri="{9D8B030D-6E8A-4147-A177-3AD203B41FA5}">
                      <a16:colId xmlns:a16="http://schemas.microsoft.com/office/drawing/2014/main" val="20017"/>
                    </a:ext>
                  </a:extLst>
                </a:gridCol>
                <a:gridCol w="357160">
                  <a:extLst>
                    <a:ext uri="{9D8B030D-6E8A-4147-A177-3AD203B41FA5}">
                      <a16:colId xmlns:a16="http://schemas.microsoft.com/office/drawing/2014/main" val="20018"/>
                    </a:ext>
                  </a:extLst>
                </a:gridCol>
                <a:gridCol w="357160">
                  <a:extLst>
                    <a:ext uri="{9D8B030D-6E8A-4147-A177-3AD203B41FA5}">
                      <a16:colId xmlns:a16="http://schemas.microsoft.com/office/drawing/2014/main" val="20019"/>
                    </a:ext>
                  </a:extLst>
                </a:gridCol>
                <a:gridCol w="357160">
                  <a:extLst>
                    <a:ext uri="{9D8B030D-6E8A-4147-A177-3AD203B41FA5}">
                      <a16:colId xmlns:a16="http://schemas.microsoft.com/office/drawing/2014/main" val="20024"/>
                    </a:ext>
                  </a:extLst>
                </a:gridCol>
                <a:gridCol w="357160">
                  <a:extLst>
                    <a:ext uri="{9D8B030D-6E8A-4147-A177-3AD203B41FA5}">
                      <a16:colId xmlns:a16="http://schemas.microsoft.com/office/drawing/2014/main" val="20020"/>
                    </a:ext>
                  </a:extLst>
                </a:gridCol>
                <a:gridCol w="357160">
                  <a:extLst>
                    <a:ext uri="{9D8B030D-6E8A-4147-A177-3AD203B41FA5}">
                      <a16:colId xmlns:a16="http://schemas.microsoft.com/office/drawing/2014/main" val="20021"/>
                    </a:ext>
                  </a:extLst>
                </a:gridCol>
                <a:gridCol w="357160">
                  <a:extLst>
                    <a:ext uri="{9D8B030D-6E8A-4147-A177-3AD203B41FA5}">
                      <a16:colId xmlns:a16="http://schemas.microsoft.com/office/drawing/2014/main" val="20022"/>
                    </a:ext>
                  </a:extLst>
                </a:gridCol>
                <a:gridCol w="357160">
                  <a:extLst>
                    <a:ext uri="{9D8B030D-6E8A-4147-A177-3AD203B41FA5}">
                      <a16:colId xmlns:a16="http://schemas.microsoft.com/office/drawing/2014/main" val="20023"/>
                    </a:ext>
                  </a:extLst>
                </a:gridCol>
              </a:tblGrid>
              <a:tr h="325195">
                <a:tc gridSpan="4">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300" b="1" dirty="0" smtClean="0">
                          <a:solidFill>
                            <a:schemeClr val="bg1"/>
                          </a:solidFill>
                          <a:latin typeface="微軟正黑體" pitchFamily="34" charset="-120"/>
                          <a:ea typeface="微軟正黑體" pitchFamily="34" charset="-120"/>
                        </a:rPr>
                        <a:t>107</a:t>
                      </a:r>
                      <a:r>
                        <a:rPr lang="zh-TW" altLang="en-US" sz="1300" b="1" dirty="0" smtClean="0">
                          <a:solidFill>
                            <a:schemeClr val="bg1"/>
                          </a:solidFill>
                          <a:latin typeface="微軟正黑體" pitchFamily="34" charset="-120"/>
                          <a:ea typeface="微軟正黑體" pitchFamily="34" charset="-120"/>
                        </a:rPr>
                        <a:t>年</a:t>
                      </a:r>
                      <a:r>
                        <a:rPr lang="zh-TW" altLang="en-US" sz="1300" b="1" baseline="0" dirty="0" smtClean="0">
                          <a:solidFill>
                            <a:schemeClr val="bg1"/>
                          </a:solidFill>
                          <a:latin typeface="微軟正黑體" pitchFamily="34" charset="-120"/>
                          <a:ea typeface="微軟正黑體" pitchFamily="34" charset="-120"/>
                        </a:rPr>
                        <a:t> </a:t>
                      </a:r>
                      <a:r>
                        <a:rPr lang="en-US" altLang="zh-TW" sz="1300" b="1" baseline="0" dirty="0" smtClean="0">
                          <a:solidFill>
                            <a:schemeClr val="bg1"/>
                          </a:solidFill>
                          <a:latin typeface="微軟正黑體" pitchFamily="34" charset="-120"/>
                          <a:ea typeface="微軟正黑體" pitchFamily="34" charset="-120"/>
                        </a:rPr>
                        <a:t>/</a:t>
                      </a:r>
                      <a:r>
                        <a:rPr lang="zh-TW" altLang="en-US" sz="1300" b="1" baseline="0" dirty="0" smtClean="0">
                          <a:solidFill>
                            <a:schemeClr val="bg1"/>
                          </a:solidFill>
                          <a:latin typeface="微軟正黑體" pitchFamily="34" charset="-120"/>
                          <a:ea typeface="微軟正黑體" pitchFamily="34" charset="-120"/>
                        </a:rPr>
                        <a:t> </a:t>
                      </a:r>
                      <a:r>
                        <a:rPr lang="en-US" altLang="zh-TW" sz="1300" b="1" dirty="0" smtClean="0">
                          <a:solidFill>
                            <a:schemeClr val="bg1"/>
                          </a:solidFill>
                          <a:latin typeface="微軟正黑體" pitchFamily="34" charset="-120"/>
                          <a:ea typeface="微軟正黑體" pitchFamily="34" charset="-120"/>
                        </a:rPr>
                        <a:t>2018</a:t>
                      </a:r>
                      <a:r>
                        <a:rPr lang="zh-TW" altLang="en-US" sz="1300" b="1" dirty="0" smtClean="0">
                          <a:solidFill>
                            <a:schemeClr val="bg1"/>
                          </a:solidFill>
                          <a:latin typeface="微軟正黑體" pitchFamily="34" charset="-120"/>
                          <a:ea typeface="微軟正黑體" pitchFamily="34" charset="-120"/>
                        </a:rPr>
                        <a:t>年</a:t>
                      </a:r>
                      <a:endParaRPr lang="en-US" altLang="zh-TW" sz="1300" b="1" dirty="0" smtClean="0">
                        <a:solidFill>
                          <a:schemeClr val="bg1"/>
                        </a:solidFill>
                        <a:latin typeface="微軟正黑體" pitchFamily="34" charset="-120"/>
                        <a:ea typeface="微軟正黑體" pitchFamily="34" charset="-120"/>
                      </a:endParaRPr>
                    </a:p>
                  </a:txBody>
                  <a:tcPr marT="60974" marB="60974" anchor="ctr">
                    <a:lnL w="12700" cap="flat" cmpd="sng" algn="ctr">
                      <a:solidFill>
                        <a:srgbClr val="846648"/>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846648"/>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694A"/>
                    </a:solidFill>
                  </a:tcPr>
                </a:tc>
                <a:tc hMerge="1">
                  <a:txBody>
                    <a:bodyPr/>
                    <a:lstStyle/>
                    <a:p>
                      <a:pPr algn="ctr"/>
                      <a:endParaRPr lang="zh-TW" altLang="en-US" sz="1400" b="1" dirty="0">
                        <a:solidFill>
                          <a:schemeClr val="bg1"/>
                        </a:solidFill>
                        <a:latin typeface="微軟正黑體" pitchFamily="34" charset="-120"/>
                        <a:ea typeface="微軟正黑體" pitchFamily="34" charset="-120"/>
                      </a:endParaRPr>
                    </a:p>
                  </a:txBody>
                  <a:tcPr anchor="b">
                    <a:lnB w="12700" cap="flat" cmpd="sng" algn="ctr">
                      <a:solidFill>
                        <a:schemeClr val="accent5"/>
                      </a:solidFill>
                      <a:prstDash val="solid"/>
                      <a:round/>
                      <a:headEnd type="none" w="med" len="med"/>
                      <a:tailEnd type="none" w="med" len="med"/>
                    </a:lnB>
                  </a:tcPr>
                </a:tc>
                <a:tc hMerge="1">
                  <a:txBody>
                    <a:bodyPr/>
                    <a:lstStyle/>
                    <a:p>
                      <a:pPr algn="ctr"/>
                      <a:endParaRPr lang="zh-TW" altLang="en-US" sz="1400" b="1" dirty="0">
                        <a:solidFill>
                          <a:schemeClr val="bg1"/>
                        </a:solidFill>
                        <a:latin typeface="微軟正黑體" pitchFamily="34" charset="-120"/>
                        <a:ea typeface="微軟正黑體" pitchFamily="34" charset="-120"/>
                      </a:endParaRPr>
                    </a:p>
                  </a:txBody>
                  <a:tcPr anchor="b">
                    <a:lnB w="12700" cap="flat" cmpd="sng" algn="ctr">
                      <a:solidFill>
                        <a:schemeClr val="accent5"/>
                      </a:solidFill>
                      <a:prstDash val="solid"/>
                      <a:round/>
                      <a:headEnd type="none" w="med" len="med"/>
                      <a:tailEnd type="none" w="med" len="med"/>
                    </a:lnB>
                  </a:tcPr>
                </a:tc>
                <a:tc hMerge="1">
                  <a:txBody>
                    <a:bodyPr/>
                    <a:lstStyle/>
                    <a:p>
                      <a:pPr algn="ctr"/>
                      <a:endParaRPr lang="zh-TW" altLang="en-US" sz="1400" b="1" dirty="0">
                        <a:solidFill>
                          <a:schemeClr val="bg1"/>
                        </a:solidFill>
                        <a:latin typeface="微軟正黑體" pitchFamily="34" charset="-120"/>
                        <a:ea typeface="微軟正黑體" pitchFamily="34" charset="-120"/>
                      </a:endParaRPr>
                    </a:p>
                  </a:txBody>
                  <a:tcPr anchor="b">
                    <a:lnB w="12700" cap="flat" cmpd="sng" algn="ctr">
                      <a:solidFill>
                        <a:schemeClr val="accent5"/>
                      </a:solidFill>
                      <a:prstDash val="solid"/>
                      <a:round/>
                      <a:headEnd type="none" w="med" len="med"/>
                      <a:tailEnd type="none" w="med" len="med"/>
                    </a:lnB>
                  </a:tcPr>
                </a:tc>
                <a:tc gridSpan="4">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300" b="1" dirty="0" smtClean="0">
                          <a:solidFill>
                            <a:schemeClr val="bg1"/>
                          </a:solidFill>
                          <a:latin typeface="微軟正黑體" pitchFamily="34" charset="-120"/>
                          <a:ea typeface="微軟正黑體" pitchFamily="34" charset="-120"/>
                        </a:rPr>
                        <a:t>108</a:t>
                      </a:r>
                      <a:r>
                        <a:rPr lang="zh-TW" altLang="en-US" sz="1300" b="1" dirty="0" smtClean="0">
                          <a:solidFill>
                            <a:schemeClr val="bg1"/>
                          </a:solidFill>
                          <a:latin typeface="微軟正黑體" pitchFamily="34" charset="-120"/>
                          <a:ea typeface="微軟正黑體" pitchFamily="34" charset="-120"/>
                        </a:rPr>
                        <a:t>年</a:t>
                      </a:r>
                      <a:r>
                        <a:rPr lang="zh-TW" altLang="en-US" sz="1300" b="1" baseline="0" dirty="0" smtClean="0">
                          <a:solidFill>
                            <a:schemeClr val="bg1"/>
                          </a:solidFill>
                          <a:latin typeface="微軟正黑體" pitchFamily="34" charset="-120"/>
                          <a:ea typeface="微軟正黑體" pitchFamily="34" charset="-120"/>
                        </a:rPr>
                        <a:t> </a:t>
                      </a:r>
                      <a:r>
                        <a:rPr lang="en-US" altLang="zh-TW" sz="1300" b="1" baseline="0" dirty="0" smtClean="0">
                          <a:solidFill>
                            <a:schemeClr val="bg1"/>
                          </a:solidFill>
                          <a:latin typeface="微軟正黑體" pitchFamily="34" charset="-120"/>
                          <a:ea typeface="微軟正黑體" pitchFamily="34" charset="-120"/>
                        </a:rPr>
                        <a:t>/</a:t>
                      </a:r>
                      <a:r>
                        <a:rPr lang="zh-TW" altLang="en-US" sz="1300" b="1" baseline="0" dirty="0" smtClean="0">
                          <a:solidFill>
                            <a:schemeClr val="bg1"/>
                          </a:solidFill>
                          <a:latin typeface="微軟正黑體" pitchFamily="34" charset="-120"/>
                          <a:ea typeface="微軟正黑體" pitchFamily="34" charset="-120"/>
                        </a:rPr>
                        <a:t> </a:t>
                      </a:r>
                      <a:r>
                        <a:rPr lang="en-US" altLang="zh-TW" sz="1300" b="1" dirty="0" smtClean="0">
                          <a:solidFill>
                            <a:schemeClr val="bg1"/>
                          </a:solidFill>
                          <a:latin typeface="微軟正黑體" pitchFamily="34" charset="-120"/>
                          <a:ea typeface="微軟正黑體" pitchFamily="34" charset="-120"/>
                        </a:rPr>
                        <a:t>2019</a:t>
                      </a:r>
                      <a:r>
                        <a:rPr lang="zh-TW" altLang="en-US" sz="1300" b="1" dirty="0" smtClean="0">
                          <a:solidFill>
                            <a:schemeClr val="bg1"/>
                          </a:solidFill>
                          <a:latin typeface="微軟正黑體" pitchFamily="34" charset="-120"/>
                          <a:ea typeface="微軟正黑體" pitchFamily="34" charset="-120"/>
                        </a:rPr>
                        <a:t>年</a:t>
                      </a:r>
                    </a:p>
                  </a:txBody>
                  <a:tcPr marT="60974" marB="60974"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846648"/>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694A"/>
                    </a:solidFill>
                  </a:tcPr>
                </a:tc>
                <a:tc hMerge="1">
                  <a:txBody>
                    <a:bodyPr/>
                    <a:lstStyle/>
                    <a:p>
                      <a:pPr algn="ctr"/>
                      <a:endParaRPr lang="zh-TW" altLang="en-US" sz="1400" b="1" dirty="0">
                        <a:solidFill>
                          <a:schemeClr val="bg1"/>
                        </a:solidFill>
                        <a:latin typeface="微軟正黑體" pitchFamily="34" charset="-120"/>
                        <a:ea typeface="微軟正黑體" pitchFamily="34" charset="-120"/>
                      </a:endParaRPr>
                    </a:p>
                  </a:txBody>
                  <a:tcPr anchor="b">
                    <a:lnB w="12700" cap="flat" cmpd="sng" algn="ctr">
                      <a:solidFill>
                        <a:schemeClr val="accent5"/>
                      </a:solidFill>
                      <a:prstDash val="solid"/>
                      <a:round/>
                      <a:headEnd type="none" w="med" len="med"/>
                      <a:tailEnd type="none" w="med" len="med"/>
                    </a:lnB>
                  </a:tcPr>
                </a:tc>
                <a:tc hMerge="1">
                  <a:txBody>
                    <a:bodyPr/>
                    <a:lstStyle/>
                    <a:p>
                      <a:pPr algn="ctr"/>
                      <a:endParaRPr lang="zh-TW" altLang="en-US" sz="1400" b="1" dirty="0">
                        <a:solidFill>
                          <a:schemeClr val="bg1"/>
                        </a:solidFill>
                        <a:latin typeface="微軟正黑體" pitchFamily="34" charset="-120"/>
                        <a:ea typeface="微軟正黑體" pitchFamily="34" charset="-120"/>
                      </a:endParaRPr>
                    </a:p>
                  </a:txBody>
                  <a:tcPr anchor="b">
                    <a:lnB w="12700" cap="flat" cmpd="sng" algn="ctr">
                      <a:solidFill>
                        <a:schemeClr val="accent5"/>
                      </a:solidFill>
                      <a:prstDash val="solid"/>
                      <a:round/>
                      <a:headEnd type="none" w="med" len="med"/>
                      <a:tailEnd type="none" w="med" len="med"/>
                    </a:lnB>
                  </a:tcPr>
                </a:tc>
                <a:tc hMerge="1">
                  <a:txBody>
                    <a:bodyPr/>
                    <a:lstStyle/>
                    <a:p>
                      <a:pPr algn="ctr"/>
                      <a:endParaRPr lang="zh-TW" altLang="en-US" sz="1400" b="1" dirty="0">
                        <a:solidFill>
                          <a:schemeClr val="bg1"/>
                        </a:solidFill>
                        <a:latin typeface="微軟正黑體" pitchFamily="34" charset="-120"/>
                        <a:ea typeface="微軟正黑體" pitchFamily="34" charset="-120"/>
                      </a:endParaRPr>
                    </a:p>
                  </a:txBody>
                  <a:tcPr anchor="b">
                    <a:lnB w="12700" cap="flat" cmpd="sng" algn="ctr">
                      <a:solidFill>
                        <a:schemeClr val="accent5"/>
                      </a:solidFill>
                      <a:prstDash val="solid"/>
                      <a:round/>
                      <a:headEnd type="none" w="med" len="med"/>
                      <a:tailEnd type="none" w="med" len="med"/>
                    </a:lnB>
                  </a:tcPr>
                </a:tc>
                <a:tc gridSpan="4">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300" b="1" dirty="0" smtClean="0">
                          <a:solidFill>
                            <a:schemeClr val="bg1"/>
                          </a:solidFill>
                          <a:latin typeface="微軟正黑體" pitchFamily="34" charset="-120"/>
                          <a:ea typeface="微軟正黑體" pitchFamily="34" charset="-120"/>
                        </a:rPr>
                        <a:t>109</a:t>
                      </a:r>
                      <a:r>
                        <a:rPr lang="zh-TW" altLang="en-US" sz="1300" b="1" dirty="0" smtClean="0">
                          <a:solidFill>
                            <a:schemeClr val="bg1"/>
                          </a:solidFill>
                          <a:latin typeface="微軟正黑體" pitchFamily="34" charset="-120"/>
                          <a:ea typeface="微軟正黑體" pitchFamily="34" charset="-120"/>
                        </a:rPr>
                        <a:t>年</a:t>
                      </a:r>
                      <a:r>
                        <a:rPr lang="zh-TW" altLang="en-US" sz="1300" b="1" baseline="0" dirty="0" smtClean="0">
                          <a:solidFill>
                            <a:schemeClr val="bg1"/>
                          </a:solidFill>
                          <a:latin typeface="微軟正黑體" pitchFamily="34" charset="-120"/>
                          <a:ea typeface="微軟正黑體" pitchFamily="34" charset="-120"/>
                        </a:rPr>
                        <a:t> </a:t>
                      </a:r>
                      <a:r>
                        <a:rPr lang="en-US" altLang="zh-TW" sz="1300" b="1" baseline="0" dirty="0" smtClean="0">
                          <a:solidFill>
                            <a:schemeClr val="bg1"/>
                          </a:solidFill>
                          <a:latin typeface="微軟正黑體" pitchFamily="34" charset="-120"/>
                          <a:ea typeface="微軟正黑體" pitchFamily="34" charset="-120"/>
                        </a:rPr>
                        <a:t>/</a:t>
                      </a:r>
                      <a:r>
                        <a:rPr lang="zh-TW" altLang="en-US" sz="1300" b="1" baseline="0" dirty="0" smtClean="0">
                          <a:solidFill>
                            <a:schemeClr val="bg1"/>
                          </a:solidFill>
                          <a:latin typeface="微軟正黑體" pitchFamily="34" charset="-120"/>
                          <a:ea typeface="微軟正黑體" pitchFamily="34" charset="-120"/>
                        </a:rPr>
                        <a:t> </a:t>
                      </a:r>
                      <a:r>
                        <a:rPr lang="en-US" altLang="zh-TW" sz="1300" b="1" dirty="0" smtClean="0">
                          <a:solidFill>
                            <a:schemeClr val="bg1"/>
                          </a:solidFill>
                          <a:latin typeface="微軟正黑體" pitchFamily="34" charset="-120"/>
                          <a:ea typeface="微軟正黑體" pitchFamily="34" charset="-120"/>
                        </a:rPr>
                        <a:t>2020</a:t>
                      </a:r>
                      <a:r>
                        <a:rPr lang="zh-TW" altLang="en-US" sz="1300" b="1" dirty="0" smtClean="0">
                          <a:solidFill>
                            <a:schemeClr val="bg1"/>
                          </a:solidFill>
                          <a:latin typeface="微軟正黑體" pitchFamily="34" charset="-120"/>
                          <a:ea typeface="微軟正黑體" pitchFamily="34" charset="-120"/>
                        </a:rPr>
                        <a:t>年</a:t>
                      </a:r>
                    </a:p>
                  </a:txBody>
                  <a:tcPr marT="60974" marB="60974"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846648"/>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694A"/>
                    </a:solidFill>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400" b="1" dirty="0">
                        <a:solidFill>
                          <a:schemeClr val="bg1"/>
                        </a:solidFill>
                        <a:latin typeface="微軟正黑體" pitchFamily="34" charset="-120"/>
                        <a:ea typeface="微軟正黑體" pitchFamily="34" charset="-120"/>
                      </a:endParaRPr>
                    </a:p>
                  </a:txBody>
                  <a:tcPr anchor="b">
                    <a:lnB w="12700" cap="flat" cmpd="sng" algn="ctr">
                      <a:solidFill>
                        <a:schemeClr val="accent5"/>
                      </a:solidFill>
                      <a:prstDash val="solid"/>
                      <a:round/>
                      <a:headEnd type="none" w="med" len="med"/>
                      <a:tailEnd type="none" w="med" len="med"/>
                    </a:lnB>
                  </a:tcPr>
                </a:tc>
                <a:tc gridSpan="4">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300" b="1" dirty="0" smtClean="0">
                          <a:solidFill>
                            <a:schemeClr val="bg1"/>
                          </a:solidFill>
                          <a:latin typeface="微軟正黑體" pitchFamily="34" charset="-120"/>
                          <a:ea typeface="微軟正黑體" pitchFamily="34" charset="-120"/>
                        </a:rPr>
                        <a:t>110</a:t>
                      </a:r>
                      <a:r>
                        <a:rPr lang="zh-TW" altLang="en-US" sz="1300" b="1" dirty="0" smtClean="0">
                          <a:solidFill>
                            <a:schemeClr val="bg1"/>
                          </a:solidFill>
                          <a:latin typeface="微軟正黑體" pitchFamily="34" charset="-120"/>
                          <a:ea typeface="微軟正黑體" pitchFamily="34" charset="-120"/>
                        </a:rPr>
                        <a:t>年</a:t>
                      </a:r>
                      <a:r>
                        <a:rPr lang="zh-TW" altLang="en-US" sz="1300" b="1" baseline="0" dirty="0" smtClean="0">
                          <a:solidFill>
                            <a:schemeClr val="bg1"/>
                          </a:solidFill>
                          <a:latin typeface="微軟正黑體" pitchFamily="34" charset="-120"/>
                          <a:ea typeface="微軟正黑體" pitchFamily="34" charset="-120"/>
                        </a:rPr>
                        <a:t> </a:t>
                      </a:r>
                      <a:r>
                        <a:rPr lang="en-US" altLang="zh-TW" sz="1300" b="1" baseline="0" dirty="0" smtClean="0">
                          <a:solidFill>
                            <a:schemeClr val="bg1"/>
                          </a:solidFill>
                          <a:latin typeface="微軟正黑體" pitchFamily="34" charset="-120"/>
                          <a:ea typeface="微軟正黑體" pitchFamily="34" charset="-120"/>
                        </a:rPr>
                        <a:t>/</a:t>
                      </a:r>
                      <a:r>
                        <a:rPr lang="zh-TW" altLang="en-US" sz="1300" b="1" baseline="0" dirty="0" smtClean="0">
                          <a:solidFill>
                            <a:schemeClr val="bg1"/>
                          </a:solidFill>
                          <a:latin typeface="微軟正黑體" pitchFamily="34" charset="-120"/>
                          <a:ea typeface="微軟正黑體" pitchFamily="34" charset="-120"/>
                        </a:rPr>
                        <a:t> </a:t>
                      </a:r>
                      <a:r>
                        <a:rPr lang="en-US" altLang="zh-TW" sz="1300" b="1" dirty="0" smtClean="0">
                          <a:solidFill>
                            <a:schemeClr val="bg1"/>
                          </a:solidFill>
                          <a:latin typeface="微軟正黑體" pitchFamily="34" charset="-120"/>
                          <a:ea typeface="微軟正黑體" pitchFamily="34" charset="-120"/>
                        </a:rPr>
                        <a:t>2021</a:t>
                      </a:r>
                      <a:r>
                        <a:rPr lang="zh-TW" altLang="en-US" sz="1300" b="1" dirty="0" smtClean="0">
                          <a:solidFill>
                            <a:schemeClr val="bg1"/>
                          </a:solidFill>
                          <a:latin typeface="微軟正黑體" pitchFamily="34" charset="-120"/>
                          <a:ea typeface="微軟正黑體" pitchFamily="34" charset="-120"/>
                        </a:rPr>
                        <a:t>年</a:t>
                      </a:r>
                    </a:p>
                  </a:txBody>
                  <a:tcPr marT="60974" marB="60974"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846648"/>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694A"/>
                    </a:solidFill>
                  </a:tcPr>
                </a:tc>
                <a:tc hMerge="1">
                  <a:txBody>
                    <a:bodyPr/>
                    <a:lstStyle/>
                    <a:p>
                      <a:pPr algn="ctr"/>
                      <a:endParaRPr lang="zh-TW" altLang="en-US" sz="1400" b="1" dirty="0">
                        <a:solidFill>
                          <a:schemeClr val="bg1"/>
                        </a:solidFill>
                        <a:latin typeface="微軟正黑體" pitchFamily="34" charset="-120"/>
                        <a:ea typeface="微軟正黑體" pitchFamily="34" charset="-120"/>
                      </a:endParaRPr>
                    </a:p>
                  </a:txBody>
                  <a:tcPr anchor="b">
                    <a:lnB w="12700" cap="flat" cmpd="sng" algn="ctr">
                      <a:solidFill>
                        <a:schemeClr val="accent5"/>
                      </a:solidFill>
                      <a:prstDash val="solid"/>
                      <a:round/>
                      <a:headEnd type="none" w="med" len="med"/>
                      <a:tailEnd type="none" w="med" len="med"/>
                    </a:lnB>
                  </a:tcPr>
                </a:tc>
                <a:tc hMerge="1">
                  <a:txBody>
                    <a:bodyPr/>
                    <a:lstStyle/>
                    <a:p>
                      <a:pPr algn="ctr"/>
                      <a:endParaRPr lang="zh-TW" altLang="en-US" sz="1400" b="1" dirty="0">
                        <a:solidFill>
                          <a:schemeClr val="bg1"/>
                        </a:solidFill>
                        <a:latin typeface="微軟正黑體" pitchFamily="34" charset="-120"/>
                        <a:ea typeface="微軟正黑體" pitchFamily="34" charset="-120"/>
                      </a:endParaRPr>
                    </a:p>
                  </a:txBody>
                  <a:tcPr anchor="b">
                    <a:lnB w="12700" cap="flat" cmpd="sng" algn="ctr">
                      <a:solidFill>
                        <a:schemeClr val="accent5"/>
                      </a:solidFill>
                      <a:prstDash val="solid"/>
                      <a:round/>
                      <a:headEnd type="none" w="med" len="med"/>
                      <a:tailEnd type="none" w="med" len="med"/>
                    </a:lnB>
                  </a:tcPr>
                </a:tc>
                <a:tc hMerge="1">
                  <a:txBody>
                    <a:bodyPr/>
                    <a:lstStyle/>
                    <a:p>
                      <a:pPr algn="ctr"/>
                      <a:endParaRPr lang="zh-TW" altLang="en-US" sz="1200" b="1" dirty="0">
                        <a:solidFill>
                          <a:schemeClr val="bg1"/>
                        </a:solidFill>
                        <a:latin typeface="微軟正黑體" pitchFamily="34" charset="-120"/>
                        <a:ea typeface="微軟正黑體" pitchFamily="34" charset="-120"/>
                      </a:endParaRP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BACC6"/>
                    </a:solidFill>
                  </a:tcPr>
                </a:tc>
                <a:tc gridSpan="4">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300" b="1" dirty="0" smtClean="0">
                          <a:solidFill>
                            <a:schemeClr val="bg1"/>
                          </a:solidFill>
                          <a:latin typeface="微軟正黑體" pitchFamily="34" charset="-120"/>
                          <a:ea typeface="微軟正黑體" pitchFamily="34" charset="-120"/>
                        </a:rPr>
                        <a:t>111</a:t>
                      </a:r>
                      <a:r>
                        <a:rPr lang="zh-TW" altLang="en-US" sz="1300" b="1" dirty="0" smtClean="0">
                          <a:solidFill>
                            <a:schemeClr val="bg1"/>
                          </a:solidFill>
                          <a:latin typeface="微軟正黑體" pitchFamily="34" charset="-120"/>
                          <a:ea typeface="微軟正黑體" pitchFamily="34" charset="-120"/>
                        </a:rPr>
                        <a:t>年</a:t>
                      </a:r>
                      <a:r>
                        <a:rPr lang="zh-TW" altLang="en-US" sz="1300" b="1" baseline="0" dirty="0" smtClean="0">
                          <a:solidFill>
                            <a:schemeClr val="bg1"/>
                          </a:solidFill>
                          <a:latin typeface="微軟正黑體" pitchFamily="34" charset="-120"/>
                          <a:ea typeface="微軟正黑體" pitchFamily="34" charset="-120"/>
                        </a:rPr>
                        <a:t> </a:t>
                      </a:r>
                      <a:r>
                        <a:rPr lang="en-US" altLang="zh-TW" sz="1300" b="1" baseline="0" dirty="0" smtClean="0">
                          <a:solidFill>
                            <a:schemeClr val="bg1"/>
                          </a:solidFill>
                          <a:latin typeface="微軟正黑體" pitchFamily="34" charset="-120"/>
                          <a:ea typeface="微軟正黑體" pitchFamily="34" charset="-120"/>
                        </a:rPr>
                        <a:t>/</a:t>
                      </a:r>
                      <a:r>
                        <a:rPr lang="zh-TW" altLang="en-US" sz="1300" b="1" baseline="0" dirty="0" smtClean="0">
                          <a:solidFill>
                            <a:schemeClr val="bg1"/>
                          </a:solidFill>
                          <a:latin typeface="微軟正黑體" pitchFamily="34" charset="-120"/>
                          <a:ea typeface="微軟正黑體" pitchFamily="34" charset="-120"/>
                        </a:rPr>
                        <a:t> </a:t>
                      </a:r>
                      <a:r>
                        <a:rPr lang="en-US" altLang="zh-TW" sz="1300" b="1" dirty="0" smtClean="0">
                          <a:solidFill>
                            <a:schemeClr val="bg1"/>
                          </a:solidFill>
                          <a:latin typeface="微軟正黑體" pitchFamily="34" charset="-120"/>
                          <a:ea typeface="微軟正黑體" pitchFamily="34" charset="-120"/>
                        </a:rPr>
                        <a:t>2022</a:t>
                      </a:r>
                      <a:r>
                        <a:rPr lang="zh-TW" altLang="en-US" sz="1300" b="1" dirty="0" smtClean="0">
                          <a:solidFill>
                            <a:schemeClr val="bg1"/>
                          </a:solidFill>
                          <a:latin typeface="微軟正黑體" pitchFamily="34" charset="-120"/>
                          <a:ea typeface="微軟正黑體" pitchFamily="34" charset="-120"/>
                        </a:rPr>
                        <a:t>年</a:t>
                      </a:r>
                    </a:p>
                  </a:txBody>
                  <a:tcPr marT="60974" marB="60974"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846648"/>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694A"/>
                    </a:solidFill>
                  </a:tcPr>
                </a:tc>
                <a:tc hMerge="1">
                  <a:txBody>
                    <a:bodyPr/>
                    <a:lstStyle/>
                    <a:p>
                      <a:pPr algn="ctr"/>
                      <a:endParaRPr lang="zh-TW" altLang="en-US" sz="1400" b="1" dirty="0">
                        <a:solidFill>
                          <a:schemeClr val="bg1"/>
                        </a:solidFill>
                        <a:latin typeface="微軟正黑體" pitchFamily="34" charset="-120"/>
                        <a:ea typeface="微軟正黑體" pitchFamily="34" charset="-120"/>
                      </a:endParaRP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BACC6"/>
                    </a:solidFill>
                  </a:tcPr>
                </a:tc>
                <a:tc hMerge="1">
                  <a:txBody>
                    <a:bodyPr/>
                    <a:lstStyle/>
                    <a:p>
                      <a:pPr algn="ctr"/>
                      <a:endParaRPr lang="zh-TW" altLang="en-US" sz="1400" b="1" dirty="0">
                        <a:solidFill>
                          <a:schemeClr val="bg1"/>
                        </a:solidFill>
                        <a:latin typeface="微軟正黑體" pitchFamily="34" charset="-120"/>
                        <a:ea typeface="微軟正黑體" pitchFamily="34" charset="-120"/>
                      </a:endParaRP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BACC6"/>
                    </a:solidFill>
                  </a:tcPr>
                </a:tc>
                <a:tc hMerge="1">
                  <a:txBody>
                    <a:bodyPr/>
                    <a:lstStyle/>
                    <a:p>
                      <a:pPr algn="ctr"/>
                      <a:endParaRPr lang="zh-TW" altLang="en-US" sz="1200" b="1" dirty="0">
                        <a:solidFill>
                          <a:schemeClr val="bg1"/>
                        </a:solidFill>
                        <a:latin typeface="微軟正黑體" pitchFamily="34" charset="-120"/>
                        <a:ea typeface="微軟正黑體" pitchFamily="34" charset="-120"/>
                      </a:endParaRP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BACC6"/>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300" b="1" dirty="0" smtClean="0">
                          <a:solidFill>
                            <a:schemeClr val="tx1"/>
                          </a:solidFill>
                          <a:latin typeface="微軟正黑體" pitchFamily="34" charset="-120"/>
                          <a:ea typeface="微軟正黑體" pitchFamily="34" charset="-120"/>
                        </a:rPr>
                        <a:t>…</a:t>
                      </a:r>
                      <a:endParaRPr lang="zh-TW" altLang="en-US" sz="1300" b="1" dirty="0" smtClean="0">
                        <a:solidFill>
                          <a:schemeClr val="tx1"/>
                        </a:solidFill>
                        <a:latin typeface="微軟正黑體" pitchFamily="34" charset="-120"/>
                        <a:ea typeface="微軟正黑體" pitchFamily="34" charset="-120"/>
                      </a:endParaRPr>
                    </a:p>
                  </a:txBody>
                  <a:tcPr marT="60974" marB="60974"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846648"/>
                      </a:solidFill>
                      <a:prstDash val="solid"/>
                      <a:round/>
                      <a:headEnd type="none" w="med" len="med"/>
                      <a:tailEnd type="none" w="med" len="med"/>
                    </a:lnT>
                    <a:lnB w="12700" cap="flat" cmpd="sng" algn="ctr">
                      <a:solidFill>
                        <a:srgbClr val="846648"/>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gridSpan="4">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300" b="1" dirty="0" smtClean="0">
                          <a:solidFill>
                            <a:schemeClr val="bg1"/>
                          </a:solidFill>
                          <a:latin typeface="微軟正黑體" pitchFamily="34" charset="-120"/>
                          <a:ea typeface="微軟正黑體" pitchFamily="34" charset="-120"/>
                        </a:rPr>
                        <a:t>113</a:t>
                      </a:r>
                      <a:r>
                        <a:rPr lang="zh-TW" altLang="en-US" sz="1300" b="1" dirty="0" smtClean="0">
                          <a:solidFill>
                            <a:schemeClr val="bg1"/>
                          </a:solidFill>
                          <a:latin typeface="微軟正黑體" pitchFamily="34" charset="-120"/>
                          <a:ea typeface="微軟正黑體" pitchFamily="34" charset="-120"/>
                        </a:rPr>
                        <a:t>年</a:t>
                      </a:r>
                      <a:r>
                        <a:rPr lang="zh-TW" altLang="en-US" sz="1300" b="1" baseline="0" dirty="0" smtClean="0">
                          <a:solidFill>
                            <a:schemeClr val="bg1"/>
                          </a:solidFill>
                          <a:latin typeface="微軟正黑體" pitchFamily="34" charset="-120"/>
                          <a:ea typeface="微軟正黑體" pitchFamily="34" charset="-120"/>
                        </a:rPr>
                        <a:t> </a:t>
                      </a:r>
                      <a:r>
                        <a:rPr lang="en-US" altLang="zh-TW" sz="1300" b="1" baseline="0" dirty="0" smtClean="0">
                          <a:solidFill>
                            <a:schemeClr val="bg1"/>
                          </a:solidFill>
                          <a:latin typeface="微軟正黑體" pitchFamily="34" charset="-120"/>
                          <a:ea typeface="微軟正黑體" pitchFamily="34" charset="-120"/>
                        </a:rPr>
                        <a:t>/</a:t>
                      </a:r>
                      <a:r>
                        <a:rPr lang="zh-TW" altLang="en-US" sz="1300" b="1" baseline="0" dirty="0" smtClean="0">
                          <a:solidFill>
                            <a:schemeClr val="bg1"/>
                          </a:solidFill>
                          <a:latin typeface="微軟正黑體" pitchFamily="34" charset="-120"/>
                          <a:ea typeface="微軟正黑體" pitchFamily="34" charset="-120"/>
                        </a:rPr>
                        <a:t> </a:t>
                      </a:r>
                      <a:r>
                        <a:rPr lang="en-US" altLang="zh-TW" sz="1300" b="1" dirty="0" smtClean="0">
                          <a:solidFill>
                            <a:schemeClr val="bg1"/>
                          </a:solidFill>
                          <a:latin typeface="微軟正黑體" pitchFamily="34" charset="-120"/>
                          <a:ea typeface="微軟正黑體" pitchFamily="34" charset="-120"/>
                        </a:rPr>
                        <a:t>2024</a:t>
                      </a:r>
                      <a:r>
                        <a:rPr lang="zh-TW" altLang="en-US" sz="1300" b="1" dirty="0" smtClean="0">
                          <a:solidFill>
                            <a:schemeClr val="bg1"/>
                          </a:solidFill>
                          <a:latin typeface="微軟正黑體" pitchFamily="34" charset="-120"/>
                          <a:ea typeface="微軟正黑體" pitchFamily="34" charset="-120"/>
                        </a:rPr>
                        <a:t>年</a:t>
                      </a:r>
                    </a:p>
                  </a:txBody>
                  <a:tcPr marT="60974" marB="60974" anchor="ctr">
                    <a:lnL w="12700" cap="flat" cmpd="sng" algn="ctr">
                      <a:solidFill>
                        <a:sysClr val="window" lastClr="FFFFFF"/>
                      </a:solidFill>
                      <a:prstDash val="solid"/>
                      <a:round/>
                      <a:headEnd type="none" w="med" len="med"/>
                      <a:tailEnd type="none" w="med" len="med"/>
                    </a:lnL>
                    <a:lnR w="12700" cap="flat" cmpd="sng" algn="ctr">
                      <a:solidFill>
                        <a:srgbClr val="846648"/>
                      </a:solidFill>
                      <a:prstDash val="solid"/>
                      <a:round/>
                      <a:headEnd type="none" w="med" len="med"/>
                      <a:tailEnd type="none" w="med" len="med"/>
                    </a:lnR>
                    <a:lnT w="12700" cap="flat" cmpd="sng" algn="ctr">
                      <a:solidFill>
                        <a:srgbClr val="846648"/>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694A"/>
                    </a:solidFill>
                  </a:tcPr>
                </a:tc>
                <a:tc hMerge="1">
                  <a:txBody>
                    <a:bodyPr/>
                    <a:lstStyle/>
                    <a:p>
                      <a:pPr algn="ctr"/>
                      <a:endParaRPr lang="zh-TW" altLang="en-US" sz="1400" b="1" dirty="0">
                        <a:solidFill>
                          <a:schemeClr val="bg1"/>
                        </a:solidFill>
                        <a:latin typeface="微軟正黑體" pitchFamily="34" charset="-120"/>
                        <a:ea typeface="微軟正黑體" pitchFamily="34" charset="-120"/>
                      </a:endParaRP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BACC6"/>
                    </a:solidFill>
                  </a:tcPr>
                </a:tc>
                <a:tc hMerge="1">
                  <a:txBody>
                    <a:bodyPr/>
                    <a:lstStyle/>
                    <a:p>
                      <a:pPr algn="ctr"/>
                      <a:endParaRPr lang="zh-TW" altLang="en-US" sz="1400" b="1" dirty="0">
                        <a:solidFill>
                          <a:schemeClr val="bg1"/>
                        </a:solidFill>
                        <a:latin typeface="微軟正黑體" pitchFamily="34" charset="-120"/>
                        <a:ea typeface="微軟正黑體" pitchFamily="34" charset="-120"/>
                      </a:endParaRP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BACC6"/>
                    </a:solidFill>
                  </a:tcPr>
                </a:tc>
                <a:tc hMerge="1">
                  <a:txBody>
                    <a:bodyPr/>
                    <a:lstStyle/>
                    <a:p>
                      <a:pPr algn="ctr"/>
                      <a:endParaRPr lang="zh-TW" altLang="en-US" sz="1200" b="1" dirty="0">
                        <a:solidFill>
                          <a:schemeClr val="bg1"/>
                        </a:solidFill>
                        <a:latin typeface="微軟正黑體" pitchFamily="34" charset="-120"/>
                        <a:ea typeface="微軟正黑體" pitchFamily="34" charset="-120"/>
                      </a:endParaRP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BACC6"/>
                    </a:solidFill>
                  </a:tcPr>
                </a:tc>
                <a:extLst>
                  <a:ext uri="{0D108BD9-81ED-4DB2-BD59-A6C34878D82A}">
                    <a16:rowId xmlns:a16="http://schemas.microsoft.com/office/drawing/2014/main" val="10000"/>
                  </a:ext>
                </a:extLst>
              </a:tr>
              <a:tr h="274543">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800" b="1" dirty="0" smtClean="0">
                          <a:solidFill>
                            <a:schemeClr val="bg1"/>
                          </a:solidFill>
                          <a:latin typeface="微軟正黑體" pitchFamily="34" charset="-120"/>
                          <a:ea typeface="微軟正黑體" pitchFamily="34" charset="-120"/>
                        </a:rPr>
                        <a:t>Q1</a:t>
                      </a:r>
                      <a:endParaRPr lang="zh-TW" altLang="en-US" sz="800" b="1" dirty="0">
                        <a:solidFill>
                          <a:schemeClr val="bg1"/>
                        </a:solidFill>
                        <a:latin typeface="微軟正黑體" pitchFamily="34" charset="-120"/>
                        <a:ea typeface="微軟正黑體" pitchFamily="34" charset="-120"/>
                      </a:endParaRPr>
                    </a:p>
                  </a:txBody>
                  <a:tcPr marT="60974" marB="60974" anchor="ctr">
                    <a:lnL w="12700" cap="flat" cmpd="sng" algn="ctr">
                      <a:solidFill>
                        <a:srgbClr val="846648"/>
                      </a:solidFill>
                      <a:prstDash val="solid"/>
                      <a:round/>
                      <a:headEnd type="none" w="med" len="med"/>
                      <a:tailEnd type="none" w="med" len="med"/>
                    </a:lnL>
                    <a:lnR>
                      <a:noFill/>
                    </a:lnR>
                    <a:lnT w="12700" cap="flat" cmpd="sng" algn="ctr">
                      <a:solidFill>
                        <a:sysClr val="window" lastClr="FFFFFF"/>
                      </a:solidFill>
                      <a:prstDash val="solid"/>
                      <a:round/>
                      <a:headEnd type="none" w="med" len="med"/>
                      <a:tailEnd type="none" w="med" len="med"/>
                    </a:lnT>
                    <a:lnB w="12700" cmpd="sng">
                      <a:solidFill>
                        <a:srgbClr val="846648"/>
                      </a:solidFill>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800" b="1" dirty="0" smtClean="0">
                          <a:solidFill>
                            <a:schemeClr val="bg1"/>
                          </a:solidFill>
                          <a:latin typeface="微軟正黑體" pitchFamily="34" charset="-120"/>
                          <a:ea typeface="微軟正黑體" pitchFamily="34" charset="-120"/>
                        </a:rPr>
                        <a:t>Q2</a:t>
                      </a:r>
                      <a:endParaRPr lang="zh-TW" altLang="en-US" sz="8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ysClr val="window" lastClr="FFFFFF"/>
                      </a:solidFill>
                      <a:prstDash val="solid"/>
                      <a:round/>
                      <a:headEnd type="none" w="med" len="med"/>
                      <a:tailEnd type="none" w="med" len="med"/>
                    </a:lnT>
                    <a:lnB w="12700" cmpd="sng">
                      <a:solidFill>
                        <a:srgbClr val="846648"/>
                      </a:solidFill>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800" b="1" dirty="0" smtClean="0">
                          <a:solidFill>
                            <a:schemeClr val="bg1"/>
                          </a:solidFill>
                          <a:latin typeface="微軟正黑體" pitchFamily="34" charset="-120"/>
                          <a:ea typeface="微軟正黑體" pitchFamily="34" charset="-120"/>
                        </a:rPr>
                        <a:t>Q3</a:t>
                      </a:r>
                      <a:endParaRPr lang="zh-TW" altLang="en-US" sz="8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ysClr val="window" lastClr="FFFFFF"/>
                      </a:solidFill>
                      <a:prstDash val="solid"/>
                      <a:round/>
                      <a:headEnd type="none" w="med" len="med"/>
                      <a:tailEnd type="none" w="med" len="med"/>
                    </a:lnT>
                    <a:lnB w="12700" cmpd="sng">
                      <a:solidFill>
                        <a:srgbClr val="846648"/>
                      </a:solidFill>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800" b="1" dirty="0" smtClean="0">
                          <a:solidFill>
                            <a:schemeClr val="bg1"/>
                          </a:solidFill>
                          <a:latin typeface="微軟正黑體" pitchFamily="34" charset="-120"/>
                          <a:ea typeface="微軟正黑體" pitchFamily="34" charset="-120"/>
                        </a:rPr>
                        <a:t>Q4</a:t>
                      </a:r>
                      <a:endParaRPr lang="zh-TW" altLang="en-US" sz="800" b="1" dirty="0">
                        <a:solidFill>
                          <a:schemeClr val="bg1"/>
                        </a:solidFill>
                        <a:latin typeface="微軟正黑體" pitchFamily="34" charset="-120"/>
                        <a:ea typeface="微軟正黑體" pitchFamily="34" charset="-120"/>
                      </a:endParaRPr>
                    </a:p>
                  </a:txBody>
                  <a:tcPr marT="60974" marB="60974"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rgbClr val="846648"/>
                      </a:solidFill>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800" b="1" dirty="0" smtClean="0">
                          <a:solidFill>
                            <a:schemeClr val="bg1"/>
                          </a:solidFill>
                          <a:latin typeface="微軟正黑體" pitchFamily="34" charset="-120"/>
                          <a:ea typeface="微軟正黑體" pitchFamily="34" charset="-120"/>
                        </a:rPr>
                        <a:t>Q1</a:t>
                      </a:r>
                      <a:endParaRPr lang="zh-TW" altLang="en-US" sz="800" b="1" dirty="0">
                        <a:solidFill>
                          <a:schemeClr val="bg1"/>
                        </a:solidFill>
                        <a:latin typeface="微軟正黑體" pitchFamily="34" charset="-120"/>
                        <a:ea typeface="微軟正黑體" pitchFamily="34" charset="-120"/>
                      </a:endParaRPr>
                    </a:p>
                  </a:txBody>
                  <a:tcPr marT="60974" marB="60974" anchor="ctr">
                    <a:lnL w="12700" cap="flat" cmpd="sng" algn="ctr">
                      <a:solidFill>
                        <a:sysClr val="window" lastClr="FFFFFF"/>
                      </a:solidFill>
                      <a:prstDash val="solid"/>
                      <a:round/>
                      <a:headEnd type="none" w="med" len="med"/>
                      <a:tailEnd type="none" w="med" len="med"/>
                    </a:lnL>
                    <a:lnR>
                      <a:noFill/>
                    </a:lnR>
                    <a:lnT w="12700" cap="flat" cmpd="sng" algn="ctr">
                      <a:solidFill>
                        <a:sysClr val="window" lastClr="FFFFFF"/>
                      </a:solidFill>
                      <a:prstDash val="solid"/>
                      <a:round/>
                      <a:headEnd type="none" w="med" len="med"/>
                      <a:tailEnd type="none" w="med" len="med"/>
                    </a:lnT>
                    <a:lnB w="12700" cmpd="sng">
                      <a:solidFill>
                        <a:srgbClr val="846648"/>
                      </a:solidFill>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800" b="1" dirty="0" smtClean="0">
                          <a:solidFill>
                            <a:schemeClr val="bg1"/>
                          </a:solidFill>
                          <a:latin typeface="微軟正黑體" pitchFamily="34" charset="-120"/>
                          <a:ea typeface="微軟正黑體" pitchFamily="34" charset="-120"/>
                        </a:rPr>
                        <a:t>Q2</a:t>
                      </a:r>
                      <a:endParaRPr lang="zh-TW" altLang="en-US" sz="8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ysClr val="window" lastClr="FFFFFF"/>
                      </a:solidFill>
                      <a:prstDash val="solid"/>
                      <a:round/>
                      <a:headEnd type="none" w="med" len="med"/>
                      <a:tailEnd type="none" w="med" len="med"/>
                    </a:lnT>
                    <a:lnB w="12700" cmpd="sng">
                      <a:solidFill>
                        <a:srgbClr val="846648"/>
                      </a:solidFill>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800" b="1" dirty="0" smtClean="0">
                          <a:solidFill>
                            <a:schemeClr val="bg1"/>
                          </a:solidFill>
                          <a:latin typeface="微軟正黑體" pitchFamily="34" charset="-120"/>
                          <a:ea typeface="微軟正黑體" pitchFamily="34" charset="-120"/>
                        </a:rPr>
                        <a:t>Q3</a:t>
                      </a:r>
                      <a:endParaRPr lang="zh-TW" altLang="en-US" sz="8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ysClr val="window" lastClr="FFFFFF"/>
                      </a:solidFill>
                      <a:prstDash val="solid"/>
                      <a:round/>
                      <a:headEnd type="none" w="med" len="med"/>
                      <a:tailEnd type="none" w="med" len="med"/>
                    </a:lnT>
                    <a:lnB w="12700" cmpd="sng">
                      <a:solidFill>
                        <a:srgbClr val="846648"/>
                      </a:solidFill>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800" b="1" dirty="0" smtClean="0">
                          <a:solidFill>
                            <a:schemeClr val="bg1"/>
                          </a:solidFill>
                          <a:latin typeface="微軟正黑體" pitchFamily="34" charset="-120"/>
                          <a:ea typeface="微軟正黑體" pitchFamily="34" charset="-120"/>
                        </a:rPr>
                        <a:t>Q4</a:t>
                      </a:r>
                      <a:endParaRPr lang="zh-TW" altLang="en-US" sz="800" b="1" dirty="0">
                        <a:solidFill>
                          <a:schemeClr val="bg1"/>
                        </a:solidFill>
                        <a:latin typeface="微軟正黑體" pitchFamily="34" charset="-120"/>
                        <a:ea typeface="微軟正黑體" pitchFamily="34" charset="-120"/>
                      </a:endParaRPr>
                    </a:p>
                  </a:txBody>
                  <a:tcPr marT="60974" marB="60974"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rgbClr val="846648"/>
                      </a:solidFill>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800" b="1" dirty="0" smtClean="0">
                          <a:solidFill>
                            <a:schemeClr val="bg1"/>
                          </a:solidFill>
                          <a:latin typeface="微軟正黑體" pitchFamily="34" charset="-120"/>
                          <a:ea typeface="微軟正黑體" pitchFamily="34" charset="-120"/>
                        </a:rPr>
                        <a:t>Q1</a:t>
                      </a:r>
                      <a:endParaRPr lang="zh-TW" altLang="en-US" sz="800" b="1" dirty="0">
                        <a:solidFill>
                          <a:schemeClr val="bg1"/>
                        </a:solidFill>
                        <a:latin typeface="微軟正黑體" pitchFamily="34" charset="-120"/>
                        <a:ea typeface="微軟正黑體" pitchFamily="34" charset="-120"/>
                      </a:endParaRPr>
                    </a:p>
                  </a:txBody>
                  <a:tcPr marT="60974" marB="60974" anchor="ctr">
                    <a:lnL w="12700" cap="flat" cmpd="sng" algn="ctr">
                      <a:solidFill>
                        <a:sysClr val="window" lastClr="FFFFFF"/>
                      </a:solidFill>
                      <a:prstDash val="solid"/>
                      <a:round/>
                      <a:headEnd type="none" w="med" len="med"/>
                      <a:tailEnd type="none" w="med" len="med"/>
                    </a:lnL>
                    <a:lnR>
                      <a:noFill/>
                    </a:lnR>
                    <a:lnT w="12700" cap="flat" cmpd="sng" algn="ctr">
                      <a:solidFill>
                        <a:sysClr val="window" lastClr="FFFFFF"/>
                      </a:solidFill>
                      <a:prstDash val="solid"/>
                      <a:round/>
                      <a:headEnd type="none" w="med" len="med"/>
                      <a:tailEnd type="none" w="med" len="med"/>
                    </a:lnT>
                    <a:lnB w="12700" cmpd="sng">
                      <a:solidFill>
                        <a:srgbClr val="846648"/>
                      </a:solidFill>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800" b="1" dirty="0" smtClean="0">
                          <a:solidFill>
                            <a:schemeClr val="bg1"/>
                          </a:solidFill>
                          <a:latin typeface="微軟正黑體" pitchFamily="34" charset="-120"/>
                          <a:ea typeface="微軟正黑體" pitchFamily="34" charset="-120"/>
                        </a:rPr>
                        <a:t>Q2</a:t>
                      </a:r>
                      <a:endParaRPr lang="zh-TW" altLang="en-US" sz="8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ysClr val="window" lastClr="FFFFFF"/>
                      </a:solidFill>
                      <a:prstDash val="solid"/>
                      <a:round/>
                      <a:headEnd type="none" w="med" len="med"/>
                      <a:tailEnd type="none" w="med" len="med"/>
                    </a:lnT>
                    <a:lnB w="12700" cmpd="sng">
                      <a:solidFill>
                        <a:srgbClr val="846648"/>
                      </a:solidFill>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800" b="1" dirty="0" smtClean="0">
                          <a:solidFill>
                            <a:schemeClr val="bg1"/>
                          </a:solidFill>
                          <a:latin typeface="微軟正黑體" pitchFamily="34" charset="-120"/>
                          <a:ea typeface="微軟正黑體" pitchFamily="34" charset="-120"/>
                        </a:rPr>
                        <a:t>Q3</a:t>
                      </a:r>
                      <a:endParaRPr lang="zh-TW" altLang="en-US" sz="8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ysClr val="window" lastClr="FFFFFF"/>
                      </a:solidFill>
                      <a:prstDash val="solid"/>
                      <a:round/>
                      <a:headEnd type="none" w="med" len="med"/>
                      <a:tailEnd type="none" w="med" len="med"/>
                    </a:lnT>
                    <a:lnB w="12700" cmpd="sng">
                      <a:solidFill>
                        <a:srgbClr val="846648"/>
                      </a:solidFill>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800" b="1" dirty="0" smtClean="0">
                          <a:solidFill>
                            <a:schemeClr val="bg1"/>
                          </a:solidFill>
                          <a:latin typeface="微軟正黑體" pitchFamily="34" charset="-120"/>
                          <a:ea typeface="微軟正黑體" pitchFamily="34" charset="-120"/>
                        </a:rPr>
                        <a:t>Q4</a:t>
                      </a:r>
                      <a:endParaRPr lang="zh-TW" altLang="en-US" sz="800" b="1" dirty="0">
                        <a:solidFill>
                          <a:schemeClr val="bg1"/>
                        </a:solidFill>
                        <a:latin typeface="微軟正黑體" pitchFamily="34" charset="-120"/>
                        <a:ea typeface="微軟正黑體" pitchFamily="34" charset="-120"/>
                      </a:endParaRPr>
                    </a:p>
                  </a:txBody>
                  <a:tcPr marT="60974" marB="60974"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rgbClr val="846648"/>
                      </a:solidFill>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800" b="1" dirty="0" smtClean="0">
                          <a:solidFill>
                            <a:schemeClr val="bg1"/>
                          </a:solidFill>
                          <a:latin typeface="微軟正黑體" pitchFamily="34" charset="-120"/>
                          <a:ea typeface="微軟正黑體" pitchFamily="34" charset="-120"/>
                        </a:rPr>
                        <a:t>Q1</a:t>
                      </a:r>
                      <a:endParaRPr lang="zh-TW" altLang="en-US" sz="800" b="1" dirty="0">
                        <a:solidFill>
                          <a:schemeClr val="bg1"/>
                        </a:solidFill>
                        <a:latin typeface="微軟正黑體" pitchFamily="34" charset="-120"/>
                        <a:ea typeface="微軟正黑體" pitchFamily="34" charset="-120"/>
                      </a:endParaRPr>
                    </a:p>
                  </a:txBody>
                  <a:tcPr marT="60974" marB="60974" anchor="ctr">
                    <a:lnL w="12700" cap="flat" cmpd="sng" algn="ctr">
                      <a:solidFill>
                        <a:sysClr val="window" lastClr="FFFFFF"/>
                      </a:solidFill>
                      <a:prstDash val="solid"/>
                      <a:round/>
                      <a:headEnd type="none" w="med" len="med"/>
                      <a:tailEnd type="none" w="med" len="med"/>
                    </a:lnL>
                    <a:lnR>
                      <a:noFill/>
                    </a:lnR>
                    <a:lnT w="12700" cap="flat" cmpd="sng" algn="ctr">
                      <a:solidFill>
                        <a:sysClr val="window" lastClr="FFFFFF"/>
                      </a:solidFill>
                      <a:prstDash val="solid"/>
                      <a:round/>
                      <a:headEnd type="none" w="med" len="med"/>
                      <a:tailEnd type="none" w="med" len="med"/>
                    </a:lnT>
                    <a:lnB w="12700" cmpd="sng">
                      <a:solidFill>
                        <a:srgbClr val="846648"/>
                      </a:solidFill>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800" b="1" dirty="0" smtClean="0">
                          <a:solidFill>
                            <a:schemeClr val="bg1"/>
                          </a:solidFill>
                          <a:latin typeface="微軟正黑體" pitchFamily="34" charset="-120"/>
                          <a:ea typeface="微軟正黑體" pitchFamily="34" charset="-120"/>
                        </a:rPr>
                        <a:t>Q2</a:t>
                      </a:r>
                      <a:endParaRPr lang="zh-TW" altLang="en-US" sz="8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ysClr val="window" lastClr="FFFFFF"/>
                      </a:solidFill>
                      <a:prstDash val="solid"/>
                      <a:round/>
                      <a:headEnd type="none" w="med" len="med"/>
                      <a:tailEnd type="none" w="med" len="med"/>
                    </a:lnT>
                    <a:lnB w="12700" cmpd="sng">
                      <a:solidFill>
                        <a:srgbClr val="846648"/>
                      </a:solidFill>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800" b="1" dirty="0" smtClean="0">
                          <a:solidFill>
                            <a:schemeClr val="bg1"/>
                          </a:solidFill>
                          <a:latin typeface="微軟正黑體" pitchFamily="34" charset="-120"/>
                          <a:ea typeface="微軟正黑體" pitchFamily="34" charset="-120"/>
                        </a:rPr>
                        <a:t>Q3</a:t>
                      </a:r>
                      <a:endParaRPr lang="zh-TW" altLang="en-US" sz="8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ysClr val="window" lastClr="FFFFFF"/>
                      </a:solidFill>
                      <a:prstDash val="solid"/>
                      <a:round/>
                      <a:headEnd type="none" w="med" len="med"/>
                      <a:tailEnd type="none" w="med" len="med"/>
                    </a:lnT>
                    <a:lnB w="12700" cmpd="sng">
                      <a:solidFill>
                        <a:srgbClr val="846648"/>
                      </a:solidFill>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800" b="1" dirty="0" smtClean="0">
                          <a:solidFill>
                            <a:schemeClr val="bg1"/>
                          </a:solidFill>
                          <a:latin typeface="微軟正黑體" pitchFamily="34" charset="-120"/>
                          <a:ea typeface="微軟正黑體" pitchFamily="34" charset="-120"/>
                        </a:rPr>
                        <a:t>Q4</a:t>
                      </a:r>
                      <a:endParaRPr lang="zh-TW" altLang="en-US" sz="800" b="1" dirty="0">
                        <a:solidFill>
                          <a:schemeClr val="bg1"/>
                        </a:solidFill>
                        <a:latin typeface="微軟正黑體" pitchFamily="34" charset="-120"/>
                        <a:ea typeface="微軟正黑體" pitchFamily="34" charset="-120"/>
                      </a:endParaRPr>
                    </a:p>
                  </a:txBody>
                  <a:tcPr marT="60974" marB="60974"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rgbClr val="846648"/>
                      </a:solidFill>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800" b="1" dirty="0" smtClean="0">
                          <a:solidFill>
                            <a:schemeClr val="bg1"/>
                          </a:solidFill>
                          <a:latin typeface="微軟正黑體" pitchFamily="34" charset="-120"/>
                          <a:ea typeface="微軟正黑體" pitchFamily="34" charset="-120"/>
                        </a:rPr>
                        <a:t>Q1</a:t>
                      </a:r>
                      <a:endParaRPr lang="zh-TW" altLang="en-US" sz="800" b="1" dirty="0">
                        <a:solidFill>
                          <a:schemeClr val="bg1"/>
                        </a:solidFill>
                        <a:latin typeface="微軟正黑體" pitchFamily="34" charset="-120"/>
                        <a:ea typeface="微軟正黑體" pitchFamily="34" charset="-120"/>
                      </a:endParaRPr>
                    </a:p>
                  </a:txBody>
                  <a:tcPr marT="60974" marB="60974" anchor="ctr">
                    <a:lnL w="12700" cap="flat" cmpd="sng" algn="ctr">
                      <a:solidFill>
                        <a:sysClr val="window" lastClr="FFFFFF"/>
                      </a:solidFill>
                      <a:prstDash val="solid"/>
                      <a:round/>
                      <a:headEnd type="none" w="med" len="med"/>
                      <a:tailEnd type="none" w="med" len="med"/>
                    </a:lnL>
                    <a:lnR>
                      <a:noFill/>
                    </a:lnR>
                    <a:lnT w="12700" cap="flat" cmpd="sng" algn="ctr">
                      <a:solidFill>
                        <a:sysClr val="window" lastClr="FFFFFF"/>
                      </a:solidFill>
                      <a:prstDash val="solid"/>
                      <a:round/>
                      <a:headEnd type="none" w="med" len="med"/>
                      <a:tailEnd type="none" w="med" len="med"/>
                    </a:lnT>
                    <a:lnB w="12700" cmpd="sng">
                      <a:solidFill>
                        <a:srgbClr val="846648"/>
                      </a:solidFill>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800" b="1" dirty="0" smtClean="0">
                          <a:solidFill>
                            <a:schemeClr val="bg1"/>
                          </a:solidFill>
                          <a:latin typeface="微軟正黑體" pitchFamily="34" charset="-120"/>
                          <a:ea typeface="微軟正黑體" pitchFamily="34" charset="-120"/>
                        </a:rPr>
                        <a:t>Q2</a:t>
                      </a:r>
                      <a:endParaRPr lang="zh-TW" altLang="en-US" sz="8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ysClr val="window" lastClr="FFFFFF"/>
                      </a:solidFill>
                      <a:prstDash val="solid"/>
                      <a:round/>
                      <a:headEnd type="none" w="med" len="med"/>
                      <a:tailEnd type="none" w="med" len="med"/>
                    </a:lnT>
                    <a:lnB w="12700" cmpd="sng">
                      <a:solidFill>
                        <a:srgbClr val="846648"/>
                      </a:solidFill>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800" b="1" dirty="0" smtClean="0">
                          <a:solidFill>
                            <a:schemeClr val="bg1"/>
                          </a:solidFill>
                          <a:latin typeface="微軟正黑體" pitchFamily="34" charset="-120"/>
                          <a:ea typeface="微軟正黑體" pitchFamily="34" charset="-120"/>
                        </a:rPr>
                        <a:t>Q3</a:t>
                      </a:r>
                      <a:endParaRPr lang="zh-TW" altLang="en-US" sz="8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ysClr val="window" lastClr="FFFFFF"/>
                      </a:solidFill>
                      <a:prstDash val="solid"/>
                      <a:round/>
                      <a:headEnd type="none" w="med" len="med"/>
                      <a:tailEnd type="none" w="med" len="med"/>
                    </a:lnT>
                    <a:lnB w="12700" cmpd="sng">
                      <a:solidFill>
                        <a:srgbClr val="846648"/>
                      </a:solidFill>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800" b="1" dirty="0" smtClean="0">
                          <a:solidFill>
                            <a:schemeClr val="bg1"/>
                          </a:solidFill>
                          <a:latin typeface="微軟正黑體" pitchFamily="34" charset="-120"/>
                          <a:ea typeface="微軟正黑體" pitchFamily="34" charset="-120"/>
                        </a:rPr>
                        <a:t>Q4</a:t>
                      </a:r>
                      <a:endParaRPr lang="zh-TW" altLang="en-US" sz="800" b="1" dirty="0">
                        <a:solidFill>
                          <a:schemeClr val="bg1"/>
                        </a:solidFill>
                        <a:latin typeface="微軟正黑體" pitchFamily="34" charset="-120"/>
                        <a:ea typeface="微軟正黑體" pitchFamily="34" charset="-120"/>
                      </a:endParaRPr>
                    </a:p>
                  </a:txBody>
                  <a:tcPr marT="60974" marB="60974"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rgbClr val="846648"/>
                      </a:solidFill>
                    </a:lnB>
                    <a:lnTlToBr w="12700" cmpd="sng">
                      <a:noFill/>
                      <a:prstDash val="solid"/>
                    </a:lnTlToBr>
                    <a:lnBlToTr w="12700" cmpd="sng">
                      <a:noFill/>
                      <a:prstDash val="solid"/>
                    </a:lnBlToTr>
                    <a:solidFill>
                      <a:srgbClr val="88694A"/>
                    </a:solidFill>
                  </a:tcPr>
                </a:tc>
                <a:tc vMerge="1">
                  <a:txBody>
                    <a:bodyPr/>
                    <a:lstStyle/>
                    <a:p>
                      <a:pPr algn="ctr"/>
                      <a:endParaRPr lang="zh-TW" altLang="en-US" sz="800" b="1" dirty="0">
                        <a:solidFill>
                          <a:schemeClr val="bg1"/>
                        </a:solidFill>
                        <a:latin typeface="微軟正黑體" pitchFamily="34" charset="-120"/>
                        <a:ea typeface="微軟正黑體" pitchFamily="34" charset="-120"/>
                      </a:endParaRPr>
                    </a:p>
                  </a:txBody>
                  <a:tcPr marT="60974" marB="60974"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rgbClr val="846648"/>
                      </a:solidFill>
                      <a:prstDash val="solid"/>
                      <a:round/>
                      <a:headEnd type="none" w="med" len="med"/>
                      <a:tailEnd type="none" w="med" len="med"/>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800" b="1" dirty="0" smtClean="0">
                          <a:solidFill>
                            <a:schemeClr val="bg1"/>
                          </a:solidFill>
                          <a:latin typeface="微軟正黑體" pitchFamily="34" charset="-120"/>
                          <a:ea typeface="微軟正黑體" pitchFamily="34" charset="-120"/>
                        </a:rPr>
                        <a:t>Q1</a:t>
                      </a:r>
                      <a:endParaRPr lang="zh-TW" altLang="en-US" sz="800" b="1" dirty="0">
                        <a:solidFill>
                          <a:schemeClr val="bg1"/>
                        </a:solidFill>
                        <a:latin typeface="微軟正黑體" pitchFamily="34" charset="-120"/>
                        <a:ea typeface="微軟正黑體" pitchFamily="34" charset="-120"/>
                      </a:endParaRPr>
                    </a:p>
                  </a:txBody>
                  <a:tcPr marT="60974" marB="60974" anchor="ctr">
                    <a:lnL w="12700" cap="flat" cmpd="sng" algn="ctr">
                      <a:solidFill>
                        <a:sysClr val="window" lastClr="FFFFFF"/>
                      </a:solidFill>
                      <a:prstDash val="solid"/>
                      <a:round/>
                      <a:headEnd type="none" w="med" len="med"/>
                      <a:tailEnd type="none" w="med" len="med"/>
                    </a:lnL>
                    <a:lnR>
                      <a:noFill/>
                    </a:lnR>
                    <a:lnT w="12700" cap="flat" cmpd="sng" algn="ctr">
                      <a:solidFill>
                        <a:sysClr val="window" lastClr="FFFFFF"/>
                      </a:solidFill>
                      <a:prstDash val="solid"/>
                      <a:round/>
                      <a:headEnd type="none" w="med" len="med"/>
                      <a:tailEnd type="none" w="med" len="med"/>
                    </a:lnT>
                    <a:lnB w="12700" cmpd="sng">
                      <a:solidFill>
                        <a:srgbClr val="846648"/>
                      </a:solidFill>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800" b="1" dirty="0" smtClean="0">
                          <a:solidFill>
                            <a:schemeClr val="bg1"/>
                          </a:solidFill>
                          <a:latin typeface="微軟正黑體" pitchFamily="34" charset="-120"/>
                          <a:ea typeface="微軟正黑體" pitchFamily="34" charset="-120"/>
                        </a:rPr>
                        <a:t>Q2</a:t>
                      </a:r>
                      <a:endParaRPr lang="zh-TW" altLang="en-US" sz="8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ysClr val="window" lastClr="FFFFFF"/>
                      </a:solidFill>
                      <a:prstDash val="solid"/>
                      <a:round/>
                      <a:headEnd type="none" w="med" len="med"/>
                      <a:tailEnd type="none" w="med" len="med"/>
                    </a:lnT>
                    <a:lnB w="12700" cmpd="sng">
                      <a:solidFill>
                        <a:srgbClr val="846648"/>
                      </a:solidFill>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800" b="1" dirty="0" smtClean="0">
                          <a:solidFill>
                            <a:schemeClr val="bg1"/>
                          </a:solidFill>
                          <a:latin typeface="微軟正黑體" pitchFamily="34" charset="-120"/>
                          <a:ea typeface="微軟正黑體" pitchFamily="34" charset="-120"/>
                        </a:rPr>
                        <a:t>Q3</a:t>
                      </a:r>
                      <a:endParaRPr lang="zh-TW" altLang="en-US" sz="8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ysClr val="window" lastClr="FFFFFF"/>
                      </a:solidFill>
                      <a:prstDash val="solid"/>
                      <a:round/>
                      <a:headEnd type="none" w="med" len="med"/>
                      <a:tailEnd type="none" w="med" len="med"/>
                    </a:lnT>
                    <a:lnB w="12700" cmpd="sng">
                      <a:solidFill>
                        <a:srgbClr val="846648"/>
                      </a:solidFill>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800" b="1" dirty="0" smtClean="0">
                          <a:solidFill>
                            <a:schemeClr val="bg1"/>
                          </a:solidFill>
                          <a:latin typeface="微軟正黑體" pitchFamily="34" charset="-120"/>
                          <a:ea typeface="微軟正黑體" pitchFamily="34" charset="-120"/>
                        </a:rPr>
                        <a:t>Q4</a:t>
                      </a:r>
                      <a:endParaRPr lang="zh-TW" altLang="en-US" sz="800" b="1" dirty="0">
                        <a:solidFill>
                          <a:schemeClr val="bg1"/>
                        </a:solidFill>
                        <a:latin typeface="微軟正黑體" pitchFamily="34" charset="-120"/>
                        <a:ea typeface="微軟正黑體" pitchFamily="34" charset="-120"/>
                      </a:endParaRPr>
                    </a:p>
                  </a:txBody>
                  <a:tcPr marT="60974" marB="60974" anchor="ctr">
                    <a:lnL>
                      <a:noFill/>
                    </a:lnL>
                    <a:lnR w="12700" cap="flat" cmpd="sng" algn="ctr">
                      <a:solidFill>
                        <a:srgbClr val="846648"/>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rgbClr val="846648"/>
                      </a:solidFill>
                    </a:lnB>
                    <a:lnTlToBr w="12700" cmpd="sng">
                      <a:noFill/>
                      <a:prstDash val="solid"/>
                    </a:lnTlToBr>
                    <a:lnBlToTr w="12700" cmpd="sng">
                      <a:noFill/>
                      <a:prstDash val="solid"/>
                    </a:lnBlToTr>
                    <a:solidFill>
                      <a:srgbClr val="88694A"/>
                    </a:solidFill>
                  </a:tcPr>
                </a:tc>
                <a:extLst>
                  <a:ext uri="{0D108BD9-81ED-4DB2-BD59-A6C34878D82A}">
                    <a16:rowId xmlns:a16="http://schemas.microsoft.com/office/drawing/2014/main" val="10001"/>
                  </a:ext>
                </a:extLst>
              </a:tr>
              <a:tr h="1342018">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w="12700" cap="flat" cmpd="sng" algn="ctr">
                      <a:solidFill>
                        <a:srgbClr val="846648"/>
                      </a:solidFill>
                      <a:prstDash val="solid"/>
                      <a:round/>
                      <a:headEnd type="none" w="med" len="med"/>
                      <a:tailEnd type="none" w="med" len="med"/>
                    </a:lnL>
                    <a:lnR>
                      <a:noFill/>
                    </a:lnR>
                    <a:lnT w="12700" cmpd="sng">
                      <a:solidFill>
                        <a:srgbClr val="846648"/>
                      </a:solidFill>
                    </a:lnT>
                    <a:lnB w="12700" cap="flat" cmpd="sng" algn="ctr">
                      <a:solidFill>
                        <a:srgbClr val="846648"/>
                      </a:solidFill>
                      <a:prstDash val="solid"/>
                      <a:round/>
                      <a:headEnd type="none" w="med" len="med"/>
                      <a:tailEnd type="none" w="med" len="med"/>
                    </a:lnB>
                    <a:lnTlToBr w="12700" cmpd="sng">
                      <a:noFill/>
                      <a:prstDash val="solid"/>
                    </a:lnTlToBr>
                    <a:lnBlToTr w="12700" cmpd="sng">
                      <a:noFill/>
                      <a:prstDash val="solid"/>
                    </a:lnBlToTr>
                    <a:solidFill>
                      <a:srgbClr val="846648">
                        <a:tint val="20000"/>
                      </a:srgb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mpd="sng">
                      <a:solidFill>
                        <a:srgbClr val="846648"/>
                      </a:solidFill>
                    </a:lnT>
                    <a:lnB w="12700" cap="flat" cmpd="sng" algn="ctr">
                      <a:solidFill>
                        <a:srgbClr val="846648"/>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mpd="sng">
                      <a:solidFill>
                        <a:srgbClr val="846648"/>
                      </a:solidFill>
                    </a:lnT>
                    <a:lnB w="12700" cap="flat" cmpd="sng" algn="ctr">
                      <a:solidFill>
                        <a:srgbClr val="846648"/>
                      </a:solidFill>
                      <a:prstDash val="solid"/>
                      <a:round/>
                      <a:headEnd type="none" w="med" len="med"/>
                      <a:tailEnd type="none" w="med" len="med"/>
                    </a:lnB>
                    <a:lnTlToBr w="12700" cmpd="sng">
                      <a:noFill/>
                      <a:prstDash val="solid"/>
                    </a:lnTlToBr>
                    <a:lnBlToTr w="12700" cmpd="sng">
                      <a:noFill/>
                      <a:prstDash val="solid"/>
                    </a:lnBlToTr>
                    <a:solidFill>
                      <a:srgbClr val="846648">
                        <a:tint val="20000"/>
                      </a:srgb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w="12700" cap="flat" cmpd="sng" algn="ctr">
                      <a:solidFill>
                        <a:sysClr val="window" lastClr="FFFFFF"/>
                      </a:solidFill>
                      <a:prstDash val="solid"/>
                      <a:round/>
                      <a:headEnd type="none" w="med" len="med"/>
                      <a:tailEnd type="none" w="med" len="med"/>
                    </a:lnR>
                    <a:lnT w="12700" cmpd="sng">
                      <a:solidFill>
                        <a:srgbClr val="846648"/>
                      </a:solidFill>
                    </a:lnT>
                    <a:lnB w="12700" cap="flat" cmpd="sng" algn="ctr">
                      <a:solidFill>
                        <a:srgbClr val="846648"/>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w="12700" cap="flat" cmpd="sng" algn="ctr">
                      <a:solidFill>
                        <a:sysClr val="window" lastClr="FFFFFF"/>
                      </a:solidFill>
                      <a:prstDash val="solid"/>
                      <a:round/>
                      <a:headEnd type="none" w="med" len="med"/>
                      <a:tailEnd type="none" w="med" len="med"/>
                    </a:lnL>
                    <a:lnR>
                      <a:noFill/>
                    </a:lnR>
                    <a:lnT w="12700" cmpd="sng">
                      <a:solidFill>
                        <a:srgbClr val="846648"/>
                      </a:solidFill>
                    </a:lnT>
                    <a:lnB w="12700" cap="flat" cmpd="sng" algn="ctr">
                      <a:solidFill>
                        <a:srgbClr val="846648"/>
                      </a:solidFill>
                      <a:prstDash val="solid"/>
                      <a:round/>
                      <a:headEnd type="none" w="med" len="med"/>
                      <a:tailEnd type="none" w="med" len="med"/>
                    </a:lnB>
                    <a:lnTlToBr w="12700" cmpd="sng">
                      <a:noFill/>
                      <a:prstDash val="solid"/>
                    </a:lnTlToBr>
                    <a:lnBlToTr w="12700" cmpd="sng">
                      <a:noFill/>
                      <a:prstDash val="solid"/>
                    </a:lnBlToTr>
                    <a:solidFill>
                      <a:srgbClr val="846648">
                        <a:tint val="20000"/>
                      </a:srgb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mpd="sng">
                      <a:solidFill>
                        <a:srgbClr val="846648"/>
                      </a:solidFill>
                    </a:lnT>
                    <a:lnB w="12700" cap="flat" cmpd="sng" algn="ctr">
                      <a:solidFill>
                        <a:srgbClr val="846648"/>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mpd="sng">
                      <a:solidFill>
                        <a:srgbClr val="846648"/>
                      </a:solidFill>
                    </a:lnT>
                    <a:lnB w="12700" cap="flat" cmpd="sng" algn="ctr">
                      <a:solidFill>
                        <a:srgbClr val="846648"/>
                      </a:solidFill>
                      <a:prstDash val="solid"/>
                      <a:round/>
                      <a:headEnd type="none" w="med" len="med"/>
                      <a:tailEnd type="none" w="med" len="med"/>
                    </a:lnB>
                    <a:lnTlToBr w="12700" cmpd="sng">
                      <a:noFill/>
                      <a:prstDash val="solid"/>
                    </a:lnTlToBr>
                    <a:lnBlToTr w="12700" cmpd="sng">
                      <a:noFill/>
                      <a:prstDash val="solid"/>
                    </a:lnBlToTr>
                    <a:solidFill>
                      <a:srgbClr val="846648">
                        <a:tint val="20000"/>
                      </a:srgb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w="12700" cap="flat" cmpd="sng" algn="ctr">
                      <a:solidFill>
                        <a:sysClr val="window" lastClr="FFFFFF"/>
                      </a:solidFill>
                      <a:prstDash val="solid"/>
                      <a:round/>
                      <a:headEnd type="none" w="med" len="med"/>
                      <a:tailEnd type="none" w="med" len="med"/>
                    </a:lnR>
                    <a:lnT w="12700" cmpd="sng">
                      <a:solidFill>
                        <a:srgbClr val="846648"/>
                      </a:solidFill>
                    </a:lnT>
                    <a:lnB w="12700" cap="flat" cmpd="sng" algn="ctr">
                      <a:solidFill>
                        <a:srgbClr val="846648"/>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w="12700" cap="flat" cmpd="sng" algn="ctr">
                      <a:solidFill>
                        <a:sysClr val="window" lastClr="FFFFFF"/>
                      </a:solidFill>
                      <a:prstDash val="solid"/>
                      <a:round/>
                      <a:headEnd type="none" w="med" len="med"/>
                      <a:tailEnd type="none" w="med" len="med"/>
                    </a:lnL>
                    <a:lnR>
                      <a:noFill/>
                    </a:lnR>
                    <a:lnT w="12700" cmpd="sng">
                      <a:solidFill>
                        <a:srgbClr val="846648"/>
                      </a:solidFill>
                    </a:lnT>
                    <a:lnB w="12700" cap="flat" cmpd="sng" algn="ctr">
                      <a:solidFill>
                        <a:srgbClr val="846648"/>
                      </a:solidFill>
                      <a:prstDash val="solid"/>
                      <a:round/>
                      <a:headEnd type="none" w="med" len="med"/>
                      <a:tailEnd type="none" w="med" len="med"/>
                    </a:lnB>
                    <a:lnTlToBr w="12700" cmpd="sng">
                      <a:noFill/>
                      <a:prstDash val="solid"/>
                    </a:lnTlToBr>
                    <a:lnBlToTr w="12700" cmpd="sng">
                      <a:noFill/>
                      <a:prstDash val="solid"/>
                    </a:lnBlToTr>
                    <a:solidFill>
                      <a:srgbClr val="846648">
                        <a:tint val="20000"/>
                      </a:srgb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mpd="sng">
                      <a:solidFill>
                        <a:srgbClr val="846648"/>
                      </a:solidFill>
                    </a:lnT>
                    <a:lnB w="12700" cap="flat" cmpd="sng" algn="ctr">
                      <a:solidFill>
                        <a:srgbClr val="846648"/>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mpd="sng">
                      <a:solidFill>
                        <a:srgbClr val="846648"/>
                      </a:solidFill>
                    </a:lnT>
                    <a:lnB w="12700" cap="flat" cmpd="sng" algn="ctr">
                      <a:solidFill>
                        <a:srgbClr val="846648"/>
                      </a:solidFill>
                      <a:prstDash val="solid"/>
                      <a:round/>
                      <a:headEnd type="none" w="med" len="med"/>
                      <a:tailEnd type="none" w="med" len="med"/>
                    </a:lnB>
                    <a:lnTlToBr w="12700" cmpd="sng">
                      <a:noFill/>
                      <a:prstDash val="solid"/>
                    </a:lnTlToBr>
                    <a:lnBlToTr w="12700" cmpd="sng">
                      <a:noFill/>
                      <a:prstDash val="solid"/>
                    </a:lnBlToTr>
                    <a:solidFill>
                      <a:srgbClr val="846648">
                        <a:tint val="20000"/>
                      </a:srgb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w="12700" cap="flat" cmpd="sng" algn="ctr">
                      <a:solidFill>
                        <a:sysClr val="window" lastClr="FFFFFF"/>
                      </a:solidFill>
                      <a:prstDash val="solid"/>
                      <a:round/>
                      <a:headEnd type="none" w="med" len="med"/>
                      <a:tailEnd type="none" w="med" len="med"/>
                    </a:lnR>
                    <a:lnT w="12700" cmpd="sng">
                      <a:solidFill>
                        <a:srgbClr val="846648"/>
                      </a:solidFill>
                    </a:lnT>
                    <a:lnB w="12700" cap="flat" cmpd="sng" algn="ctr">
                      <a:solidFill>
                        <a:srgbClr val="846648"/>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w="12700" cap="flat" cmpd="sng" algn="ctr">
                      <a:solidFill>
                        <a:sysClr val="window" lastClr="FFFFFF"/>
                      </a:solidFill>
                      <a:prstDash val="solid"/>
                      <a:round/>
                      <a:headEnd type="none" w="med" len="med"/>
                      <a:tailEnd type="none" w="med" len="med"/>
                    </a:lnL>
                    <a:lnR>
                      <a:noFill/>
                    </a:lnR>
                    <a:lnT w="12700" cmpd="sng">
                      <a:solidFill>
                        <a:srgbClr val="846648"/>
                      </a:solidFill>
                    </a:lnT>
                    <a:lnB w="12700" cap="flat" cmpd="sng" algn="ctr">
                      <a:solidFill>
                        <a:srgbClr val="846648"/>
                      </a:solidFill>
                      <a:prstDash val="solid"/>
                      <a:round/>
                      <a:headEnd type="none" w="med" len="med"/>
                      <a:tailEnd type="none" w="med" len="med"/>
                    </a:lnB>
                    <a:lnTlToBr w="12700" cmpd="sng">
                      <a:noFill/>
                      <a:prstDash val="solid"/>
                    </a:lnTlToBr>
                    <a:lnBlToTr w="12700" cmpd="sng">
                      <a:noFill/>
                      <a:prstDash val="solid"/>
                    </a:lnBlToTr>
                    <a:solidFill>
                      <a:srgbClr val="846648">
                        <a:tint val="20000"/>
                      </a:srgb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mpd="sng">
                      <a:solidFill>
                        <a:srgbClr val="846648"/>
                      </a:solidFill>
                    </a:lnT>
                    <a:lnB w="12700" cap="flat" cmpd="sng" algn="ctr">
                      <a:solidFill>
                        <a:srgbClr val="846648"/>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mpd="sng">
                      <a:solidFill>
                        <a:srgbClr val="846648"/>
                      </a:solidFill>
                    </a:lnT>
                    <a:lnB w="12700" cap="flat" cmpd="sng" algn="ctr">
                      <a:solidFill>
                        <a:srgbClr val="846648"/>
                      </a:solidFill>
                      <a:prstDash val="solid"/>
                      <a:round/>
                      <a:headEnd type="none" w="med" len="med"/>
                      <a:tailEnd type="none" w="med" len="med"/>
                    </a:lnB>
                    <a:lnTlToBr w="12700" cmpd="sng">
                      <a:noFill/>
                      <a:prstDash val="solid"/>
                    </a:lnTlToBr>
                    <a:lnBlToTr w="12700" cmpd="sng">
                      <a:noFill/>
                      <a:prstDash val="solid"/>
                    </a:lnBlToTr>
                    <a:solidFill>
                      <a:srgbClr val="846648">
                        <a:tint val="20000"/>
                      </a:srgb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w="12700" cap="flat" cmpd="sng" algn="ctr">
                      <a:solidFill>
                        <a:sysClr val="window" lastClr="FFFFFF"/>
                      </a:solidFill>
                      <a:prstDash val="solid"/>
                      <a:round/>
                      <a:headEnd type="none" w="med" len="med"/>
                      <a:tailEnd type="none" w="med" len="med"/>
                    </a:lnR>
                    <a:lnT w="12700" cmpd="sng">
                      <a:solidFill>
                        <a:srgbClr val="846648"/>
                      </a:solidFill>
                    </a:lnT>
                    <a:lnB w="12700" cap="flat" cmpd="sng" algn="ctr">
                      <a:solidFill>
                        <a:srgbClr val="846648"/>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w="12700" cap="flat" cmpd="sng" algn="ctr">
                      <a:solidFill>
                        <a:sysClr val="window" lastClr="FFFFFF"/>
                      </a:solidFill>
                      <a:prstDash val="solid"/>
                      <a:round/>
                      <a:headEnd type="none" w="med" len="med"/>
                      <a:tailEnd type="none" w="med" len="med"/>
                    </a:lnL>
                    <a:lnR>
                      <a:noFill/>
                    </a:lnR>
                    <a:lnT w="12700" cmpd="sng">
                      <a:solidFill>
                        <a:srgbClr val="846648"/>
                      </a:solidFill>
                    </a:lnT>
                    <a:lnB w="12700" cap="flat" cmpd="sng" algn="ctr">
                      <a:solidFill>
                        <a:srgbClr val="846648"/>
                      </a:solidFill>
                      <a:prstDash val="solid"/>
                      <a:round/>
                      <a:headEnd type="none" w="med" len="med"/>
                      <a:tailEnd type="none" w="med" len="med"/>
                    </a:lnB>
                    <a:lnTlToBr w="12700" cmpd="sng">
                      <a:noFill/>
                      <a:prstDash val="solid"/>
                    </a:lnTlToBr>
                    <a:lnBlToTr w="12700" cmpd="sng">
                      <a:noFill/>
                      <a:prstDash val="solid"/>
                    </a:lnBlToTr>
                    <a:solidFill>
                      <a:srgbClr val="846648">
                        <a:tint val="20000"/>
                      </a:srgb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mpd="sng">
                      <a:solidFill>
                        <a:srgbClr val="846648"/>
                      </a:solidFill>
                    </a:lnT>
                    <a:lnB w="12700" cap="flat" cmpd="sng" algn="ctr">
                      <a:solidFill>
                        <a:srgbClr val="846648"/>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mpd="sng">
                      <a:solidFill>
                        <a:srgbClr val="846648"/>
                      </a:solidFill>
                    </a:lnT>
                    <a:lnB w="12700" cap="flat" cmpd="sng" algn="ctr">
                      <a:solidFill>
                        <a:srgbClr val="846648"/>
                      </a:solidFill>
                      <a:prstDash val="solid"/>
                      <a:round/>
                      <a:headEnd type="none" w="med" len="med"/>
                      <a:tailEnd type="none" w="med" len="med"/>
                    </a:lnB>
                    <a:lnTlToBr w="12700" cmpd="sng">
                      <a:noFill/>
                      <a:prstDash val="solid"/>
                    </a:lnTlToBr>
                    <a:lnBlToTr w="12700" cmpd="sng">
                      <a:noFill/>
                      <a:prstDash val="solid"/>
                    </a:lnBlToTr>
                    <a:solidFill>
                      <a:srgbClr val="846648">
                        <a:tint val="20000"/>
                      </a:srgb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w="12700" cap="flat" cmpd="sng" algn="ctr">
                      <a:solidFill>
                        <a:sysClr val="window" lastClr="FFFFFF"/>
                      </a:solidFill>
                      <a:prstDash val="solid"/>
                      <a:round/>
                      <a:headEnd type="none" w="med" len="med"/>
                      <a:tailEnd type="none" w="med" len="med"/>
                    </a:lnR>
                    <a:lnT w="12700" cmpd="sng">
                      <a:solidFill>
                        <a:srgbClr val="846648"/>
                      </a:solidFill>
                    </a:lnT>
                    <a:lnB w="12700" cap="flat" cmpd="sng" algn="ctr">
                      <a:solidFill>
                        <a:srgbClr val="846648"/>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vMerge="1">
                  <a:txBody>
                    <a:body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846648"/>
                      </a:solidFill>
                      <a:prstDash val="solid"/>
                      <a:round/>
                      <a:headEnd type="none" w="med" len="med"/>
                      <a:tailEnd type="none" w="med" len="med"/>
                    </a:lnT>
                    <a:lnB w="12700" cap="flat" cmpd="sng" algn="ctr">
                      <a:solidFill>
                        <a:srgbClr val="846648"/>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w="12700" cap="flat" cmpd="sng" algn="ctr">
                      <a:solidFill>
                        <a:sysClr val="window" lastClr="FFFFFF"/>
                      </a:solidFill>
                      <a:prstDash val="solid"/>
                      <a:round/>
                      <a:headEnd type="none" w="med" len="med"/>
                      <a:tailEnd type="none" w="med" len="med"/>
                    </a:lnL>
                    <a:lnR>
                      <a:noFill/>
                    </a:lnR>
                    <a:lnT w="12700" cmpd="sng">
                      <a:solidFill>
                        <a:srgbClr val="846648"/>
                      </a:solidFill>
                    </a:lnT>
                    <a:lnB w="12700" cap="flat" cmpd="sng" algn="ctr">
                      <a:solidFill>
                        <a:srgbClr val="846648"/>
                      </a:solidFill>
                      <a:prstDash val="solid"/>
                      <a:round/>
                      <a:headEnd type="none" w="med" len="med"/>
                      <a:tailEnd type="none" w="med" len="med"/>
                    </a:lnB>
                    <a:lnTlToBr w="12700" cmpd="sng">
                      <a:noFill/>
                      <a:prstDash val="solid"/>
                    </a:lnTlToBr>
                    <a:lnBlToTr w="12700" cmpd="sng">
                      <a:noFill/>
                      <a:prstDash val="solid"/>
                    </a:lnBlToTr>
                    <a:solidFill>
                      <a:srgbClr val="846648">
                        <a:tint val="20000"/>
                      </a:srgb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mpd="sng">
                      <a:solidFill>
                        <a:srgbClr val="846648"/>
                      </a:solidFill>
                    </a:lnT>
                    <a:lnB w="12700" cap="flat" cmpd="sng" algn="ctr">
                      <a:solidFill>
                        <a:srgbClr val="846648"/>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mpd="sng">
                      <a:solidFill>
                        <a:srgbClr val="846648"/>
                      </a:solidFill>
                    </a:lnT>
                    <a:lnB w="12700" cap="flat" cmpd="sng" algn="ctr">
                      <a:solidFill>
                        <a:srgbClr val="846648"/>
                      </a:solidFill>
                      <a:prstDash val="solid"/>
                      <a:round/>
                      <a:headEnd type="none" w="med" len="med"/>
                      <a:tailEnd type="none" w="med" len="med"/>
                    </a:lnB>
                    <a:lnTlToBr w="12700" cmpd="sng">
                      <a:noFill/>
                      <a:prstDash val="solid"/>
                    </a:lnTlToBr>
                    <a:lnBlToTr w="12700" cmpd="sng">
                      <a:noFill/>
                      <a:prstDash val="solid"/>
                    </a:lnBlToTr>
                    <a:solidFill>
                      <a:srgbClr val="846648">
                        <a:tint val="20000"/>
                      </a:srgb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w="12700" cap="flat" cmpd="sng" algn="ctr">
                      <a:solidFill>
                        <a:srgbClr val="846648"/>
                      </a:solidFill>
                      <a:prstDash val="solid"/>
                      <a:round/>
                      <a:headEnd type="none" w="med" len="med"/>
                      <a:tailEnd type="none" w="med" len="med"/>
                    </a:lnR>
                    <a:lnT w="12700" cmpd="sng">
                      <a:solidFill>
                        <a:srgbClr val="846648"/>
                      </a:solidFill>
                    </a:lnT>
                    <a:lnB w="12700" cap="flat" cmpd="sng" algn="ctr">
                      <a:solidFill>
                        <a:srgbClr val="846648"/>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bl>
          </a:graphicData>
        </a:graphic>
      </p:graphicFrame>
      <p:graphicFrame>
        <p:nvGraphicFramePr>
          <p:cNvPr id="127" name="表格 126"/>
          <p:cNvGraphicFramePr>
            <a:graphicFrameLocks noGrp="1"/>
          </p:cNvGraphicFramePr>
          <p:nvPr>
            <p:extLst>
              <p:ext uri="{D42A27DB-BD31-4B8C-83A1-F6EECF244321}">
                <p14:modId xmlns:p14="http://schemas.microsoft.com/office/powerpoint/2010/main" val="1505185821"/>
              </p:ext>
            </p:extLst>
          </p:nvPr>
        </p:nvGraphicFramePr>
        <p:xfrm>
          <a:off x="107495" y="4886882"/>
          <a:ext cx="8929000" cy="1274427"/>
        </p:xfrm>
        <a:graphic>
          <a:graphicData uri="http://schemas.openxmlformats.org/drawingml/2006/table">
            <a:tbl>
              <a:tblPr bandCol="1"/>
              <a:tblGrid>
                <a:gridCol w="357160">
                  <a:extLst>
                    <a:ext uri="{9D8B030D-6E8A-4147-A177-3AD203B41FA5}">
                      <a16:colId xmlns:a16="http://schemas.microsoft.com/office/drawing/2014/main" val="20000"/>
                    </a:ext>
                  </a:extLst>
                </a:gridCol>
                <a:gridCol w="357160">
                  <a:extLst>
                    <a:ext uri="{9D8B030D-6E8A-4147-A177-3AD203B41FA5}">
                      <a16:colId xmlns:a16="http://schemas.microsoft.com/office/drawing/2014/main" val="20001"/>
                    </a:ext>
                  </a:extLst>
                </a:gridCol>
                <a:gridCol w="357160">
                  <a:extLst>
                    <a:ext uri="{9D8B030D-6E8A-4147-A177-3AD203B41FA5}">
                      <a16:colId xmlns:a16="http://schemas.microsoft.com/office/drawing/2014/main" val="20002"/>
                    </a:ext>
                  </a:extLst>
                </a:gridCol>
                <a:gridCol w="357160">
                  <a:extLst>
                    <a:ext uri="{9D8B030D-6E8A-4147-A177-3AD203B41FA5}">
                      <a16:colId xmlns:a16="http://schemas.microsoft.com/office/drawing/2014/main" val="20003"/>
                    </a:ext>
                  </a:extLst>
                </a:gridCol>
                <a:gridCol w="357160">
                  <a:extLst>
                    <a:ext uri="{9D8B030D-6E8A-4147-A177-3AD203B41FA5}">
                      <a16:colId xmlns:a16="http://schemas.microsoft.com/office/drawing/2014/main" val="20004"/>
                    </a:ext>
                  </a:extLst>
                </a:gridCol>
                <a:gridCol w="357160">
                  <a:extLst>
                    <a:ext uri="{9D8B030D-6E8A-4147-A177-3AD203B41FA5}">
                      <a16:colId xmlns:a16="http://schemas.microsoft.com/office/drawing/2014/main" val="20005"/>
                    </a:ext>
                  </a:extLst>
                </a:gridCol>
                <a:gridCol w="357160">
                  <a:extLst>
                    <a:ext uri="{9D8B030D-6E8A-4147-A177-3AD203B41FA5}">
                      <a16:colId xmlns:a16="http://schemas.microsoft.com/office/drawing/2014/main" val="20006"/>
                    </a:ext>
                  </a:extLst>
                </a:gridCol>
                <a:gridCol w="357160">
                  <a:extLst>
                    <a:ext uri="{9D8B030D-6E8A-4147-A177-3AD203B41FA5}">
                      <a16:colId xmlns:a16="http://schemas.microsoft.com/office/drawing/2014/main" val="20007"/>
                    </a:ext>
                  </a:extLst>
                </a:gridCol>
                <a:gridCol w="357160">
                  <a:extLst>
                    <a:ext uri="{9D8B030D-6E8A-4147-A177-3AD203B41FA5}">
                      <a16:colId xmlns:a16="http://schemas.microsoft.com/office/drawing/2014/main" val="20008"/>
                    </a:ext>
                  </a:extLst>
                </a:gridCol>
                <a:gridCol w="357160">
                  <a:extLst>
                    <a:ext uri="{9D8B030D-6E8A-4147-A177-3AD203B41FA5}">
                      <a16:colId xmlns:a16="http://schemas.microsoft.com/office/drawing/2014/main" val="20009"/>
                    </a:ext>
                  </a:extLst>
                </a:gridCol>
                <a:gridCol w="357160">
                  <a:extLst>
                    <a:ext uri="{9D8B030D-6E8A-4147-A177-3AD203B41FA5}">
                      <a16:colId xmlns:a16="http://schemas.microsoft.com/office/drawing/2014/main" val="20010"/>
                    </a:ext>
                  </a:extLst>
                </a:gridCol>
                <a:gridCol w="357160">
                  <a:extLst>
                    <a:ext uri="{9D8B030D-6E8A-4147-A177-3AD203B41FA5}">
                      <a16:colId xmlns:a16="http://schemas.microsoft.com/office/drawing/2014/main" val="20011"/>
                    </a:ext>
                  </a:extLst>
                </a:gridCol>
                <a:gridCol w="357160">
                  <a:extLst>
                    <a:ext uri="{9D8B030D-6E8A-4147-A177-3AD203B41FA5}">
                      <a16:colId xmlns:a16="http://schemas.microsoft.com/office/drawing/2014/main" val="20012"/>
                    </a:ext>
                  </a:extLst>
                </a:gridCol>
                <a:gridCol w="357160">
                  <a:extLst>
                    <a:ext uri="{9D8B030D-6E8A-4147-A177-3AD203B41FA5}">
                      <a16:colId xmlns:a16="http://schemas.microsoft.com/office/drawing/2014/main" val="20013"/>
                    </a:ext>
                  </a:extLst>
                </a:gridCol>
                <a:gridCol w="357160">
                  <a:extLst>
                    <a:ext uri="{9D8B030D-6E8A-4147-A177-3AD203B41FA5}">
                      <a16:colId xmlns:a16="http://schemas.microsoft.com/office/drawing/2014/main" val="20014"/>
                    </a:ext>
                  </a:extLst>
                </a:gridCol>
                <a:gridCol w="357160">
                  <a:extLst>
                    <a:ext uri="{9D8B030D-6E8A-4147-A177-3AD203B41FA5}">
                      <a16:colId xmlns:a16="http://schemas.microsoft.com/office/drawing/2014/main" val="20015"/>
                    </a:ext>
                  </a:extLst>
                </a:gridCol>
                <a:gridCol w="357160">
                  <a:extLst>
                    <a:ext uri="{9D8B030D-6E8A-4147-A177-3AD203B41FA5}">
                      <a16:colId xmlns:a16="http://schemas.microsoft.com/office/drawing/2014/main" val="20016"/>
                    </a:ext>
                  </a:extLst>
                </a:gridCol>
                <a:gridCol w="357160">
                  <a:extLst>
                    <a:ext uri="{9D8B030D-6E8A-4147-A177-3AD203B41FA5}">
                      <a16:colId xmlns:a16="http://schemas.microsoft.com/office/drawing/2014/main" val="20017"/>
                    </a:ext>
                  </a:extLst>
                </a:gridCol>
                <a:gridCol w="357160">
                  <a:extLst>
                    <a:ext uri="{9D8B030D-6E8A-4147-A177-3AD203B41FA5}">
                      <a16:colId xmlns:a16="http://schemas.microsoft.com/office/drawing/2014/main" val="20018"/>
                    </a:ext>
                  </a:extLst>
                </a:gridCol>
                <a:gridCol w="357160">
                  <a:extLst>
                    <a:ext uri="{9D8B030D-6E8A-4147-A177-3AD203B41FA5}">
                      <a16:colId xmlns:a16="http://schemas.microsoft.com/office/drawing/2014/main" val="20019"/>
                    </a:ext>
                  </a:extLst>
                </a:gridCol>
                <a:gridCol w="357160">
                  <a:extLst>
                    <a:ext uri="{9D8B030D-6E8A-4147-A177-3AD203B41FA5}">
                      <a16:colId xmlns:a16="http://schemas.microsoft.com/office/drawing/2014/main" val="20024"/>
                    </a:ext>
                  </a:extLst>
                </a:gridCol>
                <a:gridCol w="357160">
                  <a:extLst>
                    <a:ext uri="{9D8B030D-6E8A-4147-A177-3AD203B41FA5}">
                      <a16:colId xmlns:a16="http://schemas.microsoft.com/office/drawing/2014/main" val="20020"/>
                    </a:ext>
                  </a:extLst>
                </a:gridCol>
                <a:gridCol w="357160">
                  <a:extLst>
                    <a:ext uri="{9D8B030D-6E8A-4147-A177-3AD203B41FA5}">
                      <a16:colId xmlns:a16="http://schemas.microsoft.com/office/drawing/2014/main" val="20021"/>
                    </a:ext>
                  </a:extLst>
                </a:gridCol>
                <a:gridCol w="357160">
                  <a:extLst>
                    <a:ext uri="{9D8B030D-6E8A-4147-A177-3AD203B41FA5}">
                      <a16:colId xmlns:a16="http://schemas.microsoft.com/office/drawing/2014/main" val="20022"/>
                    </a:ext>
                  </a:extLst>
                </a:gridCol>
                <a:gridCol w="357160">
                  <a:extLst>
                    <a:ext uri="{9D8B030D-6E8A-4147-A177-3AD203B41FA5}">
                      <a16:colId xmlns:a16="http://schemas.microsoft.com/office/drawing/2014/main" val="20023"/>
                    </a:ext>
                  </a:extLst>
                </a:gridCol>
              </a:tblGrid>
              <a:tr h="1274427">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w="12700" cap="flat" cmpd="sng" algn="ctr">
                      <a:solidFill>
                        <a:srgbClr val="9C5252">
                          <a:lumMod val="75000"/>
                        </a:srgbClr>
                      </a:solidFill>
                      <a:prstDash val="solid"/>
                      <a:round/>
                      <a:headEnd type="none" w="med" len="med"/>
                      <a:tailEnd type="none" w="med" len="med"/>
                    </a:lnL>
                    <a:lnR>
                      <a:noFill/>
                    </a:lnR>
                    <a:lnT w="12700" cap="flat" cmpd="sng" algn="ctr">
                      <a:solidFill>
                        <a:srgbClr val="9C5252">
                          <a:lumMod val="75000"/>
                        </a:srgbClr>
                      </a:solidFill>
                      <a:prstDash val="solid"/>
                      <a:round/>
                      <a:headEnd type="none" w="med" len="med"/>
                      <a:tailEnd type="none" w="med" len="med"/>
                    </a:lnT>
                    <a:lnB w="12700" cap="flat" cmpd="sng" algn="ctr">
                      <a:solidFill>
                        <a:srgbClr val="9C5252">
                          <a:lumMod val="75000"/>
                        </a:srgbClr>
                      </a:solidFill>
                      <a:prstDash val="solid"/>
                      <a:round/>
                      <a:headEnd type="none" w="med" len="med"/>
                      <a:tailEnd type="none" w="med" len="med"/>
                    </a:lnB>
                    <a:lnTlToBr w="12700" cmpd="sng">
                      <a:noFill/>
                      <a:prstDash val="solid"/>
                    </a:lnTlToBr>
                    <a:lnBlToTr w="12700" cmpd="sng">
                      <a:noFill/>
                      <a:prstDash val="solid"/>
                    </a:lnBlToTr>
                    <a:solidFill>
                      <a:srgbClr val="9C5252">
                        <a:tint val="20000"/>
                      </a:srgb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rgbClr val="9C5252">
                          <a:lumMod val="75000"/>
                        </a:srgbClr>
                      </a:solidFill>
                      <a:prstDash val="solid"/>
                      <a:round/>
                      <a:headEnd type="none" w="med" len="med"/>
                      <a:tailEnd type="none" w="med" len="med"/>
                    </a:lnT>
                    <a:lnB w="12700" cap="flat" cmpd="sng" algn="ctr">
                      <a:solidFill>
                        <a:srgbClr val="9C5252">
                          <a:lumMod val="7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rgbClr val="9C5252">
                          <a:lumMod val="75000"/>
                        </a:srgbClr>
                      </a:solidFill>
                      <a:prstDash val="solid"/>
                      <a:round/>
                      <a:headEnd type="none" w="med" len="med"/>
                      <a:tailEnd type="none" w="med" len="med"/>
                    </a:lnT>
                    <a:lnB w="12700" cap="flat" cmpd="sng" algn="ctr">
                      <a:solidFill>
                        <a:srgbClr val="9C5252">
                          <a:lumMod val="75000"/>
                        </a:srgbClr>
                      </a:solidFill>
                      <a:prstDash val="solid"/>
                      <a:round/>
                      <a:headEnd type="none" w="med" len="med"/>
                      <a:tailEnd type="none" w="med" len="med"/>
                    </a:lnB>
                    <a:lnTlToBr w="12700" cmpd="sng">
                      <a:noFill/>
                      <a:prstDash val="solid"/>
                    </a:lnTlToBr>
                    <a:lnBlToTr w="12700" cmpd="sng">
                      <a:noFill/>
                      <a:prstDash val="solid"/>
                    </a:lnBlToTr>
                    <a:solidFill>
                      <a:srgbClr val="9C5252">
                        <a:tint val="20000"/>
                      </a:srgb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rgbClr val="9C5252">
                          <a:lumMod val="75000"/>
                        </a:srgbClr>
                      </a:solidFill>
                      <a:prstDash val="solid"/>
                      <a:round/>
                      <a:headEnd type="none" w="med" len="med"/>
                      <a:tailEnd type="none" w="med" len="med"/>
                    </a:lnT>
                    <a:lnB w="12700" cap="flat" cmpd="sng" algn="ctr">
                      <a:solidFill>
                        <a:srgbClr val="9C5252">
                          <a:lumMod val="7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rgbClr val="9C5252">
                          <a:lumMod val="75000"/>
                        </a:srgbClr>
                      </a:solidFill>
                      <a:prstDash val="solid"/>
                      <a:round/>
                      <a:headEnd type="none" w="med" len="med"/>
                      <a:tailEnd type="none" w="med" len="med"/>
                    </a:lnT>
                    <a:lnB w="12700" cap="flat" cmpd="sng" algn="ctr">
                      <a:solidFill>
                        <a:srgbClr val="9C5252">
                          <a:lumMod val="75000"/>
                        </a:srgbClr>
                      </a:solidFill>
                      <a:prstDash val="solid"/>
                      <a:round/>
                      <a:headEnd type="none" w="med" len="med"/>
                      <a:tailEnd type="none" w="med" len="med"/>
                    </a:lnB>
                    <a:lnTlToBr w="12700" cmpd="sng">
                      <a:noFill/>
                      <a:prstDash val="solid"/>
                    </a:lnTlToBr>
                    <a:lnBlToTr w="12700" cmpd="sng">
                      <a:noFill/>
                      <a:prstDash val="solid"/>
                    </a:lnBlToTr>
                    <a:solidFill>
                      <a:srgbClr val="9C5252">
                        <a:tint val="20000"/>
                      </a:srgb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rgbClr val="9C5252">
                          <a:lumMod val="75000"/>
                        </a:srgbClr>
                      </a:solidFill>
                      <a:prstDash val="solid"/>
                      <a:round/>
                      <a:headEnd type="none" w="med" len="med"/>
                      <a:tailEnd type="none" w="med" len="med"/>
                    </a:lnT>
                    <a:lnB w="12700" cap="flat" cmpd="sng" algn="ctr">
                      <a:solidFill>
                        <a:srgbClr val="9C5252">
                          <a:lumMod val="7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rgbClr val="9C5252">
                          <a:lumMod val="75000"/>
                        </a:srgbClr>
                      </a:solidFill>
                      <a:prstDash val="solid"/>
                      <a:round/>
                      <a:headEnd type="none" w="med" len="med"/>
                      <a:tailEnd type="none" w="med" len="med"/>
                    </a:lnT>
                    <a:lnB w="12700" cap="flat" cmpd="sng" algn="ctr">
                      <a:solidFill>
                        <a:srgbClr val="9C5252">
                          <a:lumMod val="75000"/>
                        </a:srgbClr>
                      </a:solidFill>
                      <a:prstDash val="solid"/>
                      <a:round/>
                      <a:headEnd type="none" w="med" len="med"/>
                      <a:tailEnd type="none" w="med" len="med"/>
                    </a:lnB>
                    <a:lnTlToBr w="12700" cmpd="sng">
                      <a:noFill/>
                      <a:prstDash val="solid"/>
                    </a:lnTlToBr>
                    <a:lnBlToTr w="12700" cmpd="sng">
                      <a:noFill/>
                      <a:prstDash val="solid"/>
                    </a:lnBlToTr>
                    <a:solidFill>
                      <a:srgbClr val="9C5252">
                        <a:tint val="20000"/>
                      </a:srgb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rgbClr val="9C5252">
                          <a:lumMod val="75000"/>
                        </a:srgbClr>
                      </a:solidFill>
                      <a:prstDash val="solid"/>
                      <a:round/>
                      <a:headEnd type="none" w="med" len="med"/>
                      <a:tailEnd type="none" w="med" len="med"/>
                    </a:lnT>
                    <a:lnB w="12700" cap="flat" cmpd="sng" algn="ctr">
                      <a:solidFill>
                        <a:srgbClr val="9C5252">
                          <a:lumMod val="7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rgbClr val="9C5252">
                          <a:lumMod val="75000"/>
                        </a:srgbClr>
                      </a:solidFill>
                      <a:prstDash val="solid"/>
                      <a:round/>
                      <a:headEnd type="none" w="med" len="med"/>
                      <a:tailEnd type="none" w="med" len="med"/>
                    </a:lnT>
                    <a:lnB w="12700" cap="flat" cmpd="sng" algn="ctr">
                      <a:solidFill>
                        <a:srgbClr val="9C5252">
                          <a:lumMod val="75000"/>
                        </a:srgbClr>
                      </a:solidFill>
                      <a:prstDash val="solid"/>
                      <a:round/>
                      <a:headEnd type="none" w="med" len="med"/>
                      <a:tailEnd type="none" w="med" len="med"/>
                    </a:lnB>
                    <a:lnTlToBr w="12700" cmpd="sng">
                      <a:noFill/>
                      <a:prstDash val="solid"/>
                    </a:lnTlToBr>
                    <a:lnBlToTr w="12700" cmpd="sng">
                      <a:noFill/>
                      <a:prstDash val="solid"/>
                    </a:lnBlToTr>
                    <a:solidFill>
                      <a:srgbClr val="9C5252">
                        <a:tint val="20000"/>
                      </a:srgb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rgbClr val="9C5252">
                          <a:lumMod val="75000"/>
                        </a:srgbClr>
                      </a:solidFill>
                      <a:prstDash val="solid"/>
                      <a:round/>
                      <a:headEnd type="none" w="med" len="med"/>
                      <a:tailEnd type="none" w="med" len="med"/>
                    </a:lnT>
                    <a:lnB w="12700" cap="flat" cmpd="sng" algn="ctr">
                      <a:solidFill>
                        <a:srgbClr val="9C5252">
                          <a:lumMod val="7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rgbClr val="9C5252">
                          <a:lumMod val="75000"/>
                        </a:srgbClr>
                      </a:solidFill>
                      <a:prstDash val="solid"/>
                      <a:round/>
                      <a:headEnd type="none" w="med" len="med"/>
                      <a:tailEnd type="none" w="med" len="med"/>
                    </a:lnT>
                    <a:lnB w="12700" cap="flat" cmpd="sng" algn="ctr">
                      <a:solidFill>
                        <a:srgbClr val="9C5252">
                          <a:lumMod val="75000"/>
                        </a:srgbClr>
                      </a:solidFill>
                      <a:prstDash val="solid"/>
                      <a:round/>
                      <a:headEnd type="none" w="med" len="med"/>
                      <a:tailEnd type="none" w="med" len="med"/>
                    </a:lnB>
                    <a:lnTlToBr w="12700" cmpd="sng">
                      <a:noFill/>
                      <a:prstDash val="solid"/>
                    </a:lnTlToBr>
                    <a:lnBlToTr w="12700" cmpd="sng">
                      <a:noFill/>
                      <a:prstDash val="solid"/>
                    </a:lnBlToTr>
                    <a:solidFill>
                      <a:srgbClr val="9C5252">
                        <a:tint val="20000"/>
                      </a:srgb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rgbClr val="9C5252">
                          <a:lumMod val="75000"/>
                        </a:srgbClr>
                      </a:solidFill>
                      <a:prstDash val="solid"/>
                      <a:round/>
                      <a:headEnd type="none" w="med" len="med"/>
                      <a:tailEnd type="none" w="med" len="med"/>
                    </a:lnT>
                    <a:lnB w="12700" cap="flat" cmpd="sng" algn="ctr">
                      <a:solidFill>
                        <a:srgbClr val="9C5252">
                          <a:lumMod val="7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rgbClr val="9C5252">
                          <a:lumMod val="75000"/>
                        </a:srgbClr>
                      </a:solidFill>
                      <a:prstDash val="solid"/>
                      <a:round/>
                      <a:headEnd type="none" w="med" len="med"/>
                      <a:tailEnd type="none" w="med" len="med"/>
                    </a:lnT>
                    <a:lnB w="12700" cap="flat" cmpd="sng" algn="ctr">
                      <a:solidFill>
                        <a:srgbClr val="9C5252">
                          <a:lumMod val="75000"/>
                        </a:srgbClr>
                      </a:solidFill>
                      <a:prstDash val="solid"/>
                      <a:round/>
                      <a:headEnd type="none" w="med" len="med"/>
                      <a:tailEnd type="none" w="med" len="med"/>
                    </a:lnB>
                    <a:lnTlToBr w="12700" cmpd="sng">
                      <a:noFill/>
                      <a:prstDash val="solid"/>
                    </a:lnTlToBr>
                    <a:lnBlToTr w="12700" cmpd="sng">
                      <a:noFill/>
                      <a:prstDash val="solid"/>
                    </a:lnBlToTr>
                    <a:solidFill>
                      <a:srgbClr val="9C5252">
                        <a:tint val="20000"/>
                      </a:srgb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rgbClr val="9C5252">
                          <a:lumMod val="75000"/>
                        </a:srgbClr>
                      </a:solidFill>
                      <a:prstDash val="solid"/>
                      <a:round/>
                      <a:headEnd type="none" w="med" len="med"/>
                      <a:tailEnd type="none" w="med" len="med"/>
                    </a:lnT>
                    <a:lnB w="12700" cap="flat" cmpd="sng" algn="ctr">
                      <a:solidFill>
                        <a:srgbClr val="9C5252">
                          <a:lumMod val="7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rgbClr val="9C5252">
                          <a:lumMod val="75000"/>
                        </a:srgbClr>
                      </a:solidFill>
                      <a:prstDash val="solid"/>
                      <a:round/>
                      <a:headEnd type="none" w="med" len="med"/>
                      <a:tailEnd type="none" w="med" len="med"/>
                    </a:lnT>
                    <a:lnB w="12700" cap="flat" cmpd="sng" algn="ctr">
                      <a:solidFill>
                        <a:srgbClr val="9C5252">
                          <a:lumMod val="75000"/>
                        </a:srgbClr>
                      </a:solidFill>
                      <a:prstDash val="solid"/>
                      <a:round/>
                      <a:headEnd type="none" w="med" len="med"/>
                      <a:tailEnd type="none" w="med" len="med"/>
                    </a:lnB>
                    <a:lnTlToBr w="12700" cmpd="sng">
                      <a:noFill/>
                      <a:prstDash val="solid"/>
                    </a:lnTlToBr>
                    <a:lnBlToTr w="12700" cmpd="sng">
                      <a:noFill/>
                      <a:prstDash val="solid"/>
                    </a:lnBlToTr>
                    <a:solidFill>
                      <a:srgbClr val="9C5252">
                        <a:tint val="20000"/>
                      </a:srgb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rgbClr val="9C5252">
                          <a:lumMod val="75000"/>
                        </a:srgbClr>
                      </a:solidFill>
                      <a:prstDash val="solid"/>
                      <a:round/>
                      <a:headEnd type="none" w="med" len="med"/>
                      <a:tailEnd type="none" w="med" len="med"/>
                    </a:lnT>
                    <a:lnB w="12700" cap="flat" cmpd="sng" algn="ctr">
                      <a:solidFill>
                        <a:srgbClr val="9C5252">
                          <a:lumMod val="7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rgbClr val="9C5252">
                          <a:lumMod val="75000"/>
                        </a:srgbClr>
                      </a:solidFill>
                      <a:prstDash val="solid"/>
                      <a:round/>
                      <a:headEnd type="none" w="med" len="med"/>
                      <a:tailEnd type="none" w="med" len="med"/>
                    </a:lnT>
                    <a:lnB w="12700" cap="flat" cmpd="sng" algn="ctr">
                      <a:solidFill>
                        <a:srgbClr val="9C5252">
                          <a:lumMod val="75000"/>
                        </a:srgbClr>
                      </a:solidFill>
                      <a:prstDash val="solid"/>
                      <a:round/>
                      <a:headEnd type="none" w="med" len="med"/>
                      <a:tailEnd type="none" w="med" len="med"/>
                    </a:lnB>
                    <a:lnTlToBr w="12700" cmpd="sng">
                      <a:noFill/>
                      <a:prstDash val="solid"/>
                    </a:lnTlToBr>
                    <a:lnBlToTr w="12700" cmpd="sng">
                      <a:noFill/>
                      <a:prstDash val="solid"/>
                    </a:lnBlToTr>
                    <a:solidFill>
                      <a:srgbClr val="9C5252">
                        <a:tint val="20000"/>
                      </a:srgb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rgbClr val="9C5252">
                          <a:lumMod val="75000"/>
                        </a:srgbClr>
                      </a:solidFill>
                      <a:prstDash val="solid"/>
                      <a:round/>
                      <a:headEnd type="none" w="med" len="med"/>
                      <a:tailEnd type="none" w="med" len="med"/>
                    </a:lnT>
                    <a:lnB w="12700" cap="flat" cmpd="sng" algn="ctr">
                      <a:solidFill>
                        <a:srgbClr val="9C5252">
                          <a:lumMod val="7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rgbClr val="9C5252">
                          <a:lumMod val="75000"/>
                        </a:srgbClr>
                      </a:solidFill>
                      <a:prstDash val="solid"/>
                      <a:round/>
                      <a:headEnd type="none" w="med" len="med"/>
                      <a:tailEnd type="none" w="med" len="med"/>
                    </a:lnT>
                    <a:lnB w="12700" cap="flat" cmpd="sng" algn="ctr">
                      <a:solidFill>
                        <a:srgbClr val="9C5252">
                          <a:lumMod val="75000"/>
                        </a:srgbClr>
                      </a:solidFill>
                      <a:prstDash val="solid"/>
                      <a:round/>
                      <a:headEnd type="none" w="med" len="med"/>
                      <a:tailEnd type="none" w="med" len="med"/>
                    </a:lnB>
                    <a:lnTlToBr w="12700" cmpd="sng">
                      <a:noFill/>
                      <a:prstDash val="solid"/>
                    </a:lnTlToBr>
                    <a:lnBlToTr w="12700" cmpd="sng">
                      <a:noFill/>
                      <a:prstDash val="solid"/>
                    </a:lnBlToTr>
                    <a:solidFill>
                      <a:srgbClr val="9C5252">
                        <a:tint val="20000"/>
                      </a:srgb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rgbClr val="9C5252">
                          <a:lumMod val="75000"/>
                        </a:srgbClr>
                      </a:solidFill>
                      <a:prstDash val="solid"/>
                      <a:round/>
                      <a:headEnd type="none" w="med" len="med"/>
                      <a:tailEnd type="none" w="med" len="med"/>
                    </a:lnT>
                    <a:lnB w="12700" cap="flat" cmpd="sng" algn="ctr">
                      <a:solidFill>
                        <a:srgbClr val="9C5252">
                          <a:lumMod val="7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a:r>
                        <a:rPr lang="en-US" altLang="zh-TW" sz="1300" b="1" dirty="0" smtClean="0">
                          <a:solidFill>
                            <a:schemeClr val="tx1"/>
                          </a:solidFill>
                          <a:latin typeface="微軟正黑體" pitchFamily="34" charset="-120"/>
                          <a:ea typeface="微軟正黑體" pitchFamily="34" charset="-120"/>
                        </a:rPr>
                        <a:t>…</a:t>
                      </a:r>
                      <a:endParaRPr lang="zh-TW" altLang="en-US" sz="1300" b="1" dirty="0">
                        <a:solidFill>
                          <a:schemeClr val="tx1"/>
                        </a:solidFill>
                        <a:latin typeface="微軟正黑體" pitchFamily="34" charset="-120"/>
                        <a:ea typeface="微軟正黑體" pitchFamily="34" charset="-120"/>
                      </a:endParaRPr>
                    </a:p>
                  </a:txBody>
                  <a:tcPr marT="60974" marB="60974" anchor="ctr">
                    <a:lnL>
                      <a:noFill/>
                    </a:lnL>
                    <a:lnR>
                      <a:noFill/>
                    </a:lnR>
                    <a:lnT w="12700" cap="flat" cmpd="sng" algn="ctr">
                      <a:solidFill>
                        <a:srgbClr val="9C5252">
                          <a:lumMod val="75000"/>
                        </a:srgbClr>
                      </a:solidFill>
                      <a:prstDash val="solid"/>
                      <a:round/>
                      <a:headEnd type="none" w="med" len="med"/>
                      <a:tailEnd type="none" w="med" len="med"/>
                    </a:lnT>
                    <a:lnB w="12700" cap="flat" cmpd="sng" algn="ctr">
                      <a:solidFill>
                        <a:srgbClr val="9C5252">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rgbClr val="9C5252">
                          <a:lumMod val="75000"/>
                        </a:srgbClr>
                      </a:solidFill>
                      <a:prstDash val="solid"/>
                      <a:round/>
                      <a:headEnd type="none" w="med" len="med"/>
                      <a:tailEnd type="none" w="med" len="med"/>
                    </a:lnT>
                    <a:lnB w="12700" cap="flat" cmpd="sng" algn="ctr">
                      <a:solidFill>
                        <a:srgbClr val="9C5252">
                          <a:lumMod val="75000"/>
                        </a:srgbClr>
                      </a:solidFill>
                      <a:prstDash val="solid"/>
                      <a:round/>
                      <a:headEnd type="none" w="med" len="med"/>
                      <a:tailEnd type="none" w="med" len="med"/>
                    </a:lnB>
                    <a:lnTlToBr w="12700" cmpd="sng">
                      <a:noFill/>
                      <a:prstDash val="solid"/>
                    </a:lnTlToBr>
                    <a:lnBlToTr w="12700" cmpd="sng">
                      <a:noFill/>
                      <a:prstDash val="solid"/>
                    </a:lnBlToTr>
                    <a:solidFill>
                      <a:srgbClr val="9C5252">
                        <a:tint val="20000"/>
                      </a:srgb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rgbClr val="9C5252">
                          <a:lumMod val="75000"/>
                        </a:srgbClr>
                      </a:solidFill>
                      <a:prstDash val="solid"/>
                      <a:round/>
                      <a:headEnd type="none" w="med" len="med"/>
                      <a:tailEnd type="none" w="med" len="med"/>
                    </a:lnT>
                    <a:lnB w="12700" cap="flat" cmpd="sng" algn="ctr">
                      <a:solidFill>
                        <a:srgbClr val="9C5252">
                          <a:lumMod val="7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a:noFill/>
                    </a:lnR>
                    <a:lnT w="12700" cap="flat" cmpd="sng" algn="ctr">
                      <a:solidFill>
                        <a:srgbClr val="9C5252">
                          <a:lumMod val="75000"/>
                        </a:srgbClr>
                      </a:solidFill>
                      <a:prstDash val="solid"/>
                      <a:round/>
                      <a:headEnd type="none" w="med" len="med"/>
                      <a:tailEnd type="none" w="med" len="med"/>
                    </a:lnT>
                    <a:lnB w="12700" cap="flat" cmpd="sng" algn="ctr">
                      <a:solidFill>
                        <a:srgbClr val="9C5252">
                          <a:lumMod val="75000"/>
                        </a:srgbClr>
                      </a:solidFill>
                      <a:prstDash val="solid"/>
                      <a:round/>
                      <a:headEnd type="none" w="med" len="med"/>
                      <a:tailEnd type="none" w="med" len="med"/>
                    </a:lnB>
                    <a:lnTlToBr w="12700" cmpd="sng">
                      <a:noFill/>
                      <a:prstDash val="solid"/>
                    </a:lnTlToBr>
                    <a:lnBlToTr w="12700" cmpd="sng">
                      <a:noFill/>
                      <a:prstDash val="solid"/>
                    </a:lnBlToTr>
                    <a:solidFill>
                      <a:srgbClr val="9C5252">
                        <a:tint val="20000"/>
                      </a:srgb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300" b="1" dirty="0">
                        <a:solidFill>
                          <a:schemeClr val="bg1"/>
                        </a:solidFill>
                        <a:latin typeface="微軟正黑體" pitchFamily="34" charset="-120"/>
                        <a:ea typeface="微軟正黑體" pitchFamily="34" charset="-120"/>
                      </a:endParaRPr>
                    </a:p>
                  </a:txBody>
                  <a:tcPr marT="60974" marB="60974" anchor="ctr">
                    <a:lnL>
                      <a:noFill/>
                    </a:lnL>
                    <a:lnR w="12700" cap="flat" cmpd="sng" algn="ctr">
                      <a:solidFill>
                        <a:srgbClr val="9C5252">
                          <a:lumMod val="75000"/>
                        </a:srgbClr>
                      </a:solidFill>
                      <a:prstDash val="solid"/>
                      <a:round/>
                      <a:headEnd type="none" w="med" len="med"/>
                      <a:tailEnd type="none" w="med" len="med"/>
                    </a:lnR>
                    <a:lnT w="12700" cap="flat" cmpd="sng" algn="ctr">
                      <a:solidFill>
                        <a:srgbClr val="9C5252">
                          <a:lumMod val="75000"/>
                        </a:srgbClr>
                      </a:solidFill>
                      <a:prstDash val="solid"/>
                      <a:round/>
                      <a:headEnd type="none" w="med" len="med"/>
                      <a:tailEnd type="none" w="med" len="med"/>
                    </a:lnT>
                    <a:lnB w="12700" cap="flat" cmpd="sng" algn="ctr">
                      <a:solidFill>
                        <a:srgbClr val="9C5252">
                          <a:lumMod val="75000"/>
                        </a:srgb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bl>
          </a:graphicData>
        </a:graphic>
      </p:graphicFrame>
      <p:sp>
        <p:nvSpPr>
          <p:cNvPr id="129" name="矩形 128"/>
          <p:cNvSpPr/>
          <p:nvPr/>
        </p:nvSpPr>
        <p:spPr bwMode="auto">
          <a:xfrm>
            <a:off x="1187638" y="4132744"/>
            <a:ext cx="1152127" cy="432100"/>
          </a:xfrm>
          <a:prstGeom prst="rect">
            <a:avLst/>
          </a:prstGeom>
          <a:solidFill>
            <a:srgbClr val="2F5897">
              <a:lumMod val="20000"/>
              <a:lumOff val="80000"/>
            </a:srgbClr>
          </a:solidFill>
          <a:ln w="12700" cap="flat" cmpd="sng" algn="ctr">
            <a:solidFill>
              <a:srgbClr val="2F5897"/>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a:defRPr/>
            </a:pPr>
            <a:r>
              <a:rPr kumimoji="0" lang="zh-TW" altLang="en-US" sz="1000" b="1" u="none" kern="0" dirty="0">
                <a:solidFill>
                  <a:sysClr val="windowText" lastClr="000000">
                    <a:lumMod val="75000"/>
                    <a:lumOff val="25000"/>
                  </a:sysClr>
                </a:solidFill>
                <a:latin typeface="微軟正黑體" pitchFamily="34" charset="-120"/>
                <a:ea typeface="新細明體"/>
              </a:rPr>
              <a:t>準則導讀及問題彙整</a:t>
            </a:r>
            <a:endParaRPr lang="zh-TW" altLang="en-US" sz="1000" b="1" u="none" kern="0" dirty="0">
              <a:solidFill>
                <a:sysClr val="windowText" lastClr="000000">
                  <a:lumMod val="75000"/>
                  <a:lumOff val="25000"/>
                </a:sysClr>
              </a:solidFill>
              <a:latin typeface="微軟正黑體" pitchFamily="34" charset="-120"/>
              <a:ea typeface="新細明體"/>
            </a:endParaRPr>
          </a:p>
        </p:txBody>
      </p:sp>
      <p:sp>
        <p:nvSpPr>
          <p:cNvPr id="130" name="矩形 129"/>
          <p:cNvSpPr/>
          <p:nvPr/>
        </p:nvSpPr>
        <p:spPr bwMode="auto">
          <a:xfrm>
            <a:off x="2555776" y="3630957"/>
            <a:ext cx="1859628" cy="432100"/>
          </a:xfrm>
          <a:prstGeom prst="rect">
            <a:avLst/>
          </a:prstGeom>
          <a:solidFill>
            <a:srgbClr val="2F5897">
              <a:lumMod val="20000"/>
              <a:lumOff val="80000"/>
            </a:srgbClr>
          </a:solidFill>
          <a:ln w="12700" cap="flat" cmpd="sng" algn="ctr">
            <a:solidFill>
              <a:srgbClr val="2F5897"/>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r>
              <a:rPr kumimoji="0" lang="zh-TW" altLang="en-US" sz="850" b="1" u="none" kern="0" dirty="0">
                <a:solidFill>
                  <a:sysClr val="windowText" lastClr="000000">
                    <a:lumMod val="75000"/>
                    <a:lumOff val="25000"/>
                  </a:sysClr>
                </a:solidFill>
                <a:latin typeface="微軟正黑體" pitchFamily="34" charset="-120"/>
                <a:ea typeface="新細明體"/>
              </a:rPr>
              <a:t>資訊蒐集相關系統之調整或建置</a:t>
            </a:r>
            <a:endParaRPr kumimoji="0" lang="en-US" altLang="zh-TW" sz="850" b="1" u="none" kern="0" dirty="0">
              <a:solidFill>
                <a:sysClr val="windowText" lastClr="000000">
                  <a:lumMod val="75000"/>
                  <a:lumOff val="25000"/>
                </a:sysClr>
              </a:solidFill>
              <a:latin typeface="微軟正黑體" pitchFamily="34" charset="-120"/>
              <a:ea typeface="新細明體"/>
            </a:endParaRPr>
          </a:p>
          <a:p>
            <a:pPr algn="ctr" fontAlgn="auto">
              <a:spcBef>
                <a:spcPts val="0"/>
              </a:spcBef>
              <a:spcAft>
                <a:spcPts val="0"/>
              </a:spcAft>
              <a:defRPr/>
            </a:pPr>
            <a:r>
              <a:rPr lang="zh-TW" altLang="en-US" sz="850" b="1" u="none" kern="0" dirty="0">
                <a:solidFill>
                  <a:sysClr val="windowText" lastClr="000000">
                    <a:lumMod val="75000"/>
                    <a:lumOff val="25000"/>
                  </a:sysClr>
                </a:solidFill>
                <a:latin typeface="微軟正黑體" pitchFamily="34" charset="-120"/>
                <a:ea typeface="新細明體"/>
              </a:rPr>
              <a:t>公司策略</a:t>
            </a:r>
            <a:r>
              <a:rPr lang="en-US" altLang="zh-TW" sz="850" b="1" u="none" kern="0" dirty="0">
                <a:solidFill>
                  <a:sysClr val="windowText" lastClr="000000">
                    <a:lumMod val="75000"/>
                    <a:lumOff val="25000"/>
                  </a:sysClr>
                </a:solidFill>
                <a:latin typeface="微軟正黑體" pitchFamily="34" charset="-120"/>
                <a:ea typeface="新細明體"/>
              </a:rPr>
              <a:t>/</a:t>
            </a:r>
            <a:r>
              <a:rPr lang="zh-TW" altLang="en-US" sz="850" b="1" u="none" kern="0" dirty="0">
                <a:solidFill>
                  <a:sysClr val="windowText" lastClr="000000">
                    <a:lumMod val="75000"/>
                    <a:lumOff val="25000"/>
                  </a:sysClr>
                </a:solidFill>
                <a:latin typeface="微軟正黑體" pitchFamily="34" charset="-120"/>
                <a:ea typeface="新細明體"/>
              </a:rPr>
              <a:t>作業流程</a:t>
            </a:r>
            <a:r>
              <a:rPr lang="en-US" altLang="zh-TW" sz="850" b="1" u="none" kern="0" dirty="0">
                <a:solidFill>
                  <a:sysClr val="windowText" lastClr="000000">
                    <a:lumMod val="75000"/>
                    <a:lumOff val="25000"/>
                  </a:sysClr>
                </a:solidFill>
                <a:latin typeface="微軟正黑體" pitchFamily="34" charset="-120"/>
                <a:ea typeface="新細明體"/>
              </a:rPr>
              <a:t>/</a:t>
            </a:r>
            <a:r>
              <a:rPr lang="zh-TW" altLang="en-US" sz="850" b="1" u="none" kern="0" dirty="0">
                <a:solidFill>
                  <a:sysClr val="windowText" lastClr="000000">
                    <a:lumMod val="75000"/>
                    <a:lumOff val="25000"/>
                  </a:sysClr>
                </a:solidFill>
                <a:latin typeface="微軟正黑體" pitchFamily="34" charset="-120"/>
                <a:ea typeface="新細明體"/>
              </a:rPr>
              <a:t>內控調整計畫研擬</a:t>
            </a:r>
          </a:p>
        </p:txBody>
      </p:sp>
      <p:sp>
        <p:nvSpPr>
          <p:cNvPr id="131" name="矩形 130"/>
          <p:cNvSpPr/>
          <p:nvPr/>
        </p:nvSpPr>
        <p:spPr bwMode="auto">
          <a:xfrm>
            <a:off x="4428009" y="4134617"/>
            <a:ext cx="1420091" cy="432100"/>
          </a:xfrm>
          <a:prstGeom prst="rect">
            <a:avLst/>
          </a:prstGeom>
          <a:solidFill>
            <a:srgbClr val="2F5897">
              <a:lumMod val="20000"/>
              <a:lumOff val="80000"/>
            </a:srgbClr>
          </a:solidFill>
          <a:ln w="12700" cap="flat" cmpd="sng" algn="ctr">
            <a:solidFill>
              <a:srgbClr val="2F5897"/>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a:defRPr/>
            </a:pPr>
            <a:r>
              <a:rPr kumimoji="0" lang="zh-TW" altLang="en-US" sz="1000" b="1" u="none" kern="0" dirty="0">
                <a:solidFill>
                  <a:sysClr val="windowText" lastClr="000000">
                    <a:lumMod val="75000"/>
                    <a:lumOff val="25000"/>
                  </a:sysClr>
                </a:solidFill>
                <a:latin typeface="微軟正黑體" pitchFamily="34" charset="-120"/>
                <a:ea typeface="新細明體"/>
              </a:rPr>
              <a:t>負債計算模型及系統建置</a:t>
            </a:r>
            <a:endParaRPr lang="zh-TW" altLang="en-US" sz="1000" b="1" u="none" kern="0" dirty="0">
              <a:solidFill>
                <a:sysClr val="windowText" lastClr="000000">
                  <a:lumMod val="75000"/>
                  <a:lumOff val="25000"/>
                </a:sysClr>
              </a:solidFill>
              <a:latin typeface="微軟正黑體" pitchFamily="34" charset="-120"/>
              <a:ea typeface="新細明體"/>
            </a:endParaRPr>
          </a:p>
        </p:txBody>
      </p:sp>
      <p:sp>
        <p:nvSpPr>
          <p:cNvPr id="132" name="矩形 131"/>
          <p:cNvSpPr/>
          <p:nvPr/>
        </p:nvSpPr>
        <p:spPr bwMode="auto">
          <a:xfrm>
            <a:off x="5818715" y="3632892"/>
            <a:ext cx="1412002" cy="432100"/>
          </a:xfrm>
          <a:prstGeom prst="rect">
            <a:avLst/>
          </a:prstGeom>
          <a:solidFill>
            <a:srgbClr val="2F5897">
              <a:lumMod val="20000"/>
              <a:lumOff val="80000"/>
            </a:srgbClr>
          </a:solidFill>
          <a:ln w="12700" cap="flat" cmpd="sng" algn="ctr">
            <a:solidFill>
              <a:srgbClr val="2F5897"/>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a:defRPr/>
            </a:pPr>
            <a:r>
              <a:rPr lang="zh-TW" altLang="en-US" sz="1000" b="1" u="none" kern="0" dirty="0">
                <a:solidFill>
                  <a:sysClr val="windowText" lastClr="000000">
                    <a:lumMod val="75000"/>
                    <a:lumOff val="25000"/>
                  </a:sysClr>
                </a:solidFill>
                <a:latin typeface="微軟正黑體" pitchFamily="34" charset="-120"/>
                <a:ea typeface="新細明體"/>
              </a:rPr>
              <a:t>平行測試、持續調整校正</a:t>
            </a:r>
          </a:p>
        </p:txBody>
      </p:sp>
      <p:sp>
        <p:nvSpPr>
          <p:cNvPr id="133" name="矩形 132"/>
          <p:cNvSpPr/>
          <p:nvPr/>
        </p:nvSpPr>
        <p:spPr bwMode="auto">
          <a:xfrm>
            <a:off x="7616422" y="4132754"/>
            <a:ext cx="1420091" cy="432100"/>
          </a:xfrm>
          <a:prstGeom prst="rect">
            <a:avLst/>
          </a:prstGeom>
          <a:solidFill>
            <a:srgbClr val="2F5897">
              <a:lumMod val="20000"/>
              <a:lumOff val="80000"/>
            </a:srgbClr>
          </a:solidFill>
          <a:ln w="12700" cap="flat" cmpd="sng" algn="ctr">
            <a:solidFill>
              <a:srgbClr val="2F5897"/>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a:defRPr/>
            </a:pPr>
            <a:r>
              <a:rPr kumimoji="0" lang="zh-TW" altLang="en-US" sz="1000" b="1" u="none" kern="0" dirty="0">
                <a:solidFill>
                  <a:sysClr val="windowText" lastClr="000000">
                    <a:lumMod val="75000"/>
                    <a:lumOff val="25000"/>
                  </a:sysClr>
                </a:solidFill>
                <a:latin typeface="微軟正黑體" pitchFamily="34" charset="-120"/>
                <a:ea typeface="新細明體"/>
              </a:rPr>
              <a:t>轉換日</a:t>
            </a:r>
            <a:endParaRPr lang="zh-TW" altLang="en-US" sz="1000" b="1" u="none" kern="0" dirty="0">
              <a:solidFill>
                <a:sysClr val="windowText" lastClr="000000">
                  <a:lumMod val="75000"/>
                  <a:lumOff val="25000"/>
                </a:sysClr>
              </a:solidFill>
              <a:latin typeface="微軟正黑體" pitchFamily="34" charset="-120"/>
              <a:ea typeface="新細明體"/>
            </a:endParaRPr>
          </a:p>
        </p:txBody>
      </p:sp>
      <p:sp>
        <p:nvSpPr>
          <p:cNvPr id="134" name="橢圓 133"/>
          <p:cNvSpPr/>
          <p:nvPr/>
        </p:nvSpPr>
        <p:spPr bwMode="auto">
          <a:xfrm>
            <a:off x="4378554" y="3789958"/>
            <a:ext cx="72000" cy="72000"/>
          </a:xfrm>
          <a:prstGeom prst="ellipse">
            <a:avLst/>
          </a:prstGeom>
          <a:solidFill>
            <a:srgbClr val="E6842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algn="ctr">
              <a:defRPr/>
            </a:pPr>
            <a:endParaRPr lang="zh-TW" altLang="en-US" kern="0">
              <a:solidFill>
                <a:sysClr val="windowText" lastClr="000000"/>
              </a:solidFill>
            </a:endParaRPr>
          </a:p>
        </p:txBody>
      </p:sp>
      <p:sp>
        <p:nvSpPr>
          <p:cNvPr id="135" name="橢圓 134"/>
          <p:cNvSpPr/>
          <p:nvPr/>
        </p:nvSpPr>
        <p:spPr bwMode="auto">
          <a:xfrm>
            <a:off x="5818714" y="4325499"/>
            <a:ext cx="72000" cy="72000"/>
          </a:xfrm>
          <a:prstGeom prst="ellipse">
            <a:avLst/>
          </a:prstGeom>
          <a:solidFill>
            <a:srgbClr val="E6842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algn="ctr">
              <a:defRPr/>
            </a:pPr>
            <a:endParaRPr lang="zh-TW" altLang="en-US" kern="0">
              <a:solidFill>
                <a:sysClr val="windowText" lastClr="000000"/>
              </a:solidFill>
            </a:endParaRPr>
          </a:p>
        </p:txBody>
      </p:sp>
      <p:sp>
        <p:nvSpPr>
          <p:cNvPr id="136" name="橢圓 135"/>
          <p:cNvSpPr/>
          <p:nvPr/>
        </p:nvSpPr>
        <p:spPr bwMode="auto">
          <a:xfrm>
            <a:off x="7209452" y="3818064"/>
            <a:ext cx="72000" cy="72000"/>
          </a:xfrm>
          <a:prstGeom prst="ellipse">
            <a:avLst/>
          </a:prstGeom>
          <a:solidFill>
            <a:srgbClr val="E6842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algn="ctr">
              <a:defRPr/>
            </a:pPr>
            <a:endParaRPr lang="zh-TW" altLang="en-US" kern="0">
              <a:solidFill>
                <a:sysClr val="windowText" lastClr="000000"/>
              </a:solidFill>
            </a:endParaRPr>
          </a:p>
        </p:txBody>
      </p:sp>
      <p:sp>
        <p:nvSpPr>
          <p:cNvPr id="137" name="矩形 136"/>
          <p:cNvSpPr/>
          <p:nvPr/>
        </p:nvSpPr>
        <p:spPr bwMode="auto">
          <a:xfrm>
            <a:off x="827584" y="3635121"/>
            <a:ext cx="732330" cy="432100"/>
          </a:xfrm>
          <a:prstGeom prst="rect">
            <a:avLst/>
          </a:prstGeom>
          <a:solidFill>
            <a:srgbClr val="2F5897">
              <a:lumMod val="20000"/>
              <a:lumOff val="80000"/>
            </a:srgbClr>
          </a:solidFill>
          <a:ln w="12700" cap="flat" cmpd="sng" algn="ctr">
            <a:solidFill>
              <a:srgbClr val="2F5897"/>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r>
              <a:rPr kumimoji="0" lang="zh-TW" altLang="en-US" sz="900" b="1" u="none" kern="0" dirty="0">
                <a:solidFill>
                  <a:sysClr val="windowText" lastClr="000000">
                    <a:lumMod val="75000"/>
                    <a:lumOff val="25000"/>
                  </a:sysClr>
                </a:solidFill>
                <a:latin typeface="微軟正黑體" pitchFamily="34" charset="-120"/>
                <a:ea typeface="新細明體"/>
              </a:rPr>
              <a:t>成立公司跨</a:t>
            </a:r>
            <a:r>
              <a:rPr kumimoji="0" lang="en-US" altLang="zh-TW" sz="900" b="1" u="none" kern="0" dirty="0">
                <a:solidFill>
                  <a:sysClr val="windowText" lastClr="000000">
                    <a:lumMod val="75000"/>
                    <a:lumOff val="25000"/>
                  </a:sysClr>
                </a:solidFill>
                <a:latin typeface="微軟正黑體" pitchFamily="34" charset="-120"/>
                <a:ea typeface="新細明體"/>
              </a:rPr>
              <a:t/>
            </a:r>
            <a:br>
              <a:rPr kumimoji="0" lang="en-US" altLang="zh-TW" sz="900" b="1" u="none" kern="0" dirty="0">
                <a:solidFill>
                  <a:sysClr val="windowText" lastClr="000000">
                    <a:lumMod val="75000"/>
                    <a:lumOff val="25000"/>
                  </a:sysClr>
                </a:solidFill>
                <a:latin typeface="微軟正黑體" pitchFamily="34" charset="-120"/>
                <a:ea typeface="新細明體"/>
              </a:rPr>
            </a:br>
            <a:r>
              <a:rPr kumimoji="0" lang="zh-TW" altLang="en-US" sz="900" b="1" u="none" kern="0" dirty="0">
                <a:solidFill>
                  <a:sysClr val="windowText" lastClr="000000">
                    <a:lumMod val="75000"/>
                    <a:lumOff val="25000"/>
                  </a:sysClr>
                </a:solidFill>
                <a:latin typeface="微軟正黑體" pitchFamily="34" charset="-120"/>
                <a:ea typeface="新細明體"/>
              </a:rPr>
              <a:t>部門專案小組</a:t>
            </a:r>
            <a:endParaRPr lang="zh-TW" altLang="en-US" sz="900" b="1" u="none" kern="0" dirty="0">
              <a:solidFill>
                <a:sysClr val="windowText" lastClr="000000">
                  <a:lumMod val="75000"/>
                  <a:lumOff val="25000"/>
                </a:sysClr>
              </a:solidFill>
              <a:latin typeface="微軟正黑體" pitchFamily="34" charset="-120"/>
              <a:ea typeface="新細明體"/>
            </a:endParaRPr>
          </a:p>
        </p:txBody>
      </p:sp>
      <p:sp>
        <p:nvSpPr>
          <p:cNvPr id="138" name="橢圓 137"/>
          <p:cNvSpPr/>
          <p:nvPr/>
        </p:nvSpPr>
        <p:spPr bwMode="auto">
          <a:xfrm>
            <a:off x="1547664" y="3788273"/>
            <a:ext cx="72000" cy="72000"/>
          </a:xfrm>
          <a:prstGeom prst="ellipse">
            <a:avLst/>
          </a:prstGeom>
          <a:solidFill>
            <a:srgbClr val="E6842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algn="ctr">
              <a:defRPr/>
            </a:pPr>
            <a:endParaRPr lang="zh-TW" altLang="en-US" kern="0">
              <a:solidFill>
                <a:sysClr val="windowText" lastClr="000000"/>
              </a:solidFill>
            </a:endParaRPr>
          </a:p>
        </p:txBody>
      </p:sp>
      <p:sp>
        <p:nvSpPr>
          <p:cNvPr id="139" name="矩形 138"/>
          <p:cNvSpPr/>
          <p:nvPr/>
        </p:nvSpPr>
        <p:spPr bwMode="auto">
          <a:xfrm>
            <a:off x="2339752" y="4134674"/>
            <a:ext cx="659018" cy="430291"/>
          </a:xfrm>
          <a:prstGeom prst="rect">
            <a:avLst/>
          </a:prstGeom>
          <a:solidFill>
            <a:srgbClr val="2F5897">
              <a:lumMod val="20000"/>
              <a:lumOff val="80000"/>
            </a:srgbClr>
          </a:solidFill>
          <a:ln w="12700" cap="flat" cmpd="sng" algn="ctr">
            <a:solidFill>
              <a:srgbClr val="2F5897"/>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a:defRPr/>
            </a:pPr>
            <a:r>
              <a:rPr kumimoji="0" lang="zh-TW" altLang="en-US" sz="1000" b="1" u="none" kern="0" dirty="0">
                <a:solidFill>
                  <a:sysClr val="windowText" lastClr="000000">
                    <a:lumMod val="75000"/>
                    <a:lumOff val="25000"/>
                  </a:sysClr>
                </a:solidFill>
                <a:latin typeface="微軟正黑體" pitchFamily="34" charset="-120"/>
                <a:ea typeface="新細明體"/>
              </a:rPr>
              <a:t>差異分析</a:t>
            </a:r>
            <a:endParaRPr lang="zh-TW" altLang="en-US" sz="1000" b="1" u="none" kern="0" baseline="30000" dirty="0">
              <a:solidFill>
                <a:sysClr val="windowText" lastClr="000000">
                  <a:lumMod val="75000"/>
                  <a:lumOff val="25000"/>
                </a:sysClr>
              </a:solidFill>
              <a:latin typeface="微軟正黑體" pitchFamily="34" charset="-120"/>
              <a:ea typeface="新細明體"/>
            </a:endParaRPr>
          </a:p>
        </p:txBody>
      </p:sp>
      <p:sp>
        <p:nvSpPr>
          <p:cNvPr id="140" name="橢圓 139"/>
          <p:cNvSpPr/>
          <p:nvPr/>
        </p:nvSpPr>
        <p:spPr bwMode="auto">
          <a:xfrm>
            <a:off x="2587168" y="4310580"/>
            <a:ext cx="72000" cy="72000"/>
          </a:xfrm>
          <a:prstGeom prst="ellipse">
            <a:avLst/>
          </a:prstGeom>
          <a:solidFill>
            <a:srgbClr val="E6842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algn="ctr">
              <a:defRPr/>
            </a:pPr>
            <a:endParaRPr lang="zh-TW" altLang="en-US" kern="0">
              <a:solidFill>
                <a:sysClr val="windowText" lastClr="000000"/>
              </a:solidFill>
            </a:endParaRPr>
          </a:p>
        </p:txBody>
      </p:sp>
      <p:sp>
        <p:nvSpPr>
          <p:cNvPr id="141" name="橢圓 140"/>
          <p:cNvSpPr/>
          <p:nvPr/>
        </p:nvSpPr>
        <p:spPr bwMode="auto">
          <a:xfrm>
            <a:off x="2961062" y="4310769"/>
            <a:ext cx="72000" cy="72000"/>
          </a:xfrm>
          <a:prstGeom prst="ellipse">
            <a:avLst/>
          </a:prstGeom>
          <a:solidFill>
            <a:srgbClr val="E6842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algn="ctr">
              <a:defRPr/>
            </a:pPr>
            <a:endParaRPr lang="zh-TW" altLang="en-US" kern="0">
              <a:solidFill>
                <a:sysClr val="windowText" lastClr="000000"/>
              </a:solidFill>
            </a:endParaRPr>
          </a:p>
        </p:txBody>
      </p:sp>
      <p:sp>
        <p:nvSpPr>
          <p:cNvPr id="142" name="文字方塊 141"/>
          <p:cNvSpPr txBox="1"/>
          <p:nvPr/>
        </p:nvSpPr>
        <p:spPr>
          <a:xfrm>
            <a:off x="5903" y="2661061"/>
            <a:ext cx="1334916" cy="307848"/>
          </a:xfrm>
          <a:prstGeom prst="rect">
            <a:avLst/>
          </a:prstGeom>
          <a:noFill/>
        </p:spPr>
        <p:txBody>
          <a:bodyPr wrap="square" rtlCol="0">
            <a:spAutoFit/>
          </a:bodyPr>
          <a:lstStyle/>
          <a:p>
            <a:pPr fontAlgn="auto">
              <a:spcBef>
                <a:spcPts val="0"/>
              </a:spcBef>
              <a:spcAft>
                <a:spcPts val="0"/>
              </a:spcAft>
              <a:defRPr/>
            </a:pPr>
            <a:r>
              <a:rPr kumimoji="0" lang="zh-TW" altLang="en-US" sz="1400" b="1" u="none" kern="0" dirty="0">
                <a:solidFill>
                  <a:srgbClr val="E68422">
                    <a:lumMod val="75000"/>
                  </a:srgbClr>
                </a:solidFill>
                <a:latin typeface="微軟正黑體" pitchFamily="34" charset="-120"/>
                <a:ea typeface="新細明體"/>
              </a:rPr>
              <a:t>階段性查核點</a:t>
            </a:r>
          </a:p>
        </p:txBody>
      </p:sp>
      <p:sp>
        <p:nvSpPr>
          <p:cNvPr id="148" name="文字方塊 147"/>
          <p:cNvSpPr txBox="1"/>
          <p:nvPr/>
        </p:nvSpPr>
        <p:spPr>
          <a:xfrm>
            <a:off x="35496" y="3940153"/>
            <a:ext cx="576064" cy="523341"/>
          </a:xfrm>
          <a:prstGeom prst="rect">
            <a:avLst/>
          </a:prstGeom>
          <a:noFill/>
        </p:spPr>
        <p:txBody>
          <a:bodyPr wrap="square" rtlCol="0">
            <a:spAutoFit/>
          </a:bodyPr>
          <a:lstStyle/>
          <a:p>
            <a:pPr fontAlgn="auto">
              <a:spcBef>
                <a:spcPts val="0"/>
              </a:spcBef>
              <a:spcAft>
                <a:spcPts val="0"/>
              </a:spcAft>
              <a:defRPr/>
            </a:pPr>
            <a:r>
              <a:rPr kumimoji="0" lang="zh-TW" altLang="en-US" sz="1400" b="1" u="none" kern="0" dirty="0">
                <a:solidFill>
                  <a:srgbClr val="2F5897">
                    <a:lumMod val="75000"/>
                  </a:srgbClr>
                </a:solidFill>
                <a:latin typeface="微軟正黑體" pitchFamily="34" charset="-120"/>
                <a:ea typeface="新細明體"/>
              </a:rPr>
              <a:t>監理機關</a:t>
            </a:r>
          </a:p>
        </p:txBody>
      </p:sp>
      <p:sp>
        <p:nvSpPr>
          <p:cNvPr id="149" name="文字方塊 148"/>
          <p:cNvSpPr txBox="1"/>
          <p:nvPr/>
        </p:nvSpPr>
        <p:spPr>
          <a:xfrm>
            <a:off x="35496" y="5385813"/>
            <a:ext cx="576064" cy="307848"/>
          </a:xfrm>
          <a:prstGeom prst="rect">
            <a:avLst/>
          </a:prstGeom>
          <a:noFill/>
        </p:spPr>
        <p:txBody>
          <a:bodyPr wrap="square" rtlCol="0">
            <a:spAutoFit/>
          </a:bodyPr>
          <a:lstStyle/>
          <a:p>
            <a:r>
              <a:rPr lang="en-US" altLang="zh-TW" sz="1400" b="1" u="none" dirty="0">
                <a:solidFill>
                  <a:srgbClr val="C00000"/>
                </a:solidFill>
                <a:latin typeface="微軟正黑體" pitchFamily="34" charset="-120"/>
                <a:ea typeface="新細明體"/>
              </a:rPr>
              <a:t>SKL</a:t>
            </a:r>
            <a:endParaRPr lang="zh-TW" altLang="en-US" sz="1400" b="1" u="none" dirty="0">
              <a:solidFill>
                <a:srgbClr val="C00000"/>
              </a:solidFill>
              <a:latin typeface="微軟正黑體" pitchFamily="34" charset="-120"/>
              <a:ea typeface="新細明體"/>
            </a:endParaRPr>
          </a:p>
        </p:txBody>
      </p:sp>
      <p:sp>
        <p:nvSpPr>
          <p:cNvPr id="150" name="文字方塊 149"/>
          <p:cNvSpPr txBox="1"/>
          <p:nvPr/>
        </p:nvSpPr>
        <p:spPr>
          <a:xfrm>
            <a:off x="1115616" y="4571153"/>
            <a:ext cx="3096344" cy="338632"/>
          </a:xfrm>
          <a:prstGeom prst="rect">
            <a:avLst/>
          </a:prstGeom>
          <a:noFill/>
        </p:spPr>
        <p:txBody>
          <a:bodyPr wrap="square" rtlCol="0">
            <a:spAutoFit/>
          </a:bodyPr>
          <a:lstStyle/>
          <a:p>
            <a:r>
              <a:rPr lang="zh-TW" altLang="en-US" sz="800" u="none" dirty="0">
                <a:solidFill>
                  <a:prstClr val="black"/>
                </a:solidFill>
                <a:latin typeface="微軟正黑體" pitchFamily="34" charset="-120"/>
                <a:ea typeface="新細明體"/>
              </a:rPr>
              <a:t>註：所有公司皆須參與準則導讀並盤點實務執行問題，由會計師、專案小組主管、精算部門副總與總經理簽名，按季提報董事會。</a:t>
            </a:r>
          </a:p>
        </p:txBody>
      </p:sp>
      <p:sp>
        <p:nvSpPr>
          <p:cNvPr id="159" name="圓角矩形 158"/>
          <p:cNvSpPr/>
          <p:nvPr/>
        </p:nvSpPr>
        <p:spPr bwMode="auto">
          <a:xfrm>
            <a:off x="1740772" y="1758536"/>
            <a:ext cx="1581454" cy="756000"/>
          </a:xfrm>
          <a:prstGeom prst="roundRect">
            <a:avLst/>
          </a:prstGeom>
          <a:noFill/>
          <a:ln w="19050" cap="flat" cmpd="sng" algn="ctr">
            <a:solidFill>
              <a:srgbClr val="E68422">
                <a:lumMod val="60000"/>
                <a:lumOff val="40000"/>
              </a:srgbClr>
            </a:solidFill>
            <a:prstDash val="solid"/>
            <a:round/>
            <a:headEnd type="none" w="med" len="med"/>
            <a:tailEnd type="none" w="med" len="med"/>
          </a:ln>
          <a:effectLst/>
          <a:extLst/>
        </p:spPr>
        <p:txBody>
          <a:bodyPr vert="horz" wrap="square" lIns="36000" tIns="45720" rIns="0" bIns="45720" numCol="1" rtlCol="0" anchor="t" anchorCtr="0" compatLnSpc="1">
            <a:prstTxWarp prst="textNoShape">
              <a:avLst/>
            </a:prstTxWarp>
          </a:bodyPr>
          <a:lstStyle/>
          <a:p>
            <a:pPr algn="just" fontAlgn="auto">
              <a:spcBef>
                <a:spcPts val="0"/>
              </a:spcBef>
              <a:spcAft>
                <a:spcPts val="0"/>
              </a:spcAft>
              <a:defRPr/>
            </a:pPr>
            <a:r>
              <a:rPr kumimoji="0" lang="zh-TW" altLang="en-US" sz="1000" b="1" u="none" kern="0" dirty="0">
                <a:solidFill>
                  <a:prstClr val="black"/>
                </a:solidFill>
                <a:latin typeface="微軟正黑體" pitchFamily="34" charset="-120"/>
                <a:ea typeface="新細明體"/>
              </a:rPr>
              <a:t>差異分析</a:t>
            </a:r>
            <a:endParaRPr kumimoji="0" lang="en-US" altLang="zh-TW" sz="1000" b="1" u="none" kern="0" dirty="0">
              <a:solidFill>
                <a:srgbClr val="FF0000"/>
              </a:solidFill>
              <a:latin typeface="微軟正黑體" pitchFamily="34" charset="-120"/>
              <a:ea typeface="新細明體"/>
            </a:endParaRPr>
          </a:p>
          <a:p>
            <a:pPr algn="just" fontAlgn="auto">
              <a:spcBef>
                <a:spcPts val="0"/>
              </a:spcBef>
              <a:spcAft>
                <a:spcPts val="0"/>
              </a:spcAft>
              <a:defRPr/>
            </a:pPr>
            <a:r>
              <a:rPr kumimoji="0" lang="en-US" altLang="zh-TW" sz="1000" b="1" u="none" kern="0" dirty="0">
                <a:solidFill>
                  <a:srgbClr val="FF0000"/>
                </a:solidFill>
                <a:latin typeface="微軟正黑體" pitchFamily="34" charset="-120"/>
                <a:ea typeface="新細明體"/>
              </a:rPr>
              <a:t>108/9/30</a:t>
            </a:r>
            <a:r>
              <a:rPr kumimoji="0" lang="zh-TW" altLang="en-US" sz="1000" b="1" u="none" kern="0" dirty="0">
                <a:solidFill>
                  <a:prstClr val="black"/>
                </a:solidFill>
                <a:latin typeface="微軟正黑體" pitchFamily="34" charset="-120"/>
                <a:ea typeface="新細明體"/>
              </a:rPr>
              <a:t>：產出報告</a:t>
            </a:r>
            <a:endParaRPr kumimoji="0" lang="en-US" altLang="zh-TW" sz="1000" b="1" u="none" kern="0" dirty="0">
              <a:solidFill>
                <a:prstClr val="black"/>
              </a:solidFill>
              <a:latin typeface="微軟正黑體" pitchFamily="34" charset="-120"/>
              <a:ea typeface="新細明體"/>
            </a:endParaRPr>
          </a:p>
          <a:p>
            <a:pPr algn="just" fontAlgn="auto">
              <a:spcBef>
                <a:spcPts val="0"/>
              </a:spcBef>
              <a:spcAft>
                <a:spcPts val="0"/>
              </a:spcAft>
              <a:defRPr/>
            </a:pPr>
            <a:r>
              <a:rPr kumimoji="0" lang="en-US" altLang="zh-TW" sz="1000" b="1" u="none" kern="0" dirty="0">
                <a:solidFill>
                  <a:srgbClr val="FF0000"/>
                </a:solidFill>
                <a:latin typeface="微軟正黑體" pitchFamily="34" charset="-120"/>
                <a:ea typeface="新細明體"/>
              </a:rPr>
              <a:t>108/12/31</a:t>
            </a:r>
            <a:r>
              <a:rPr kumimoji="0" lang="zh-TW" altLang="en-US" sz="1000" b="1" u="none" kern="0" dirty="0">
                <a:solidFill>
                  <a:prstClr val="black"/>
                </a:solidFill>
                <a:latin typeface="微軟正黑體" pitchFamily="34" charset="-120"/>
                <a:ea typeface="新細明體"/>
              </a:rPr>
              <a:t>：提報董事會</a:t>
            </a:r>
            <a:endParaRPr kumimoji="0" lang="en-US" altLang="zh-TW" sz="1000" b="1" u="none" kern="0" dirty="0">
              <a:solidFill>
                <a:prstClr val="black"/>
              </a:solidFill>
              <a:latin typeface="微軟正黑體" pitchFamily="34" charset="-120"/>
              <a:ea typeface="新細明體"/>
            </a:endParaRPr>
          </a:p>
        </p:txBody>
      </p:sp>
      <p:sp>
        <p:nvSpPr>
          <p:cNvPr id="162" name="圓角矩形 161"/>
          <p:cNvSpPr/>
          <p:nvPr/>
        </p:nvSpPr>
        <p:spPr bwMode="auto">
          <a:xfrm>
            <a:off x="7506712" y="2127574"/>
            <a:ext cx="720080" cy="397663"/>
          </a:xfrm>
          <a:prstGeom prst="roundRect">
            <a:avLst/>
          </a:prstGeom>
          <a:solidFill>
            <a:srgbClr val="E68422">
              <a:lumMod val="20000"/>
              <a:lumOff val="80000"/>
            </a:srgbClr>
          </a:solidFill>
          <a:ln w="19050" cap="flat" cmpd="sng" algn="ctr">
            <a:solidFill>
              <a:srgbClr val="E68422">
                <a:lumMod val="60000"/>
                <a:lumOff val="40000"/>
              </a:srgbClr>
            </a:solidFill>
            <a:prstDash val="solid"/>
            <a:round/>
            <a:headEnd type="none" w="med" len="med"/>
            <a:tailEnd type="none" w="med" len="med"/>
          </a:ln>
          <a:effectLst/>
          <a:extLst/>
        </p:spPr>
        <p:txBody>
          <a:bodyPr vert="horz" wrap="square" lIns="36000" tIns="45720" rIns="36000" bIns="45720" numCol="1" rtlCol="0" anchor="t" anchorCtr="0" compatLnSpc="1">
            <a:prstTxWarp prst="textNoShape">
              <a:avLst/>
            </a:prstTxWarp>
          </a:bodyPr>
          <a:lstStyle/>
          <a:p>
            <a:pPr algn="ctr" fontAlgn="auto">
              <a:spcBef>
                <a:spcPts val="0"/>
              </a:spcBef>
              <a:spcAft>
                <a:spcPts val="0"/>
              </a:spcAft>
              <a:defRPr/>
            </a:pPr>
            <a:r>
              <a:rPr kumimoji="0" lang="en-US" altLang="zh-TW" sz="1000" b="1" u="none" kern="0" dirty="0">
                <a:solidFill>
                  <a:srgbClr val="FF0000"/>
                </a:solidFill>
                <a:latin typeface="微軟正黑體" pitchFamily="34" charset="-120"/>
                <a:ea typeface="新細明體"/>
              </a:rPr>
              <a:t>113/1/1</a:t>
            </a:r>
          </a:p>
          <a:p>
            <a:pPr algn="ctr" fontAlgn="auto">
              <a:spcBef>
                <a:spcPts val="0"/>
              </a:spcBef>
              <a:spcAft>
                <a:spcPts val="0"/>
              </a:spcAft>
              <a:defRPr/>
            </a:pPr>
            <a:r>
              <a:rPr kumimoji="0" lang="zh-TW" altLang="en-US" sz="1000" b="1" u="none" kern="0" dirty="0">
                <a:solidFill>
                  <a:prstClr val="black"/>
                </a:solidFill>
                <a:latin typeface="微軟正黑體" pitchFamily="34" charset="-120"/>
                <a:ea typeface="新細明體"/>
              </a:rPr>
              <a:t>開帳</a:t>
            </a:r>
            <a:endParaRPr kumimoji="0" lang="en-US" altLang="zh-TW" sz="1000" b="1" u="none" kern="0" dirty="0">
              <a:solidFill>
                <a:prstClr val="black"/>
              </a:solidFill>
              <a:latin typeface="微軟正黑體" pitchFamily="34" charset="-120"/>
              <a:ea typeface="新細明體"/>
            </a:endParaRPr>
          </a:p>
        </p:txBody>
      </p:sp>
      <p:sp>
        <p:nvSpPr>
          <p:cNvPr id="163" name="圓角矩形 162"/>
          <p:cNvSpPr/>
          <p:nvPr/>
        </p:nvSpPr>
        <p:spPr bwMode="auto">
          <a:xfrm>
            <a:off x="8280504" y="2127574"/>
            <a:ext cx="828000" cy="397663"/>
          </a:xfrm>
          <a:prstGeom prst="roundRect">
            <a:avLst/>
          </a:prstGeom>
          <a:solidFill>
            <a:srgbClr val="E68422">
              <a:lumMod val="20000"/>
              <a:lumOff val="80000"/>
            </a:srgbClr>
          </a:solidFill>
          <a:ln w="19050" cap="flat" cmpd="sng" algn="ctr">
            <a:solidFill>
              <a:srgbClr val="E68422">
                <a:lumMod val="60000"/>
                <a:lumOff val="40000"/>
              </a:srgbClr>
            </a:solidFill>
            <a:prstDash val="solid"/>
            <a:round/>
            <a:headEnd type="none" w="med" len="med"/>
            <a:tailEnd type="none" w="med" len="med"/>
          </a:ln>
          <a:effectLst/>
          <a:extLst/>
        </p:spPr>
        <p:txBody>
          <a:bodyPr vert="horz" wrap="square" lIns="36000" tIns="45720" rIns="36000" bIns="45720" numCol="1" rtlCol="0" anchor="t" anchorCtr="0" compatLnSpc="1">
            <a:prstTxWarp prst="textNoShape">
              <a:avLst/>
            </a:prstTxWarp>
          </a:bodyPr>
          <a:lstStyle/>
          <a:p>
            <a:pPr algn="ctr" fontAlgn="auto">
              <a:spcBef>
                <a:spcPts val="0"/>
              </a:spcBef>
              <a:spcAft>
                <a:spcPts val="0"/>
              </a:spcAft>
              <a:defRPr/>
            </a:pPr>
            <a:r>
              <a:rPr kumimoji="0" lang="en-US" altLang="zh-TW" sz="1000" b="1" u="none" kern="0" dirty="0">
                <a:solidFill>
                  <a:srgbClr val="FF0000"/>
                </a:solidFill>
                <a:latin typeface="微軟正黑體" pitchFamily="34" charset="-120"/>
                <a:ea typeface="新細明體"/>
              </a:rPr>
              <a:t>114/1/1</a:t>
            </a:r>
          </a:p>
          <a:p>
            <a:pPr algn="ctr" fontAlgn="auto">
              <a:spcBef>
                <a:spcPts val="0"/>
              </a:spcBef>
              <a:spcAft>
                <a:spcPts val="0"/>
              </a:spcAft>
              <a:defRPr/>
            </a:pPr>
            <a:r>
              <a:rPr kumimoji="0" lang="en-US" altLang="zh-TW" sz="1000" b="1" u="none" kern="0" dirty="0">
                <a:solidFill>
                  <a:prstClr val="black"/>
                </a:solidFill>
                <a:latin typeface="微軟正黑體" pitchFamily="34" charset="-120"/>
                <a:ea typeface="新細明體"/>
              </a:rPr>
              <a:t>IFRS17</a:t>
            </a:r>
            <a:r>
              <a:rPr kumimoji="0" lang="zh-TW" altLang="en-US" sz="1000" b="1" u="none" kern="0" dirty="0">
                <a:solidFill>
                  <a:prstClr val="black"/>
                </a:solidFill>
                <a:latin typeface="微軟正黑體" pitchFamily="34" charset="-120"/>
                <a:ea typeface="新細明體"/>
              </a:rPr>
              <a:t>接軌</a:t>
            </a:r>
            <a:endParaRPr kumimoji="0" lang="en-US" altLang="zh-TW" sz="1000" b="1" u="none" kern="0" dirty="0">
              <a:solidFill>
                <a:prstClr val="black"/>
              </a:solidFill>
              <a:latin typeface="微軟正黑體" pitchFamily="34" charset="-120"/>
              <a:ea typeface="新細明體"/>
            </a:endParaRPr>
          </a:p>
        </p:txBody>
      </p:sp>
      <p:sp>
        <p:nvSpPr>
          <p:cNvPr id="164" name="橢圓 163"/>
          <p:cNvSpPr/>
          <p:nvPr/>
        </p:nvSpPr>
        <p:spPr bwMode="auto">
          <a:xfrm>
            <a:off x="4310483" y="2726774"/>
            <a:ext cx="180000" cy="180001"/>
          </a:xfrm>
          <a:prstGeom prst="ellipse">
            <a:avLst/>
          </a:prstGeom>
          <a:solidFill>
            <a:srgbClr val="E68422">
              <a:lumMod val="60000"/>
              <a:lumOff val="40000"/>
            </a:srgbClr>
          </a:solidFill>
          <a:ln w="38100" cap="flat" cmpd="sng" algn="ctr">
            <a:solidFill>
              <a:srgbClr val="E68422"/>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a:defRPr/>
            </a:pPr>
            <a:endParaRPr lang="zh-TW" altLang="en-US" kern="0">
              <a:solidFill>
                <a:sysClr val="windowText" lastClr="000000"/>
              </a:solidFill>
            </a:endParaRPr>
          </a:p>
        </p:txBody>
      </p:sp>
      <p:sp>
        <p:nvSpPr>
          <p:cNvPr id="165" name="橢圓 164"/>
          <p:cNvSpPr/>
          <p:nvPr/>
        </p:nvSpPr>
        <p:spPr bwMode="auto">
          <a:xfrm>
            <a:off x="5732627" y="2738160"/>
            <a:ext cx="180000" cy="180001"/>
          </a:xfrm>
          <a:prstGeom prst="ellipse">
            <a:avLst/>
          </a:prstGeom>
          <a:solidFill>
            <a:srgbClr val="E68422">
              <a:lumMod val="60000"/>
              <a:lumOff val="40000"/>
            </a:srgbClr>
          </a:solidFill>
          <a:ln w="38100" cap="flat" cmpd="sng" algn="ctr">
            <a:solidFill>
              <a:srgbClr val="E68422"/>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a:defRPr/>
            </a:pPr>
            <a:endParaRPr lang="zh-TW" altLang="en-US" kern="0">
              <a:solidFill>
                <a:sysClr val="windowText" lastClr="000000"/>
              </a:solidFill>
            </a:endParaRPr>
          </a:p>
        </p:txBody>
      </p:sp>
      <p:sp>
        <p:nvSpPr>
          <p:cNvPr id="166" name="橢圓 165"/>
          <p:cNvSpPr/>
          <p:nvPr/>
        </p:nvSpPr>
        <p:spPr bwMode="auto">
          <a:xfrm>
            <a:off x="7508092" y="2725277"/>
            <a:ext cx="180000" cy="180001"/>
          </a:xfrm>
          <a:prstGeom prst="ellipse">
            <a:avLst/>
          </a:prstGeom>
          <a:solidFill>
            <a:srgbClr val="E68422">
              <a:lumMod val="60000"/>
              <a:lumOff val="40000"/>
            </a:srgbClr>
          </a:solidFill>
          <a:ln w="38100" cap="flat" cmpd="sng" algn="ctr">
            <a:solidFill>
              <a:srgbClr val="E68422"/>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a:defRPr/>
            </a:pPr>
            <a:endParaRPr lang="zh-TW" altLang="en-US" kern="0">
              <a:solidFill>
                <a:sysClr val="windowText" lastClr="000000"/>
              </a:solidFill>
            </a:endParaRPr>
          </a:p>
        </p:txBody>
      </p:sp>
      <p:sp>
        <p:nvSpPr>
          <p:cNvPr id="167" name="橢圓 166"/>
          <p:cNvSpPr/>
          <p:nvPr/>
        </p:nvSpPr>
        <p:spPr bwMode="auto">
          <a:xfrm>
            <a:off x="1414208" y="2741462"/>
            <a:ext cx="180000" cy="180001"/>
          </a:xfrm>
          <a:prstGeom prst="ellipse">
            <a:avLst/>
          </a:prstGeom>
          <a:solidFill>
            <a:srgbClr val="E68422">
              <a:lumMod val="60000"/>
              <a:lumOff val="40000"/>
            </a:srgbClr>
          </a:solidFill>
          <a:ln w="38100" cap="flat" cmpd="sng" algn="ctr">
            <a:solidFill>
              <a:srgbClr val="E68422"/>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a:defRPr/>
            </a:pPr>
            <a:endParaRPr lang="zh-TW" altLang="en-US" kern="0">
              <a:solidFill>
                <a:sysClr val="windowText" lastClr="000000"/>
              </a:solidFill>
            </a:endParaRPr>
          </a:p>
        </p:txBody>
      </p:sp>
      <p:sp>
        <p:nvSpPr>
          <p:cNvPr id="168" name="橢圓 167"/>
          <p:cNvSpPr/>
          <p:nvPr/>
        </p:nvSpPr>
        <p:spPr bwMode="auto">
          <a:xfrm>
            <a:off x="2520636" y="2734394"/>
            <a:ext cx="180000" cy="180001"/>
          </a:xfrm>
          <a:prstGeom prst="ellipse">
            <a:avLst/>
          </a:prstGeom>
          <a:solidFill>
            <a:srgbClr val="E68422">
              <a:lumMod val="60000"/>
              <a:lumOff val="40000"/>
            </a:srgbClr>
          </a:solidFill>
          <a:ln w="38100" cap="flat" cmpd="sng" algn="ctr">
            <a:solidFill>
              <a:srgbClr val="E68422"/>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a:defRPr/>
            </a:pPr>
            <a:endParaRPr lang="zh-TW" altLang="en-US" kern="0">
              <a:solidFill>
                <a:sysClr val="windowText" lastClr="000000"/>
              </a:solidFill>
            </a:endParaRPr>
          </a:p>
        </p:txBody>
      </p:sp>
      <p:sp>
        <p:nvSpPr>
          <p:cNvPr id="169" name="橢圓 168"/>
          <p:cNvSpPr/>
          <p:nvPr/>
        </p:nvSpPr>
        <p:spPr bwMode="auto">
          <a:xfrm>
            <a:off x="2894530" y="2742248"/>
            <a:ext cx="180000" cy="180001"/>
          </a:xfrm>
          <a:prstGeom prst="ellipse">
            <a:avLst/>
          </a:prstGeom>
          <a:solidFill>
            <a:srgbClr val="E68422">
              <a:lumMod val="60000"/>
              <a:lumOff val="40000"/>
            </a:srgbClr>
          </a:solidFill>
          <a:ln w="38100" cap="flat" cmpd="sng" algn="ctr">
            <a:solidFill>
              <a:srgbClr val="E68422"/>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a:defRPr/>
            </a:pPr>
            <a:endParaRPr lang="zh-TW" altLang="en-US" kern="0">
              <a:solidFill>
                <a:sysClr val="windowText" lastClr="000000"/>
              </a:solidFill>
            </a:endParaRPr>
          </a:p>
        </p:txBody>
      </p:sp>
      <p:sp>
        <p:nvSpPr>
          <p:cNvPr id="170" name="橢圓 169"/>
          <p:cNvSpPr/>
          <p:nvPr/>
        </p:nvSpPr>
        <p:spPr bwMode="auto">
          <a:xfrm>
            <a:off x="8918772" y="2725277"/>
            <a:ext cx="180000" cy="180001"/>
          </a:xfrm>
          <a:prstGeom prst="ellipse">
            <a:avLst/>
          </a:prstGeom>
          <a:solidFill>
            <a:srgbClr val="E68422">
              <a:lumMod val="60000"/>
              <a:lumOff val="40000"/>
            </a:srgbClr>
          </a:solidFill>
          <a:ln w="38100" cap="flat" cmpd="sng" algn="ctr">
            <a:solidFill>
              <a:srgbClr val="E68422"/>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a:defRPr/>
            </a:pPr>
            <a:endParaRPr lang="zh-TW" altLang="en-US" kern="0">
              <a:solidFill>
                <a:sysClr val="windowText" lastClr="000000"/>
              </a:solidFill>
            </a:endParaRPr>
          </a:p>
        </p:txBody>
      </p:sp>
      <p:sp>
        <p:nvSpPr>
          <p:cNvPr id="53" name="矩形 52"/>
          <p:cNvSpPr/>
          <p:nvPr/>
        </p:nvSpPr>
        <p:spPr bwMode="auto">
          <a:xfrm>
            <a:off x="467553" y="5081451"/>
            <a:ext cx="1406489" cy="867989"/>
          </a:xfrm>
          <a:prstGeom prst="rect">
            <a:avLst/>
          </a:prstGeom>
          <a:solidFill>
            <a:schemeClr val="accent6">
              <a:lumMod val="40000"/>
              <a:lumOff val="60000"/>
            </a:schemeClr>
          </a:solidFill>
          <a:ln w="38100" cap="flat" cmpd="sng" algn="ctr">
            <a:solidFill>
              <a:schemeClr val="accent6">
                <a:lumMod val="75000"/>
              </a:schemeClr>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a:defRPr/>
            </a:pPr>
            <a:r>
              <a:rPr kumimoji="0" lang="zh-TW" altLang="en-US" sz="1200" b="1" u="none" kern="0" dirty="0">
                <a:solidFill>
                  <a:prstClr val="black"/>
                </a:solidFill>
                <a:effectLst>
                  <a:outerShdw blurRad="38100" dist="38100" dir="2700000" algn="tl">
                    <a:srgbClr val="000000">
                      <a:alpha val="43137"/>
                    </a:srgbClr>
                  </a:outerShdw>
                </a:effectLst>
                <a:latin typeface="微軟正黑體" pitchFamily="34" charset="-120"/>
                <a:ea typeface="新細明體"/>
              </a:rPr>
              <a:t>第一階段：差異分析</a:t>
            </a:r>
            <a:endParaRPr lang="zh-TW" altLang="en-US" sz="1200" b="1" u="none" kern="0" dirty="0">
              <a:solidFill>
                <a:prstClr val="black"/>
              </a:solidFill>
              <a:effectLst>
                <a:outerShdw blurRad="38100" dist="38100" dir="2700000" algn="tl">
                  <a:srgbClr val="000000">
                    <a:alpha val="43137"/>
                  </a:srgbClr>
                </a:outerShdw>
              </a:effectLst>
              <a:latin typeface="微軟正黑體" pitchFamily="34" charset="-120"/>
              <a:ea typeface="新細明體"/>
            </a:endParaRPr>
          </a:p>
        </p:txBody>
      </p:sp>
      <p:sp>
        <p:nvSpPr>
          <p:cNvPr id="55" name="矩形 54"/>
          <p:cNvSpPr/>
          <p:nvPr/>
        </p:nvSpPr>
        <p:spPr bwMode="auto">
          <a:xfrm>
            <a:off x="1907701" y="5081659"/>
            <a:ext cx="3940374" cy="295835"/>
          </a:xfrm>
          <a:prstGeom prst="rect">
            <a:avLst/>
          </a:prstGeom>
          <a:solidFill>
            <a:schemeClr val="accent3">
              <a:lumMod val="40000"/>
              <a:lumOff val="60000"/>
            </a:schemeClr>
          </a:solidFill>
          <a:ln w="38100" cap="flat" cmpd="sng" algn="ctr">
            <a:solidFill>
              <a:srgbClr val="00B050"/>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r>
              <a:rPr kumimoji="0" lang="zh-TW" altLang="en-US" sz="1200" b="1" u="none" kern="0" dirty="0">
                <a:solidFill>
                  <a:prstClr val="black"/>
                </a:solidFill>
                <a:effectLst>
                  <a:outerShdw blurRad="38100" dist="38100" dir="2700000" algn="tl">
                    <a:srgbClr val="000000">
                      <a:alpha val="43137"/>
                    </a:srgbClr>
                  </a:outerShdw>
                </a:effectLst>
                <a:latin typeface="Rockwell Extra Bold" pitchFamily="18" charset="0"/>
                <a:ea typeface="新細明體"/>
              </a:rPr>
              <a:t>第二階段</a:t>
            </a:r>
            <a:r>
              <a:rPr kumimoji="0" lang="zh-TW" altLang="en-US" sz="1200" b="1" u="none" kern="0" dirty="0">
                <a:solidFill>
                  <a:prstClr val="black"/>
                </a:solidFill>
                <a:effectLst>
                  <a:outerShdw blurRad="38100" dist="38100" dir="2700000" algn="tl">
                    <a:srgbClr val="000000">
                      <a:alpha val="43137"/>
                    </a:srgbClr>
                  </a:outerShdw>
                </a:effectLst>
                <a:latin typeface="微軟正黑體" pitchFamily="34" charset="-120"/>
                <a:ea typeface="新細明體"/>
              </a:rPr>
              <a:t>：設計、執行、測試暨調整、策略規劃研擬</a:t>
            </a:r>
            <a:endParaRPr kumimoji="0" lang="en-US" altLang="zh-TW" sz="1200" b="1" u="none" kern="0" dirty="0">
              <a:solidFill>
                <a:prstClr val="black"/>
              </a:solidFill>
              <a:effectLst>
                <a:outerShdw blurRad="38100" dist="38100" dir="2700000" algn="tl">
                  <a:srgbClr val="000000">
                    <a:alpha val="43137"/>
                  </a:srgbClr>
                </a:outerShdw>
              </a:effectLst>
              <a:latin typeface="微軟正黑體" pitchFamily="34" charset="-120"/>
              <a:ea typeface="新細明體"/>
            </a:endParaRPr>
          </a:p>
        </p:txBody>
      </p:sp>
      <p:sp>
        <p:nvSpPr>
          <p:cNvPr id="57" name="矩形 56"/>
          <p:cNvSpPr/>
          <p:nvPr/>
        </p:nvSpPr>
        <p:spPr bwMode="auto">
          <a:xfrm>
            <a:off x="1907701" y="5378542"/>
            <a:ext cx="3940374" cy="288067"/>
          </a:xfrm>
          <a:prstGeom prst="rect">
            <a:avLst/>
          </a:prstGeom>
          <a:solidFill>
            <a:schemeClr val="accent3">
              <a:lumMod val="40000"/>
              <a:lumOff val="60000"/>
            </a:schemeClr>
          </a:solidFill>
          <a:ln w="38100" cap="flat" cmpd="sng" algn="ctr">
            <a:solidFill>
              <a:srgbClr val="00B050"/>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r>
              <a:rPr kumimoji="0" lang="en-US" altLang="zh-TW" sz="900" b="1" u="none" kern="0" dirty="0">
                <a:solidFill>
                  <a:prstClr val="black">
                    <a:lumMod val="75000"/>
                    <a:lumOff val="25000"/>
                  </a:prstClr>
                </a:solidFill>
                <a:latin typeface="微軟正黑體" pitchFamily="34" charset="-120"/>
                <a:ea typeface="新細明體"/>
              </a:rPr>
              <a:t>(1)</a:t>
            </a:r>
            <a:r>
              <a:rPr kumimoji="0" lang="zh-TW" altLang="en-US" sz="900" b="1" u="none" kern="0" dirty="0">
                <a:solidFill>
                  <a:prstClr val="black">
                    <a:lumMod val="75000"/>
                    <a:lumOff val="25000"/>
                  </a:prstClr>
                </a:solidFill>
                <a:latin typeface="微軟正黑體" pitchFamily="34" charset="-120"/>
                <a:ea typeface="新細明體"/>
              </a:rPr>
              <a:t>核心系統、費用系統及精算系統建置 </a:t>
            </a:r>
            <a:r>
              <a:rPr kumimoji="0" lang="en-US" altLang="zh-TW" sz="900" b="1" u="none" kern="0" dirty="0">
                <a:solidFill>
                  <a:prstClr val="black">
                    <a:lumMod val="75000"/>
                    <a:lumOff val="25000"/>
                  </a:prstClr>
                </a:solidFill>
                <a:latin typeface="微軟正黑體" pitchFamily="34" charset="-120"/>
                <a:ea typeface="新細明體"/>
              </a:rPr>
              <a:t>(2)IFRS17</a:t>
            </a:r>
            <a:r>
              <a:rPr kumimoji="0" lang="zh-TW" altLang="en-US" sz="900" b="1" u="none" kern="0" dirty="0">
                <a:solidFill>
                  <a:prstClr val="black">
                    <a:lumMod val="75000"/>
                    <a:lumOff val="25000"/>
                  </a:prstClr>
                </a:solidFill>
                <a:latin typeface="微軟正黑體" pitchFamily="34" charset="-120"/>
                <a:ea typeface="新細明體"/>
              </a:rPr>
              <a:t>系統、會計資訊系統建置</a:t>
            </a:r>
          </a:p>
        </p:txBody>
      </p:sp>
      <p:sp>
        <p:nvSpPr>
          <p:cNvPr id="58" name="矩形 57"/>
          <p:cNvSpPr/>
          <p:nvPr/>
        </p:nvSpPr>
        <p:spPr bwMode="auto">
          <a:xfrm>
            <a:off x="1908116" y="5661373"/>
            <a:ext cx="2502991" cy="288067"/>
          </a:xfrm>
          <a:prstGeom prst="rect">
            <a:avLst/>
          </a:prstGeom>
          <a:solidFill>
            <a:schemeClr val="accent3">
              <a:lumMod val="40000"/>
              <a:lumOff val="60000"/>
            </a:schemeClr>
          </a:solidFill>
          <a:ln w="38100" cap="flat" cmpd="sng" algn="ctr">
            <a:solidFill>
              <a:srgbClr val="00B050"/>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r>
              <a:rPr kumimoji="0" lang="zh-TW" altLang="en-US" sz="900" b="1" u="none" kern="0" dirty="0">
                <a:solidFill>
                  <a:prstClr val="black">
                    <a:lumMod val="75000"/>
                    <a:lumOff val="25000"/>
                  </a:prstClr>
                </a:solidFill>
                <a:latin typeface="微軟正黑體" pitchFamily="34" charset="-120"/>
                <a:ea typeface="新細明體"/>
              </a:rPr>
              <a:t> 研擬公司策略、作業流程、內部控制之調整計畫</a:t>
            </a:r>
            <a:endParaRPr kumimoji="0" lang="en-US" altLang="zh-TW" sz="900" b="1" u="none" kern="0" dirty="0">
              <a:solidFill>
                <a:prstClr val="black">
                  <a:lumMod val="75000"/>
                  <a:lumOff val="25000"/>
                </a:prstClr>
              </a:solidFill>
              <a:latin typeface="微軟正黑體" pitchFamily="34" charset="-120"/>
              <a:ea typeface="新細明體"/>
            </a:endParaRPr>
          </a:p>
        </p:txBody>
      </p:sp>
      <p:sp>
        <p:nvSpPr>
          <p:cNvPr id="59" name="矩形 58"/>
          <p:cNvSpPr/>
          <p:nvPr/>
        </p:nvSpPr>
        <p:spPr bwMode="auto">
          <a:xfrm>
            <a:off x="4411077" y="5662202"/>
            <a:ext cx="2833259" cy="288067"/>
          </a:xfrm>
          <a:prstGeom prst="rect">
            <a:avLst/>
          </a:prstGeom>
          <a:solidFill>
            <a:schemeClr val="accent5">
              <a:lumMod val="40000"/>
              <a:lumOff val="60000"/>
            </a:schemeClr>
          </a:solidFill>
          <a:ln w="38100" cap="flat" cmpd="sng" algn="ctr">
            <a:solidFill>
              <a:schemeClr val="accent5">
                <a:lumMod val="75000"/>
              </a:schemeClr>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r>
              <a:rPr kumimoji="0" lang="zh-TW" altLang="en-US" sz="900" b="1" u="none" kern="0" dirty="0">
                <a:solidFill>
                  <a:prstClr val="black">
                    <a:lumMod val="75000"/>
                    <a:lumOff val="25000"/>
                  </a:prstClr>
                </a:solidFill>
                <a:latin typeface="微軟正黑體" pitchFamily="34" charset="-120"/>
                <a:ea typeface="新細明體"/>
              </a:rPr>
              <a:t> 完成相關策略、作業流程、內控之調整</a:t>
            </a:r>
            <a:endParaRPr kumimoji="0" lang="en-US" altLang="zh-TW" sz="900" b="1" u="none" kern="0" dirty="0">
              <a:solidFill>
                <a:prstClr val="black">
                  <a:lumMod val="75000"/>
                  <a:lumOff val="25000"/>
                </a:prstClr>
              </a:solidFill>
              <a:latin typeface="微軟正黑體" pitchFamily="34" charset="-120"/>
              <a:ea typeface="新細明體"/>
            </a:endParaRPr>
          </a:p>
        </p:txBody>
      </p:sp>
      <p:sp>
        <p:nvSpPr>
          <p:cNvPr id="60" name="五角星形 59"/>
          <p:cNvSpPr/>
          <p:nvPr/>
        </p:nvSpPr>
        <p:spPr bwMode="auto">
          <a:xfrm>
            <a:off x="1799717" y="5079708"/>
            <a:ext cx="252000" cy="252001"/>
          </a:xfrm>
          <a:prstGeom prst="star5">
            <a:avLst/>
          </a:prstGeom>
          <a:solidFill>
            <a:srgbClr val="FF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auto">
              <a:spcBef>
                <a:spcPts val="0"/>
              </a:spcBef>
              <a:spcAft>
                <a:spcPts val="0"/>
              </a:spcAft>
              <a:defRPr/>
            </a:pPr>
            <a:endParaRPr kumimoji="0" lang="zh-TW" altLang="en-US" sz="1800" u="none" kern="0">
              <a:solidFill>
                <a:prstClr val="black"/>
              </a:solidFill>
            </a:endParaRPr>
          </a:p>
        </p:txBody>
      </p:sp>
      <p:sp>
        <p:nvSpPr>
          <p:cNvPr id="61" name="矩形 60"/>
          <p:cNvSpPr/>
          <p:nvPr/>
        </p:nvSpPr>
        <p:spPr bwMode="auto">
          <a:xfrm>
            <a:off x="5848075" y="5081537"/>
            <a:ext cx="1394455" cy="580470"/>
          </a:xfrm>
          <a:prstGeom prst="rect">
            <a:avLst/>
          </a:prstGeom>
          <a:solidFill>
            <a:schemeClr val="accent5">
              <a:lumMod val="40000"/>
              <a:lumOff val="60000"/>
            </a:schemeClr>
          </a:solidFill>
          <a:ln w="38100" cap="flat" cmpd="sng" algn="ctr">
            <a:solidFill>
              <a:schemeClr val="accent5">
                <a:lumMod val="75000"/>
              </a:schemeClr>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r>
              <a:rPr kumimoji="0" lang="zh-TW" altLang="en-US" sz="1200" b="1" u="none" kern="0" dirty="0">
                <a:solidFill>
                  <a:prstClr val="black"/>
                </a:solidFill>
                <a:effectLst>
                  <a:outerShdw blurRad="38100" dist="38100" dir="2700000" algn="tl">
                    <a:srgbClr val="000000">
                      <a:alpha val="43137"/>
                    </a:srgbClr>
                  </a:outerShdw>
                </a:effectLst>
                <a:latin typeface="微軟正黑體" pitchFamily="34" charset="-120"/>
                <a:ea typeface="新細明體"/>
              </a:rPr>
              <a:t>第三階段：</a:t>
            </a:r>
            <a:endParaRPr kumimoji="0" lang="en-US" altLang="zh-TW" sz="1200" b="1" u="none" kern="0" dirty="0">
              <a:solidFill>
                <a:prstClr val="black"/>
              </a:solidFill>
              <a:effectLst>
                <a:outerShdw blurRad="38100" dist="38100" dir="2700000" algn="tl">
                  <a:srgbClr val="000000">
                    <a:alpha val="43137"/>
                  </a:srgbClr>
                </a:outerShdw>
              </a:effectLst>
              <a:latin typeface="微軟正黑體" pitchFamily="34" charset="-120"/>
              <a:ea typeface="新細明體"/>
            </a:endParaRPr>
          </a:p>
          <a:p>
            <a:pPr algn="ctr" fontAlgn="auto">
              <a:spcBef>
                <a:spcPts val="0"/>
              </a:spcBef>
              <a:spcAft>
                <a:spcPts val="0"/>
              </a:spcAft>
              <a:defRPr/>
            </a:pPr>
            <a:r>
              <a:rPr lang="zh-TW" altLang="en-US" sz="1200" b="1" u="none" kern="0" dirty="0">
                <a:solidFill>
                  <a:prstClr val="black"/>
                </a:solidFill>
                <a:effectLst>
                  <a:outerShdw blurRad="38100" dist="38100" dir="2700000" algn="tl">
                    <a:srgbClr val="000000">
                      <a:alpha val="43137"/>
                    </a:srgbClr>
                  </a:outerShdw>
                </a:effectLst>
                <a:latin typeface="微軟正黑體" pitchFamily="34" charset="-120"/>
                <a:ea typeface="新細明體"/>
              </a:rPr>
              <a:t>平行測試、調整校正</a:t>
            </a:r>
          </a:p>
        </p:txBody>
      </p:sp>
      <p:sp>
        <p:nvSpPr>
          <p:cNvPr id="62" name="矩形 61"/>
          <p:cNvSpPr/>
          <p:nvPr/>
        </p:nvSpPr>
        <p:spPr bwMode="auto">
          <a:xfrm>
            <a:off x="7607340" y="5079782"/>
            <a:ext cx="1429156" cy="869852"/>
          </a:xfrm>
          <a:prstGeom prst="rect">
            <a:avLst/>
          </a:prstGeom>
          <a:solidFill>
            <a:srgbClr val="9C5252">
              <a:lumMod val="40000"/>
              <a:lumOff val="60000"/>
            </a:srgbClr>
          </a:solidFill>
          <a:ln w="38100" cap="flat" cmpd="sng" algn="ctr">
            <a:solidFill>
              <a:srgbClr val="9C5252"/>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a:defRPr/>
            </a:pPr>
            <a:r>
              <a:rPr kumimoji="0" lang="zh-TW" altLang="en-US" sz="1400" b="1" u="none" kern="0" dirty="0">
                <a:solidFill>
                  <a:sysClr val="windowText" lastClr="000000">
                    <a:lumMod val="75000"/>
                    <a:lumOff val="25000"/>
                  </a:sysClr>
                </a:solidFill>
                <a:latin typeface="微軟正黑體" pitchFamily="34" charset="-120"/>
                <a:ea typeface="新細明體"/>
              </a:rPr>
              <a:t>轉換日</a:t>
            </a:r>
            <a:endParaRPr lang="zh-TW" altLang="en-US" sz="1400" b="1" u="none" kern="0" dirty="0">
              <a:solidFill>
                <a:sysClr val="windowText" lastClr="000000">
                  <a:lumMod val="75000"/>
                  <a:lumOff val="25000"/>
                </a:sysClr>
              </a:solidFill>
              <a:latin typeface="微軟正黑體" pitchFamily="34" charset="-120"/>
              <a:ea typeface="新細明體"/>
            </a:endParaRPr>
          </a:p>
        </p:txBody>
      </p:sp>
      <p:sp>
        <p:nvSpPr>
          <p:cNvPr id="51" name="圓角矩形 50"/>
          <p:cNvSpPr/>
          <p:nvPr/>
        </p:nvSpPr>
        <p:spPr bwMode="auto">
          <a:xfrm>
            <a:off x="35496" y="1763241"/>
            <a:ext cx="1656184" cy="756087"/>
          </a:xfrm>
          <a:prstGeom prst="roundRect">
            <a:avLst/>
          </a:prstGeom>
          <a:noFill/>
          <a:ln w="19050" cap="flat" cmpd="sng" algn="ctr">
            <a:solidFill>
              <a:srgbClr val="E68422">
                <a:lumMod val="60000"/>
                <a:lumOff val="40000"/>
              </a:srgbClr>
            </a:solidFill>
            <a:prstDash val="solid"/>
            <a:round/>
            <a:headEnd type="none" w="med" len="med"/>
            <a:tailEnd type="none" w="med" len="med"/>
          </a:ln>
          <a:effectLst/>
          <a:extLst/>
        </p:spPr>
        <p:txBody>
          <a:bodyPr vert="horz" wrap="square" lIns="36000" tIns="45720" rIns="0" bIns="45720" numCol="1" rtlCol="0" anchor="t" anchorCtr="0" compatLnSpc="1">
            <a:prstTxWarp prst="textNoShape">
              <a:avLst/>
            </a:prstTxWarp>
          </a:bodyPr>
          <a:lstStyle/>
          <a:p>
            <a:pPr algn="just" fontAlgn="auto">
              <a:spcBef>
                <a:spcPts val="0"/>
              </a:spcBef>
              <a:spcAft>
                <a:spcPts val="0"/>
              </a:spcAft>
              <a:defRPr/>
            </a:pPr>
            <a:r>
              <a:rPr kumimoji="0" lang="en-US" altLang="zh-TW" sz="1000" b="1" u="none" kern="0" dirty="0">
                <a:solidFill>
                  <a:prstClr val="black"/>
                </a:solidFill>
                <a:latin typeface="微軟正黑體" pitchFamily="34" charset="-120"/>
                <a:ea typeface="新細明體"/>
              </a:rPr>
              <a:t>1.</a:t>
            </a:r>
            <a:r>
              <a:rPr kumimoji="0" lang="zh-TW" altLang="en-US" sz="1000" b="1" u="none" kern="0" dirty="0">
                <a:solidFill>
                  <a:prstClr val="black"/>
                </a:solidFill>
                <a:latin typeface="微軟正黑體" pitchFamily="34" charset="-120"/>
                <a:ea typeface="新細明體"/>
              </a:rPr>
              <a:t>成立</a:t>
            </a:r>
            <a:r>
              <a:rPr kumimoji="0" lang="en-US" altLang="zh-TW" sz="1000" b="1" u="none" kern="0" dirty="0">
                <a:solidFill>
                  <a:prstClr val="black"/>
                </a:solidFill>
                <a:latin typeface="微軟正黑體" pitchFamily="34" charset="-120"/>
                <a:ea typeface="新細明體"/>
              </a:rPr>
              <a:t>IFRS17</a:t>
            </a:r>
            <a:r>
              <a:rPr kumimoji="0" lang="zh-TW" altLang="en-US" sz="1000" b="1" u="none" kern="0" dirty="0">
                <a:solidFill>
                  <a:prstClr val="black"/>
                </a:solidFill>
                <a:latin typeface="微軟正黑體" pitchFamily="34" charset="-120"/>
                <a:ea typeface="新細明體"/>
              </a:rPr>
              <a:t>專案小組</a:t>
            </a:r>
            <a:endParaRPr kumimoji="0" lang="en-US" altLang="zh-TW" sz="1000" b="1" u="none" kern="0" dirty="0">
              <a:solidFill>
                <a:prstClr val="black"/>
              </a:solidFill>
              <a:latin typeface="微軟正黑體" pitchFamily="34" charset="-120"/>
              <a:ea typeface="新細明體"/>
            </a:endParaRPr>
          </a:p>
          <a:p>
            <a:pPr algn="just" fontAlgn="auto">
              <a:spcBef>
                <a:spcPts val="0"/>
              </a:spcBef>
              <a:spcAft>
                <a:spcPts val="0"/>
              </a:spcAft>
              <a:defRPr/>
            </a:pPr>
            <a:r>
              <a:rPr kumimoji="0" lang="en-US" altLang="zh-TW" sz="1000" b="1" u="none" kern="0" dirty="0">
                <a:solidFill>
                  <a:prstClr val="black"/>
                </a:solidFill>
                <a:latin typeface="微軟正黑體" pitchFamily="34" charset="-120"/>
                <a:ea typeface="新細明體"/>
              </a:rPr>
              <a:t>2.107Q4</a:t>
            </a:r>
            <a:r>
              <a:rPr kumimoji="0" lang="zh-TW" altLang="en-US" sz="1000" b="1" u="none" kern="0" dirty="0">
                <a:solidFill>
                  <a:prstClr val="black"/>
                </a:solidFill>
                <a:latin typeface="微軟正黑體" pitchFamily="34" charset="-120"/>
                <a:ea typeface="新細明體"/>
              </a:rPr>
              <a:t>起</a:t>
            </a:r>
            <a:r>
              <a:rPr kumimoji="0" lang="zh-TW" altLang="en-US" sz="1000" b="1" u="none" kern="0" dirty="0">
                <a:solidFill>
                  <a:srgbClr val="FF0000"/>
                </a:solidFill>
                <a:latin typeface="微軟正黑體" pitchFamily="34" charset="-120"/>
                <a:ea typeface="新細明體"/>
              </a:rPr>
              <a:t>每季</a:t>
            </a:r>
            <a:r>
              <a:rPr kumimoji="0" lang="zh-TW" altLang="en-US" sz="1000" b="1" u="none" kern="0" dirty="0">
                <a:solidFill>
                  <a:prstClr val="black"/>
                </a:solidFill>
                <a:latin typeface="微軟正黑體" pitchFamily="34" charset="-120"/>
                <a:ea typeface="新細明體"/>
              </a:rPr>
              <a:t>提報董事會</a:t>
            </a:r>
            <a:endParaRPr kumimoji="0" lang="en-US" altLang="zh-TW" sz="1000" b="1" u="none" kern="0" dirty="0">
              <a:solidFill>
                <a:prstClr val="black"/>
              </a:solidFill>
              <a:latin typeface="微軟正黑體" pitchFamily="34" charset="-120"/>
              <a:ea typeface="新細明體"/>
            </a:endParaRPr>
          </a:p>
          <a:p>
            <a:pPr marL="88900" indent="-88900" algn="just" fontAlgn="auto">
              <a:spcBef>
                <a:spcPts val="0"/>
              </a:spcBef>
              <a:spcAft>
                <a:spcPts val="0"/>
              </a:spcAft>
              <a:buFont typeface="Arial" pitchFamily="34" charset="0"/>
              <a:buChar char="•"/>
              <a:defRPr/>
            </a:pPr>
            <a:r>
              <a:rPr kumimoji="0" lang="zh-TW" altLang="en-US" sz="1000" b="1" u="none" kern="0" dirty="0">
                <a:solidFill>
                  <a:prstClr val="black"/>
                </a:solidFill>
                <a:latin typeface="微軟正黑體" pitchFamily="34" charset="-120"/>
                <a:ea typeface="新細明體"/>
              </a:rPr>
              <a:t>接軌工作執行進度</a:t>
            </a:r>
            <a:endParaRPr kumimoji="0" lang="en-US" altLang="zh-TW" sz="1000" b="1" u="none" kern="0" dirty="0">
              <a:solidFill>
                <a:prstClr val="black"/>
              </a:solidFill>
              <a:latin typeface="微軟正黑體" pitchFamily="34" charset="-120"/>
              <a:ea typeface="新細明體"/>
            </a:endParaRPr>
          </a:p>
          <a:p>
            <a:pPr marL="88900" indent="-88900" algn="just" fontAlgn="auto">
              <a:spcBef>
                <a:spcPts val="0"/>
              </a:spcBef>
              <a:spcAft>
                <a:spcPts val="0"/>
              </a:spcAft>
              <a:buFont typeface="Arial" pitchFamily="34" charset="0"/>
              <a:buChar char="•"/>
              <a:defRPr/>
            </a:pPr>
            <a:r>
              <a:rPr kumimoji="0" lang="zh-TW" altLang="en-US" sz="1000" b="1" u="none" kern="0" dirty="0">
                <a:solidFill>
                  <a:prstClr val="black"/>
                </a:solidFill>
                <a:latin typeface="微軟正黑體" pitchFamily="34" charset="-120"/>
                <a:ea typeface="新細明體"/>
              </a:rPr>
              <a:t>準則執行議題及資料盤點</a:t>
            </a:r>
          </a:p>
        </p:txBody>
      </p:sp>
      <p:sp>
        <p:nvSpPr>
          <p:cNvPr id="52" name="圓角矩形 51"/>
          <p:cNvSpPr/>
          <p:nvPr/>
        </p:nvSpPr>
        <p:spPr bwMode="auto">
          <a:xfrm>
            <a:off x="3373502" y="1756580"/>
            <a:ext cx="2160240" cy="751433"/>
          </a:xfrm>
          <a:prstGeom prst="roundRect">
            <a:avLst/>
          </a:prstGeom>
          <a:noFill/>
          <a:ln w="19050" cap="flat" cmpd="sng" algn="ctr">
            <a:solidFill>
              <a:srgbClr val="E68422">
                <a:lumMod val="60000"/>
                <a:lumOff val="40000"/>
              </a:srgbClr>
            </a:solidFill>
            <a:prstDash val="solid"/>
            <a:round/>
            <a:headEnd type="none" w="med" len="med"/>
            <a:tailEnd type="none" w="med" len="med"/>
          </a:ln>
          <a:effectLst/>
          <a:extLst/>
        </p:spPr>
        <p:txBody>
          <a:bodyPr vert="horz" wrap="square" lIns="36000" tIns="45720" rIns="36000" bIns="45720" numCol="1" rtlCol="0" anchor="t" anchorCtr="0" compatLnSpc="1">
            <a:prstTxWarp prst="textNoShape">
              <a:avLst/>
            </a:prstTxWarp>
          </a:bodyPr>
          <a:lstStyle/>
          <a:p>
            <a:pPr algn="just" fontAlgn="auto">
              <a:spcBef>
                <a:spcPts val="0"/>
              </a:spcBef>
              <a:spcAft>
                <a:spcPts val="0"/>
              </a:spcAft>
              <a:defRPr/>
            </a:pPr>
            <a:r>
              <a:rPr kumimoji="0" lang="en-US" altLang="zh-TW" sz="1000" b="1" u="none" kern="0" dirty="0">
                <a:solidFill>
                  <a:srgbClr val="FF0000"/>
                </a:solidFill>
                <a:latin typeface="微軟正黑體" pitchFamily="34" charset="-120"/>
                <a:ea typeface="新細明體"/>
              </a:rPr>
              <a:t>109/12/31</a:t>
            </a:r>
            <a:r>
              <a:rPr kumimoji="0" lang="zh-TW" altLang="en-US" sz="1000" b="1" u="none" kern="0" dirty="0">
                <a:solidFill>
                  <a:prstClr val="black"/>
                </a:solidFill>
                <a:latin typeface="微軟正黑體" pitchFamily="34" charset="-120"/>
                <a:ea typeface="新細明體"/>
              </a:rPr>
              <a:t>：</a:t>
            </a:r>
            <a:endParaRPr kumimoji="0" lang="en-US" altLang="zh-TW" sz="1000" b="1" u="none" kern="0" dirty="0">
              <a:solidFill>
                <a:prstClr val="black"/>
              </a:solidFill>
              <a:latin typeface="微軟正黑體" pitchFamily="34" charset="-120"/>
              <a:ea typeface="新細明體"/>
            </a:endParaRPr>
          </a:p>
          <a:p>
            <a:pPr marL="85725" indent="-85725" algn="just" fontAlgn="auto">
              <a:spcBef>
                <a:spcPts val="0"/>
              </a:spcBef>
              <a:spcAft>
                <a:spcPts val="0"/>
              </a:spcAft>
              <a:buFont typeface="+mj-lt"/>
              <a:buAutoNum type="arabicPeriod"/>
              <a:defRPr/>
            </a:pPr>
            <a:r>
              <a:rPr kumimoji="0" lang="zh-TW" altLang="en-US" sz="1000" b="1" u="none" kern="0" dirty="0">
                <a:solidFill>
                  <a:prstClr val="black"/>
                </a:solidFill>
                <a:latin typeface="微軟正黑體" pitchFamily="34" charset="-120"/>
                <a:ea typeface="新細明體"/>
              </a:rPr>
              <a:t>完成核心系統之調整或建置</a:t>
            </a:r>
            <a:endParaRPr kumimoji="0" lang="en-US" altLang="zh-TW" sz="1000" b="1" u="none" kern="0" dirty="0">
              <a:solidFill>
                <a:prstClr val="black"/>
              </a:solidFill>
              <a:latin typeface="微軟正黑體" pitchFamily="34" charset="-120"/>
              <a:ea typeface="新細明體"/>
            </a:endParaRPr>
          </a:p>
          <a:p>
            <a:pPr marL="85725" indent="-85725" algn="just" fontAlgn="auto">
              <a:spcBef>
                <a:spcPts val="0"/>
              </a:spcBef>
              <a:spcAft>
                <a:spcPts val="0"/>
              </a:spcAft>
              <a:buFont typeface="+mj-lt"/>
              <a:buAutoNum type="arabicPeriod"/>
              <a:defRPr/>
            </a:pPr>
            <a:r>
              <a:rPr kumimoji="0" lang="zh-TW" altLang="en-US" sz="1000" b="1" u="none" kern="0" dirty="0">
                <a:solidFill>
                  <a:prstClr val="black"/>
                </a:solidFill>
                <a:latin typeface="微軟正黑體" pitchFamily="34" charset="-120"/>
                <a:ea typeface="新細明體"/>
              </a:rPr>
              <a:t>完成公司策略、作業流程、內部控制調整計畫</a:t>
            </a:r>
            <a:endParaRPr kumimoji="0" lang="en-US" altLang="zh-TW" sz="1000" b="1" u="none" kern="0" dirty="0">
              <a:solidFill>
                <a:prstClr val="black"/>
              </a:solidFill>
              <a:latin typeface="微軟正黑體" pitchFamily="34" charset="-120"/>
              <a:ea typeface="新細明體"/>
            </a:endParaRPr>
          </a:p>
        </p:txBody>
      </p:sp>
      <p:sp>
        <p:nvSpPr>
          <p:cNvPr id="56" name="圓角矩形 55"/>
          <p:cNvSpPr/>
          <p:nvPr/>
        </p:nvSpPr>
        <p:spPr bwMode="auto">
          <a:xfrm>
            <a:off x="5599170" y="1759472"/>
            <a:ext cx="1633501" cy="751431"/>
          </a:xfrm>
          <a:prstGeom prst="roundRect">
            <a:avLst/>
          </a:prstGeom>
          <a:noFill/>
          <a:ln w="19050" cap="flat" cmpd="sng" algn="ctr">
            <a:solidFill>
              <a:srgbClr val="E68422">
                <a:lumMod val="60000"/>
                <a:lumOff val="40000"/>
              </a:srgbClr>
            </a:solidFill>
            <a:prstDash val="solid"/>
            <a:round/>
            <a:headEnd type="none" w="med" len="med"/>
            <a:tailEnd type="none" w="med" len="med"/>
          </a:ln>
          <a:effectLst/>
          <a:extLst/>
        </p:spPr>
        <p:txBody>
          <a:bodyPr vert="horz" wrap="square" lIns="36000" tIns="45720" rIns="0" bIns="45720" numCol="1" rtlCol="0" anchor="t" anchorCtr="0" compatLnSpc="1">
            <a:prstTxWarp prst="textNoShape">
              <a:avLst/>
            </a:prstTxWarp>
          </a:bodyPr>
          <a:lstStyle/>
          <a:p>
            <a:pPr algn="just" fontAlgn="auto">
              <a:spcBef>
                <a:spcPts val="0"/>
              </a:spcBef>
              <a:spcAft>
                <a:spcPts val="0"/>
              </a:spcAft>
              <a:defRPr/>
            </a:pPr>
            <a:r>
              <a:rPr kumimoji="0" lang="en-US" altLang="zh-TW" sz="1000" b="1" u="none" kern="0" dirty="0">
                <a:solidFill>
                  <a:srgbClr val="FF0000"/>
                </a:solidFill>
                <a:latin typeface="微軟正黑體" pitchFamily="34" charset="-120"/>
                <a:ea typeface="新細明體"/>
              </a:rPr>
              <a:t>110/12/31</a:t>
            </a:r>
            <a:r>
              <a:rPr kumimoji="0" lang="zh-TW" altLang="en-US" sz="1000" b="1" u="none" kern="0" dirty="0">
                <a:solidFill>
                  <a:prstClr val="black"/>
                </a:solidFill>
                <a:latin typeface="微軟正黑體" pitchFamily="34" charset="-120"/>
                <a:ea typeface="新細明體"/>
              </a:rPr>
              <a:t>：</a:t>
            </a:r>
            <a:endParaRPr kumimoji="0" lang="en-US" altLang="zh-TW" sz="1000" b="1" u="none" kern="0" dirty="0">
              <a:solidFill>
                <a:prstClr val="black"/>
              </a:solidFill>
              <a:latin typeface="微軟正黑體" pitchFamily="34" charset="-120"/>
              <a:ea typeface="新細明體"/>
            </a:endParaRPr>
          </a:p>
          <a:p>
            <a:pPr algn="just" fontAlgn="auto">
              <a:spcBef>
                <a:spcPts val="0"/>
              </a:spcBef>
              <a:spcAft>
                <a:spcPts val="0"/>
              </a:spcAft>
              <a:defRPr/>
            </a:pPr>
            <a:r>
              <a:rPr kumimoji="0" lang="zh-TW" altLang="en-US" sz="1000" b="1" u="none" kern="0" dirty="0">
                <a:solidFill>
                  <a:prstClr val="black"/>
                </a:solidFill>
                <a:latin typeface="微軟正黑體" pitchFamily="34" charset="-120"/>
                <a:ea typeface="新細明體"/>
              </a:rPr>
              <a:t>完成</a:t>
            </a:r>
            <a:r>
              <a:rPr kumimoji="0" lang="en-US" altLang="zh-TW" sz="1000" b="1" u="none" kern="0" dirty="0">
                <a:solidFill>
                  <a:prstClr val="black"/>
                </a:solidFill>
                <a:latin typeface="微軟正黑體" pitchFamily="34" charset="-120"/>
                <a:ea typeface="新細明體"/>
              </a:rPr>
              <a:t>IFRS17</a:t>
            </a:r>
            <a:r>
              <a:rPr kumimoji="0" lang="zh-TW" altLang="en-US" sz="1000" b="1" u="none" kern="0" dirty="0">
                <a:solidFill>
                  <a:prstClr val="black"/>
                </a:solidFill>
                <a:latin typeface="微軟正黑體" pitchFamily="34" charset="-120"/>
                <a:ea typeface="新細明體"/>
              </a:rPr>
              <a:t>保險合約負債相關計算模型及系統之建置</a:t>
            </a:r>
            <a:endParaRPr kumimoji="0" lang="en-US" altLang="zh-TW" sz="1000" b="1" u="none" kern="0" dirty="0">
              <a:solidFill>
                <a:prstClr val="black"/>
              </a:solidFill>
              <a:latin typeface="微軟正黑體" pitchFamily="34" charset="-120"/>
              <a:ea typeface="新細明體"/>
            </a:endParaRPr>
          </a:p>
        </p:txBody>
      </p:sp>
    </p:spTree>
    <p:extLst>
      <p:ext uri="{BB962C8B-B14F-4D97-AF65-F5344CB8AC3E}">
        <p14:creationId xmlns:p14="http://schemas.microsoft.com/office/powerpoint/2010/main" val="2618545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標題 1"/>
          <p:cNvSpPr txBox="1">
            <a:spLocks/>
          </p:cNvSpPr>
          <p:nvPr/>
        </p:nvSpPr>
        <p:spPr>
          <a:xfrm>
            <a:off x="2081260" y="117641"/>
            <a:ext cx="6955236" cy="53816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a:lstStyle>
          <a:p>
            <a:r>
              <a:rPr lang="en-US" altLang="zh-TW" sz="3600" b="1" u="none" dirty="0" smtClean="0">
                <a:solidFill>
                  <a:prstClr val="black">
                    <a:lumMod val="75000"/>
                    <a:lumOff val="25000"/>
                  </a:prstClr>
                </a:solidFill>
              </a:rPr>
              <a:t>2019</a:t>
            </a:r>
            <a:r>
              <a:rPr lang="zh-TW" altLang="en-US" sz="3600" b="1" u="none" dirty="0" smtClean="0">
                <a:solidFill>
                  <a:prstClr val="black">
                    <a:lumMod val="75000"/>
                    <a:lumOff val="25000"/>
                  </a:prstClr>
                </a:solidFill>
              </a:rPr>
              <a:t>年第二階段作業規劃說明</a:t>
            </a:r>
            <a:endParaRPr lang="zh-TW" altLang="en-US" sz="3600" b="1" u="none" dirty="0">
              <a:solidFill>
                <a:prstClr val="black">
                  <a:lumMod val="75000"/>
                  <a:lumOff val="25000"/>
                </a:prstClr>
              </a:solidFill>
            </a:endParaRPr>
          </a:p>
        </p:txBody>
      </p:sp>
      <p:sp>
        <p:nvSpPr>
          <p:cNvPr id="6" name="矩形 5"/>
          <p:cNvSpPr/>
          <p:nvPr/>
        </p:nvSpPr>
        <p:spPr bwMode="auto">
          <a:xfrm>
            <a:off x="251520" y="908112"/>
            <a:ext cx="8640960" cy="649537"/>
          </a:xfrm>
          <a:prstGeom prst="rect">
            <a:avLst/>
          </a:prstGeom>
          <a:gradFill flip="none" rotWithShape="1">
            <a:gsLst>
              <a:gs pos="0">
                <a:schemeClr val="tx2">
                  <a:lumMod val="20000"/>
                  <a:lumOff val="80000"/>
                </a:schemeClr>
              </a:gs>
              <a:gs pos="50000">
                <a:schemeClr val="accent1">
                  <a:lumMod val="20000"/>
                  <a:lumOff val="80000"/>
                </a:schemeClr>
              </a:gs>
              <a:gs pos="100000">
                <a:schemeClr val="bg1">
                  <a:alpha val="0"/>
                </a:schemeClr>
              </a:gs>
            </a:gsLst>
            <a:lin ang="5400000" scaled="1"/>
            <a:tileRect/>
          </a:gra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266700" indent="-266700" defTabSz="266700">
              <a:spcBef>
                <a:spcPts val="0"/>
              </a:spcBef>
              <a:spcAft>
                <a:spcPts val="600"/>
              </a:spcAft>
              <a:buFontTx/>
              <a:buBlip>
                <a:blip r:embed="rId3"/>
              </a:buBlip>
            </a:pPr>
            <a:r>
              <a:rPr lang="zh-TW" altLang="en-US" sz="1600" b="1" u="none" dirty="0">
                <a:solidFill>
                  <a:prstClr val="black"/>
                </a:solidFill>
                <a:latin typeface="微軟正黑體" pitchFamily="34" charset="-120"/>
                <a:ea typeface="微軟正黑體" panose="020B0604030504040204" pitchFamily="34" charset="-120"/>
              </a:rPr>
              <a:t>第二階段專案作業著重於系統之設計、執行、測試暨調整，並逐步研擬公司經營策略、制訂作業流程及內部控制調整計畫。</a:t>
            </a:r>
            <a:endParaRPr lang="en-US" altLang="zh-TW" sz="1600" b="1" u="none" dirty="0">
              <a:solidFill>
                <a:prstClr val="black"/>
              </a:solidFill>
              <a:latin typeface="微軟正黑體" pitchFamily="34" charset="-120"/>
              <a:ea typeface="微軟正黑體" panose="020B0604030504040204" pitchFamily="34" charset="-120"/>
            </a:endParaRPr>
          </a:p>
        </p:txBody>
      </p:sp>
      <p:graphicFrame>
        <p:nvGraphicFramePr>
          <p:cNvPr id="18" name="表格 17"/>
          <p:cNvGraphicFramePr>
            <a:graphicFrameLocks noGrp="1"/>
          </p:cNvGraphicFramePr>
          <p:nvPr>
            <p:extLst>
              <p:ext uri="{D42A27DB-BD31-4B8C-83A1-F6EECF244321}">
                <p14:modId xmlns:p14="http://schemas.microsoft.com/office/powerpoint/2010/main" val="3139164355"/>
              </p:ext>
            </p:extLst>
          </p:nvPr>
        </p:nvGraphicFramePr>
        <p:xfrm>
          <a:off x="299884" y="1557649"/>
          <a:ext cx="8592627" cy="4683473"/>
        </p:xfrm>
        <a:graphic>
          <a:graphicData uri="http://schemas.openxmlformats.org/drawingml/2006/table">
            <a:tbl>
              <a:tblPr firstRow="1" bandCol="1"/>
              <a:tblGrid>
                <a:gridCol w="1535837">
                  <a:extLst>
                    <a:ext uri="{9D8B030D-6E8A-4147-A177-3AD203B41FA5}">
                      <a16:colId xmlns:a16="http://schemas.microsoft.com/office/drawing/2014/main" val="20000"/>
                    </a:ext>
                  </a:extLst>
                </a:gridCol>
                <a:gridCol w="597667">
                  <a:extLst>
                    <a:ext uri="{9D8B030D-6E8A-4147-A177-3AD203B41FA5}">
                      <a16:colId xmlns:a16="http://schemas.microsoft.com/office/drawing/2014/main" val="20001"/>
                    </a:ext>
                  </a:extLst>
                </a:gridCol>
                <a:gridCol w="597667">
                  <a:extLst>
                    <a:ext uri="{9D8B030D-6E8A-4147-A177-3AD203B41FA5}">
                      <a16:colId xmlns:a16="http://schemas.microsoft.com/office/drawing/2014/main" val="20002"/>
                    </a:ext>
                  </a:extLst>
                </a:gridCol>
                <a:gridCol w="597667">
                  <a:extLst>
                    <a:ext uri="{9D8B030D-6E8A-4147-A177-3AD203B41FA5}">
                      <a16:colId xmlns:a16="http://schemas.microsoft.com/office/drawing/2014/main" val="20003"/>
                    </a:ext>
                  </a:extLst>
                </a:gridCol>
                <a:gridCol w="597667">
                  <a:extLst>
                    <a:ext uri="{9D8B030D-6E8A-4147-A177-3AD203B41FA5}">
                      <a16:colId xmlns:a16="http://schemas.microsoft.com/office/drawing/2014/main" val="20004"/>
                    </a:ext>
                  </a:extLst>
                </a:gridCol>
                <a:gridCol w="597667">
                  <a:extLst>
                    <a:ext uri="{9D8B030D-6E8A-4147-A177-3AD203B41FA5}">
                      <a16:colId xmlns:a16="http://schemas.microsoft.com/office/drawing/2014/main" val="20005"/>
                    </a:ext>
                  </a:extLst>
                </a:gridCol>
                <a:gridCol w="597667">
                  <a:extLst>
                    <a:ext uri="{9D8B030D-6E8A-4147-A177-3AD203B41FA5}">
                      <a16:colId xmlns:a16="http://schemas.microsoft.com/office/drawing/2014/main" val="20006"/>
                    </a:ext>
                  </a:extLst>
                </a:gridCol>
                <a:gridCol w="597667">
                  <a:extLst>
                    <a:ext uri="{9D8B030D-6E8A-4147-A177-3AD203B41FA5}">
                      <a16:colId xmlns:a16="http://schemas.microsoft.com/office/drawing/2014/main" val="20007"/>
                    </a:ext>
                  </a:extLst>
                </a:gridCol>
                <a:gridCol w="597667">
                  <a:extLst>
                    <a:ext uri="{9D8B030D-6E8A-4147-A177-3AD203B41FA5}">
                      <a16:colId xmlns:a16="http://schemas.microsoft.com/office/drawing/2014/main" val="20008"/>
                    </a:ext>
                  </a:extLst>
                </a:gridCol>
                <a:gridCol w="597667">
                  <a:extLst>
                    <a:ext uri="{9D8B030D-6E8A-4147-A177-3AD203B41FA5}">
                      <a16:colId xmlns:a16="http://schemas.microsoft.com/office/drawing/2014/main" val="20009"/>
                    </a:ext>
                  </a:extLst>
                </a:gridCol>
                <a:gridCol w="597667">
                  <a:extLst>
                    <a:ext uri="{9D8B030D-6E8A-4147-A177-3AD203B41FA5}">
                      <a16:colId xmlns:a16="http://schemas.microsoft.com/office/drawing/2014/main" val="20010"/>
                    </a:ext>
                  </a:extLst>
                </a:gridCol>
                <a:gridCol w="1080120">
                  <a:extLst>
                    <a:ext uri="{9D8B030D-6E8A-4147-A177-3AD203B41FA5}">
                      <a16:colId xmlns:a16="http://schemas.microsoft.com/office/drawing/2014/main" val="20011"/>
                    </a:ext>
                  </a:extLst>
                </a:gridCol>
              </a:tblGrid>
              <a:tr h="455066">
                <a:tc>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500" b="1" dirty="0" smtClean="0">
                          <a:solidFill>
                            <a:schemeClr val="bg1"/>
                          </a:solidFill>
                          <a:latin typeface="微軟正黑體" pitchFamily="34" charset="-120"/>
                          <a:ea typeface="微軟正黑體" pitchFamily="34" charset="-120"/>
                        </a:rPr>
                        <a:t>專案名稱</a:t>
                      </a:r>
                      <a:endParaRPr lang="en-US" altLang="zh-TW" sz="1500" b="1" dirty="0" smtClean="0">
                        <a:solidFill>
                          <a:schemeClr val="bg1"/>
                        </a:solidFill>
                        <a:latin typeface="微軟正黑體" pitchFamily="34" charset="-120"/>
                        <a:ea typeface="微軟正黑體" pitchFamily="34" charset="-120"/>
                      </a:endParaRPr>
                    </a:p>
                  </a:txBody>
                  <a:tcPr marL="36000" marR="36000" marT="36000" marB="36000" anchor="ctr">
                    <a:lnL w="12700" cap="flat" cmpd="sng" algn="ctr">
                      <a:solidFill>
                        <a:srgbClr val="996633"/>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1500" b="1" dirty="0" smtClean="0">
                          <a:solidFill>
                            <a:schemeClr val="bg1"/>
                          </a:solidFill>
                          <a:latin typeface="微軟正黑體" pitchFamily="34" charset="-120"/>
                          <a:ea typeface="微軟正黑體" pitchFamily="34" charset="-120"/>
                        </a:rPr>
                        <a:t>3</a:t>
                      </a:r>
                      <a:r>
                        <a:rPr lang="zh-TW" altLang="en-US" sz="1500" b="1" dirty="0" smtClean="0">
                          <a:solidFill>
                            <a:schemeClr val="bg1"/>
                          </a:solidFill>
                          <a:latin typeface="微軟正黑體" pitchFamily="34" charset="-120"/>
                          <a:ea typeface="微軟正黑體" pitchFamily="34" charset="-120"/>
                        </a:rPr>
                        <a:t>月</a:t>
                      </a: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8694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500" b="1" dirty="0" smtClean="0">
                          <a:solidFill>
                            <a:schemeClr val="bg1"/>
                          </a:solidFill>
                          <a:latin typeface="微軟正黑體" pitchFamily="34" charset="-120"/>
                          <a:ea typeface="微軟正黑體" pitchFamily="34" charset="-120"/>
                        </a:rPr>
                        <a:t>4</a:t>
                      </a:r>
                      <a:r>
                        <a:rPr lang="zh-TW" altLang="en-US" sz="1500" b="1" dirty="0" smtClean="0">
                          <a:solidFill>
                            <a:schemeClr val="bg1"/>
                          </a:solidFill>
                          <a:latin typeface="微軟正黑體" pitchFamily="34" charset="-120"/>
                          <a:ea typeface="微軟正黑體" pitchFamily="34" charset="-120"/>
                        </a:rPr>
                        <a:t>月</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1500" b="1" dirty="0" smtClean="0">
                          <a:solidFill>
                            <a:schemeClr val="bg1"/>
                          </a:solidFill>
                          <a:latin typeface="微軟正黑體" pitchFamily="34" charset="-120"/>
                          <a:ea typeface="微軟正黑體" pitchFamily="34" charset="-120"/>
                        </a:rPr>
                        <a:t>5</a:t>
                      </a:r>
                      <a:r>
                        <a:rPr lang="zh-TW" altLang="en-US" sz="1500" b="1" dirty="0" smtClean="0">
                          <a:solidFill>
                            <a:schemeClr val="bg1"/>
                          </a:solidFill>
                          <a:latin typeface="微軟正黑體" pitchFamily="34" charset="-120"/>
                          <a:ea typeface="微軟正黑體" pitchFamily="34" charset="-120"/>
                        </a:rPr>
                        <a:t>月</a:t>
                      </a: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1500" b="1" dirty="0" smtClean="0">
                          <a:solidFill>
                            <a:schemeClr val="bg1"/>
                          </a:solidFill>
                          <a:latin typeface="微軟正黑體" pitchFamily="34" charset="-120"/>
                          <a:ea typeface="微軟正黑體" pitchFamily="34" charset="-120"/>
                        </a:rPr>
                        <a:t>6</a:t>
                      </a:r>
                      <a:r>
                        <a:rPr lang="zh-TW" altLang="en-US" sz="1500" b="1" dirty="0" smtClean="0">
                          <a:solidFill>
                            <a:schemeClr val="bg1"/>
                          </a:solidFill>
                          <a:latin typeface="微軟正黑體" pitchFamily="34" charset="-120"/>
                          <a:ea typeface="微軟正黑體" pitchFamily="34" charset="-120"/>
                        </a:rPr>
                        <a:t>月</a:t>
                      </a: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1500" b="1" dirty="0" smtClean="0">
                          <a:solidFill>
                            <a:schemeClr val="bg1"/>
                          </a:solidFill>
                          <a:latin typeface="微軟正黑體" pitchFamily="34" charset="-120"/>
                          <a:ea typeface="微軟正黑體" pitchFamily="34" charset="-120"/>
                        </a:rPr>
                        <a:t>7</a:t>
                      </a:r>
                      <a:r>
                        <a:rPr lang="zh-TW" altLang="en-US" sz="1500" b="1" dirty="0" smtClean="0">
                          <a:solidFill>
                            <a:schemeClr val="bg1"/>
                          </a:solidFill>
                          <a:latin typeface="微軟正黑體" pitchFamily="34" charset="-120"/>
                          <a:ea typeface="微軟正黑體" pitchFamily="34" charset="-120"/>
                        </a:rPr>
                        <a:t>月</a:t>
                      </a: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1500" b="1" dirty="0" smtClean="0">
                          <a:solidFill>
                            <a:schemeClr val="bg1"/>
                          </a:solidFill>
                          <a:latin typeface="微軟正黑體" pitchFamily="34" charset="-120"/>
                          <a:ea typeface="微軟正黑體" pitchFamily="34" charset="-120"/>
                        </a:rPr>
                        <a:t>8</a:t>
                      </a:r>
                      <a:r>
                        <a:rPr lang="zh-TW" altLang="en-US" sz="1500" b="1" dirty="0" smtClean="0">
                          <a:solidFill>
                            <a:schemeClr val="bg1"/>
                          </a:solidFill>
                          <a:latin typeface="微軟正黑體" pitchFamily="34" charset="-120"/>
                          <a:ea typeface="微軟正黑體" pitchFamily="34" charset="-120"/>
                        </a:rPr>
                        <a:t>月</a:t>
                      </a: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1500" b="1" dirty="0" smtClean="0">
                          <a:solidFill>
                            <a:schemeClr val="bg1"/>
                          </a:solidFill>
                          <a:latin typeface="微軟正黑體" pitchFamily="34" charset="-120"/>
                          <a:ea typeface="微軟正黑體" pitchFamily="34" charset="-120"/>
                        </a:rPr>
                        <a:t>9</a:t>
                      </a:r>
                      <a:r>
                        <a:rPr lang="zh-TW" altLang="en-US" sz="1500" b="1" dirty="0" smtClean="0">
                          <a:solidFill>
                            <a:schemeClr val="bg1"/>
                          </a:solidFill>
                          <a:latin typeface="微軟正黑體" pitchFamily="34" charset="-120"/>
                          <a:ea typeface="微軟正黑體" pitchFamily="34" charset="-120"/>
                        </a:rPr>
                        <a:t>月</a:t>
                      </a: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1500" b="1" dirty="0" smtClean="0">
                          <a:solidFill>
                            <a:schemeClr val="bg1"/>
                          </a:solidFill>
                          <a:latin typeface="微軟正黑體" pitchFamily="34" charset="-120"/>
                          <a:ea typeface="微軟正黑體" pitchFamily="34" charset="-120"/>
                        </a:rPr>
                        <a:t>10</a:t>
                      </a:r>
                      <a:r>
                        <a:rPr lang="zh-TW" altLang="en-US" sz="1500" b="1" dirty="0" smtClean="0">
                          <a:solidFill>
                            <a:schemeClr val="bg1"/>
                          </a:solidFill>
                          <a:latin typeface="微軟正黑體" pitchFamily="34" charset="-120"/>
                          <a:ea typeface="微軟正黑體" pitchFamily="34" charset="-120"/>
                        </a:rPr>
                        <a:t>月</a:t>
                      </a: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1500" b="1" dirty="0" smtClean="0">
                          <a:solidFill>
                            <a:schemeClr val="bg1"/>
                          </a:solidFill>
                          <a:latin typeface="微軟正黑體" pitchFamily="34" charset="-120"/>
                          <a:ea typeface="微軟正黑體" pitchFamily="34" charset="-120"/>
                        </a:rPr>
                        <a:t>11</a:t>
                      </a:r>
                      <a:r>
                        <a:rPr lang="zh-TW" altLang="en-US" sz="1500" b="1" dirty="0" smtClean="0">
                          <a:solidFill>
                            <a:schemeClr val="bg1"/>
                          </a:solidFill>
                          <a:latin typeface="微軟正黑體" pitchFamily="34" charset="-120"/>
                          <a:ea typeface="微軟正黑體" pitchFamily="34" charset="-120"/>
                        </a:rPr>
                        <a:t>月</a:t>
                      </a: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en-US" altLang="zh-TW" sz="1500" b="1" dirty="0" smtClean="0">
                          <a:solidFill>
                            <a:schemeClr val="bg1"/>
                          </a:solidFill>
                          <a:latin typeface="微軟正黑體" pitchFamily="34" charset="-120"/>
                          <a:ea typeface="微軟正黑體" pitchFamily="34" charset="-120"/>
                        </a:rPr>
                        <a:t>12</a:t>
                      </a:r>
                      <a:r>
                        <a:rPr lang="zh-TW" altLang="en-US" sz="1500" b="1" dirty="0" smtClean="0">
                          <a:solidFill>
                            <a:schemeClr val="bg1"/>
                          </a:solidFill>
                          <a:latin typeface="微軟正黑體" pitchFamily="34" charset="-120"/>
                          <a:ea typeface="微軟正黑體" pitchFamily="34" charset="-120"/>
                        </a:rPr>
                        <a:t>月</a:t>
                      </a: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8694A"/>
                    </a:solidFill>
                  </a:tcPr>
                </a:tc>
                <a:tc>
                  <a:txBody>
                    <a:bodyPr/>
                    <a:lstStyle>
                      <a:lvl1pPr marL="0" algn="l" defTabSz="914400" rtl="0" eaLnBrk="1" latinLnBrk="0" hangingPunct="1">
                        <a:defRPr sz="1800" b="1" kern="1200">
                          <a:solidFill>
                            <a:schemeClr val="lt1"/>
                          </a:solidFill>
                          <a:latin typeface="Times New Roman"/>
                          <a:ea typeface="新細明體"/>
                        </a:defRPr>
                      </a:lvl1pPr>
                      <a:lvl2pPr marL="457200" algn="l" defTabSz="914400" rtl="0" eaLnBrk="1" latinLnBrk="0" hangingPunct="1">
                        <a:defRPr sz="1800" b="1" kern="1200">
                          <a:solidFill>
                            <a:schemeClr val="lt1"/>
                          </a:solidFill>
                          <a:latin typeface="Times New Roman"/>
                          <a:ea typeface="新細明體"/>
                        </a:defRPr>
                      </a:lvl2pPr>
                      <a:lvl3pPr marL="914400" algn="l" defTabSz="914400" rtl="0" eaLnBrk="1" latinLnBrk="0" hangingPunct="1">
                        <a:defRPr sz="1800" b="1" kern="1200">
                          <a:solidFill>
                            <a:schemeClr val="lt1"/>
                          </a:solidFill>
                          <a:latin typeface="Times New Roman"/>
                          <a:ea typeface="新細明體"/>
                        </a:defRPr>
                      </a:lvl3pPr>
                      <a:lvl4pPr marL="1371600" algn="l" defTabSz="914400" rtl="0" eaLnBrk="1" latinLnBrk="0" hangingPunct="1">
                        <a:defRPr sz="1800" b="1" kern="1200">
                          <a:solidFill>
                            <a:schemeClr val="lt1"/>
                          </a:solidFill>
                          <a:latin typeface="Times New Roman"/>
                          <a:ea typeface="新細明體"/>
                        </a:defRPr>
                      </a:lvl4pPr>
                      <a:lvl5pPr marL="1828800" algn="l" defTabSz="914400" rtl="0" eaLnBrk="1" latinLnBrk="0" hangingPunct="1">
                        <a:defRPr sz="1800" b="1" kern="1200">
                          <a:solidFill>
                            <a:schemeClr val="lt1"/>
                          </a:solidFill>
                          <a:latin typeface="Times New Roman"/>
                          <a:ea typeface="新細明體"/>
                        </a:defRPr>
                      </a:lvl5pPr>
                      <a:lvl6pPr marL="2286000" algn="l" defTabSz="914400" rtl="0" eaLnBrk="1" latinLnBrk="0" hangingPunct="1">
                        <a:defRPr sz="1800" b="1" kern="1200">
                          <a:solidFill>
                            <a:schemeClr val="lt1"/>
                          </a:solidFill>
                          <a:latin typeface="Times New Roman"/>
                          <a:ea typeface="新細明體"/>
                        </a:defRPr>
                      </a:lvl6pPr>
                      <a:lvl7pPr marL="2743200" algn="l" defTabSz="914400" rtl="0" eaLnBrk="1" latinLnBrk="0" hangingPunct="1">
                        <a:defRPr sz="1800" b="1" kern="1200">
                          <a:solidFill>
                            <a:schemeClr val="lt1"/>
                          </a:solidFill>
                          <a:latin typeface="Times New Roman"/>
                          <a:ea typeface="新細明體"/>
                        </a:defRPr>
                      </a:lvl7pPr>
                      <a:lvl8pPr marL="3200400" algn="l" defTabSz="914400" rtl="0" eaLnBrk="1" latinLnBrk="0" hangingPunct="1">
                        <a:defRPr sz="1800" b="1" kern="1200">
                          <a:solidFill>
                            <a:schemeClr val="lt1"/>
                          </a:solidFill>
                          <a:latin typeface="Times New Roman"/>
                          <a:ea typeface="新細明體"/>
                        </a:defRPr>
                      </a:lvl8pPr>
                      <a:lvl9pPr marL="3657600" algn="l" defTabSz="914400" rtl="0" eaLnBrk="1" latinLnBrk="0" hangingPunct="1">
                        <a:defRPr sz="1800" b="1" kern="1200">
                          <a:solidFill>
                            <a:schemeClr val="lt1"/>
                          </a:solidFill>
                          <a:latin typeface="Times New Roman"/>
                          <a:ea typeface="新細明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500" b="1" dirty="0" smtClean="0">
                          <a:solidFill>
                            <a:schemeClr val="bg1"/>
                          </a:solidFill>
                          <a:latin typeface="微軟正黑體" pitchFamily="34" charset="-120"/>
                          <a:ea typeface="微軟正黑體" pitchFamily="34" charset="-120"/>
                        </a:rPr>
                        <a:t>相關部門</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8694A"/>
                    </a:solidFill>
                  </a:tcPr>
                </a:tc>
                <a:extLst>
                  <a:ext uri="{0D108BD9-81ED-4DB2-BD59-A6C34878D82A}">
                    <a16:rowId xmlns:a16="http://schemas.microsoft.com/office/drawing/2014/main" val="10000"/>
                  </a:ext>
                </a:extLst>
              </a:tr>
              <a:tr h="615314">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rgbClr val="996633"/>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lvl1pPr marL="0" algn="l" defTabSz="914400" rtl="0" eaLnBrk="1" latinLnBrk="0" hangingPunct="1">
                        <a:defRPr sz="1800" kern="1200">
                          <a:solidFill>
                            <a:schemeClr val="dk1"/>
                          </a:solidFill>
                          <a:latin typeface="Times New Roman"/>
                          <a:ea typeface="新細明體"/>
                        </a:defRPr>
                      </a:lvl1pPr>
                      <a:lvl2pPr marL="457200" algn="l" defTabSz="914400" rtl="0" eaLnBrk="1" latinLnBrk="0" hangingPunct="1">
                        <a:defRPr sz="1800" kern="1200">
                          <a:solidFill>
                            <a:schemeClr val="dk1"/>
                          </a:solidFill>
                          <a:latin typeface="Times New Roman"/>
                          <a:ea typeface="新細明體"/>
                        </a:defRPr>
                      </a:lvl2pPr>
                      <a:lvl3pPr marL="914400" algn="l" defTabSz="914400" rtl="0" eaLnBrk="1" latinLnBrk="0" hangingPunct="1">
                        <a:defRPr sz="1800" kern="1200">
                          <a:solidFill>
                            <a:schemeClr val="dk1"/>
                          </a:solidFill>
                          <a:latin typeface="Times New Roman"/>
                          <a:ea typeface="新細明體"/>
                        </a:defRPr>
                      </a:lvl3pPr>
                      <a:lvl4pPr marL="1371600" algn="l" defTabSz="914400" rtl="0" eaLnBrk="1" latinLnBrk="0" hangingPunct="1">
                        <a:defRPr sz="1800" kern="1200">
                          <a:solidFill>
                            <a:schemeClr val="dk1"/>
                          </a:solidFill>
                          <a:latin typeface="Times New Roman"/>
                          <a:ea typeface="新細明體"/>
                        </a:defRPr>
                      </a:lvl4pPr>
                      <a:lvl5pPr marL="1828800" algn="l" defTabSz="914400" rtl="0" eaLnBrk="1" latinLnBrk="0" hangingPunct="1">
                        <a:defRPr sz="1800" kern="1200">
                          <a:solidFill>
                            <a:schemeClr val="dk1"/>
                          </a:solidFill>
                          <a:latin typeface="Times New Roman"/>
                          <a:ea typeface="新細明體"/>
                        </a:defRPr>
                      </a:lvl5pPr>
                      <a:lvl6pPr marL="2286000" algn="l" defTabSz="914400" rtl="0" eaLnBrk="1" latinLnBrk="0" hangingPunct="1">
                        <a:defRPr sz="1800" kern="1200">
                          <a:solidFill>
                            <a:schemeClr val="dk1"/>
                          </a:solidFill>
                          <a:latin typeface="Times New Roman"/>
                          <a:ea typeface="新細明體"/>
                        </a:defRPr>
                      </a:lvl6pPr>
                      <a:lvl7pPr marL="2743200" algn="l" defTabSz="914400" rtl="0" eaLnBrk="1" latinLnBrk="0" hangingPunct="1">
                        <a:defRPr sz="1800" kern="1200">
                          <a:solidFill>
                            <a:schemeClr val="dk1"/>
                          </a:solidFill>
                          <a:latin typeface="Times New Roman"/>
                          <a:ea typeface="新細明體"/>
                        </a:defRPr>
                      </a:lvl7pPr>
                      <a:lvl8pPr marL="3200400" algn="l" defTabSz="914400" rtl="0" eaLnBrk="1" latinLnBrk="0" hangingPunct="1">
                        <a:defRPr sz="1800" kern="1200">
                          <a:solidFill>
                            <a:schemeClr val="dk1"/>
                          </a:solidFill>
                          <a:latin typeface="Times New Roman"/>
                          <a:ea typeface="新細明體"/>
                        </a:defRPr>
                      </a:lvl8pPr>
                      <a:lvl9pPr marL="3657600" algn="l" defTabSz="914400" rtl="0" eaLnBrk="1" latinLnBrk="0" hangingPunct="1">
                        <a:defRPr sz="1800" kern="1200">
                          <a:solidFill>
                            <a:schemeClr val="dk1"/>
                          </a:solidFill>
                          <a:latin typeface="Times New Roman"/>
                          <a:ea typeface="新細明體"/>
                        </a:defRPr>
                      </a:lvl9pPr>
                    </a:lstStyle>
                    <a:p>
                      <a:pPr algn="ctr"/>
                      <a:r>
                        <a:rPr lang="zh-TW" altLang="en-US" sz="1500" b="1" dirty="0" smtClean="0">
                          <a:solidFill>
                            <a:schemeClr val="tx1"/>
                          </a:solidFill>
                          <a:latin typeface="微軟正黑體" pitchFamily="34" charset="-120"/>
                          <a:ea typeface="微軟正黑體" pitchFamily="34" charset="-120"/>
                        </a:rPr>
                        <a:t>行政、精算財會、資訊</a:t>
                      </a:r>
                      <a:endParaRPr lang="zh-TW" altLang="en-US" sz="1500" b="1" dirty="0">
                        <a:solidFill>
                          <a:schemeClr val="tx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extLst>
                  <a:ext uri="{0D108BD9-81ED-4DB2-BD59-A6C34878D82A}">
                    <a16:rowId xmlns:a16="http://schemas.microsoft.com/office/drawing/2014/main" val="10001"/>
                  </a:ext>
                </a:extLst>
              </a:tr>
              <a:tr h="615314">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rgbClr val="996633"/>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r>
                        <a:rPr lang="zh-TW" altLang="en-US" sz="1500" b="1" dirty="0" smtClean="0">
                          <a:solidFill>
                            <a:schemeClr val="tx1"/>
                          </a:solidFill>
                          <a:latin typeface="微軟正黑體" pitchFamily="34" charset="-120"/>
                          <a:ea typeface="微軟正黑體" pitchFamily="34" charset="-120"/>
                        </a:rPr>
                        <a:t>數理</a:t>
                      </a:r>
                      <a:endParaRPr lang="en-US" altLang="zh-TW" sz="1500" b="1" dirty="0" smtClean="0">
                        <a:solidFill>
                          <a:schemeClr val="tx1"/>
                        </a:solidFill>
                        <a:latin typeface="微軟正黑體" pitchFamily="34" charset="-120"/>
                        <a:ea typeface="微軟正黑體" pitchFamily="34" charset="-120"/>
                      </a:endParaRPr>
                    </a:p>
                    <a:p>
                      <a:pPr algn="ctr"/>
                      <a:r>
                        <a:rPr lang="zh-TW" altLang="en-US" sz="1500" b="1" dirty="0" smtClean="0">
                          <a:solidFill>
                            <a:schemeClr val="tx1"/>
                          </a:solidFill>
                          <a:latin typeface="微軟正黑體" pitchFamily="34" charset="-120"/>
                          <a:ea typeface="微軟正黑體" pitchFamily="34" charset="-120"/>
                        </a:rPr>
                        <a:t>資訊</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extLst>
                  <a:ext uri="{0D108BD9-81ED-4DB2-BD59-A6C34878D82A}">
                    <a16:rowId xmlns:a16="http://schemas.microsoft.com/office/drawing/2014/main" val="10002"/>
                  </a:ext>
                </a:extLst>
              </a:tr>
              <a:tr h="523536">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rgbClr val="996633"/>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r>
                        <a:rPr lang="zh-TW" altLang="en-US" sz="1500" b="1" dirty="0" smtClean="0">
                          <a:solidFill>
                            <a:schemeClr val="tx1"/>
                          </a:solidFill>
                          <a:latin typeface="微軟正黑體" pitchFamily="34" charset="-120"/>
                          <a:ea typeface="微軟正黑體" pitchFamily="34" charset="-120"/>
                        </a:rPr>
                        <a:t>會計、資訊</a:t>
                      </a:r>
                      <a:endParaRPr lang="zh-TW" altLang="en-US" sz="1500" b="1" dirty="0">
                        <a:solidFill>
                          <a:schemeClr val="tx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extLst>
                  <a:ext uri="{0D108BD9-81ED-4DB2-BD59-A6C34878D82A}">
                    <a16:rowId xmlns:a16="http://schemas.microsoft.com/office/drawing/2014/main" val="10003"/>
                  </a:ext>
                </a:extLst>
              </a:tr>
              <a:tr h="556293">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rgbClr val="996633"/>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tc>
                  <a:txBody>
                    <a:bodyPr/>
                    <a:lstStyle/>
                    <a:p>
                      <a:pPr algn="ctr"/>
                      <a:r>
                        <a:rPr lang="zh-TW" altLang="en-US" sz="1500" b="1" dirty="0" smtClean="0">
                          <a:solidFill>
                            <a:schemeClr val="tx1"/>
                          </a:solidFill>
                          <a:latin typeface="微軟正黑體" pitchFamily="34" charset="-120"/>
                          <a:ea typeface="微軟正黑體" pitchFamily="34" charset="-120"/>
                        </a:rPr>
                        <a:t>會計、資訊</a:t>
                      </a:r>
                      <a:endParaRPr lang="zh-TW" altLang="en-US" sz="1500" b="1" dirty="0">
                        <a:solidFill>
                          <a:schemeClr val="tx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alpha val="70000"/>
                      </a:schemeClr>
                    </a:solidFill>
                  </a:tcPr>
                </a:tc>
                <a:extLst>
                  <a:ext uri="{0D108BD9-81ED-4DB2-BD59-A6C34878D82A}">
                    <a16:rowId xmlns:a16="http://schemas.microsoft.com/office/drawing/2014/main" val="10004"/>
                  </a:ext>
                </a:extLst>
              </a:tr>
              <a:tr h="687322">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rgbClr val="996633"/>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alpha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500" b="1" dirty="0" smtClean="0">
                          <a:solidFill>
                            <a:schemeClr val="tx1"/>
                          </a:solidFill>
                          <a:latin typeface="微軟正黑體" pitchFamily="34" charset="-120"/>
                          <a:ea typeface="微軟正黑體" pitchFamily="34" charset="-120"/>
                        </a:rPr>
                        <a:t>數理</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alpha val="50000"/>
                      </a:schemeClr>
                    </a:solidFill>
                  </a:tcPr>
                </a:tc>
                <a:extLst>
                  <a:ext uri="{0D108BD9-81ED-4DB2-BD59-A6C34878D82A}">
                    <a16:rowId xmlns:a16="http://schemas.microsoft.com/office/drawing/2014/main" val="10005"/>
                  </a:ext>
                </a:extLst>
              </a:tr>
              <a:tr h="615314">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rgbClr val="996633"/>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50000"/>
                      </a:schemeClr>
                    </a:solidFill>
                  </a:tcPr>
                </a:tc>
                <a:tc>
                  <a:txBody>
                    <a:bodyPr/>
                    <a:lstStyle/>
                    <a:p>
                      <a:pPr algn="ctr"/>
                      <a:r>
                        <a:rPr lang="zh-TW" altLang="en-US" sz="1500" b="1" dirty="0" smtClean="0">
                          <a:solidFill>
                            <a:schemeClr val="tx1"/>
                          </a:solidFill>
                          <a:latin typeface="微軟正黑體" pitchFamily="34" charset="-120"/>
                          <a:ea typeface="微軟正黑體" pitchFamily="34" charset="-120"/>
                        </a:rPr>
                        <a:t>商開、數理</a:t>
                      </a:r>
                      <a:endParaRPr lang="zh-TW" altLang="en-US" sz="1500" b="1" dirty="0">
                        <a:solidFill>
                          <a:schemeClr val="tx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50000"/>
                      </a:schemeClr>
                    </a:solidFill>
                  </a:tcPr>
                </a:tc>
                <a:extLst>
                  <a:ext uri="{0D108BD9-81ED-4DB2-BD59-A6C34878D82A}">
                    <a16:rowId xmlns:a16="http://schemas.microsoft.com/office/drawing/2014/main" val="10006"/>
                  </a:ext>
                </a:extLst>
              </a:tr>
              <a:tr h="615314">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rgbClr val="996633"/>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50000"/>
                      </a:schemeClr>
                    </a:solidFill>
                  </a:tcPr>
                </a:tc>
                <a:tc>
                  <a:txBody>
                    <a:bodyPr/>
                    <a:lstStyle/>
                    <a:p>
                      <a:pPr algn="ctr"/>
                      <a:endParaRPr lang="zh-TW" altLang="en-US" sz="1500" b="1" dirty="0">
                        <a:solidFill>
                          <a:schemeClr val="bg1"/>
                        </a:solidFill>
                        <a:latin typeface="微軟正黑體" pitchFamily="34" charset="-120"/>
                        <a:ea typeface="微軟正黑體" pitchFamily="34" charset="-120"/>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500" b="1" dirty="0" smtClean="0">
                          <a:solidFill>
                            <a:schemeClr val="tx1"/>
                          </a:solidFill>
                          <a:latin typeface="微軟正黑體" pitchFamily="34" charset="-120"/>
                          <a:ea typeface="微軟正黑體" pitchFamily="34" charset="-120"/>
                        </a:rPr>
                        <a:t>數理</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50000"/>
                      </a:schemeClr>
                    </a:solidFill>
                  </a:tcPr>
                </a:tc>
                <a:extLst>
                  <a:ext uri="{0D108BD9-81ED-4DB2-BD59-A6C34878D82A}">
                    <a16:rowId xmlns:a16="http://schemas.microsoft.com/office/drawing/2014/main" val="10007"/>
                  </a:ext>
                </a:extLst>
              </a:tr>
            </a:tbl>
          </a:graphicData>
        </a:graphic>
      </p:graphicFrame>
      <p:sp>
        <p:nvSpPr>
          <p:cNvPr id="19" name="矩形 18"/>
          <p:cNvSpPr/>
          <p:nvPr/>
        </p:nvSpPr>
        <p:spPr bwMode="auto">
          <a:xfrm>
            <a:off x="1871462" y="2075682"/>
            <a:ext cx="1127977" cy="252001"/>
          </a:xfrm>
          <a:prstGeom prst="rect">
            <a:avLst/>
          </a:prstGeom>
          <a:solidFill>
            <a:schemeClr val="accent6">
              <a:lumMod val="40000"/>
              <a:lumOff val="60000"/>
            </a:schemeClr>
          </a:solidFill>
          <a:ln w="19050" cap="flat" cmpd="sng" algn="ctr">
            <a:solidFill>
              <a:schemeClr val="accent6">
                <a:lumMod val="60000"/>
                <a:lumOff val="40000"/>
              </a:schemeClr>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r>
              <a:rPr kumimoji="0" lang="zh-TW" altLang="en-US" sz="1000" u="none" kern="0" dirty="0">
                <a:solidFill>
                  <a:prstClr val="black"/>
                </a:solidFill>
                <a:latin typeface="微軟正黑體" pitchFamily="34" charset="-120"/>
                <a:ea typeface="微軟正黑體" panose="020B0604030504040204" pitchFamily="34" charset="-120"/>
              </a:rPr>
              <a:t> 初步盤點表</a:t>
            </a:r>
            <a:endParaRPr kumimoji="0" lang="en-US" altLang="zh-TW" sz="1000" u="none" kern="0" dirty="0">
              <a:solidFill>
                <a:prstClr val="black"/>
              </a:solidFill>
              <a:latin typeface="微軟正黑體" pitchFamily="34" charset="-120"/>
              <a:ea typeface="微軟正黑體" panose="020B0604030504040204" pitchFamily="34" charset="-120"/>
            </a:endParaRPr>
          </a:p>
        </p:txBody>
      </p:sp>
      <p:sp>
        <p:nvSpPr>
          <p:cNvPr id="20" name="矩形 21"/>
          <p:cNvSpPr/>
          <p:nvPr/>
        </p:nvSpPr>
        <p:spPr bwMode="auto">
          <a:xfrm>
            <a:off x="6031090" y="2075682"/>
            <a:ext cx="1360310" cy="252001"/>
          </a:xfrm>
          <a:custGeom>
            <a:avLst/>
            <a:gdLst>
              <a:gd name="connsiteX0" fmla="*/ 0 w 1331116"/>
              <a:gd name="connsiteY0" fmla="*/ 0 h 324000"/>
              <a:gd name="connsiteX1" fmla="*/ 1331116 w 1331116"/>
              <a:gd name="connsiteY1" fmla="*/ 0 h 324000"/>
              <a:gd name="connsiteX2" fmla="*/ 1331116 w 1331116"/>
              <a:gd name="connsiteY2" fmla="*/ 324000 h 324000"/>
              <a:gd name="connsiteX3" fmla="*/ 0 w 1331116"/>
              <a:gd name="connsiteY3" fmla="*/ 324000 h 324000"/>
              <a:gd name="connsiteX4" fmla="*/ 0 w 1331116"/>
              <a:gd name="connsiteY4" fmla="*/ 0 h 324000"/>
              <a:gd name="connsiteX0" fmla="*/ 0 w 1331116"/>
              <a:gd name="connsiteY0" fmla="*/ 0 h 324000"/>
              <a:gd name="connsiteX1" fmla="*/ 1239676 w 1331116"/>
              <a:gd name="connsiteY1" fmla="*/ 0 h 324000"/>
              <a:gd name="connsiteX2" fmla="*/ 1331116 w 1331116"/>
              <a:gd name="connsiteY2" fmla="*/ 324000 h 324000"/>
              <a:gd name="connsiteX3" fmla="*/ 0 w 1331116"/>
              <a:gd name="connsiteY3" fmla="*/ 324000 h 324000"/>
              <a:gd name="connsiteX4" fmla="*/ 0 w 1331116"/>
              <a:gd name="connsiteY4" fmla="*/ 0 h 324000"/>
              <a:gd name="connsiteX0" fmla="*/ 0 w 1331116"/>
              <a:gd name="connsiteY0" fmla="*/ 0 h 324000"/>
              <a:gd name="connsiteX1" fmla="*/ 1193956 w 1331116"/>
              <a:gd name="connsiteY1" fmla="*/ 7620 h 324000"/>
              <a:gd name="connsiteX2" fmla="*/ 1331116 w 1331116"/>
              <a:gd name="connsiteY2" fmla="*/ 324000 h 324000"/>
              <a:gd name="connsiteX3" fmla="*/ 0 w 1331116"/>
              <a:gd name="connsiteY3" fmla="*/ 324000 h 324000"/>
              <a:gd name="connsiteX4" fmla="*/ 0 w 1331116"/>
              <a:gd name="connsiteY4" fmla="*/ 0 h 324000"/>
              <a:gd name="connsiteX0" fmla="*/ 0 w 1331116"/>
              <a:gd name="connsiteY0" fmla="*/ 0 h 324000"/>
              <a:gd name="connsiteX1" fmla="*/ 1232056 w 1331116"/>
              <a:gd name="connsiteY1" fmla="*/ 0 h 324000"/>
              <a:gd name="connsiteX2" fmla="*/ 1331116 w 1331116"/>
              <a:gd name="connsiteY2" fmla="*/ 324000 h 324000"/>
              <a:gd name="connsiteX3" fmla="*/ 0 w 1331116"/>
              <a:gd name="connsiteY3" fmla="*/ 324000 h 324000"/>
              <a:gd name="connsiteX4" fmla="*/ 0 w 1331116"/>
              <a:gd name="connsiteY4" fmla="*/ 0 h 3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116" h="324000">
                <a:moveTo>
                  <a:pt x="0" y="0"/>
                </a:moveTo>
                <a:lnTo>
                  <a:pt x="1232056" y="0"/>
                </a:lnTo>
                <a:lnTo>
                  <a:pt x="1331116" y="324000"/>
                </a:lnTo>
                <a:lnTo>
                  <a:pt x="0" y="324000"/>
                </a:lnTo>
                <a:lnTo>
                  <a:pt x="0" y="0"/>
                </a:lnTo>
                <a:close/>
              </a:path>
            </a:pathLst>
          </a:custGeom>
          <a:solidFill>
            <a:schemeClr val="accent6">
              <a:lumMod val="40000"/>
              <a:lumOff val="60000"/>
            </a:schemeClr>
          </a:solidFill>
          <a:ln w="19050" cap="flat" cmpd="sng" algn="ctr">
            <a:solidFill>
              <a:schemeClr val="accent6">
                <a:lumMod val="60000"/>
                <a:lumOff val="40000"/>
              </a:schemeClr>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r>
              <a:rPr kumimoji="0" lang="zh-TW" altLang="en-US" sz="1000" u="none" kern="0" dirty="0">
                <a:solidFill>
                  <a:prstClr val="black"/>
                </a:solidFill>
                <a:latin typeface="微軟正黑體" pitchFamily="34" charset="-120"/>
                <a:ea typeface="微軟正黑體" panose="020B0604030504040204" pitchFamily="34" charset="-120"/>
              </a:rPr>
              <a:t> 實際產出</a:t>
            </a:r>
            <a:endParaRPr kumimoji="0" lang="en-US" altLang="zh-TW" sz="1000" u="none" kern="0" dirty="0">
              <a:solidFill>
                <a:prstClr val="black"/>
              </a:solidFill>
              <a:latin typeface="微軟正黑體" pitchFamily="34" charset="-120"/>
              <a:ea typeface="微軟正黑體" panose="020B0604030504040204" pitchFamily="34" charset="-120"/>
            </a:endParaRPr>
          </a:p>
        </p:txBody>
      </p:sp>
      <p:sp>
        <p:nvSpPr>
          <p:cNvPr id="21" name="矩形 20"/>
          <p:cNvSpPr/>
          <p:nvPr/>
        </p:nvSpPr>
        <p:spPr>
          <a:xfrm>
            <a:off x="308030" y="2075622"/>
            <a:ext cx="583510" cy="2203617"/>
          </a:xfrm>
          <a:prstGeom prst="rect">
            <a:avLst/>
          </a:prstGeom>
          <a:solidFill>
            <a:schemeClr val="accent6"/>
          </a:solidFill>
          <a:ln>
            <a:solidFill>
              <a:schemeClr val="accent6">
                <a:lumMod val="75000"/>
              </a:schemeClr>
            </a:solidFill>
          </a:ln>
        </p:spPr>
        <p:style>
          <a:lnRef idx="0">
            <a:scrgbClr r="0" g="0" b="0"/>
          </a:lnRef>
          <a:fillRef idx="0">
            <a:scrgbClr r="0" g="0" b="0"/>
          </a:fillRef>
          <a:effectRef idx="0">
            <a:scrgbClr r="0" g="0" b="0"/>
          </a:effectRef>
          <a:fontRef idx="minor">
            <a:schemeClr val="lt1"/>
          </a:fontRef>
        </p:style>
        <p:txBody>
          <a:bodyPr spcFirstLastPara="0" vert="eaVert" wrap="square" lIns="113792" tIns="65024" rIns="113792" bIns="65024" numCol="1" spcCol="1270" anchor="b" anchorCtr="0">
            <a:noAutofit/>
          </a:bodyPr>
          <a:lstStyle/>
          <a:p>
            <a:pPr algn="ctr" defTabSz="688975">
              <a:lnSpc>
                <a:spcPct val="90000"/>
              </a:lnSpc>
              <a:spcAft>
                <a:spcPct val="35000"/>
              </a:spcAft>
            </a:pPr>
            <a:r>
              <a:rPr lang="zh-TW" altLang="en-US" sz="2000" b="1" u="none" dirty="0">
                <a:solidFill>
                  <a:prstClr val="black"/>
                </a:solidFill>
                <a:latin typeface="微軟正黑體" panose="020B0604030504040204" pitchFamily="34" charset="-120"/>
                <a:ea typeface="微軟正黑體" panose="020B0604030504040204" pitchFamily="34" charset="-120"/>
              </a:rPr>
              <a:t>資訊系統調整計畫</a:t>
            </a:r>
            <a:endParaRPr lang="zh-TW" altLang="en-US" sz="1800" b="1" u="none" dirty="0">
              <a:solidFill>
                <a:prstClr val="white"/>
              </a:solidFill>
              <a:latin typeface="微軟正黑體" panose="020B0604030504040204" pitchFamily="34" charset="-120"/>
              <a:ea typeface="微軟正黑體" panose="020B0604030504040204" pitchFamily="34" charset="-120"/>
            </a:endParaRPr>
          </a:p>
        </p:txBody>
      </p:sp>
      <p:sp>
        <p:nvSpPr>
          <p:cNvPr id="22" name="矩形 21"/>
          <p:cNvSpPr/>
          <p:nvPr/>
        </p:nvSpPr>
        <p:spPr>
          <a:xfrm>
            <a:off x="941727" y="2075645"/>
            <a:ext cx="882089" cy="503730"/>
          </a:xfrm>
          <a:prstGeom prst="rect">
            <a:avLst/>
          </a:prstGeom>
          <a:solidFill>
            <a:schemeClr val="accent6">
              <a:lumMod val="60000"/>
              <a:lumOff val="40000"/>
            </a:schemeClr>
          </a:solidFill>
          <a:ln w="19050">
            <a:solidFill>
              <a:schemeClr val="accent6">
                <a:lumMod val="75000"/>
              </a:schemeClr>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vert="horz" anchor="ctr"/>
          <a:lstStyle/>
          <a:p>
            <a:pPr algn="ctr"/>
            <a:r>
              <a:rPr lang="zh-TW" altLang="en-US" sz="1200" b="1" u="none" dirty="0">
                <a:solidFill>
                  <a:prstClr val="black"/>
                </a:solidFill>
                <a:latin typeface="微軟正黑體" panose="020B0604030504040204" pitchFamily="34" charset="-120"/>
                <a:ea typeface="微軟正黑體" panose="020B0604030504040204" pitchFamily="34" charset="-120"/>
              </a:rPr>
              <a:t>核心系統</a:t>
            </a:r>
          </a:p>
        </p:txBody>
      </p:sp>
      <p:sp>
        <p:nvSpPr>
          <p:cNvPr id="25" name="矩形 24"/>
          <p:cNvSpPr/>
          <p:nvPr/>
        </p:nvSpPr>
        <p:spPr bwMode="auto">
          <a:xfrm>
            <a:off x="6042178" y="3778988"/>
            <a:ext cx="1731438" cy="504000"/>
          </a:xfrm>
          <a:prstGeom prst="rect">
            <a:avLst/>
          </a:prstGeom>
          <a:solidFill>
            <a:schemeClr val="accent6">
              <a:lumMod val="40000"/>
              <a:lumOff val="60000"/>
            </a:schemeClr>
          </a:solidFill>
          <a:ln w="19050" cap="flat" cmpd="sng" algn="ctr">
            <a:solidFill>
              <a:schemeClr val="accent6">
                <a:lumMod val="60000"/>
                <a:lumOff val="40000"/>
              </a:schemeClr>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r>
              <a:rPr kumimoji="0" lang="zh-TW" altLang="en-US" sz="1000" u="none" kern="0" dirty="0">
                <a:solidFill>
                  <a:prstClr val="black"/>
                </a:solidFill>
                <a:latin typeface="微軟正黑體" pitchFamily="34" charset="-120"/>
                <a:ea typeface="微軟正黑體" panose="020B0604030504040204" pitchFamily="34" charset="-120"/>
              </a:rPr>
              <a:t> 系統選商</a:t>
            </a:r>
            <a:endParaRPr kumimoji="0" lang="en-US" altLang="zh-TW" sz="1000" u="none" kern="0" dirty="0">
              <a:solidFill>
                <a:prstClr val="black"/>
              </a:solidFill>
              <a:latin typeface="微軟正黑體" pitchFamily="34" charset="-120"/>
              <a:ea typeface="微軟正黑體" panose="020B0604030504040204" pitchFamily="34" charset="-120"/>
            </a:endParaRPr>
          </a:p>
        </p:txBody>
      </p:sp>
      <p:sp>
        <p:nvSpPr>
          <p:cNvPr id="30" name="矩形 29"/>
          <p:cNvSpPr/>
          <p:nvPr/>
        </p:nvSpPr>
        <p:spPr>
          <a:xfrm>
            <a:off x="304510" y="5063765"/>
            <a:ext cx="1519200" cy="504000"/>
          </a:xfrm>
          <a:prstGeom prst="rect">
            <a:avLst/>
          </a:prstGeom>
          <a:solidFill>
            <a:schemeClr val="accent5"/>
          </a:solidFill>
          <a:ln>
            <a:solidFill>
              <a:schemeClr val="accent5">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36000" tIns="36000" rIns="36000" bIns="36000" numCol="1" spcCol="1270" anchor="ctr" anchorCtr="0">
            <a:noAutofit/>
          </a:bodyPr>
          <a:lstStyle/>
          <a:p>
            <a:pPr algn="ctr" defTabSz="688975">
              <a:lnSpc>
                <a:spcPct val="90000"/>
              </a:lnSpc>
              <a:spcAft>
                <a:spcPct val="35000"/>
              </a:spcAft>
            </a:pPr>
            <a:r>
              <a:rPr lang="zh-TW" altLang="en-US" sz="1400" b="1" u="none" dirty="0">
                <a:solidFill>
                  <a:prstClr val="white"/>
                </a:solidFill>
                <a:latin typeface="微軟正黑體" panose="020B0604030504040204" pitchFamily="34" charset="-120"/>
                <a:ea typeface="微軟正黑體" panose="020B0604030504040204" pitchFamily="34" charset="-120"/>
              </a:rPr>
              <a:t>商品試點計畫</a:t>
            </a:r>
          </a:p>
        </p:txBody>
      </p:sp>
      <p:sp>
        <p:nvSpPr>
          <p:cNvPr id="31" name="矩形 30"/>
          <p:cNvSpPr/>
          <p:nvPr/>
        </p:nvSpPr>
        <p:spPr bwMode="auto">
          <a:xfrm>
            <a:off x="1871436" y="3783425"/>
            <a:ext cx="4170742" cy="252001"/>
          </a:xfrm>
          <a:prstGeom prst="rect">
            <a:avLst/>
          </a:prstGeom>
          <a:solidFill>
            <a:schemeClr val="accent6">
              <a:lumMod val="40000"/>
              <a:lumOff val="60000"/>
            </a:schemeClr>
          </a:solidFill>
          <a:ln w="19050" cap="flat" cmpd="sng" algn="ctr">
            <a:solidFill>
              <a:schemeClr val="accent6">
                <a:lumMod val="60000"/>
                <a:lumOff val="40000"/>
              </a:schemeClr>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r>
              <a:rPr kumimoji="0" lang="zh-TW" altLang="en-US" sz="1000" u="none" kern="0" dirty="0">
                <a:solidFill>
                  <a:prstClr val="black"/>
                </a:solidFill>
                <a:latin typeface="微軟正黑體" pitchFamily="34" charset="-120"/>
                <a:ea typeface="微軟正黑體" panose="020B0604030504040204" pitchFamily="34" charset="-120"/>
              </a:rPr>
              <a:t> 系統規劃及評估</a:t>
            </a:r>
            <a:endParaRPr kumimoji="0" lang="en-US" altLang="zh-TW" sz="1000" u="none" kern="0" dirty="0">
              <a:solidFill>
                <a:prstClr val="black"/>
              </a:solidFill>
              <a:latin typeface="微軟正黑體" pitchFamily="34" charset="-120"/>
              <a:ea typeface="微軟正黑體" panose="020B0604030504040204" pitchFamily="34" charset="-120"/>
            </a:endParaRPr>
          </a:p>
        </p:txBody>
      </p:sp>
      <p:sp>
        <p:nvSpPr>
          <p:cNvPr id="32" name="矩形 31"/>
          <p:cNvSpPr/>
          <p:nvPr/>
        </p:nvSpPr>
        <p:spPr>
          <a:xfrm>
            <a:off x="304510" y="5680584"/>
            <a:ext cx="1519200" cy="504000"/>
          </a:xfrm>
          <a:prstGeom prst="rect">
            <a:avLst/>
          </a:prstGeom>
          <a:solidFill>
            <a:schemeClr val="accent4"/>
          </a:solid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36000" tIns="36000" rIns="36000" bIns="36000" numCol="1" spcCol="1270" anchor="ctr" anchorCtr="0">
            <a:noAutofit/>
          </a:bodyPr>
          <a:lstStyle/>
          <a:p>
            <a:pPr algn="ctr" defTabSz="688975">
              <a:lnSpc>
                <a:spcPct val="90000"/>
              </a:lnSpc>
              <a:spcAft>
                <a:spcPct val="35000"/>
              </a:spcAft>
            </a:pPr>
            <a:r>
              <a:rPr lang="zh-TW" altLang="en-US" sz="1400" b="1" u="none" dirty="0">
                <a:solidFill>
                  <a:prstClr val="white"/>
                </a:solidFill>
                <a:latin typeface="微軟正黑體" panose="020B0604030504040204" pitchFamily="34" charset="-120"/>
                <a:ea typeface="微軟正黑體" panose="020B0604030504040204" pitchFamily="34" charset="-120"/>
              </a:rPr>
              <a:t>公司策略研擬</a:t>
            </a:r>
          </a:p>
        </p:txBody>
      </p:sp>
      <p:sp>
        <p:nvSpPr>
          <p:cNvPr id="34" name="矩形 33"/>
          <p:cNvSpPr/>
          <p:nvPr/>
        </p:nvSpPr>
        <p:spPr>
          <a:xfrm>
            <a:off x="304540" y="4416019"/>
            <a:ext cx="1517505" cy="503730"/>
          </a:xfrm>
          <a:prstGeom prst="rect">
            <a:avLst/>
          </a:prstGeom>
          <a:solidFill>
            <a:schemeClr val="accent2"/>
          </a:solidFill>
          <a:ln w="19050">
            <a:solidFill>
              <a:schemeClr val="accent2"/>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vert="horz" lIns="36000" tIns="36000" rIns="36000" bIns="36000" anchor="ctr"/>
          <a:lstStyle/>
          <a:p>
            <a:pPr algn="ctr"/>
            <a:r>
              <a:rPr lang="zh-TW" altLang="en-US" sz="1400" b="1" u="none" dirty="0">
                <a:solidFill>
                  <a:prstClr val="white"/>
                </a:solidFill>
                <a:latin typeface="微軟正黑體" panose="020B0604030504040204" pitchFamily="34" charset="-120"/>
                <a:ea typeface="微軟正黑體" panose="020B0604030504040204" pitchFamily="34" charset="-120"/>
              </a:rPr>
              <a:t>精算模型重建計畫</a:t>
            </a:r>
          </a:p>
        </p:txBody>
      </p:sp>
      <p:sp>
        <p:nvSpPr>
          <p:cNvPr id="36" name="矩形 35"/>
          <p:cNvSpPr/>
          <p:nvPr/>
        </p:nvSpPr>
        <p:spPr>
          <a:xfrm>
            <a:off x="941727" y="3773358"/>
            <a:ext cx="882089" cy="503730"/>
          </a:xfrm>
          <a:prstGeom prst="rect">
            <a:avLst/>
          </a:prstGeom>
          <a:solidFill>
            <a:schemeClr val="accent6">
              <a:lumMod val="60000"/>
              <a:lumOff val="40000"/>
            </a:schemeClr>
          </a:solidFill>
          <a:ln w="19050">
            <a:solidFill>
              <a:schemeClr val="accent6">
                <a:lumMod val="75000"/>
              </a:schemeClr>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vert="horz" anchor="ctr"/>
          <a:lstStyle/>
          <a:p>
            <a:pPr algn="ctr"/>
            <a:r>
              <a:rPr lang="zh-TW" altLang="en-US" sz="1200" b="1" u="none" dirty="0">
                <a:solidFill>
                  <a:prstClr val="black"/>
                </a:solidFill>
                <a:latin typeface="微軟正黑體" panose="020B0604030504040204" pitchFamily="34" charset="-120"/>
                <a:ea typeface="微軟正黑體" panose="020B0604030504040204" pitchFamily="34" charset="-120"/>
              </a:rPr>
              <a:t>會計資訊系統</a:t>
            </a:r>
          </a:p>
        </p:txBody>
      </p:sp>
      <p:sp>
        <p:nvSpPr>
          <p:cNvPr id="38" name="矩形 37"/>
          <p:cNvSpPr/>
          <p:nvPr/>
        </p:nvSpPr>
        <p:spPr bwMode="auto">
          <a:xfrm>
            <a:off x="1871436" y="5174654"/>
            <a:ext cx="5902180" cy="324000"/>
          </a:xfrm>
          <a:prstGeom prst="rect">
            <a:avLst/>
          </a:prstGeom>
          <a:solidFill>
            <a:schemeClr val="accent5">
              <a:lumMod val="40000"/>
              <a:lumOff val="60000"/>
            </a:schemeClr>
          </a:solidFill>
          <a:ln w="19050" cap="flat" cmpd="sng" algn="ctr">
            <a:solidFill>
              <a:schemeClr val="accent5"/>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r>
              <a:rPr kumimoji="0" lang="zh-TW" altLang="en-US" sz="1050" u="none" kern="0" dirty="0">
                <a:solidFill>
                  <a:prstClr val="black"/>
                </a:solidFill>
                <a:latin typeface="微軟正黑體" pitchFamily="34" charset="-120"/>
                <a:ea typeface="微軟正黑體" panose="020B0604030504040204" pitchFamily="34" charset="-120"/>
              </a:rPr>
              <a:t> 以現有或新商品作為試點標的實際執行於精算實務作業</a:t>
            </a:r>
            <a:endParaRPr kumimoji="0" lang="en-US" altLang="zh-TW" sz="1050" u="none" kern="0" dirty="0">
              <a:solidFill>
                <a:prstClr val="black"/>
              </a:solidFill>
              <a:latin typeface="微軟正黑體" pitchFamily="34" charset="-120"/>
              <a:ea typeface="微軟正黑體" panose="020B0604030504040204" pitchFamily="34" charset="-120"/>
            </a:endParaRPr>
          </a:p>
        </p:txBody>
      </p:sp>
      <p:grpSp>
        <p:nvGrpSpPr>
          <p:cNvPr id="2" name="群組 1"/>
          <p:cNvGrpSpPr/>
          <p:nvPr/>
        </p:nvGrpSpPr>
        <p:grpSpPr>
          <a:xfrm>
            <a:off x="941738" y="2645839"/>
            <a:ext cx="6831907" cy="506212"/>
            <a:chOff x="941709" y="3427582"/>
            <a:chExt cx="6831907" cy="506211"/>
          </a:xfrm>
        </p:grpSpPr>
        <p:sp>
          <p:nvSpPr>
            <p:cNvPr id="23" name="矩形 22"/>
            <p:cNvSpPr/>
            <p:nvPr/>
          </p:nvSpPr>
          <p:spPr bwMode="auto">
            <a:xfrm>
              <a:off x="6031090" y="3461974"/>
              <a:ext cx="1742526" cy="471819"/>
            </a:xfrm>
            <a:prstGeom prst="rect">
              <a:avLst/>
            </a:prstGeom>
            <a:solidFill>
              <a:schemeClr val="accent6">
                <a:lumMod val="40000"/>
                <a:lumOff val="60000"/>
              </a:schemeClr>
            </a:solidFill>
            <a:ln w="19050" cap="flat" cmpd="sng" algn="ctr">
              <a:solidFill>
                <a:schemeClr val="accent6">
                  <a:lumMod val="60000"/>
                  <a:lumOff val="40000"/>
                </a:schemeClr>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r>
                <a:rPr kumimoji="0" lang="en-US" altLang="zh-TW" sz="1000" u="none" kern="0" dirty="0">
                  <a:solidFill>
                    <a:prstClr val="black"/>
                  </a:solidFill>
                  <a:latin typeface="微軟正黑體" pitchFamily="34" charset="-120"/>
                  <a:ea typeface="微軟正黑體" panose="020B0604030504040204" pitchFamily="34" charset="-120"/>
                </a:rPr>
                <a:t>(</a:t>
              </a:r>
              <a:r>
                <a:rPr kumimoji="0" lang="zh-TW" altLang="en-US" sz="1000" u="none" kern="0" dirty="0">
                  <a:solidFill>
                    <a:prstClr val="black"/>
                  </a:solidFill>
                  <a:latin typeface="微軟正黑體" pitchFamily="34" charset="-120"/>
                  <a:ea typeface="微軟正黑體" panose="020B0604030504040204" pitchFamily="34" charset="-120"/>
                </a:rPr>
                <a:t>若為外購方案</a:t>
              </a:r>
              <a:r>
                <a:rPr kumimoji="0" lang="en-US" altLang="zh-TW" sz="1000" u="none" kern="0" dirty="0">
                  <a:solidFill>
                    <a:prstClr val="black"/>
                  </a:solidFill>
                  <a:latin typeface="微軟正黑體" pitchFamily="34" charset="-120"/>
                  <a:ea typeface="微軟正黑體" panose="020B0604030504040204" pitchFamily="34" charset="-120"/>
                </a:rPr>
                <a:t>)</a:t>
              </a:r>
            </a:p>
            <a:p>
              <a:pPr algn="ctr" fontAlgn="auto">
                <a:spcBef>
                  <a:spcPts val="0"/>
                </a:spcBef>
                <a:spcAft>
                  <a:spcPts val="0"/>
                </a:spcAft>
                <a:defRPr/>
              </a:pPr>
              <a:r>
                <a:rPr kumimoji="0" lang="zh-TW" altLang="en-US" sz="1000" u="none" kern="0" dirty="0">
                  <a:solidFill>
                    <a:prstClr val="black"/>
                  </a:solidFill>
                  <a:latin typeface="微軟正黑體" pitchFamily="34" charset="-120"/>
                  <a:ea typeface="微軟正黑體" panose="020B0604030504040204" pitchFamily="34" charset="-120"/>
                </a:rPr>
                <a:t>系統選商</a:t>
              </a:r>
            </a:p>
          </p:txBody>
        </p:sp>
        <p:sp>
          <p:nvSpPr>
            <p:cNvPr id="24" name="矩形 23"/>
            <p:cNvSpPr/>
            <p:nvPr/>
          </p:nvSpPr>
          <p:spPr bwMode="auto">
            <a:xfrm>
              <a:off x="1871436" y="3461974"/>
              <a:ext cx="4170742" cy="219819"/>
            </a:xfrm>
            <a:prstGeom prst="rect">
              <a:avLst/>
            </a:prstGeom>
            <a:solidFill>
              <a:schemeClr val="accent6">
                <a:lumMod val="40000"/>
                <a:lumOff val="60000"/>
              </a:schemeClr>
            </a:solidFill>
            <a:ln w="19050" cap="flat" cmpd="sng" algn="ctr">
              <a:solidFill>
                <a:schemeClr val="accent6">
                  <a:lumMod val="60000"/>
                  <a:lumOff val="40000"/>
                </a:schemeClr>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r>
                <a:rPr kumimoji="0" lang="zh-TW" altLang="en-US" sz="1000" u="none" kern="0" dirty="0">
                  <a:solidFill>
                    <a:prstClr val="black"/>
                  </a:solidFill>
                  <a:latin typeface="微軟正黑體" pitchFamily="34" charset="-120"/>
                  <a:ea typeface="微軟正黑體" panose="020B0604030504040204" pitchFamily="34" charset="-120"/>
                </a:rPr>
                <a:t> 系統規劃及外購評估</a:t>
              </a:r>
              <a:endParaRPr kumimoji="0" lang="en-US" altLang="zh-TW" sz="1000" u="none" kern="0" dirty="0">
                <a:solidFill>
                  <a:prstClr val="black"/>
                </a:solidFill>
                <a:latin typeface="微軟正黑體" pitchFamily="34" charset="-120"/>
                <a:ea typeface="微軟正黑體" panose="020B0604030504040204" pitchFamily="34" charset="-120"/>
              </a:endParaRPr>
            </a:p>
          </p:txBody>
        </p:sp>
        <p:sp>
          <p:nvSpPr>
            <p:cNvPr id="35" name="矩形 34"/>
            <p:cNvSpPr/>
            <p:nvPr/>
          </p:nvSpPr>
          <p:spPr>
            <a:xfrm>
              <a:off x="941709" y="3427582"/>
              <a:ext cx="882089" cy="503730"/>
            </a:xfrm>
            <a:prstGeom prst="rect">
              <a:avLst/>
            </a:prstGeom>
            <a:solidFill>
              <a:schemeClr val="accent6">
                <a:lumMod val="60000"/>
                <a:lumOff val="40000"/>
              </a:schemeClr>
            </a:solidFill>
            <a:ln w="19050">
              <a:solidFill>
                <a:schemeClr val="accent6">
                  <a:lumMod val="75000"/>
                </a:schemeClr>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vert="horz" anchor="ctr"/>
            <a:lstStyle/>
            <a:p>
              <a:pPr algn="ctr"/>
              <a:r>
                <a:rPr lang="en-US" altLang="zh-TW" sz="1200" b="1" u="none" dirty="0">
                  <a:solidFill>
                    <a:prstClr val="black"/>
                  </a:solidFill>
                  <a:latin typeface="微軟正黑體" panose="020B0604030504040204" pitchFamily="34" charset="-120"/>
                  <a:ea typeface="微軟正黑體" panose="020B0604030504040204" pitchFamily="34" charset="-120"/>
                </a:rPr>
                <a:t>IFRS</a:t>
              </a:r>
              <a:r>
                <a:rPr lang="zh-TW" altLang="en-US" sz="1200" b="1" u="none" dirty="0">
                  <a:solidFill>
                    <a:prstClr val="black"/>
                  </a:solidFill>
                  <a:latin typeface="微軟正黑體" panose="020B0604030504040204" pitchFamily="34" charset="-120"/>
                  <a:ea typeface="微軟正黑體" panose="020B0604030504040204" pitchFamily="34" charset="-120"/>
                </a:rPr>
                <a:t> </a:t>
              </a:r>
              <a:r>
                <a:rPr lang="en-US" altLang="zh-TW" sz="1200" b="1" u="none" dirty="0">
                  <a:solidFill>
                    <a:prstClr val="black"/>
                  </a:solidFill>
                  <a:latin typeface="微軟正黑體" panose="020B0604030504040204" pitchFamily="34" charset="-120"/>
                  <a:ea typeface="微軟正黑體" panose="020B0604030504040204" pitchFamily="34" charset="-120"/>
                </a:rPr>
                <a:t>17</a:t>
              </a:r>
              <a:r>
                <a:rPr lang="zh-TW" altLang="en-US" sz="1200" b="1" u="none" dirty="0">
                  <a:solidFill>
                    <a:prstClr val="black"/>
                  </a:solidFill>
                  <a:latin typeface="微軟正黑體" panose="020B0604030504040204" pitchFamily="34" charset="-120"/>
                  <a:ea typeface="微軟正黑體" panose="020B0604030504040204" pitchFamily="34" charset="-120"/>
                </a:rPr>
                <a:t>引擎</a:t>
              </a:r>
            </a:p>
          </p:txBody>
        </p:sp>
        <p:sp>
          <p:nvSpPr>
            <p:cNvPr id="44" name="矩形 43"/>
            <p:cNvSpPr/>
            <p:nvPr/>
          </p:nvSpPr>
          <p:spPr bwMode="auto">
            <a:xfrm>
              <a:off x="1871436" y="3675667"/>
              <a:ext cx="1127978" cy="252000"/>
            </a:xfrm>
            <a:prstGeom prst="rect">
              <a:avLst/>
            </a:prstGeom>
            <a:solidFill>
              <a:schemeClr val="accent6">
                <a:lumMod val="40000"/>
                <a:lumOff val="60000"/>
              </a:schemeClr>
            </a:solidFill>
            <a:ln w="19050" cap="flat" cmpd="sng" algn="ctr">
              <a:solidFill>
                <a:schemeClr val="accent6">
                  <a:lumMod val="60000"/>
                  <a:lumOff val="40000"/>
                </a:schemeClr>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r>
                <a:rPr kumimoji="0" lang="zh-TW" altLang="en-US" sz="1000" u="none" kern="0" dirty="0">
                  <a:solidFill>
                    <a:prstClr val="black"/>
                  </a:solidFill>
                  <a:latin typeface="微軟正黑體" pitchFamily="34" charset="-120"/>
                  <a:ea typeface="微軟正黑體" panose="020B0604030504040204" pitchFamily="34" charset="-120"/>
                </a:rPr>
                <a:t>教育訓練</a:t>
              </a:r>
              <a:endParaRPr kumimoji="0" lang="en-US" altLang="zh-TW" sz="1000" u="none" kern="0" dirty="0">
                <a:solidFill>
                  <a:prstClr val="black"/>
                </a:solidFill>
                <a:latin typeface="微軟正黑體" pitchFamily="34" charset="-120"/>
                <a:ea typeface="微軟正黑體" panose="020B0604030504040204" pitchFamily="34" charset="-120"/>
              </a:endParaRPr>
            </a:p>
          </p:txBody>
        </p:sp>
        <p:sp>
          <p:nvSpPr>
            <p:cNvPr id="45" name="矩形 44"/>
            <p:cNvSpPr/>
            <p:nvPr/>
          </p:nvSpPr>
          <p:spPr bwMode="auto">
            <a:xfrm>
              <a:off x="2999811" y="3675667"/>
              <a:ext cx="3042764" cy="252000"/>
            </a:xfrm>
            <a:prstGeom prst="rect">
              <a:avLst/>
            </a:prstGeom>
            <a:solidFill>
              <a:schemeClr val="accent6">
                <a:lumMod val="40000"/>
                <a:lumOff val="60000"/>
              </a:schemeClr>
            </a:solidFill>
            <a:ln w="19050" cap="flat" cmpd="sng" algn="ctr">
              <a:solidFill>
                <a:schemeClr val="accent6">
                  <a:lumMod val="60000"/>
                  <a:lumOff val="40000"/>
                </a:schemeClr>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r>
                <a:rPr kumimoji="0" lang="zh-TW" altLang="en-US" sz="1000" u="none" kern="0" dirty="0">
                  <a:solidFill>
                    <a:prstClr val="black"/>
                  </a:solidFill>
                  <a:latin typeface="微軟正黑體" pitchFamily="34" charset="-120"/>
                  <a:ea typeface="微軟正黑體" panose="020B0604030504040204" pitchFamily="34" charset="-120"/>
                </a:rPr>
                <a:t>自建評估</a:t>
              </a:r>
              <a:endParaRPr kumimoji="0" lang="en-US" altLang="zh-TW" sz="1000" u="none" kern="0" dirty="0">
                <a:solidFill>
                  <a:prstClr val="black"/>
                </a:solidFill>
                <a:latin typeface="微軟正黑體" pitchFamily="34" charset="-120"/>
                <a:ea typeface="微軟正黑體" panose="020B0604030504040204" pitchFamily="34" charset="-120"/>
              </a:endParaRPr>
            </a:p>
          </p:txBody>
        </p:sp>
      </p:grpSp>
      <p:grpSp>
        <p:nvGrpSpPr>
          <p:cNvPr id="3" name="群組 2"/>
          <p:cNvGrpSpPr/>
          <p:nvPr/>
        </p:nvGrpSpPr>
        <p:grpSpPr>
          <a:xfrm>
            <a:off x="942801" y="3162975"/>
            <a:ext cx="6870651" cy="659329"/>
            <a:chOff x="941709" y="2818761"/>
            <a:chExt cx="6870651" cy="659329"/>
          </a:xfrm>
        </p:grpSpPr>
        <p:sp>
          <p:nvSpPr>
            <p:cNvPr id="33" name="矩形 32"/>
            <p:cNvSpPr/>
            <p:nvPr/>
          </p:nvSpPr>
          <p:spPr>
            <a:xfrm>
              <a:off x="941709" y="2861678"/>
              <a:ext cx="882089" cy="503730"/>
            </a:xfrm>
            <a:prstGeom prst="rect">
              <a:avLst/>
            </a:prstGeom>
            <a:solidFill>
              <a:schemeClr val="accent6">
                <a:lumMod val="60000"/>
                <a:lumOff val="40000"/>
              </a:schemeClr>
            </a:solidFill>
            <a:ln w="19050">
              <a:solidFill>
                <a:schemeClr val="accent6">
                  <a:lumMod val="75000"/>
                </a:schemeClr>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vert="horz" anchor="ctr"/>
            <a:lstStyle/>
            <a:p>
              <a:pPr algn="ctr"/>
              <a:r>
                <a:rPr lang="zh-TW" altLang="en-US" sz="1200" b="1" u="none" dirty="0">
                  <a:solidFill>
                    <a:prstClr val="black"/>
                  </a:solidFill>
                  <a:latin typeface="微軟正黑體" panose="020B0604030504040204" pitchFamily="34" charset="-120"/>
                  <a:ea typeface="微軟正黑體" panose="020B0604030504040204" pitchFamily="34" charset="-120"/>
                </a:rPr>
                <a:t>費用系統</a:t>
              </a:r>
            </a:p>
          </p:txBody>
        </p:sp>
        <p:sp>
          <p:nvSpPr>
            <p:cNvPr id="37" name="矩形 45"/>
            <p:cNvSpPr/>
            <p:nvPr/>
          </p:nvSpPr>
          <p:spPr bwMode="auto">
            <a:xfrm>
              <a:off x="1871436" y="2979853"/>
              <a:ext cx="5519964" cy="324000"/>
            </a:xfrm>
            <a:custGeom>
              <a:avLst/>
              <a:gdLst>
                <a:gd name="connsiteX0" fmla="*/ 0 w 5634786"/>
                <a:gd name="connsiteY0" fmla="*/ 0 h 324000"/>
                <a:gd name="connsiteX1" fmla="*/ 5634786 w 5634786"/>
                <a:gd name="connsiteY1" fmla="*/ 0 h 324000"/>
                <a:gd name="connsiteX2" fmla="*/ 5634786 w 5634786"/>
                <a:gd name="connsiteY2" fmla="*/ 324000 h 324000"/>
                <a:gd name="connsiteX3" fmla="*/ 0 w 5634786"/>
                <a:gd name="connsiteY3" fmla="*/ 324000 h 324000"/>
                <a:gd name="connsiteX4" fmla="*/ 0 w 5634786"/>
                <a:gd name="connsiteY4" fmla="*/ 0 h 324000"/>
                <a:gd name="connsiteX0" fmla="*/ 0 w 5634786"/>
                <a:gd name="connsiteY0" fmla="*/ 0 h 324000"/>
                <a:gd name="connsiteX1" fmla="*/ 5269026 w 5634786"/>
                <a:gd name="connsiteY1" fmla="*/ 9144 h 324000"/>
                <a:gd name="connsiteX2" fmla="*/ 5634786 w 5634786"/>
                <a:gd name="connsiteY2" fmla="*/ 324000 h 324000"/>
                <a:gd name="connsiteX3" fmla="*/ 0 w 5634786"/>
                <a:gd name="connsiteY3" fmla="*/ 324000 h 324000"/>
                <a:gd name="connsiteX4" fmla="*/ 0 w 5634786"/>
                <a:gd name="connsiteY4" fmla="*/ 0 h 324000"/>
                <a:gd name="connsiteX0" fmla="*/ 0 w 5543927"/>
                <a:gd name="connsiteY0" fmla="*/ 0 h 324000"/>
                <a:gd name="connsiteX1" fmla="*/ 5269026 w 5543927"/>
                <a:gd name="connsiteY1" fmla="*/ 9144 h 324000"/>
                <a:gd name="connsiteX2" fmla="*/ 5543927 w 5543927"/>
                <a:gd name="connsiteY2" fmla="*/ 324000 h 324000"/>
                <a:gd name="connsiteX3" fmla="*/ 0 w 5543927"/>
                <a:gd name="connsiteY3" fmla="*/ 324000 h 324000"/>
                <a:gd name="connsiteX4" fmla="*/ 0 w 5543927"/>
                <a:gd name="connsiteY4" fmla="*/ 0 h 324000"/>
                <a:gd name="connsiteX0" fmla="*/ 0 w 5507583"/>
                <a:gd name="connsiteY0" fmla="*/ 0 h 333144"/>
                <a:gd name="connsiteX1" fmla="*/ 5269026 w 5507583"/>
                <a:gd name="connsiteY1" fmla="*/ 9144 h 333144"/>
                <a:gd name="connsiteX2" fmla="*/ 5507583 w 5507583"/>
                <a:gd name="connsiteY2" fmla="*/ 333144 h 333144"/>
                <a:gd name="connsiteX3" fmla="*/ 0 w 5507583"/>
                <a:gd name="connsiteY3" fmla="*/ 324000 h 333144"/>
                <a:gd name="connsiteX4" fmla="*/ 0 w 5507583"/>
                <a:gd name="connsiteY4" fmla="*/ 0 h 333144"/>
                <a:gd name="connsiteX0" fmla="*/ 0 w 5553013"/>
                <a:gd name="connsiteY0" fmla="*/ 0 h 333144"/>
                <a:gd name="connsiteX1" fmla="*/ 5269026 w 5553013"/>
                <a:gd name="connsiteY1" fmla="*/ 9144 h 333144"/>
                <a:gd name="connsiteX2" fmla="*/ 5553013 w 5553013"/>
                <a:gd name="connsiteY2" fmla="*/ 333144 h 333144"/>
                <a:gd name="connsiteX3" fmla="*/ 0 w 5553013"/>
                <a:gd name="connsiteY3" fmla="*/ 324000 h 333144"/>
                <a:gd name="connsiteX4" fmla="*/ 0 w 5553013"/>
                <a:gd name="connsiteY4" fmla="*/ 0 h 333144"/>
                <a:gd name="connsiteX0" fmla="*/ 0 w 5553013"/>
                <a:gd name="connsiteY0" fmla="*/ 0 h 333144"/>
                <a:gd name="connsiteX1" fmla="*/ 5269026 w 5553013"/>
                <a:gd name="connsiteY1" fmla="*/ 9144 h 333144"/>
                <a:gd name="connsiteX2" fmla="*/ 5414916 w 5553013"/>
                <a:gd name="connsiteY2" fmla="*/ 13149 h 333144"/>
                <a:gd name="connsiteX3" fmla="*/ 5553013 w 5553013"/>
                <a:gd name="connsiteY3" fmla="*/ 333144 h 333144"/>
                <a:gd name="connsiteX4" fmla="*/ 0 w 5553013"/>
                <a:gd name="connsiteY4" fmla="*/ 324000 h 333144"/>
                <a:gd name="connsiteX5" fmla="*/ 0 w 5553013"/>
                <a:gd name="connsiteY5" fmla="*/ 0 h 333144"/>
                <a:gd name="connsiteX0" fmla="*/ 0 w 5533747"/>
                <a:gd name="connsiteY0" fmla="*/ 0 h 328382"/>
                <a:gd name="connsiteX1" fmla="*/ 5269026 w 5533747"/>
                <a:gd name="connsiteY1" fmla="*/ 9144 h 328382"/>
                <a:gd name="connsiteX2" fmla="*/ 5414916 w 5533747"/>
                <a:gd name="connsiteY2" fmla="*/ 13149 h 328382"/>
                <a:gd name="connsiteX3" fmla="*/ 5533747 w 5533747"/>
                <a:gd name="connsiteY3" fmla="*/ 328382 h 328382"/>
                <a:gd name="connsiteX4" fmla="*/ 0 w 5533747"/>
                <a:gd name="connsiteY4" fmla="*/ 324000 h 328382"/>
                <a:gd name="connsiteX5" fmla="*/ 0 w 5533747"/>
                <a:gd name="connsiteY5" fmla="*/ 0 h 32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3747" h="328382">
                  <a:moveTo>
                    <a:pt x="0" y="0"/>
                  </a:moveTo>
                  <a:lnTo>
                    <a:pt x="5269026" y="9144"/>
                  </a:lnTo>
                  <a:cubicBezTo>
                    <a:pt x="5277518" y="13654"/>
                    <a:pt x="5406424" y="8639"/>
                    <a:pt x="5414916" y="13149"/>
                  </a:cubicBezTo>
                  <a:lnTo>
                    <a:pt x="5533747" y="328382"/>
                  </a:lnTo>
                  <a:lnTo>
                    <a:pt x="0" y="324000"/>
                  </a:lnTo>
                  <a:lnTo>
                    <a:pt x="0" y="0"/>
                  </a:lnTo>
                  <a:close/>
                </a:path>
              </a:pathLst>
            </a:custGeom>
            <a:solidFill>
              <a:schemeClr val="accent6">
                <a:lumMod val="40000"/>
                <a:lumOff val="60000"/>
              </a:schemeClr>
            </a:solidFill>
            <a:ln w="19050" cap="flat" cmpd="sng" algn="ctr">
              <a:solidFill>
                <a:schemeClr val="accent6">
                  <a:lumMod val="60000"/>
                  <a:lumOff val="40000"/>
                </a:schemeClr>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r>
                <a:rPr kumimoji="0" lang="zh-TW" altLang="en-US" sz="1000" u="none" kern="0" dirty="0">
                  <a:solidFill>
                    <a:prstClr val="black"/>
                  </a:solidFill>
                  <a:latin typeface="微軟正黑體" pitchFamily="34" charset="-120"/>
                  <a:ea typeface="微軟正黑體" panose="020B0604030504040204" pitchFamily="34" charset="-120"/>
                </a:rPr>
                <a:t> 系統自建之開發規劃暨執行</a:t>
              </a:r>
              <a:endParaRPr kumimoji="0" lang="en-US" altLang="zh-TW" sz="1000" u="none" kern="0" dirty="0">
                <a:solidFill>
                  <a:prstClr val="black"/>
                </a:solidFill>
                <a:latin typeface="微軟正黑體" pitchFamily="34" charset="-120"/>
                <a:ea typeface="微軟正黑體" panose="020B0604030504040204" pitchFamily="34" charset="-120"/>
              </a:endParaRPr>
            </a:p>
          </p:txBody>
        </p:sp>
        <p:sp>
          <p:nvSpPr>
            <p:cNvPr id="39" name="向下箭號 8"/>
            <p:cNvSpPr/>
            <p:nvPr/>
          </p:nvSpPr>
          <p:spPr>
            <a:xfrm rot="16200000">
              <a:off x="7240986" y="2906717"/>
              <a:ext cx="659329" cy="483418"/>
            </a:xfrm>
            <a:custGeom>
              <a:avLst/>
              <a:gdLst>
                <a:gd name="connsiteX0" fmla="*/ 0 w 692332"/>
                <a:gd name="connsiteY0" fmla="*/ 241709 h 483418"/>
                <a:gd name="connsiteX1" fmla="*/ 173083 w 692332"/>
                <a:gd name="connsiteY1" fmla="*/ 241709 h 483418"/>
                <a:gd name="connsiteX2" fmla="*/ 173083 w 692332"/>
                <a:gd name="connsiteY2" fmla="*/ 0 h 483418"/>
                <a:gd name="connsiteX3" fmla="*/ 519249 w 692332"/>
                <a:gd name="connsiteY3" fmla="*/ 0 h 483418"/>
                <a:gd name="connsiteX4" fmla="*/ 519249 w 692332"/>
                <a:gd name="connsiteY4" fmla="*/ 241709 h 483418"/>
                <a:gd name="connsiteX5" fmla="*/ 692332 w 692332"/>
                <a:gd name="connsiteY5" fmla="*/ 241709 h 483418"/>
                <a:gd name="connsiteX6" fmla="*/ 346166 w 692332"/>
                <a:gd name="connsiteY6" fmla="*/ 483418 h 483418"/>
                <a:gd name="connsiteX7" fmla="*/ 0 w 692332"/>
                <a:gd name="connsiteY7" fmla="*/ 241709 h 483418"/>
                <a:gd name="connsiteX0" fmla="*/ 0 w 692332"/>
                <a:gd name="connsiteY0" fmla="*/ 241709 h 483418"/>
                <a:gd name="connsiteX1" fmla="*/ 173083 w 692332"/>
                <a:gd name="connsiteY1" fmla="*/ 241709 h 483418"/>
                <a:gd name="connsiteX2" fmla="*/ 173083 w 692332"/>
                <a:gd name="connsiteY2" fmla="*/ 119062 h 483418"/>
                <a:gd name="connsiteX3" fmla="*/ 519249 w 692332"/>
                <a:gd name="connsiteY3" fmla="*/ 0 h 483418"/>
                <a:gd name="connsiteX4" fmla="*/ 519249 w 692332"/>
                <a:gd name="connsiteY4" fmla="*/ 241709 h 483418"/>
                <a:gd name="connsiteX5" fmla="*/ 692332 w 692332"/>
                <a:gd name="connsiteY5" fmla="*/ 241709 h 483418"/>
                <a:gd name="connsiteX6" fmla="*/ 346166 w 692332"/>
                <a:gd name="connsiteY6" fmla="*/ 483418 h 483418"/>
                <a:gd name="connsiteX7" fmla="*/ 0 w 692332"/>
                <a:gd name="connsiteY7" fmla="*/ 241709 h 48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332" h="483418">
                  <a:moveTo>
                    <a:pt x="0" y="241709"/>
                  </a:moveTo>
                  <a:lnTo>
                    <a:pt x="173083" y="241709"/>
                  </a:lnTo>
                  <a:lnTo>
                    <a:pt x="173083" y="119062"/>
                  </a:lnTo>
                  <a:lnTo>
                    <a:pt x="519249" y="0"/>
                  </a:lnTo>
                  <a:lnTo>
                    <a:pt x="519249" y="241709"/>
                  </a:lnTo>
                  <a:lnTo>
                    <a:pt x="692332" y="241709"/>
                  </a:lnTo>
                  <a:lnTo>
                    <a:pt x="346166" y="483418"/>
                  </a:lnTo>
                  <a:lnTo>
                    <a:pt x="0" y="241709"/>
                  </a:lnTo>
                  <a:close/>
                </a:path>
              </a:pathLst>
            </a:custGeom>
            <a:solidFill>
              <a:schemeClr val="accent6">
                <a:lumMod val="40000"/>
                <a:lumOff val="60000"/>
              </a:schemeClr>
            </a:solidFill>
            <a:ln w="19050" cap="flat" cmpd="sng" algn="ctr">
              <a:solidFill>
                <a:schemeClr val="accent6">
                  <a:lumMod val="60000"/>
                  <a:lumOff val="40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pPr>
              <a:endParaRPr kumimoji="0" lang="zh-TW" altLang="en-US" sz="1050" u="none" kern="0" dirty="0">
                <a:solidFill>
                  <a:prstClr val="black"/>
                </a:solidFill>
                <a:latin typeface="微軟正黑體" panose="020B0604030504040204" pitchFamily="34" charset="-120"/>
                <a:ea typeface="微軟正黑體" panose="020B0604030504040204" pitchFamily="34" charset="-120"/>
              </a:endParaRPr>
            </a:p>
          </p:txBody>
        </p:sp>
      </p:grpSp>
      <p:sp>
        <p:nvSpPr>
          <p:cNvPr id="40" name="向下箭號 8"/>
          <p:cNvSpPr/>
          <p:nvPr/>
        </p:nvSpPr>
        <p:spPr>
          <a:xfrm rot="16200000">
            <a:off x="7236106" y="4413092"/>
            <a:ext cx="664026" cy="483418"/>
          </a:xfrm>
          <a:custGeom>
            <a:avLst/>
            <a:gdLst>
              <a:gd name="connsiteX0" fmla="*/ 0 w 692332"/>
              <a:gd name="connsiteY0" fmla="*/ 241709 h 483418"/>
              <a:gd name="connsiteX1" fmla="*/ 173083 w 692332"/>
              <a:gd name="connsiteY1" fmla="*/ 241709 h 483418"/>
              <a:gd name="connsiteX2" fmla="*/ 173083 w 692332"/>
              <a:gd name="connsiteY2" fmla="*/ 0 h 483418"/>
              <a:gd name="connsiteX3" fmla="*/ 519249 w 692332"/>
              <a:gd name="connsiteY3" fmla="*/ 0 h 483418"/>
              <a:gd name="connsiteX4" fmla="*/ 519249 w 692332"/>
              <a:gd name="connsiteY4" fmla="*/ 241709 h 483418"/>
              <a:gd name="connsiteX5" fmla="*/ 692332 w 692332"/>
              <a:gd name="connsiteY5" fmla="*/ 241709 h 483418"/>
              <a:gd name="connsiteX6" fmla="*/ 346166 w 692332"/>
              <a:gd name="connsiteY6" fmla="*/ 483418 h 483418"/>
              <a:gd name="connsiteX7" fmla="*/ 0 w 692332"/>
              <a:gd name="connsiteY7" fmla="*/ 241709 h 483418"/>
              <a:gd name="connsiteX0" fmla="*/ 0 w 692332"/>
              <a:gd name="connsiteY0" fmla="*/ 241709 h 483418"/>
              <a:gd name="connsiteX1" fmla="*/ 173083 w 692332"/>
              <a:gd name="connsiteY1" fmla="*/ 241709 h 483418"/>
              <a:gd name="connsiteX2" fmla="*/ 173083 w 692332"/>
              <a:gd name="connsiteY2" fmla="*/ 119062 h 483418"/>
              <a:gd name="connsiteX3" fmla="*/ 519249 w 692332"/>
              <a:gd name="connsiteY3" fmla="*/ 0 h 483418"/>
              <a:gd name="connsiteX4" fmla="*/ 519249 w 692332"/>
              <a:gd name="connsiteY4" fmla="*/ 241709 h 483418"/>
              <a:gd name="connsiteX5" fmla="*/ 692332 w 692332"/>
              <a:gd name="connsiteY5" fmla="*/ 241709 h 483418"/>
              <a:gd name="connsiteX6" fmla="*/ 346166 w 692332"/>
              <a:gd name="connsiteY6" fmla="*/ 483418 h 483418"/>
              <a:gd name="connsiteX7" fmla="*/ 0 w 692332"/>
              <a:gd name="connsiteY7" fmla="*/ 241709 h 48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332" h="483418">
                <a:moveTo>
                  <a:pt x="0" y="241709"/>
                </a:moveTo>
                <a:lnTo>
                  <a:pt x="173083" y="241709"/>
                </a:lnTo>
                <a:lnTo>
                  <a:pt x="173083" y="119062"/>
                </a:lnTo>
                <a:lnTo>
                  <a:pt x="519249" y="0"/>
                </a:lnTo>
                <a:lnTo>
                  <a:pt x="519249" y="241709"/>
                </a:lnTo>
                <a:lnTo>
                  <a:pt x="692332" y="241709"/>
                </a:lnTo>
                <a:lnTo>
                  <a:pt x="346166" y="483418"/>
                </a:lnTo>
                <a:lnTo>
                  <a:pt x="0" y="241709"/>
                </a:lnTo>
                <a:close/>
              </a:path>
            </a:pathLst>
          </a:custGeom>
          <a:solidFill>
            <a:schemeClr val="accent2">
              <a:lumMod val="40000"/>
              <a:lumOff val="60000"/>
            </a:schemeClr>
          </a:solidFill>
          <a:ln w="19050" cap="flat" cmpd="sng" algn="ctr">
            <a:solidFill>
              <a:schemeClr val="accent2">
                <a:lumMod val="60000"/>
                <a:lumOff val="40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pPr>
            <a:endParaRPr kumimoji="0" lang="zh-TW" altLang="en-US" sz="1050" u="none" kern="0" dirty="0">
              <a:solidFill>
                <a:prstClr val="black"/>
              </a:solidFill>
              <a:latin typeface="微軟正黑體" panose="020B0604030504040204" pitchFamily="34" charset="-120"/>
              <a:ea typeface="微軟正黑體" panose="020B0604030504040204" pitchFamily="34" charset="-120"/>
            </a:endParaRPr>
          </a:p>
        </p:txBody>
      </p:sp>
      <p:sp>
        <p:nvSpPr>
          <p:cNvPr id="42" name="矩形 48"/>
          <p:cNvSpPr/>
          <p:nvPr/>
        </p:nvSpPr>
        <p:spPr bwMode="auto">
          <a:xfrm>
            <a:off x="1871436" y="5783019"/>
            <a:ext cx="5519964" cy="324000"/>
          </a:xfrm>
          <a:custGeom>
            <a:avLst/>
            <a:gdLst>
              <a:gd name="connsiteX0" fmla="*/ 0 w 4306416"/>
              <a:gd name="connsiteY0" fmla="*/ 0 h 324000"/>
              <a:gd name="connsiteX1" fmla="*/ 4306416 w 4306416"/>
              <a:gd name="connsiteY1" fmla="*/ 0 h 324000"/>
              <a:gd name="connsiteX2" fmla="*/ 4306416 w 4306416"/>
              <a:gd name="connsiteY2" fmla="*/ 324000 h 324000"/>
              <a:gd name="connsiteX3" fmla="*/ 0 w 4306416"/>
              <a:gd name="connsiteY3" fmla="*/ 324000 h 324000"/>
              <a:gd name="connsiteX4" fmla="*/ 0 w 4306416"/>
              <a:gd name="connsiteY4" fmla="*/ 0 h 324000"/>
              <a:gd name="connsiteX0" fmla="*/ 0 w 4306416"/>
              <a:gd name="connsiteY0" fmla="*/ 0 h 324000"/>
              <a:gd name="connsiteX1" fmla="*/ 4184496 w 4306416"/>
              <a:gd name="connsiteY1" fmla="*/ 0 h 324000"/>
              <a:gd name="connsiteX2" fmla="*/ 4306416 w 4306416"/>
              <a:gd name="connsiteY2" fmla="*/ 324000 h 324000"/>
              <a:gd name="connsiteX3" fmla="*/ 0 w 4306416"/>
              <a:gd name="connsiteY3" fmla="*/ 324000 h 324000"/>
              <a:gd name="connsiteX4" fmla="*/ 0 w 4306416"/>
              <a:gd name="connsiteY4" fmla="*/ 0 h 3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6416" h="324000">
                <a:moveTo>
                  <a:pt x="0" y="0"/>
                </a:moveTo>
                <a:lnTo>
                  <a:pt x="4184496" y="0"/>
                </a:lnTo>
                <a:lnTo>
                  <a:pt x="4306416" y="324000"/>
                </a:lnTo>
                <a:lnTo>
                  <a:pt x="0" y="324000"/>
                </a:lnTo>
                <a:lnTo>
                  <a:pt x="0" y="0"/>
                </a:lnTo>
                <a:close/>
              </a:path>
            </a:pathLst>
          </a:custGeom>
          <a:solidFill>
            <a:schemeClr val="accent4">
              <a:lumMod val="40000"/>
              <a:lumOff val="60000"/>
            </a:schemeClr>
          </a:solidFill>
          <a:ln w="19050" cap="flat" cmpd="sng" algn="ctr">
            <a:solidFill>
              <a:schemeClr val="accent4"/>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r>
              <a:rPr kumimoji="0" lang="zh-TW" altLang="en-US" sz="1050" u="none" kern="0" dirty="0">
                <a:solidFill>
                  <a:prstClr val="black"/>
                </a:solidFill>
                <a:latin typeface="微軟正黑體" pitchFamily="34" charset="-120"/>
                <a:ea typeface="微軟正黑體" panose="020B0604030504040204" pitchFamily="34" charset="-120"/>
              </a:rPr>
              <a:t> 接軌</a:t>
            </a:r>
            <a:r>
              <a:rPr kumimoji="0" lang="en-US" altLang="zh-TW" sz="1050" u="none" kern="0" dirty="0">
                <a:solidFill>
                  <a:prstClr val="black"/>
                </a:solidFill>
                <a:latin typeface="微軟正黑體" pitchFamily="34" charset="-120"/>
                <a:ea typeface="微軟正黑體" panose="020B0604030504040204" pitchFamily="34" charset="-120"/>
              </a:rPr>
              <a:t>IFRS</a:t>
            </a:r>
            <a:r>
              <a:rPr kumimoji="0" lang="zh-TW" altLang="en-US" sz="1050" u="none" kern="0" dirty="0">
                <a:solidFill>
                  <a:prstClr val="black"/>
                </a:solidFill>
                <a:latin typeface="微軟正黑體" pitchFamily="34" charset="-120"/>
                <a:ea typeface="微軟正黑體" panose="020B0604030504040204" pitchFamily="34" charset="-120"/>
              </a:rPr>
              <a:t> </a:t>
            </a:r>
            <a:r>
              <a:rPr kumimoji="0" lang="en-US" altLang="zh-TW" sz="1050" u="none" kern="0" dirty="0">
                <a:solidFill>
                  <a:prstClr val="black"/>
                </a:solidFill>
                <a:latin typeface="微軟正黑體" pitchFamily="34" charset="-120"/>
                <a:ea typeface="微軟正黑體" panose="020B0604030504040204" pitchFamily="34" charset="-120"/>
              </a:rPr>
              <a:t>17</a:t>
            </a:r>
            <a:r>
              <a:rPr kumimoji="0" lang="zh-TW" altLang="en-US" sz="1050" u="none" kern="0" dirty="0">
                <a:solidFill>
                  <a:prstClr val="black"/>
                </a:solidFill>
                <a:latin typeface="微軟正黑體" pitchFamily="34" charset="-120"/>
                <a:ea typeface="微軟正黑體" panose="020B0604030504040204" pitchFamily="34" charset="-120"/>
              </a:rPr>
              <a:t>公司經營策略研擬</a:t>
            </a:r>
            <a:endParaRPr kumimoji="0" lang="en-US" altLang="zh-TW" sz="1050" u="none" kern="0" dirty="0">
              <a:solidFill>
                <a:prstClr val="black"/>
              </a:solidFill>
              <a:latin typeface="微軟正黑體" pitchFamily="34" charset="-120"/>
              <a:ea typeface="微軟正黑體" panose="020B0604030504040204" pitchFamily="34" charset="-120"/>
            </a:endParaRPr>
          </a:p>
        </p:txBody>
      </p:sp>
      <p:sp>
        <p:nvSpPr>
          <p:cNvPr id="43" name="向下箭號 8"/>
          <p:cNvSpPr/>
          <p:nvPr/>
        </p:nvSpPr>
        <p:spPr>
          <a:xfrm rot="16200000">
            <a:off x="7239704" y="5703310"/>
            <a:ext cx="664026" cy="483418"/>
          </a:xfrm>
          <a:custGeom>
            <a:avLst/>
            <a:gdLst>
              <a:gd name="connsiteX0" fmla="*/ 0 w 692332"/>
              <a:gd name="connsiteY0" fmla="*/ 241709 h 483418"/>
              <a:gd name="connsiteX1" fmla="*/ 173083 w 692332"/>
              <a:gd name="connsiteY1" fmla="*/ 241709 h 483418"/>
              <a:gd name="connsiteX2" fmla="*/ 173083 w 692332"/>
              <a:gd name="connsiteY2" fmla="*/ 0 h 483418"/>
              <a:gd name="connsiteX3" fmla="*/ 519249 w 692332"/>
              <a:gd name="connsiteY3" fmla="*/ 0 h 483418"/>
              <a:gd name="connsiteX4" fmla="*/ 519249 w 692332"/>
              <a:gd name="connsiteY4" fmla="*/ 241709 h 483418"/>
              <a:gd name="connsiteX5" fmla="*/ 692332 w 692332"/>
              <a:gd name="connsiteY5" fmla="*/ 241709 h 483418"/>
              <a:gd name="connsiteX6" fmla="*/ 346166 w 692332"/>
              <a:gd name="connsiteY6" fmla="*/ 483418 h 483418"/>
              <a:gd name="connsiteX7" fmla="*/ 0 w 692332"/>
              <a:gd name="connsiteY7" fmla="*/ 241709 h 483418"/>
              <a:gd name="connsiteX0" fmla="*/ 0 w 692332"/>
              <a:gd name="connsiteY0" fmla="*/ 241709 h 483418"/>
              <a:gd name="connsiteX1" fmla="*/ 173083 w 692332"/>
              <a:gd name="connsiteY1" fmla="*/ 241709 h 483418"/>
              <a:gd name="connsiteX2" fmla="*/ 173083 w 692332"/>
              <a:gd name="connsiteY2" fmla="*/ 119062 h 483418"/>
              <a:gd name="connsiteX3" fmla="*/ 519249 w 692332"/>
              <a:gd name="connsiteY3" fmla="*/ 0 h 483418"/>
              <a:gd name="connsiteX4" fmla="*/ 519249 w 692332"/>
              <a:gd name="connsiteY4" fmla="*/ 241709 h 483418"/>
              <a:gd name="connsiteX5" fmla="*/ 692332 w 692332"/>
              <a:gd name="connsiteY5" fmla="*/ 241709 h 483418"/>
              <a:gd name="connsiteX6" fmla="*/ 346166 w 692332"/>
              <a:gd name="connsiteY6" fmla="*/ 483418 h 483418"/>
              <a:gd name="connsiteX7" fmla="*/ 0 w 692332"/>
              <a:gd name="connsiteY7" fmla="*/ 241709 h 48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332" h="483418">
                <a:moveTo>
                  <a:pt x="0" y="241709"/>
                </a:moveTo>
                <a:lnTo>
                  <a:pt x="173083" y="241709"/>
                </a:lnTo>
                <a:lnTo>
                  <a:pt x="173083" y="119062"/>
                </a:lnTo>
                <a:lnTo>
                  <a:pt x="519249" y="0"/>
                </a:lnTo>
                <a:lnTo>
                  <a:pt x="519249" y="241709"/>
                </a:lnTo>
                <a:lnTo>
                  <a:pt x="692332" y="241709"/>
                </a:lnTo>
                <a:lnTo>
                  <a:pt x="346166" y="483418"/>
                </a:lnTo>
                <a:lnTo>
                  <a:pt x="0" y="241709"/>
                </a:lnTo>
                <a:close/>
              </a:path>
            </a:pathLst>
          </a:custGeom>
          <a:solidFill>
            <a:schemeClr val="accent4">
              <a:lumMod val="40000"/>
              <a:lumOff val="60000"/>
            </a:schemeClr>
          </a:solidFill>
          <a:ln w="19050" cap="flat" cmpd="sng" algn="ctr">
            <a:solidFill>
              <a:schemeClr val="accent4"/>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pPr>
            <a:endParaRPr kumimoji="0" lang="zh-TW" altLang="en-US" sz="1050" u="none" kern="0" dirty="0">
              <a:solidFill>
                <a:prstClr val="black"/>
              </a:solidFill>
              <a:latin typeface="微軟正黑體" panose="020B0604030504040204" pitchFamily="34" charset="-120"/>
              <a:ea typeface="微軟正黑體" panose="020B0604030504040204" pitchFamily="34" charset="-120"/>
            </a:endParaRPr>
          </a:p>
        </p:txBody>
      </p:sp>
      <p:sp>
        <p:nvSpPr>
          <p:cNvPr id="46" name="矩形 45"/>
          <p:cNvSpPr/>
          <p:nvPr/>
        </p:nvSpPr>
        <p:spPr bwMode="auto">
          <a:xfrm>
            <a:off x="1871441" y="4030027"/>
            <a:ext cx="1128373" cy="252001"/>
          </a:xfrm>
          <a:prstGeom prst="rect">
            <a:avLst/>
          </a:prstGeom>
          <a:solidFill>
            <a:schemeClr val="accent6">
              <a:lumMod val="40000"/>
              <a:lumOff val="60000"/>
            </a:schemeClr>
          </a:solidFill>
          <a:ln w="19050" cap="flat" cmpd="sng" algn="ctr">
            <a:solidFill>
              <a:schemeClr val="accent6">
                <a:lumMod val="60000"/>
                <a:lumOff val="40000"/>
              </a:schemeClr>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r>
              <a:rPr kumimoji="0" lang="zh-TW" altLang="en-US" sz="1050" u="none" kern="0" dirty="0">
                <a:solidFill>
                  <a:prstClr val="black"/>
                </a:solidFill>
                <a:latin typeface="微軟正黑體" pitchFamily="34" charset="-120"/>
                <a:ea typeface="微軟正黑體" panose="020B0604030504040204" pitchFamily="34" charset="-120"/>
              </a:rPr>
              <a:t>廠商</a:t>
            </a:r>
            <a:r>
              <a:rPr kumimoji="0" lang="en-US" altLang="zh-TW" sz="1050" u="none" kern="0" dirty="0">
                <a:solidFill>
                  <a:prstClr val="black"/>
                </a:solidFill>
                <a:latin typeface="微軟正黑體" pitchFamily="34" charset="-120"/>
                <a:ea typeface="微軟正黑體" panose="020B0604030504040204" pitchFamily="34" charset="-120"/>
              </a:rPr>
              <a:t>DEMO</a:t>
            </a:r>
          </a:p>
        </p:txBody>
      </p:sp>
      <p:sp>
        <p:nvSpPr>
          <p:cNvPr id="47" name="矩形 46"/>
          <p:cNvSpPr/>
          <p:nvPr/>
        </p:nvSpPr>
        <p:spPr bwMode="auto">
          <a:xfrm>
            <a:off x="2996780" y="4030025"/>
            <a:ext cx="3045398" cy="252001"/>
          </a:xfrm>
          <a:prstGeom prst="rect">
            <a:avLst/>
          </a:prstGeom>
          <a:solidFill>
            <a:schemeClr val="accent6">
              <a:lumMod val="40000"/>
              <a:lumOff val="60000"/>
            </a:schemeClr>
          </a:solidFill>
          <a:ln w="19050" cap="flat" cmpd="sng" algn="ctr">
            <a:solidFill>
              <a:schemeClr val="accent6">
                <a:lumMod val="60000"/>
                <a:lumOff val="40000"/>
              </a:schemeClr>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r>
              <a:rPr kumimoji="0" lang="zh-TW" altLang="en-US" sz="1050" u="none" kern="0" dirty="0">
                <a:solidFill>
                  <a:prstClr val="black"/>
                </a:solidFill>
                <a:latin typeface="微軟正黑體" pitchFamily="34" charset="-120"/>
                <a:ea typeface="微軟正黑體" panose="020B0604030504040204" pitchFamily="34" charset="-120"/>
              </a:rPr>
              <a:t>業務訪談</a:t>
            </a:r>
            <a:endParaRPr kumimoji="0" lang="en-US" altLang="zh-TW" sz="1050" u="none" kern="0" dirty="0">
              <a:solidFill>
                <a:prstClr val="black"/>
              </a:solidFill>
              <a:latin typeface="微軟正黑體" pitchFamily="34" charset="-120"/>
              <a:ea typeface="微軟正黑體" panose="020B0604030504040204" pitchFamily="34" charset="-120"/>
            </a:endParaRPr>
          </a:p>
        </p:txBody>
      </p:sp>
      <p:sp>
        <p:nvSpPr>
          <p:cNvPr id="48" name="矩形 47"/>
          <p:cNvSpPr/>
          <p:nvPr/>
        </p:nvSpPr>
        <p:spPr bwMode="auto">
          <a:xfrm>
            <a:off x="1871445" y="4495021"/>
            <a:ext cx="4170741" cy="324000"/>
          </a:xfrm>
          <a:prstGeom prst="rect">
            <a:avLst/>
          </a:prstGeom>
          <a:solidFill>
            <a:schemeClr val="accent2">
              <a:lumMod val="40000"/>
              <a:lumOff val="60000"/>
            </a:schemeClr>
          </a:solidFill>
          <a:ln w="19050" cap="flat" cmpd="sng" algn="ctr">
            <a:solidFill>
              <a:schemeClr val="accent2">
                <a:lumMod val="60000"/>
                <a:lumOff val="40000"/>
              </a:schemeClr>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r>
              <a:rPr kumimoji="0" lang="zh-TW" altLang="en-US" sz="1000" u="none" kern="0" dirty="0">
                <a:solidFill>
                  <a:prstClr val="black"/>
                </a:solidFill>
                <a:latin typeface="微軟正黑體" pitchFamily="34" charset="-120"/>
                <a:ea typeface="微軟正黑體" panose="020B0604030504040204" pitchFamily="34" charset="-120"/>
              </a:rPr>
              <a:t>資料整理</a:t>
            </a:r>
            <a:r>
              <a:rPr kumimoji="0" lang="en-US" altLang="zh-TW" sz="1000" u="none" kern="0" dirty="0">
                <a:solidFill>
                  <a:prstClr val="black"/>
                </a:solidFill>
                <a:latin typeface="微軟正黑體" pitchFamily="34" charset="-120"/>
                <a:ea typeface="微軟正黑體" panose="020B0604030504040204" pitchFamily="34" charset="-120"/>
              </a:rPr>
              <a:t>/</a:t>
            </a:r>
            <a:r>
              <a:rPr kumimoji="0" lang="zh-TW" altLang="en-US" sz="1000" u="none" kern="0" dirty="0">
                <a:solidFill>
                  <a:prstClr val="black"/>
                </a:solidFill>
                <a:latin typeface="微軟正黑體" pitchFamily="34" charset="-120"/>
                <a:ea typeface="微軟正黑體" panose="020B0604030504040204" pitchFamily="34" charset="-120"/>
              </a:rPr>
              <a:t>系統評估</a:t>
            </a:r>
            <a:endParaRPr kumimoji="0" lang="en-US" altLang="zh-TW" sz="1000" u="none" kern="0" dirty="0">
              <a:solidFill>
                <a:prstClr val="black"/>
              </a:solidFill>
              <a:latin typeface="微軟正黑體" pitchFamily="34" charset="-120"/>
              <a:ea typeface="微軟正黑體" panose="020B0604030504040204" pitchFamily="34" charset="-120"/>
            </a:endParaRPr>
          </a:p>
        </p:txBody>
      </p:sp>
      <p:sp>
        <p:nvSpPr>
          <p:cNvPr id="49" name="矩形 45"/>
          <p:cNvSpPr/>
          <p:nvPr/>
        </p:nvSpPr>
        <p:spPr bwMode="auto">
          <a:xfrm>
            <a:off x="6042178" y="4499662"/>
            <a:ext cx="1349222" cy="324000"/>
          </a:xfrm>
          <a:custGeom>
            <a:avLst/>
            <a:gdLst>
              <a:gd name="connsiteX0" fmla="*/ 0 w 5634786"/>
              <a:gd name="connsiteY0" fmla="*/ 0 h 324000"/>
              <a:gd name="connsiteX1" fmla="*/ 5634786 w 5634786"/>
              <a:gd name="connsiteY1" fmla="*/ 0 h 324000"/>
              <a:gd name="connsiteX2" fmla="*/ 5634786 w 5634786"/>
              <a:gd name="connsiteY2" fmla="*/ 324000 h 324000"/>
              <a:gd name="connsiteX3" fmla="*/ 0 w 5634786"/>
              <a:gd name="connsiteY3" fmla="*/ 324000 h 324000"/>
              <a:gd name="connsiteX4" fmla="*/ 0 w 5634786"/>
              <a:gd name="connsiteY4" fmla="*/ 0 h 324000"/>
              <a:gd name="connsiteX0" fmla="*/ 0 w 5634786"/>
              <a:gd name="connsiteY0" fmla="*/ 0 h 324000"/>
              <a:gd name="connsiteX1" fmla="*/ 5269026 w 5634786"/>
              <a:gd name="connsiteY1" fmla="*/ 9144 h 324000"/>
              <a:gd name="connsiteX2" fmla="*/ 5634786 w 5634786"/>
              <a:gd name="connsiteY2" fmla="*/ 324000 h 324000"/>
              <a:gd name="connsiteX3" fmla="*/ 0 w 5634786"/>
              <a:gd name="connsiteY3" fmla="*/ 324000 h 324000"/>
              <a:gd name="connsiteX4" fmla="*/ 0 w 5634786"/>
              <a:gd name="connsiteY4" fmla="*/ 0 h 324000"/>
              <a:gd name="connsiteX0" fmla="*/ 0 w 5543927"/>
              <a:gd name="connsiteY0" fmla="*/ 0 h 324000"/>
              <a:gd name="connsiteX1" fmla="*/ 5269026 w 5543927"/>
              <a:gd name="connsiteY1" fmla="*/ 9144 h 324000"/>
              <a:gd name="connsiteX2" fmla="*/ 5543927 w 5543927"/>
              <a:gd name="connsiteY2" fmla="*/ 324000 h 324000"/>
              <a:gd name="connsiteX3" fmla="*/ 0 w 5543927"/>
              <a:gd name="connsiteY3" fmla="*/ 324000 h 324000"/>
              <a:gd name="connsiteX4" fmla="*/ 0 w 5543927"/>
              <a:gd name="connsiteY4" fmla="*/ 0 h 324000"/>
              <a:gd name="connsiteX0" fmla="*/ 0 w 5507583"/>
              <a:gd name="connsiteY0" fmla="*/ 0 h 333144"/>
              <a:gd name="connsiteX1" fmla="*/ 5269026 w 5507583"/>
              <a:gd name="connsiteY1" fmla="*/ 9144 h 333144"/>
              <a:gd name="connsiteX2" fmla="*/ 5507583 w 5507583"/>
              <a:gd name="connsiteY2" fmla="*/ 333144 h 333144"/>
              <a:gd name="connsiteX3" fmla="*/ 0 w 5507583"/>
              <a:gd name="connsiteY3" fmla="*/ 324000 h 333144"/>
              <a:gd name="connsiteX4" fmla="*/ 0 w 5507583"/>
              <a:gd name="connsiteY4" fmla="*/ 0 h 333144"/>
              <a:gd name="connsiteX0" fmla="*/ 0 w 5553013"/>
              <a:gd name="connsiteY0" fmla="*/ 0 h 333144"/>
              <a:gd name="connsiteX1" fmla="*/ 5269026 w 5553013"/>
              <a:gd name="connsiteY1" fmla="*/ 9144 h 333144"/>
              <a:gd name="connsiteX2" fmla="*/ 5553013 w 5553013"/>
              <a:gd name="connsiteY2" fmla="*/ 333144 h 333144"/>
              <a:gd name="connsiteX3" fmla="*/ 0 w 5553013"/>
              <a:gd name="connsiteY3" fmla="*/ 324000 h 333144"/>
              <a:gd name="connsiteX4" fmla="*/ 0 w 5553013"/>
              <a:gd name="connsiteY4" fmla="*/ 0 h 333144"/>
              <a:gd name="connsiteX0" fmla="*/ 0 w 5553013"/>
              <a:gd name="connsiteY0" fmla="*/ 0 h 333144"/>
              <a:gd name="connsiteX1" fmla="*/ 5269026 w 5553013"/>
              <a:gd name="connsiteY1" fmla="*/ 9144 h 333144"/>
              <a:gd name="connsiteX2" fmla="*/ 5414916 w 5553013"/>
              <a:gd name="connsiteY2" fmla="*/ 13149 h 333144"/>
              <a:gd name="connsiteX3" fmla="*/ 5553013 w 5553013"/>
              <a:gd name="connsiteY3" fmla="*/ 333144 h 333144"/>
              <a:gd name="connsiteX4" fmla="*/ 0 w 5553013"/>
              <a:gd name="connsiteY4" fmla="*/ 324000 h 333144"/>
              <a:gd name="connsiteX5" fmla="*/ 0 w 5553013"/>
              <a:gd name="connsiteY5" fmla="*/ 0 h 333144"/>
              <a:gd name="connsiteX0" fmla="*/ 0 w 5533747"/>
              <a:gd name="connsiteY0" fmla="*/ 0 h 328382"/>
              <a:gd name="connsiteX1" fmla="*/ 5269026 w 5533747"/>
              <a:gd name="connsiteY1" fmla="*/ 9144 h 328382"/>
              <a:gd name="connsiteX2" fmla="*/ 5414916 w 5533747"/>
              <a:gd name="connsiteY2" fmla="*/ 13149 h 328382"/>
              <a:gd name="connsiteX3" fmla="*/ 5533747 w 5533747"/>
              <a:gd name="connsiteY3" fmla="*/ 328382 h 328382"/>
              <a:gd name="connsiteX4" fmla="*/ 0 w 5533747"/>
              <a:gd name="connsiteY4" fmla="*/ 324000 h 328382"/>
              <a:gd name="connsiteX5" fmla="*/ 0 w 5533747"/>
              <a:gd name="connsiteY5" fmla="*/ 0 h 328382"/>
              <a:gd name="connsiteX0" fmla="*/ 0 w 5533747"/>
              <a:gd name="connsiteY0" fmla="*/ 0 h 328382"/>
              <a:gd name="connsiteX1" fmla="*/ 5269026 w 5533747"/>
              <a:gd name="connsiteY1" fmla="*/ 9144 h 328382"/>
              <a:gd name="connsiteX2" fmla="*/ 5529265 w 5533747"/>
              <a:gd name="connsiteY2" fmla="*/ 13149 h 328382"/>
              <a:gd name="connsiteX3" fmla="*/ 5533747 w 5533747"/>
              <a:gd name="connsiteY3" fmla="*/ 328382 h 328382"/>
              <a:gd name="connsiteX4" fmla="*/ 0 w 5533747"/>
              <a:gd name="connsiteY4" fmla="*/ 324000 h 328382"/>
              <a:gd name="connsiteX5" fmla="*/ 0 w 5533747"/>
              <a:gd name="connsiteY5" fmla="*/ 0 h 328382"/>
              <a:gd name="connsiteX0" fmla="*/ 0 w 5533747"/>
              <a:gd name="connsiteY0" fmla="*/ 0 h 328382"/>
              <a:gd name="connsiteX1" fmla="*/ 5529265 w 5533747"/>
              <a:gd name="connsiteY1" fmla="*/ 13149 h 328382"/>
              <a:gd name="connsiteX2" fmla="*/ 5533747 w 5533747"/>
              <a:gd name="connsiteY2" fmla="*/ 328382 h 328382"/>
              <a:gd name="connsiteX3" fmla="*/ 0 w 5533747"/>
              <a:gd name="connsiteY3" fmla="*/ 324000 h 328382"/>
              <a:gd name="connsiteX4" fmla="*/ 0 w 5533747"/>
              <a:gd name="connsiteY4" fmla="*/ 0 h 328382"/>
              <a:gd name="connsiteX0" fmla="*/ 0 w 5533747"/>
              <a:gd name="connsiteY0" fmla="*/ 0 h 328382"/>
              <a:gd name="connsiteX1" fmla="*/ 5014699 w 5533747"/>
              <a:gd name="connsiteY1" fmla="*/ 3624 h 328382"/>
              <a:gd name="connsiteX2" fmla="*/ 5533747 w 5533747"/>
              <a:gd name="connsiteY2" fmla="*/ 328382 h 328382"/>
              <a:gd name="connsiteX3" fmla="*/ 0 w 5533747"/>
              <a:gd name="connsiteY3" fmla="*/ 324000 h 328382"/>
              <a:gd name="connsiteX4" fmla="*/ 0 w 5533747"/>
              <a:gd name="connsiteY4" fmla="*/ 0 h 328382"/>
              <a:gd name="connsiteX0" fmla="*/ 0 w 5533747"/>
              <a:gd name="connsiteY0" fmla="*/ 0 h 328382"/>
              <a:gd name="connsiteX1" fmla="*/ 5093461 w 5533747"/>
              <a:gd name="connsiteY1" fmla="*/ 8386 h 328382"/>
              <a:gd name="connsiteX2" fmla="*/ 5533747 w 5533747"/>
              <a:gd name="connsiteY2" fmla="*/ 328382 h 328382"/>
              <a:gd name="connsiteX3" fmla="*/ 0 w 5533747"/>
              <a:gd name="connsiteY3" fmla="*/ 324000 h 328382"/>
              <a:gd name="connsiteX4" fmla="*/ 0 w 5533747"/>
              <a:gd name="connsiteY4" fmla="*/ 0 h 328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3747" h="328382">
                <a:moveTo>
                  <a:pt x="0" y="0"/>
                </a:moveTo>
                <a:lnTo>
                  <a:pt x="5093461" y="8386"/>
                </a:lnTo>
                <a:lnTo>
                  <a:pt x="5533747" y="328382"/>
                </a:lnTo>
                <a:lnTo>
                  <a:pt x="0" y="324000"/>
                </a:lnTo>
                <a:lnTo>
                  <a:pt x="0" y="0"/>
                </a:lnTo>
                <a:close/>
              </a:path>
            </a:pathLst>
          </a:custGeom>
          <a:solidFill>
            <a:schemeClr val="accent2">
              <a:lumMod val="40000"/>
              <a:lumOff val="60000"/>
            </a:schemeClr>
          </a:solidFill>
          <a:ln w="19050" cap="flat" cmpd="sng" algn="ctr">
            <a:solidFill>
              <a:schemeClr val="accent2">
                <a:lumMod val="60000"/>
                <a:lumOff val="40000"/>
              </a:schemeClr>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eaLnBrk="0" hangingPunct="0">
              <a:spcBef>
                <a:spcPct val="30000"/>
              </a:spcBef>
              <a:defRPr/>
            </a:pPr>
            <a:r>
              <a:rPr kumimoji="0" lang="zh-TW" altLang="en-US" sz="1000" u="none" kern="0" dirty="0">
                <a:solidFill>
                  <a:prstClr val="black"/>
                </a:solidFill>
                <a:latin typeface="微軟正黑體" pitchFamily="34" charset="-120"/>
                <a:ea typeface="微軟正黑體" panose="020B0604030504040204" pitchFamily="34" charset="-120"/>
              </a:rPr>
              <a:t> 評估調整計畫暨執行</a:t>
            </a:r>
            <a:endParaRPr kumimoji="0" lang="en-US" altLang="zh-TW" sz="1000" u="none" kern="0" dirty="0">
              <a:solidFill>
                <a:prstClr val="black"/>
              </a:solidFill>
              <a:latin typeface="微軟正黑體" pitchFamily="34" charset="-120"/>
              <a:ea typeface="微軟正黑體" panose="020B0604030504040204" pitchFamily="34" charset="-120"/>
            </a:endParaRPr>
          </a:p>
        </p:txBody>
      </p:sp>
      <p:sp>
        <p:nvSpPr>
          <p:cNvPr id="50" name="矩形 49"/>
          <p:cNvSpPr/>
          <p:nvPr/>
        </p:nvSpPr>
        <p:spPr bwMode="auto">
          <a:xfrm>
            <a:off x="2435424" y="2327788"/>
            <a:ext cx="1158350" cy="280986"/>
          </a:xfrm>
          <a:prstGeom prst="rect">
            <a:avLst/>
          </a:prstGeom>
          <a:solidFill>
            <a:schemeClr val="accent6">
              <a:lumMod val="40000"/>
              <a:lumOff val="60000"/>
            </a:schemeClr>
          </a:solidFill>
          <a:ln w="19050" cap="flat" cmpd="sng" algn="ctr">
            <a:solidFill>
              <a:schemeClr val="accent6">
                <a:lumMod val="60000"/>
                <a:lumOff val="40000"/>
              </a:schemeClr>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r>
              <a:rPr kumimoji="0" lang="zh-TW" altLang="en-US" sz="900" u="none" kern="0" dirty="0">
                <a:solidFill>
                  <a:prstClr val="black"/>
                </a:solidFill>
                <a:latin typeface="微軟正黑體" pitchFamily="34" charset="-120"/>
                <a:ea typeface="微軟正黑體" panose="020B0604030504040204" pitchFamily="34" charset="-120"/>
              </a:rPr>
              <a:t>理賠</a:t>
            </a:r>
            <a:r>
              <a:rPr kumimoji="0" lang="en-US" altLang="zh-TW" sz="900" u="none" kern="0" dirty="0">
                <a:solidFill>
                  <a:prstClr val="black"/>
                </a:solidFill>
                <a:latin typeface="微軟正黑體" pitchFamily="34" charset="-120"/>
                <a:ea typeface="微軟正黑體" panose="020B0604030504040204" pitchFamily="34" charset="-120"/>
              </a:rPr>
              <a:t>/</a:t>
            </a:r>
            <a:r>
              <a:rPr kumimoji="0" lang="zh-TW" altLang="en-US" sz="900" u="none" kern="0" dirty="0">
                <a:solidFill>
                  <a:prstClr val="black"/>
                </a:solidFill>
                <a:latin typeface="微軟正黑體" pitchFamily="34" charset="-120"/>
                <a:ea typeface="微軟正黑體" panose="020B0604030504040204" pitchFamily="34" charset="-120"/>
              </a:rPr>
              <a:t>契變</a:t>
            </a:r>
            <a:r>
              <a:rPr kumimoji="0" lang="en-US" altLang="zh-TW" sz="900" u="none" kern="0" dirty="0">
                <a:solidFill>
                  <a:prstClr val="black"/>
                </a:solidFill>
                <a:latin typeface="微軟正黑體" pitchFamily="34" charset="-120"/>
                <a:ea typeface="微軟正黑體" panose="020B0604030504040204" pitchFamily="34" charset="-120"/>
              </a:rPr>
              <a:t>/</a:t>
            </a:r>
            <a:r>
              <a:rPr kumimoji="0" lang="zh-TW" altLang="en-US" sz="900" u="none" kern="0" dirty="0">
                <a:solidFill>
                  <a:prstClr val="black"/>
                </a:solidFill>
                <a:latin typeface="微軟正黑體" pitchFamily="34" charset="-120"/>
                <a:ea typeface="微軟正黑體" panose="020B0604030504040204" pitchFamily="34" charset="-120"/>
              </a:rPr>
              <a:t>財會訪談</a:t>
            </a:r>
            <a:endParaRPr kumimoji="0" lang="en-US" altLang="zh-TW" sz="900" u="none" kern="0" dirty="0">
              <a:solidFill>
                <a:prstClr val="black"/>
              </a:solidFill>
              <a:latin typeface="微軟正黑體" pitchFamily="34" charset="-120"/>
              <a:ea typeface="微軟正黑體" panose="020B0604030504040204" pitchFamily="34" charset="-120"/>
            </a:endParaRPr>
          </a:p>
        </p:txBody>
      </p:sp>
      <p:sp>
        <p:nvSpPr>
          <p:cNvPr id="51" name="向下箭號 8"/>
          <p:cNvSpPr/>
          <p:nvPr/>
        </p:nvSpPr>
        <p:spPr>
          <a:xfrm rot="16200000">
            <a:off x="7340700" y="1955083"/>
            <a:ext cx="488341" cy="483418"/>
          </a:xfrm>
          <a:custGeom>
            <a:avLst/>
            <a:gdLst>
              <a:gd name="connsiteX0" fmla="*/ 0 w 692332"/>
              <a:gd name="connsiteY0" fmla="*/ 241709 h 483418"/>
              <a:gd name="connsiteX1" fmla="*/ 173083 w 692332"/>
              <a:gd name="connsiteY1" fmla="*/ 241709 h 483418"/>
              <a:gd name="connsiteX2" fmla="*/ 173083 w 692332"/>
              <a:gd name="connsiteY2" fmla="*/ 0 h 483418"/>
              <a:gd name="connsiteX3" fmla="*/ 519249 w 692332"/>
              <a:gd name="connsiteY3" fmla="*/ 0 h 483418"/>
              <a:gd name="connsiteX4" fmla="*/ 519249 w 692332"/>
              <a:gd name="connsiteY4" fmla="*/ 241709 h 483418"/>
              <a:gd name="connsiteX5" fmla="*/ 692332 w 692332"/>
              <a:gd name="connsiteY5" fmla="*/ 241709 h 483418"/>
              <a:gd name="connsiteX6" fmla="*/ 346166 w 692332"/>
              <a:gd name="connsiteY6" fmla="*/ 483418 h 483418"/>
              <a:gd name="connsiteX7" fmla="*/ 0 w 692332"/>
              <a:gd name="connsiteY7" fmla="*/ 241709 h 483418"/>
              <a:gd name="connsiteX0" fmla="*/ 0 w 692332"/>
              <a:gd name="connsiteY0" fmla="*/ 241709 h 483418"/>
              <a:gd name="connsiteX1" fmla="*/ 173083 w 692332"/>
              <a:gd name="connsiteY1" fmla="*/ 241709 h 483418"/>
              <a:gd name="connsiteX2" fmla="*/ 173083 w 692332"/>
              <a:gd name="connsiteY2" fmla="*/ 119062 h 483418"/>
              <a:gd name="connsiteX3" fmla="*/ 519249 w 692332"/>
              <a:gd name="connsiteY3" fmla="*/ 0 h 483418"/>
              <a:gd name="connsiteX4" fmla="*/ 519249 w 692332"/>
              <a:gd name="connsiteY4" fmla="*/ 241709 h 483418"/>
              <a:gd name="connsiteX5" fmla="*/ 692332 w 692332"/>
              <a:gd name="connsiteY5" fmla="*/ 241709 h 483418"/>
              <a:gd name="connsiteX6" fmla="*/ 346166 w 692332"/>
              <a:gd name="connsiteY6" fmla="*/ 483418 h 483418"/>
              <a:gd name="connsiteX7" fmla="*/ 0 w 692332"/>
              <a:gd name="connsiteY7" fmla="*/ 241709 h 483418"/>
              <a:gd name="connsiteX0" fmla="*/ 0 w 692332"/>
              <a:gd name="connsiteY0" fmla="*/ 241709 h 483418"/>
              <a:gd name="connsiteX1" fmla="*/ 173083 w 692332"/>
              <a:gd name="connsiteY1" fmla="*/ 241709 h 483418"/>
              <a:gd name="connsiteX2" fmla="*/ 173082 w 692332"/>
              <a:gd name="connsiteY2" fmla="*/ 91904 h 483418"/>
              <a:gd name="connsiteX3" fmla="*/ 519249 w 692332"/>
              <a:gd name="connsiteY3" fmla="*/ 0 h 483418"/>
              <a:gd name="connsiteX4" fmla="*/ 519249 w 692332"/>
              <a:gd name="connsiteY4" fmla="*/ 241709 h 483418"/>
              <a:gd name="connsiteX5" fmla="*/ 692332 w 692332"/>
              <a:gd name="connsiteY5" fmla="*/ 241709 h 483418"/>
              <a:gd name="connsiteX6" fmla="*/ 346166 w 692332"/>
              <a:gd name="connsiteY6" fmla="*/ 483418 h 483418"/>
              <a:gd name="connsiteX7" fmla="*/ 0 w 692332"/>
              <a:gd name="connsiteY7" fmla="*/ 241709 h 48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332" h="483418">
                <a:moveTo>
                  <a:pt x="0" y="241709"/>
                </a:moveTo>
                <a:lnTo>
                  <a:pt x="173083" y="241709"/>
                </a:lnTo>
                <a:cubicBezTo>
                  <a:pt x="173083" y="191774"/>
                  <a:pt x="173082" y="141839"/>
                  <a:pt x="173082" y="91904"/>
                </a:cubicBezTo>
                <a:lnTo>
                  <a:pt x="519249" y="0"/>
                </a:lnTo>
                <a:lnTo>
                  <a:pt x="519249" y="241709"/>
                </a:lnTo>
                <a:lnTo>
                  <a:pt x="692332" y="241709"/>
                </a:lnTo>
                <a:lnTo>
                  <a:pt x="346166" y="483418"/>
                </a:lnTo>
                <a:lnTo>
                  <a:pt x="0" y="241709"/>
                </a:lnTo>
                <a:close/>
              </a:path>
            </a:pathLst>
          </a:custGeom>
          <a:solidFill>
            <a:schemeClr val="accent6">
              <a:lumMod val="40000"/>
              <a:lumOff val="60000"/>
            </a:schemeClr>
          </a:solidFill>
          <a:ln w="19050" cap="flat" cmpd="sng" algn="ctr">
            <a:solidFill>
              <a:schemeClr val="accent6">
                <a:lumMod val="60000"/>
                <a:lumOff val="40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pPr>
            <a:endParaRPr kumimoji="0" lang="zh-TW" altLang="en-US" sz="1050" u="none" kern="0" dirty="0">
              <a:solidFill>
                <a:prstClr val="black"/>
              </a:solidFill>
              <a:latin typeface="微軟正黑體" panose="020B0604030504040204" pitchFamily="34" charset="-120"/>
              <a:ea typeface="微軟正黑體" panose="020B0604030504040204" pitchFamily="34" charset="-120"/>
            </a:endParaRPr>
          </a:p>
        </p:txBody>
      </p:sp>
      <p:sp>
        <p:nvSpPr>
          <p:cNvPr id="52" name="矩形 51"/>
          <p:cNvSpPr/>
          <p:nvPr/>
        </p:nvSpPr>
        <p:spPr bwMode="auto">
          <a:xfrm>
            <a:off x="3593774" y="2327789"/>
            <a:ext cx="613410" cy="280986"/>
          </a:xfrm>
          <a:prstGeom prst="rect">
            <a:avLst/>
          </a:prstGeom>
          <a:solidFill>
            <a:schemeClr val="accent6">
              <a:lumMod val="40000"/>
              <a:lumOff val="60000"/>
            </a:schemeClr>
          </a:solidFill>
          <a:ln w="19050" cap="flat" cmpd="sng" algn="ctr">
            <a:solidFill>
              <a:schemeClr val="accent6">
                <a:lumMod val="60000"/>
                <a:lumOff val="40000"/>
              </a:schemeClr>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r>
              <a:rPr kumimoji="0" lang="zh-TW" altLang="en-US" sz="900" u="none" kern="0" dirty="0">
                <a:solidFill>
                  <a:prstClr val="black"/>
                </a:solidFill>
                <a:latin typeface="微軟正黑體" pitchFamily="34" charset="-120"/>
                <a:ea typeface="微軟正黑體" panose="020B0604030504040204" pitchFamily="34" charset="-120"/>
              </a:rPr>
              <a:t>新契約 </a:t>
            </a:r>
            <a:r>
              <a:rPr kumimoji="0" lang="en-US" altLang="zh-TW" sz="900" u="none" kern="0" dirty="0">
                <a:solidFill>
                  <a:prstClr val="black"/>
                </a:solidFill>
                <a:latin typeface="微軟正黑體" pitchFamily="34" charset="-120"/>
                <a:ea typeface="微軟正黑體" panose="020B0604030504040204" pitchFamily="34" charset="-120"/>
              </a:rPr>
              <a:t>/</a:t>
            </a:r>
          </a:p>
          <a:p>
            <a:pPr algn="ctr" fontAlgn="auto">
              <a:spcBef>
                <a:spcPts val="0"/>
              </a:spcBef>
              <a:spcAft>
                <a:spcPts val="0"/>
              </a:spcAft>
              <a:defRPr/>
            </a:pPr>
            <a:r>
              <a:rPr kumimoji="0" lang="zh-TW" altLang="en-US" sz="900" u="none" kern="0" dirty="0">
                <a:solidFill>
                  <a:prstClr val="black"/>
                </a:solidFill>
                <a:latin typeface="微軟正黑體" pitchFamily="34" charset="-120"/>
                <a:ea typeface="微軟正黑體" panose="020B0604030504040204" pitchFamily="34" charset="-120"/>
              </a:rPr>
              <a:t>給付訪談</a:t>
            </a:r>
            <a:endParaRPr kumimoji="0" lang="en-US" altLang="zh-TW" sz="900" u="none" kern="0" dirty="0">
              <a:solidFill>
                <a:prstClr val="black"/>
              </a:solidFill>
              <a:latin typeface="微軟正黑體" pitchFamily="34" charset="-120"/>
              <a:ea typeface="微軟正黑體" panose="020B0604030504040204" pitchFamily="34" charset="-120"/>
            </a:endParaRPr>
          </a:p>
        </p:txBody>
      </p:sp>
      <p:sp>
        <p:nvSpPr>
          <p:cNvPr id="53" name="矩形 52"/>
          <p:cNvSpPr/>
          <p:nvPr/>
        </p:nvSpPr>
        <p:spPr bwMode="auto">
          <a:xfrm>
            <a:off x="4207184" y="2327788"/>
            <a:ext cx="1182980" cy="280986"/>
          </a:xfrm>
          <a:prstGeom prst="rect">
            <a:avLst/>
          </a:prstGeom>
          <a:solidFill>
            <a:schemeClr val="accent6">
              <a:lumMod val="40000"/>
              <a:lumOff val="60000"/>
            </a:schemeClr>
          </a:solidFill>
          <a:ln w="19050" cap="flat" cmpd="sng" algn="ctr">
            <a:solidFill>
              <a:schemeClr val="accent6">
                <a:lumMod val="60000"/>
                <a:lumOff val="40000"/>
              </a:schemeClr>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r>
              <a:rPr kumimoji="0" lang="zh-TW" altLang="en-US" sz="900" u="none" kern="0" dirty="0">
                <a:solidFill>
                  <a:prstClr val="black"/>
                </a:solidFill>
                <a:latin typeface="微軟正黑體" pitchFamily="34" charset="-120"/>
                <a:ea typeface="微軟正黑體" panose="020B0604030504040204" pitchFamily="34" charset="-120"/>
              </a:rPr>
              <a:t>佣獎</a:t>
            </a:r>
            <a:r>
              <a:rPr kumimoji="0" lang="en-US" altLang="zh-TW" sz="900" u="none" kern="0" dirty="0">
                <a:solidFill>
                  <a:prstClr val="black"/>
                </a:solidFill>
                <a:latin typeface="微軟正黑體" pitchFamily="34" charset="-120"/>
                <a:ea typeface="微軟正黑體" panose="020B0604030504040204" pitchFamily="34" charset="-120"/>
              </a:rPr>
              <a:t>/</a:t>
            </a:r>
            <a:r>
              <a:rPr kumimoji="0" lang="zh-TW" altLang="en-US" sz="900" u="none" kern="0" dirty="0">
                <a:solidFill>
                  <a:prstClr val="black"/>
                </a:solidFill>
                <a:latin typeface="微軟正黑體" pitchFamily="34" charset="-120"/>
                <a:ea typeface="微軟正黑體" panose="020B0604030504040204" pitchFamily="34" charset="-120"/>
              </a:rPr>
              <a:t>團險</a:t>
            </a:r>
            <a:r>
              <a:rPr kumimoji="0" lang="en-US" altLang="zh-TW" sz="900" u="none" kern="0" dirty="0">
                <a:solidFill>
                  <a:prstClr val="black"/>
                </a:solidFill>
                <a:latin typeface="微軟正黑體" pitchFamily="34" charset="-120"/>
                <a:ea typeface="微軟正黑體" panose="020B0604030504040204" pitchFamily="34" charset="-120"/>
              </a:rPr>
              <a:t>/</a:t>
            </a:r>
            <a:r>
              <a:rPr kumimoji="0" lang="zh-TW" altLang="en-US" sz="900" u="none" kern="0" dirty="0">
                <a:solidFill>
                  <a:prstClr val="black"/>
                </a:solidFill>
                <a:latin typeface="微軟正黑體" pitchFamily="34" charset="-120"/>
                <a:ea typeface="微軟正黑體" panose="020B0604030504040204" pitchFamily="34" charset="-120"/>
              </a:rPr>
              <a:t>續期訪談</a:t>
            </a:r>
            <a:endParaRPr kumimoji="0" lang="en-US" altLang="zh-TW" sz="900" u="none" kern="0" dirty="0">
              <a:solidFill>
                <a:prstClr val="black"/>
              </a:solidFill>
              <a:latin typeface="微軟正黑體" pitchFamily="34" charset="-120"/>
              <a:ea typeface="微軟正黑體" panose="020B0604030504040204" pitchFamily="34" charset="-120"/>
            </a:endParaRPr>
          </a:p>
        </p:txBody>
      </p:sp>
      <p:sp>
        <p:nvSpPr>
          <p:cNvPr id="54" name="矩形 53"/>
          <p:cNvSpPr/>
          <p:nvPr/>
        </p:nvSpPr>
        <p:spPr bwMode="auto">
          <a:xfrm>
            <a:off x="5379076" y="2327807"/>
            <a:ext cx="652014" cy="280985"/>
          </a:xfrm>
          <a:prstGeom prst="rect">
            <a:avLst/>
          </a:prstGeom>
          <a:solidFill>
            <a:schemeClr val="accent6">
              <a:lumMod val="40000"/>
              <a:lumOff val="60000"/>
            </a:schemeClr>
          </a:solidFill>
          <a:ln w="19050" cap="flat" cmpd="sng" algn="ctr">
            <a:solidFill>
              <a:schemeClr val="accent6">
                <a:lumMod val="60000"/>
                <a:lumOff val="40000"/>
              </a:schemeClr>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r>
              <a:rPr kumimoji="0" lang="zh-TW" altLang="en-US" sz="900" u="none" kern="0" dirty="0">
                <a:solidFill>
                  <a:prstClr val="black"/>
                </a:solidFill>
                <a:latin typeface="微軟正黑體" pitchFamily="34" charset="-120"/>
                <a:ea typeface="微軟正黑體" panose="020B0604030504040204" pitchFamily="34" charset="-120"/>
              </a:rPr>
              <a:t>貸款 </a:t>
            </a:r>
            <a:r>
              <a:rPr kumimoji="0" lang="en-US" altLang="zh-TW" sz="900" u="none" kern="0" dirty="0">
                <a:solidFill>
                  <a:prstClr val="black"/>
                </a:solidFill>
                <a:latin typeface="微軟正黑體" pitchFamily="34" charset="-120"/>
                <a:ea typeface="微軟正黑體" panose="020B0604030504040204" pitchFamily="34" charset="-120"/>
              </a:rPr>
              <a:t>/</a:t>
            </a:r>
          </a:p>
          <a:p>
            <a:pPr algn="ctr" fontAlgn="auto">
              <a:spcBef>
                <a:spcPts val="0"/>
              </a:spcBef>
              <a:spcAft>
                <a:spcPts val="0"/>
              </a:spcAft>
              <a:defRPr/>
            </a:pPr>
            <a:r>
              <a:rPr kumimoji="0" lang="zh-TW" altLang="en-US" sz="900" u="none" kern="0" dirty="0">
                <a:solidFill>
                  <a:prstClr val="black"/>
                </a:solidFill>
                <a:latin typeface="微軟正黑體" pitchFamily="34" charset="-120"/>
                <a:ea typeface="微軟正黑體" panose="020B0604030504040204" pitchFamily="34" charset="-120"/>
              </a:rPr>
              <a:t>精算訪談</a:t>
            </a:r>
            <a:endParaRPr kumimoji="0" lang="en-US" altLang="zh-TW" sz="900" u="none" kern="0" dirty="0">
              <a:solidFill>
                <a:prstClr val="black"/>
              </a:solidFill>
              <a:latin typeface="微軟正黑體" pitchFamily="34" charset="-120"/>
              <a:ea typeface="微軟正黑體" panose="020B0604030504040204" pitchFamily="34" charset="-120"/>
            </a:endParaRPr>
          </a:p>
        </p:txBody>
      </p:sp>
      <p:sp>
        <p:nvSpPr>
          <p:cNvPr id="41" name="矩形 40"/>
          <p:cNvSpPr/>
          <p:nvPr/>
        </p:nvSpPr>
        <p:spPr bwMode="auto">
          <a:xfrm>
            <a:off x="6035828" y="2327788"/>
            <a:ext cx="1194118" cy="280986"/>
          </a:xfrm>
          <a:prstGeom prst="rect">
            <a:avLst/>
          </a:prstGeom>
          <a:solidFill>
            <a:schemeClr val="accent6">
              <a:lumMod val="40000"/>
              <a:lumOff val="60000"/>
            </a:schemeClr>
          </a:solidFill>
          <a:ln w="19050" cap="flat" cmpd="sng" algn="ctr">
            <a:solidFill>
              <a:schemeClr val="accent6">
                <a:lumMod val="60000"/>
                <a:lumOff val="40000"/>
              </a:schemeClr>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auto">
              <a:spcBef>
                <a:spcPts val="0"/>
              </a:spcBef>
              <a:spcAft>
                <a:spcPts val="0"/>
              </a:spcAft>
              <a:defRPr/>
            </a:pPr>
            <a:r>
              <a:rPr kumimoji="0" lang="zh-TW" altLang="en-US" sz="900" u="none" kern="0" dirty="0">
                <a:solidFill>
                  <a:prstClr val="black"/>
                </a:solidFill>
                <a:latin typeface="微軟正黑體" pitchFamily="34" charset="-120"/>
                <a:ea typeface="微軟正黑體" panose="020B0604030504040204" pitchFamily="34" charset="-120"/>
              </a:rPr>
              <a:t>再保</a:t>
            </a:r>
            <a:r>
              <a:rPr kumimoji="0" lang="en-US" altLang="zh-TW" sz="900" u="none" kern="0" dirty="0">
                <a:solidFill>
                  <a:prstClr val="black"/>
                </a:solidFill>
                <a:latin typeface="微軟正黑體" pitchFamily="34" charset="-120"/>
                <a:ea typeface="微軟正黑體" panose="020B0604030504040204" pitchFamily="34" charset="-120"/>
              </a:rPr>
              <a:t>/</a:t>
            </a:r>
            <a:r>
              <a:rPr kumimoji="0" lang="zh-TW" altLang="en-US" sz="900" u="none" kern="0" dirty="0">
                <a:solidFill>
                  <a:prstClr val="black"/>
                </a:solidFill>
                <a:latin typeface="微軟正黑體" pitchFamily="34" charset="-120"/>
                <a:ea typeface="微軟正黑體" panose="020B0604030504040204" pitchFamily="34" charset="-120"/>
              </a:rPr>
              <a:t>投資型訪談</a:t>
            </a:r>
            <a:endParaRPr kumimoji="0" lang="en-US" altLang="zh-TW" sz="900" u="none" kern="0" dirty="0">
              <a:solidFill>
                <a:prstClr val="black"/>
              </a:solidFill>
              <a:latin typeface="微軟正黑體" pitchFamily="34" charset="-120"/>
              <a:ea typeface="微軟正黑體" panose="020B0604030504040204" pitchFamily="34" charset="-120"/>
            </a:endParaRPr>
          </a:p>
        </p:txBody>
      </p:sp>
      <p:sp>
        <p:nvSpPr>
          <p:cNvPr id="5" name="五邊形 4"/>
          <p:cNvSpPr/>
          <p:nvPr/>
        </p:nvSpPr>
        <p:spPr>
          <a:xfrm>
            <a:off x="683568" y="2151157"/>
            <a:ext cx="380542" cy="369418"/>
          </a:xfrm>
          <a:prstGeom prst="homePlate">
            <a:avLst/>
          </a:prstGeom>
          <a:solidFill>
            <a:schemeClr val="accent2">
              <a:lumMod val="20000"/>
              <a:lumOff val="80000"/>
            </a:schemeClr>
          </a:solidFill>
          <a:ln w="12700">
            <a:solidFill>
              <a:srgbClr val="C6605E"/>
            </a:solidFill>
          </a:ln>
        </p:spPr>
        <p:txBody>
          <a:bodyPr wrap="square" rtlCol="0" anchor="ctr">
            <a:spAutoFit/>
          </a:bodyPr>
          <a:lstStyle/>
          <a:p>
            <a:pPr algn="ctr"/>
            <a:r>
              <a:rPr lang="zh-TW" altLang="en-US" sz="900" b="1" u="none" dirty="0">
                <a:solidFill>
                  <a:prstClr val="black"/>
                </a:solidFill>
                <a:latin typeface="微軟正黑體" panose="020B0604030504040204" pitchFamily="34" charset="-120"/>
                <a:ea typeface="微軟正黑體" panose="020B0604030504040204" pitchFamily="34" charset="-120"/>
              </a:rPr>
              <a:t>調整</a:t>
            </a:r>
          </a:p>
        </p:txBody>
      </p:sp>
      <p:sp>
        <p:nvSpPr>
          <p:cNvPr id="56" name="五邊形 55"/>
          <p:cNvSpPr/>
          <p:nvPr/>
        </p:nvSpPr>
        <p:spPr>
          <a:xfrm>
            <a:off x="683568" y="2731608"/>
            <a:ext cx="380542" cy="369418"/>
          </a:xfrm>
          <a:prstGeom prst="homePlate">
            <a:avLst/>
          </a:prstGeom>
          <a:solidFill>
            <a:srgbClr val="FFFF99"/>
          </a:solidFill>
          <a:ln w="12700">
            <a:solidFill>
              <a:srgbClr val="C6605E"/>
            </a:solidFill>
          </a:ln>
        </p:spPr>
        <p:txBody>
          <a:bodyPr wrap="square" rtlCol="0" anchor="ctr">
            <a:spAutoFit/>
          </a:bodyPr>
          <a:lstStyle/>
          <a:p>
            <a:pPr algn="ctr"/>
            <a:r>
              <a:rPr lang="zh-TW" altLang="en-US" sz="900" b="1" u="none" dirty="0">
                <a:solidFill>
                  <a:prstClr val="black"/>
                </a:solidFill>
                <a:latin typeface="微軟正黑體" panose="020B0604030504040204" pitchFamily="34" charset="-120"/>
                <a:ea typeface="微軟正黑體" panose="020B0604030504040204" pitchFamily="34" charset="-120"/>
              </a:rPr>
              <a:t>評估</a:t>
            </a:r>
          </a:p>
        </p:txBody>
      </p:sp>
      <p:sp>
        <p:nvSpPr>
          <p:cNvPr id="58" name="五邊形 57"/>
          <p:cNvSpPr/>
          <p:nvPr/>
        </p:nvSpPr>
        <p:spPr>
          <a:xfrm>
            <a:off x="683568" y="3823292"/>
            <a:ext cx="380542" cy="369418"/>
          </a:xfrm>
          <a:prstGeom prst="homePlate">
            <a:avLst/>
          </a:prstGeom>
          <a:solidFill>
            <a:schemeClr val="accent2">
              <a:lumMod val="75000"/>
            </a:schemeClr>
          </a:solidFill>
          <a:ln w="12700">
            <a:solidFill>
              <a:srgbClr val="C6605E"/>
            </a:solidFill>
          </a:ln>
        </p:spPr>
        <p:txBody>
          <a:bodyPr wrap="square" rtlCol="0" anchor="ctr">
            <a:spAutoFit/>
          </a:bodyPr>
          <a:lstStyle/>
          <a:p>
            <a:pPr algn="ctr"/>
            <a:r>
              <a:rPr lang="zh-TW" altLang="en-US" sz="900" b="1" u="none" dirty="0">
                <a:solidFill>
                  <a:prstClr val="white"/>
                </a:solidFill>
                <a:latin typeface="微軟正黑體" panose="020B0604030504040204" pitchFamily="34" charset="-120"/>
                <a:ea typeface="微軟正黑體" panose="020B0604030504040204" pitchFamily="34" charset="-120"/>
              </a:rPr>
              <a:t>外購</a:t>
            </a:r>
          </a:p>
        </p:txBody>
      </p:sp>
      <p:sp>
        <p:nvSpPr>
          <p:cNvPr id="59" name="五邊形 58"/>
          <p:cNvSpPr/>
          <p:nvPr/>
        </p:nvSpPr>
        <p:spPr>
          <a:xfrm>
            <a:off x="682721" y="3273048"/>
            <a:ext cx="380542" cy="369418"/>
          </a:xfrm>
          <a:prstGeom prst="homePlate">
            <a:avLst/>
          </a:prstGeom>
          <a:solidFill>
            <a:schemeClr val="accent2">
              <a:lumMod val="20000"/>
              <a:lumOff val="80000"/>
            </a:schemeClr>
          </a:solidFill>
          <a:ln w="12700">
            <a:solidFill>
              <a:srgbClr val="C6605E"/>
            </a:solidFill>
          </a:ln>
        </p:spPr>
        <p:txBody>
          <a:bodyPr wrap="square" rtlCol="0" anchor="ctr">
            <a:spAutoFit/>
          </a:bodyPr>
          <a:lstStyle/>
          <a:p>
            <a:pPr algn="ctr"/>
            <a:r>
              <a:rPr lang="zh-TW" altLang="en-US" sz="900" b="1" u="none" dirty="0">
                <a:solidFill>
                  <a:prstClr val="black"/>
                </a:solidFill>
                <a:latin typeface="微軟正黑體" panose="020B0604030504040204" pitchFamily="34" charset="-120"/>
                <a:ea typeface="微軟正黑體" panose="020B0604030504040204" pitchFamily="34" charset="-120"/>
              </a:rPr>
              <a:t>調整</a:t>
            </a:r>
          </a:p>
        </p:txBody>
      </p:sp>
      <p:sp>
        <p:nvSpPr>
          <p:cNvPr id="55" name="文字方塊 54"/>
          <p:cNvSpPr txBox="1"/>
          <p:nvPr/>
        </p:nvSpPr>
        <p:spPr>
          <a:xfrm>
            <a:off x="205180" y="6247497"/>
            <a:ext cx="6553985" cy="312967"/>
          </a:xfrm>
          <a:prstGeom prst="rect">
            <a:avLst/>
          </a:prstGeom>
          <a:noFill/>
        </p:spPr>
        <p:txBody>
          <a:bodyPr wrap="square" anchor="ctr" anchorCtr="0">
            <a:noAutofit/>
          </a:bodyPr>
          <a:lstStyle/>
          <a:p>
            <a:pPr marL="0" lvl="1">
              <a:lnSpc>
                <a:spcPct val="110000"/>
              </a:lnSpc>
              <a:spcBef>
                <a:spcPts val="600"/>
              </a:spcBef>
              <a:buClr>
                <a:srgbClr val="C00000"/>
              </a:buClr>
              <a:defRPr/>
            </a:pPr>
            <a:r>
              <a:rPr lang="zh-TW" altLang="en-US" sz="1400" b="1" u="none" dirty="0">
                <a:solidFill>
                  <a:prstClr val="black"/>
                </a:solidFill>
                <a:latin typeface="微軟正黑體" pitchFamily="34" charset="-120"/>
                <a:ea typeface="微軟正黑體" panose="020B0604030504040204" pitchFamily="34" charset="-120"/>
              </a:rPr>
              <a:t>註：</a:t>
            </a:r>
            <a:r>
              <a:rPr lang="en-US" altLang="zh-TW" sz="1400" b="1" u="none" dirty="0">
                <a:solidFill>
                  <a:prstClr val="black"/>
                </a:solidFill>
                <a:latin typeface="微軟正黑體" pitchFamily="34" charset="-120"/>
                <a:ea typeface="微軟正黑體" panose="020B0604030504040204" pitchFamily="34" charset="-120"/>
              </a:rPr>
              <a:t>IFRS17</a:t>
            </a:r>
            <a:r>
              <a:rPr lang="zh-TW" altLang="en-US" sz="1400" b="1" u="none" dirty="0">
                <a:solidFill>
                  <a:prstClr val="black"/>
                </a:solidFill>
                <a:latin typeface="微軟正黑體" pitchFamily="34" charset="-120"/>
                <a:ea typeface="微軟正黑體" panose="020B0604030504040204" pitchFamily="34" charset="-120"/>
              </a:rPr>
              <a:t> </a:t>
            </a:r>
            <a:r>
              <a:rPr lang="en-US" altLang="zh-TW" sz="1400" b="1" u="none" dirty="0">
                <a:solidFill>
                  <a:prstClr val="black"/>
                </a:solidFill>
                <a:latin typeface="微軟正黑體" pitchFamily="34" charset="-120"/>
                <a:ea typeface="微軟正黑體" panose="020B0604030504040204" pitchFamily="34" charset="-120"/>
              </a:rPr>
              <a:t>Data Hub</a:t>
            </a:r>
            <a:r>
              <a:rPr lang="zh-TW" altLang="en-US" sz="1400" b="1" u="none" dirty="0">
                <a:solidFill>
                  <a:prstClr val="black"/>
                </a:solidFill>
                <a:latin typeface="微軟正黑體" pitchFamily="34" charset="-120"/>
                <a:ea typeface="微軟正黑體" panose="020B0604030504040204" pitchFamily="34" charset="-120"/>
              </a:rPr>
              <a:t>預計明年啟動</a:t>
            </a:r>
            <a:endParaRPr lang="en-US" altLang="zh-TW" sz="1400" b="1" u="none" dirty="0">
              <a:solidFill>
                <a:prstClr val="black"/>
              </a:solidFill>
              <a:latin typeface="微軟正黑體" pitchFamily="34" charset="-120"/>
              <a:ea typeface="微軟正黑體" panose="020B0604030504040204" pitchFamily="34" charset="-120"/>
            </a:endParaRPr>
          </a:p>
        </p:txBody>
      </p:sp>
    </p:spTree>
    <p:extLst>
      <p:ext uri="{BB962C8B-B14F-4D97-AF65-F5344CB8AC3E}">
        <p14:creationId xmlns:p14="http://schemas.microsoft.com/office/powerpoint/2010/main" val="2826171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1"/>
          <p:cNvSpPr/>
          <p:nvPr/>
        </p:nvSpPr>
        <p:spPr>
          <a:xfrm>
            <a:off x="0" y="3"/>
            <a:ext cx="3203848" cy="6858000"/>
          </a:xfrm>
          <a:prstGeom prst="rect">
            <a:avLst/>
          </a:prstGeom>
          <a:solidFill>
            <a:srgbClr val="C00000"/>
          </a:solidFill>
          <a:ln w="12700" cap="flat" cmpd="sng" algn="ctr">
            <a:noFill/>
            <a:prstDash val="solid"/>
            <a:miter lim="800000"/>
          </a:ln>
          <a:effectLst/>
        </p:spPr>
        <p:txBody>
          <a:bodyPr rtlCol="0" anchor="ctr"/>
          <a:lstStyle/>
          <a:p>
            <a:pPr algn="ctr" fontAlgn="auto">
              <a:spcBef>
                <a:spcPts val="0"/>
              </a:spcBef>
              <a:spcAft>
                <a:spcPts val="0"/>
              </a:spcAft>
              <a:defRPr/>
            </a:pPr>
            <a:endParaRPr kumimoji="0" lang="en-US" sz="1400" b="1" u="none" kern="0">
              <a:solidFill>
                <a:sysClr val="window" lastClr="FFFFFF"/>
              </a:solidFill>
              <a:latin typeface="微軟正黑體" pitchFamily="34" charset="-120"/>
              <a:ea typeface="微軟正黑體" pitchFamily="34" charset="-120"/>
            </a:endParaRPr>
          </a:p>
        </p:txBody>
      </p:sp>
      <p:sp>
        <p:nvSpPr>
          <p:cNvPr id="56" name="Text Placeholder 3"/>
          <p:cNvSpPr txBox="1">
            <a:spLocks/>
          </p:cNvSpPr>
          <p:nvPr/>
        </p:nvSpPr>
        <p:spPr>
          <a:xfrm>
            <a:off x="107504" y="765545"/>
            <a:ext cx="2957512" cy="73883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fontAlgn="auto">
              <a:spcBef>
                <a:spcPct val="20000"/>
              </a:spcBef>
              <a:spcAft>
                <a:spcPts val="0"/>
              </a:spcAft>
              <a:defRPr/>
            </a:pPr>
            <a:r>
              <a:rPr kumimoji="0" lang="en-US" altLang="zh-TW" sz="4800" b="1" i="1" u="none" kern="0" dirty="0" smtClean="0">
                <a:solidFill>
                  <a:sysClr val="window" lastClr="FFFFFF"/>
                </a:solidFill>
                <a:latin typeface="微軟正黑體" pitchFamily="34" charset="-120"/>
                <a:ea typeface="微軟正黑體" pitchFamily="34" charset="-120"/>
              </a:rPr>
              <a:t>Topic </a:t>
            </a:r>
            <a:r>
              <a:rPr kumimoji="0" lang="en-US" altLang="zh-TW" sz="4800" b="1" i="1" u="none" kern="0" dirty="0">
                <a:solidFill>
                  <a:sysClr val="window" lastClr="FFFFFF"/>
                </a:solidFill>
                <a:latin typeface="微軟正黑體" pitchFamily="34" charset="-120"/>
                <a:ea typeface="微軟正黑體" pitchFamily="34" charset="-120"/>
              </a:rPr>
              <a:t>4</a:t>
            </a:r>
            <a:r>
              <a:rPr kumimoji="0" lang="en-US" altLang="zh-TW" sz="4800" b="1" i="1" u="none" kern="0" dirty="0" smtClean="0">
                <a:solidFill>
                  <a:sysClr val="window" lastClr="FFFFFF"/>
                </a:solidFill>
                <a:latin typeface="微軟正黑體" pitchFamily="34" charset="-120"/>
                <a:ea typeface="微軟正黑體" pitchFamily="34" charset="-120"/>
              </a:rPr>
              <a:t>.</a:t>
            </a:r>
            <a:endParaRPr kumimoji="0" lang="en-US" sz="4800" b="1" i="1" u="none" kern="0" dirty="0">
              <a:solidFill>
                <a:sysClr val="window" lastClr="FFFFFF"/>
              </a:solidFill>
              <a:latin typeface="微軟正黑體" pitchFamily="34" charset="-120"/>
              <a:ea typeface="微軟正黑體" pitchFamily="34" charset="-120"/>
            </a:endParaRPr>
          </a:p>
        </p:txBody>
      </p:sp>
      <p:sp>
        <p:nvSpPr>
          <p:cNvPr id="51" name="文字方塊 50"/>
          <p:cNvSpPr txBox="1"/>
          <p:nvPr/>
        </p:nvSpPr>
        <p:spPr>
          <a:xfrm>
            <a:off x="3203848" y="1878879"/>
            <a:ext cx="5904656" cy="831189"/>
          </a:xfrm>
          <a:prstGeom prst="rect">
            <a:avLst/>
          </a:prstGeom>
          <a:noFill/>
        </p:spPr>
        <p:txBody>
          <a:bodyPr wrap="square" rtlCol="0">
            <a:spAutoFit/>
          </a:bodyPr>
          <a:lstStyle/>
          <a:p>
            <a:r>
              <a:rPr lang="zh-TW" altLang="en-US" sz="4800" b="1" u="none" dirty="0" smtClean="0">
                <a:solidFill>
                  <a:srgbClr val="C00000"/>
                </a:solidFill>
                <a:latin typeface="微軟正黑體" pitchFamily="34" charset="-120"/>
                <a:ea typeface="微軟正黑體" pitchFamily="34" charset="-120"/>
              </a:rPr>
              <a:t>系統面的調整</a:t>
            </a:r>
            <a:endParaRPr lang="zh-TW" altLang="en-US" sz="4800" b="1" u="none" dirty="0">
              <a:solidFill>
                <a:srgbClr val="C00000"/>
              </a:solidFill>
              <a:latin typeface="微軟正黑體" pitchFamily="34" charset="-120"/>
              <a:ea typeface="微軟正黑體" pitchFamily="34" charset="-120"/>
            </a:endParaRPr>
          </a:p>
        </p:txBody>
      </p:sp>
      <p:grpSp>
        <p:nvGrpSpPr>
          <p:cNvPr id="2" name="群組 1"/>
          <p:cNvGrpSpPr/>
          <p:nvPr/>
        </p:nvGrpSpPr>
        <p:grpSpPr>
          <a:xfrm>
            <a:off x="3923928" y="3205592"/>
            <a:ext cx="4176464" cy="1214356"/>
            <a:chOff x="3347864" y="3205532"/>
            <a:chExt cx="4176464" cy="1214355"/>
          </a:xfrm>
        </p:grpSpPr>
        <p:sp>
          <p:nvSpPr>
            <p:cNvPr id="63" name="Rectangle 76"/>
            <p:cNvSpPr/>
            <p:nvPr/>
          </p:nvSpPr>
          <p:spPr>
            <a:xfrm>
              <a:off x="3347864" y="3205532"/>
              <a:ext cx="4176464" cy="1214355"/>
            </a:xfrm>
            <a:prstGeom prst="rect">
              <a:avLst/>
            </a:prstGeom>
            <a:noFill/>
            <a:ln w="12700" cap="flat" cmpd="sng" algn="ctr">
              <a:noFill/>
              <a:prstDash val="solid"/>
              <a:miter lim="800000"/>
            </a:ln>
            <a:effectLst/>
          </p:spPr>
          <p:txBody>
            <a:bodyPr lIns="0" rtlCol="0" anchor="t"/>
            <a:lstStyle/>
            <a:p>
              <a:pPr fontAlgn="auto">
                <a:spcBef>
                  <a:spcPts val="600"/>
                </a:spcBef>
                <a:spcAft>
                  <a:spcPts val="300"/>
                </a:spcAft>
                <a:defRPr/>
              </a:pPr>
              <a:r>
                <a:rPr kumimoji="0" lang="en-US" altLang="zh-TW" sz="2800" b="1" u="none" kern="0" dirty="0">
                  <a:solidFill>
                    <a:srgbClr val="C00000"/>
                  </a:solidFill>
                  <a:latin typeface="微軟正黑體" pitchFamily="34" charset="-120"/>
                  <a:ea typeface="微軟正黑體" pitchFamily="34" charset="-120"/>
                  <a:cs typeface="微軟正黑體 Light" pitchFamily="34" charset="-120"/>
                </a:rPr>
                <a:t>01</a:t>
              </a:r>
              <a:r>
                <a:rPr kumimoji="0" lang="zh-TW" altLang="en-US" sz="2800" b="1" u="none" kern="0" dirty="0">
                  <a:solidFill>
                    <a:srgbClr val="C00000"/>
                  </a:solidFill>
                  <a:latin typeface="微軟正黑體" pitchFamily="34" charset="-120"/>
                  <a:ea typeface="微軟正黑體" pitchFamily="34" charset="-120"/>
                  <a:cs typeface="微軟正黑體 Light" pitchFamily="34" charset="-120"/>
                </a:rPr>
                <a:t>   </a:t>
              </a:r>
              <a:r>
                <a:rPr kumimoji="0" lang="zh-TW" altLang="en-US" sz="2800" b="1" u="none" kern="0" dirty="0" smtClean="0">
                  <a:solidFill>
                    <a:prstClr val="black"/>
                  </a:solidFill>
                  <a:latin typeface="微軟正黑體" pitchFamily="34" charset="-120"/>
                  <a:ea typeface="微軟正黑體" pitchFamily="34" charset="-120"/>
                  <a:cs typeface="微軟正黑體 Light" pitchFamily="34" charset="-120"/>
                </a:rPr>
                <a:t>架構</a:t>
              </a:r>
              <a:r>
                <a:rPr kumimoji="0" lang="zh-TW" altLang="en-US" sz="2800" b="1" u="none" kern="0" dirty="0">
                  <a:solidFill>
                    <a:prstClr val="black"/>
                  </a:solidFill>
                  <a:latin typeface="微軟正黑體" pitchFamily="34" charset="-120"/>
                  <a:ea typeface="微軟正黑體" pitchFamily="34" charset="-120"/>
                  <a:cs typeface="微軟正黑體 Light" pitchFamily="34" charset="-120"/>
                </a:rPr>
                <a:t>與</a:t>
              </a:r>
              <a:r>
                <a:rPr kumimoji="0" lang="zh-TW" altLang="en-US" sz="2800" b="1" u="none" kern="0" dirty="0" smtClean="0">
                  <a:solidFill>
                    <a:prstClr val="black"/>
                  </a:solidFill>
                  <a:latin typeface="微軟正黑體" pitchFamily="34" charset="-120"/>
                  <a:ea typeface="微軟正黑體" pitchFamily="34" charset="-120"/>
                  <a:cs typeface="微軟正黑體 Light" pitchFamily="34" charset="-120"/>
                </a:rPr>
                <a:t>流程之差異</a:t>
              </a:r>
              <a:endParaRPr kumimoji="0" lang="en-US" altLang="zh-TW" sz="2800" b="1" u="none" kern="0" dirty="0">
                <a:solidFill>
                  <a:prstClr val="black"/>
                </a:solidFill>
                <a:latin typeface="微軟正黑體" pitchFamily="34" charset="-120"/>
                <a:ea typeface="微軟正黑體" pitchFamily="34" charset="-120"/>
                <a:cs typeface="微軟正黑體 Light" pitchFamily="34" charset="-120"/>
              </a:endParaRPr>
            </a:p>
            <a:p>
              <a:pPr fontAlgn="auto">
                <a:spcBef>
                  <a:spcPts val="600"/>
                </a:spcBef>
                <a:spcAft>
                  <a:spcPts val="300"/>
                </a:spcAft>
                <a:defRPr/>
              </a:pPr>
              <a:r>
                <a:rPr kumimoji="0" lang="en-US" altLang="zh-TW" sz="2800" b="1" u="none" kern="0" dirty="0">
                  <a:solidFill>
                    <a:srgbClr val="C00000"/>
                  </a:solidFill>
                  <a:latin typeface="微軟正黑體" pitchFamily="34" charset="-120"/>
                  <a:ea typeface="微軟正黑體" pitchFamily="34" charset="-120"/>
                  <a:cs typeface="微軟正黑體 Light" pitchFamily="34" charset="-120"/>
                </a:rPr>
                <a:t>02</a:t>
              </a:r>
              <a:r>
                <a:rPr kumimoji="0" lang="zh-TW" altLang="en-US" sz="2800" b="1" u="none" kern="0" dirty="0">
                  <a:solidFill>
                    <a:srgbClr val="C00000"/>
                  </a:solidFill>
                  <a:latin typeface="微軟正黑體" pitchFamily="34" charset="-120"/>
                  <a:ea typeface="微軟正黑體" pitchFamily="34" charset="-120"/>
                  <a:cs typeface="微軟正黑體 Light" pitchFamily="34" charset="-120"/>
                </a:rPr>
                <a:t>   </a:t>
              </a:r>
              <a:r>
                <a:rPr kumimoji="0" lang="zh-TW" altLang="en-US" sz="2800" b="1" u="none" kern="0" dirty="0">
                  <a:solidFill>
                    <a:prstClr val="black"/>
                  </a:solidFill>
                  <a:latin typeface="微軟正黑體" pitchFamily="34" charset="-120"/>
                  <a:ea typeface="微軟正黑體" pitchFamily="34" charset="-120"/>
                  <a:cs typeface="微軟正黑體 Light" pitchFamily="34" charset="-120"/>
                </a:rPr>
                <a:t>各系統異動範圍</a:t>
              </a:r>
              <a:endParaRPr kumimoji="0" lang="en-US" altLang="zh-TW" sz="2800" b="1" u="none" kern="0" dirty="0">
                <a:solidFill>
                  <a:prstClr val="black"/>
                </a:solidFill>
                <a:latin typeface="微軟正黑體" pitchFamily="34" charset="-120"/>
                <a:ea typeface="微軟正黑體" pitchFamily="34" charset="-120"/>
                <a:cs typeface="微軟正黑體 Light" pitchFamily="34" charset="-120"/>
              </a:endParaRPr>
            </a:p>
            <a:p>
              <a:pPr lvl="1" fontAlgn="auto">
                <a:spcBef>
                  <a:spcPts val="600"/>
                </a:spcBef>
                <a:spcAft>
                  <a:spcPts val="300"/>
                </a:spcAft>
                <a:defRPr/>
              </a:pPr>
              <a:r>
                <a:rPr kumimoji="0" lang="en-US" altLang="zh-TW" sz="2800" b="1" u="none" kern="0" dirty="0">
                  <a:solidFill>
                    <a:srgbClr val="C00000"/>
                  </a:solidFill>
                  <a:latin typeface="微軟正黑體" pitchFamily="34" charset="-120"/>
                  <a:ea typeface="微軟正黑體" pitchFamily="34" charset="-120"/>
                  <a:cs typeface="微軟正黑體 Light" pitchFamily="34" charset="-120"/>
                  <a:sym typeface="Wingdings" panose="05000000000000000000" pitchFamily="2" charset="2"/>
                </a:rPr>
                <a:t></a:t>
              </a:r>
              <a:r>
                <a:rPr kumimoji="0" lang="zh-TW" altLang="en-US" sz="2800" b="1" u="none" kern="0" dirty="0">
                  <a:solidFill>
                    <a:prstClr val="white">
                      <a:lumMod val="50000"/>
                    </a:prstClr>
                  </a:solidFill>
                  <a:latin typeface="微軟正黑體" pitchFamily="34" charset="-120"/>
                  <a:ea typeface="微軟正黑體" pitchFamily="34" charset="-120"/>
                  <a:cs typeface="微軟正黑體 Light" pitchFamily="34" charset="-120"/>
                </a:rPr>
                <a:t>   </a:t>
              </a:r>
              <a:r>
                <a:rPr kumimoji="0" lang="zh-TW" altLang="en-US" sz="2800" b="1" u="none" kern="0" dirty="0" smtClean="0">
                  <a:solidFill>
                    <a:prstClr val="black"/>
                  </a:solidFill>
                  <a:latin typeface="微軟正黑體" pitchFamily="34" charset="-120"/>
                  <a:ea typeface="微軟正黑體" pitchFamily="34" charset="-120"/>
                  <a:cs typeface="微軟正黑體 Light" pitchFamily="34" charset="-120"/>
                </a:rPr>
                <a:t>核心、費用系統</a:t>
              </a:r>
              <a:endParaRPr kumimoji="0" lang="en-US" altLang="zh-TW" sz="2800" b="1" u="none" kern="0" dirty="0">
                <a:solidFill>
                  <a:prstClr val="black"/>
                </a:solidFill>
                <a:latin typeface="微軟正黑體" pitchFamily="34" charset="-120"/>
                <a:ea typeface="微軟正黑體" pitchFamily="34" charset="-120"/>
                <a:cs typeface="微軟正黑體 Light" pitchFamily="34" charset="-120"/>
              </a:endParaRPr>
            </a:p>
            <a:p>
              <a:pPr lvl="1" fontAlgn="auto">
                <a:spcBef>
                  <a:spcPts val="600"/>
                </a:spcBef>
                <a:spcAft>
                  <a:spcPts val="300"/>
                </a:spcAft>
                <a:defRPr/>
              </a:pPr>
              <a:r>
                <a:rPr kumimoji="0" lang="en-US" altLang="zh-TW" sz="2800" b="1" u="none" kern="0" dirty="0">
                  <a:solidFill>
                    <a:srgbClr val="C00000"/>
                  </a:solidFill>
                  <a:latin typeface="微軟正黑體" pitchFamily="34" charset="-120"/>
                  <a:ea typeface="微軟正黑體" pitchFamily="34" charset="-120"/>
                  <a:cs typeface="微軟正黑體 Light" pitchFamily="34" charset="-120"/>
                  <a:sym typeface="Wingdings" panose="05000000000000000000" pitchFamily="2" charset="2"/>
                </a:rPr>
                <a:t></a:t>
              </a:r>
              <a:r>
                <a:rPr kumimoji="0" lang="en-US" altLang="zh-TW" sz="2800" b="1" u="none" kern="0" dirty="0">
                  <a:solidFill>
                    <a:prstClr val="white">
                      <a:lumMod val="50000"/>
                    </a:prstClr>
                  </a:solidFill>
                  <a:latin typeface="微軟正黑體" pitchFamily="34" charset="-120"/>
                  <a:ea typeface="微軟正黑體" pitchFamily="34" charset="-120"/>
                  <a:cs typeface="微軟正黑體 Light" pitchFamily="34" charset="-120"/>
                </a:rPr>
                <a:t>   </a:t>
              </a:r>
              <a:r>
                <a:rPr kumimoji="0" lang="zh-TW" altLang="en-US" sz="2800" b="1" u="none" kern="0" dirty="0">
                  <a:solidFill>
                    <a:prstClr val="black"/>
                  </a:solidFill>
                  <a:latin typeface="微軟正黑體" pitchFamily="34" charset="-120"/>
                  <a:ea typeface="微軟正黑體" pitchFamily="34" charset="-120"/>
                  <a:cs typeface="微軟正黑體 Light" pitchFamily="34" charset="-120"/>
                </a:rPr>
                <a:t>資料中介層</a:t>
              </a:r>
              <a:endParaRPr kumimoji="0" lang="en-US" altLang="zh-TW" sz="2800" b="1" u="none" kern="0" dirty="0">
                <a:solidFill>
                  <a:prstClr val="black"/>
                </a:solidFill>
                <a:latin typeface="微軟正黑體" pitchFamily="34" charset="-120"/>
                <a:ea typeface="微軟正黑體" pitchFamily="34" charset="-120"/>
                <a:cs typeface="微軟正黑體 Light" pitchFamily="34" charset="-120"/>
              </a:endParaRPr>
            </a:p>
            <a:p>
              <a:pPr lvl="1" fontAlgn="auto">
                <a:spcBef>
                  <a:spcPts val="600"/>
                </a:spcBef>
                <a:spcAft>
                  <a:spcPts val="300"/>
                </a:spcAft>
                <a:defRPr/>
              </a:pPr>
              <a:r>
                <a:rPr kumimoji="0" lang="en-US" altLang="zh-TW" sz="2800" b="1" u="none" kern="0" dirty="0">
                  <a:solidFill>
                    <a:srgbClr val="C00000"/>
                  </a:solidFill>
                  <a:latin typeface="微軟正黑體" pitchFamily="34" charset="-120"/>
                  <a:ea typeface="微軟正黑體" pitchFamily="34" charset="-120"/>
                  <a:cs typeface="微軟正黑體 Light" pitchFamily="34" charset="-120"/>
                  <a:sym typeface="Wingdings" panose="05000000000000000000" pitchFamily="2" charset="2"/>
                </a:rPr>
                <a:t></a:t>
              </a:r>
              <a:r>
                <a:rPr kumimoji="0" lang="zh-TW" altLang="en-US" sz="2800" b="1" u="none" kern="0" dirty="0">
                  <a:solidFill>
                    <a:srgbClr val="C00000"/>
                  </a:solidFill>
                  <a:latin typeface="微軟正黑體" pitchFamily="34" charset="-120"/>
                  <a:ea typeface="微軟正黑體" pitchFamily="34" charset="-120"/>
                  <a:cs typeface="微軟正黑體 Light" pitchFamily="34" charset="-120"/>
                  <a:sym typeface="Wingdings" panose="05000000000000000000" pitchFamily="2" charset="2"/>
                </a:rPr>
                <a:t>   </a:t>
              </a:r>
              <a:r>
                <a:rPr kumimoji="0" lang="zh-TW" altLang="en-US" sz="2800" b="1" u="none" kern="0" dirty="0">
                  <a:solidFill>
                    <a:prstClr val="black"/>
                  </a:solidFill>
                  <a:latin typeface="微軟正黑體" pitchFamily="34" charset="-120"/>
                  <a:ea typeface="微軟正黑體" pitchFamily="34" charset="-120"/>
                  <a:cs typeface="微軟正黑體 Light" pitchFamily="34" charset="-120"/>
                  <a:sym typeface="Wingdings" panose="05000000000000000000" pitchFamily="2" charset="2"/>
                </a:rPr>
                <a:t>精算</a:t>
              </a:r>
              <a:r>
                <a:rPr kumimoji="0" lang="zh-TW" altLang="en-US" sz="2800" b="1" u="none" kern="0" dirty="0" smtClean="0">
                  <a:solidFill>
                    <a:prstClr val="black"/>
                  </a:solidFill>
                  <a:latin typeface="微軟正黑體" pitchFamily="34" charset="-120"/>
                  <a:ea typeface="微軟正黑體" pitchFamily="34" charset="-120"/>
                  <a:cs typeface="微軟正黑體 Light" pitchFamily="34" charset="-120"/>
                  <a:sym typeface="Wingdings" panose="05000000000000000000" pitchFamily="2" charset="2"/>
                </a:rPr>
                <a:t>系統</a:t>
              </a:r>
              <a:r>
                <a:rPr kumimoji="0" lang="en-US" altLang="zh-TW" sz="2800" b="1" u="none" kern="0" dirty="0" smtClean="0">
                  <a:solidFill>
                    <a:prstClr val="black"/>
                  </a:solidFill>
                  <a:latin typeface="微軟正黑體" pitchFamily="34" charset="-120"/>
                  <a:ea typeface="微軟正黑體" pitchFamily="34" charset="-120"/>
                  <a:cs typeface="微軟正黑體 Light" pitchFamily="34" charset="-120"/>
                  <a:sym typeface="Wingdings" panose="05000000000000000000" pitchFamily="2" charset="2"/>
                </a:rPr>
                <a:t>(Prophet)</a:t>
              </a:r>
              <a:endParaRPr kumimoji="0" lang="en-US" altLang="zh-TW" sz="2800" b="1" u="none" kern="0" dirty="0">
                <a:solidFill>
                  <a:prstClr val="black"/>
                </a:solidFill>
                <a:latin typeface="微軟正黑體" pitchFamily="34" charset="-120"/>
                <a:ea typeface="微軟正黑體" pitchFamily="34" charset="-120"/>
                <a:cs typeface="微軟正黑體 Light" pitchFamily="34" charset="-120"/>
              </a:endParaRPr>
            </a:p>
            <a:p>
              <a:pPr lvl="1" fontAlgn="auto">
                <a:spcBef>
                  <a:spcPts val="600"/>
                </a:spcBef>
                <a:spcAft>
                  <a:spcPts val="300"/>
                </a:spcAft>
                <a:defRPr/>
              </a:pPr>
              <a:r>
                <a:rPr kumimoji="0" lang="en-US" altLang="zh-TW" sz="2800" b="1" u="none" kern="0" dirty="0">
                  <a:solidFill>
                    <a:srgbClr val="C00000"/>
                  </a:solidFill>
                  <a:latin typeface="微軟正黑體" pitchFamily="34" charset="-120"/>
                  <a:ea typeface="微軟正黑體" pitchFamily="34" charset="-120"/>
                  <a:cs typeface="微軟正黑體 Light" pitchFamily="34" charset="-120"/>
                  <a:sym typeface="Wingdings" panose="05000000000000000000" pitchFamily="2" charset="2"/>
                </a:rPr>
                <a:t></a:t>
              </a:r>
              <a:r>
                <a:rPr kumimoji="0" lang="zh-TW" altLang="en-US" sz="2800" b="1" u="none" kern="0" dirty="0">
                  <a:solidFill>
                    <a:srgbClr val="C00000"/>
                  </a:solidFill>
                  <a:latin typeface="微軟正黑體" pitchFamily="34" charset="-120"/>
                  <a:ea typeface="微軟正黑體" pitchFamily="34" charset="-120"/>
                  <a:cs typeface="微軟正黑體 Light" pitchFamily="34" charset="-120"/>
                  <a:sym typeface="Wingdings" panose="05000000000000000000" pitchFamily="2" charset="2"/>
                </a:rPr>
                <a:t>   </a:t>
              </a:r>
              <a:r>
                <a:rPr kumimoji="0" lang="zh-TW" altLang="en-US" sz="2800" b="1" u="none" kern="0" dirty="0">
                  <a:solidFill>
                    <a:prstClr val="black"/>
                  </a:solidFill>
                  <a:latin typeface="微軟正黑體" pitchFamily="34" charset="-120"/>
                  <a:ea typeface="微軟正黑體" pitchFamily="34" charset="-120"/>
                  <a:cs typeface="微軟正黑體 Light" pitchFamily="34" charset="-120"/>
                  <a:sym typeface="Wingdings" panose="05000000000000000000" pitchFamily="2" charset="2"/>
                </a:rPr>
                <a:t>會計資訊系統</a:t>
              </a:r>
              <a:endParaRPr kumimoji="0" lang="en-US" altLang="zh-TW" sz="2800" b="1" u="none" kern="0" dirty="0">
                <a:solidFill>
                  <a:prstClr val="black"/>
                </a:solidFill>
                <a:latin typeface="微軟正黑體" pitchFamily="34" charset="-120"/>
                <a:ea typeface="微軟正黑體" pitchFamily="34" charset="-120"/>
                <a:cs typeface="微軟正黑體 Light" pitchFamily="34" charset="-120"/>
              </a:endParaRPr>
            </a:p>
            <a:p>
              <a:pPr fontAlgn="auto">
                <a:spcBef>
                  <a:spcPts val="600"/>
                </a:spcBef>
                <a:spcAft>
                  <a:spcPts val="300"/>
                </a:spcAft>
                <a:defRPr/>
              </a:pPr>
              <a:endParaRPr kumimoji="0" lang="zh-TW" altLang="en-US" sz="2800" b="1" u="none" kern="0" dirty="0">
                <a:solidFill>
                  <a:srgbClr val="4B2C50">
                    <a:lumMod val="75000"/>
                  </a:srgbClr>
                </a:solidFill>
                <a:latin typeface="微軟正黑體" pitchFamily="34" charset="-120"/>
                <a:ea typeface="微軟正黑體" pitchFamily="34" charset="-120"/>
                <a:cs typeface="微軟正黑體 Light" pitchFamily="34" charset="-120"/>
              </a:endParaRPr>
            </a:p>
          </p:txBody>
        </p:sp>
        <p:cxnSp>
          <p:nvCxnSpPr>
            <p:cNvPr id="64" name="Straight Connector 9"/>
            <p:cNvCxnSpPr/>
            <p:nvPr/>
          </p:nvCxnSpPr>
          <p:spPr>
            <a:xfrm>
              <a:off x="3348464" y="3709031"/>
              <a:ext cx="3599800" cy="0"/>
            </a:xfrm>
            <a:prstGeom prst="line">
              <a:avLst/>
            </a:prstGeom>
            <a:noFill/>
            <a:ln w="19050" cap="flat" cmpd="sng" algn="ctr">
              <a:solidFill>
                <a:sysClr val="window" lastClr="FFFFFF">
                  <a:lumMod val="65000"/>
                </a:sysClr>
              </a:solidFill>
              <a:prstDash val="sysDot"/>
              <a:miter lim="800000"/>
            </a:ln>
            <a:effectLst/>
          </p:spPr>
        </p:cxnSp>
        <p:cxnSp>
          <p:nvCxnSpPr>
            <p:cNvPr id="65" name="Straight Connector 9"/>
            <p:cNvCxnSpPr/>
            <p:nvPr/>
          </p:nvCxnSpPr>
          <p:spPr>
            <a:xfrm>
              <a:off x="3348464" y="4263072"/>
              <a:ext cx="3599800" cy="0"/>
            </a:xfrm>
            <a:prstGeom prst="line">
              <a:avLst/>
            </a:prstGeom>
            <a:noFill/>
            <a:ln w="19050" cap="flat" cmpd="sng" algn="ctr">
              <a:solidFill>
                <a:sysClr val="window" lastClr="FFFFFF">
                  <a:lumMod val="65000"/>
                </a:sysClr>
              </a:solidFill>
              <a:prstDash val="sysDot"/>
              <a:miter lim="800000"/>
            </a:ln>
            <a:effectLst/>
          </p:spPr>
        </p:cxnSp>
      </p:grpSp>
      <p:cxnSp>
        <p:nvCxnSpPr>
          <p:cNvPr id="12" name="Straight Connector 9"/>
          <p:cNvCxnSpPr/>
          <p:nvPr/>
        </p:nvCxnSpPr>
        <p:spPr>
          <a:xfrm>
            <a:off x="3923928" y="4798263"/>
            <a:ext cx="3599800" cy="0"/>
          </a:xfrm>
          <a:prstGeom prst="line">
            <a:avLst/>
          </a:prstGeom>
          <a:noFill/>
          <a:ln w="19050" cap="flat" cmpd="sng" algn="ctr">
            <a:solidFill>
              <a:sysClr val="window" lastClr="FFFFFF">
                <a:lumMod val="65000"/>
              </a:sysClr>
            </a:solidFill>
            <a:prstDash val="sysDot"/>
            <a:miter lim="800000"/>
          </a:ln>
          <a:effectLst/>
        </p:spPr>
      </p:cxnSp>
      <p:cxnSp>
        <p:nvCxnSpPr>
          <p:cNvPr id="13" name="Straight Connector 9"/>
          <p:cNvCxnSpPr/>
          <p:nvPr/>
        </p:nvCxnSpPr>
        <p:spPr>
          <a:xfrm>
            <a:off x="3924528" y="5302436"/>
            <a:ext cx="3599800" cy="0"/>
          </a:xfrm>
          <a:prstGeom prst="line">
            <a:avLst/>
          </a:prstGeom>
          <a:noFill/>
          <a:ln w="19050" cap="flat" cmpd="sng" algn="ctr">
            <a:solidFill>
              <a:sysClr val="window" lastClr="FFFFFF">
                <a:lumMod val="65000"/>
              </a:sysClr>
            </a:solidFill>
            <a:prstDash val="sysDot"/>
            <a:miter lim="800000"/>
          </a:ln>
          <a:effectLst/>
        </p:spPr>
      </p:cxnSp>
      <p:cxnSp>
        <p:nvCxnSpPr>
          <p:cNvPr id="15" name="Straight Connector 9"/>
          <p:cNvCxnSpPr/>
          <p:nvPr/>
        </p:nvCxnSpPr>
        <p:spPr>
          <a:xfrm>
            <a:off x="3924528" y="5851732"/>
            <a:ext cx="3599800" cy="0"/>
          </a:xfrm>
          <a:prstGeom prst="line">
            <a:avLst/>
          </a:prstGeom>
          <a:noFill/>
          <a:ln w="19050" cap="flat" cmpd="sng" algn="ctr">
            <a:solidFill>
              <a:sysClr val="window" lastClr="FFFFFF">
                <a:lumMod val="65000"/>
              </a:sysClr>
            </a:solidFill>
            <a:prstDash val="sysDot"/>
            <a:miter lim="800000"/>
          </a:ln>
          <a:effectLst/>
        </p:spPr>
      </p:cxnSp>
      <p:cxnSp>
        <p:nvCxnSpPr>
          <p:cNvPr id="16" name="Straight Connector 9"/>
          <p:cNvCxnSpPr/>
          <p:nvPr/>
        </p:nvCxnSpPr>
        <p:spPr>
          <a:xfrm>
            <a:off x="3942146" y="6382806"/>
            <a:ext cx="3599800" cy="0"/>
          </a:xfrm>
          <a:prstGeom prst="line">
            <a:avLst/>
          </a:prstGeom>
          <a:noFill/>
          <a:ln w="19050" cap="flat" cmpd="sng" algn="ctr">
            <a:solidFill>
              <a:sysClr val="window" lastClr="FFFFFF">
                <a:lumMod val="65000"/>
              </a:sysClr>
            </a:solidFill>
            <a:prstDash val="sysDot"/>
            <a:miter lim="800000"/>
          </a:ln>
          <a:effectLst/>
        </p:spPr>
      </p:cxnSp>
    </p:spTree>
    <p:extLst>
      <p:ext uri="{BB962C8B-B14F-4D97-AF65-F5344CB8AC3E}">
        <p14:creationId xmlns:p14="http://schemas.microsoft.com/office/powerpoint/2010/main" val="2588711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83" name="Group 87"/>
          <p:cNvGraphicFramePr>
            <a:graphicFrameLocks noGrp="1"/>
          </p:cNvGraphicFramePr>
          <p:nvPr>
            <p:extLst>
              <p:ext uri="{D42A27DB-BD31-4B8C-83A1-F6EECF244321}">
                <p14:modId xmlns:p14="http://schemas.microsoft.com/office/powerpoint/2010/main" val="2356177948"/>
              </p:ext>
            </p:extLst>
          </p:nvPr>
        </p:nvGraphicFramePr>
        <p:xfrm>
          <a:off x="107515" y="765498"/>
          <a:ext cx="8928995" cy="1629801"/>
        </p:xfrm>
        <a:graphic>
          <a:graphicData uri="http://schemas.openxmlformats.org/drawingml/2006/table">
            <a:tbl>
              <a:tblPr/>
              <a:tblGrid>
                <a:gridCol w="2616880">
                  <a:extLst>
                    <a:ext uri="{9D8B030D-6E8A-4147-A177-3AD203B41FA5}">
                      <a16:colId xmlns:a16="http://schemas.microsoft.com/office/drawing/2014/main" val="20001"/>
                    </a:ext>
                  </a:extLst>
                </a:gridCol>
                <a:gridCol w="1017676">
                  <a:extLst>
                    <a:ext uri="{9D8B030D-6E8A-4147-A177-3AD203B41FA5}">
                      <a16:colId xmlns:a16="http://schemas.microsoft.com/office/drawing/2014/main" val="20003"/>
                    </a:ext>
                  </a:extLst>
                </a:gridCol>
                <a:gridCol w="1090367">
                  <a:extLst>
                    <a:ext uri="{9D8B030D-6E8A-4147-A177-3AD203B41FA5}">
                      <a16:colId xmlns:a16="http://schemas.microsoft.com/office/drawing/2014/main" val="20004"/>
                    </a:ext>
                  </a:extLst>
                </a:gridCol>
                <a:gridCol w="1090246">
                  <a:extLst>
                    <a:ext uri="{9D8B030D-6E8A-4147-A177-3AD203B41FA5}">
                      <a16:colId xmlns:a16="http://schemas.microsoft.com/office/drawing/2014/main" val="20005"/>
                    </a:ext>
                  </a:extLst>
                </a:gridCol>
                <a:gridCol w="1037942">
                  <a:extLst>
                    <a:ext uri="{9D8B030D-6E8A-4147-A177-3AD203B41FA5}">
                      <a16:colId xmlns:a16="http://schemas.microsoft.com/office/drawing/2014/main" val="20006"/>
                    </a:ext>
                  </a:extLst>
                </a:gridCol>
                <a:gridCol w="1037942">
                  <a:extLst>
                    <a:ext uri="{9D8B030D-6E8A-4147-A177-3AD203B41FA5}">
                      <a16:colId xmlns:a16="http://schemas.microsoft.com/office/drawing/2014/main" val="20007"/>
                    </a:ext>
                  </a:extLst>
                </a:gridCol>
                <a:gridCol w="1037942">
                  <a:extLst>
                    <a:ext uri="{9D8B030D-6E8A-4147-A177-3AD203B41FA5}">
                      <a16:colId xmlns:a16="http://schemas.microsoft.com/office/drawing/2014/main" val="20008"/>
                    </a:ext>
                  </a:extLst>
                </a:gridCol>
              </a:tblGrid>
              <a:tr h="419244">
                <a:tc rowSpan="2">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關鍵績效指標</a:t>
                      </a:r>
                    </a:p>
                  </a:txBody>
                  <a:tcPr marL="91442" marR="91442" marT="45712" marB="45712"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107</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年</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1-11</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月</a:t>
                      </a:r>
                    </a:p>
                  </a:txBody>
                  <a:tcPr marL="91442" marR="91442" marT="45712" marB="457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4">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108</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年</a:t>
                      </a: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1-11</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月</a:t>
                      </a:r>
                    </a:p>
                  </a:txBody>
                  <a:tcPr marL="91442" marR="91442"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tc>
                <a:tc hMerge="1">
                  <a:txBody>
                    <a:bodyPr/>
                    <a:lstStyle/>
                    <a:p>
                      <a:endParaRPr lang="zh-TW" altLang="en-US"/>
                    </a:p>
                  </a:txBody>
                  <a:tcPr/>
                </a:tc>
                <a:tc hMerge="1">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endParaRPr>
                    </a:p>
                  </a:txBody>
                  <a:tcPr marL="91442" marR="91442" marT="45719" marB="4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108</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年度</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責任額</a:t>
                      </a:r>
                    </a:p>
                  </a:txBody>
                  <a:tcPr marL="91442" marR="91442" marT="45712" marB="457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4557">
                <a:tc vMerge="1">
                  <a:txBody>
                    <a:bodyPr/>
                    <a:lstStyle/>
                    <a:p>
                      <a:endParaRPr lang="zh-TW" altLang="en-US"/>
                    </a:p>
                  </a:txBody>
                  <a:tcPr/>
                </a:tc>
                <a:tc vMerge="1">
                  <a:txBody>
                    <a:bodyPr/>
                    <a:lstStyle/>
                    <a:p>
                      <a:endParaRPr lang="zh-TW" altLang="en-US"/>
                    </a:p>
                  </a:txBody>
                  <a:tcPr/>
                </a:tc>
                <a:tc>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實際值</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a:t>
                      </a:r>
                    </a:p>
                  </a:txBody>
                  <a:tcPr marL="91442" marR="91442"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責任額</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(2)</a:t>
                      </a:r>
                    </a:p>
                  </a:txBody>
                  <a:tcPr marL="91442" marR="91442"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達成率</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(1)/(2)</a:t>
                      </a:r>
                    </a:p>
                  </a:txBody>
                  <a:tcPr marL="91442" marR="91442"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綜合</a:t>
                      </a:r>
                      <a:endParaRPr kumimoji="1" lang="en-US" altLang="zh-TW" sz="1600" b="1" i="0" u="none" strike="noStrike" cap="none" normalizeH="0" baseline="0" dirty="0" smtClean="0">
                        <a:ln>
                          <a:noFill/>
                        </a:ln>
                        <a:solidFill>
                          <a:schemeClr val="tx1"/>
                        </a:solidFill>
                        <a:effectLst/>
                        <a:latin typeface="微軟正黑體" pitchFamily="34" charset="-12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達成率</a:t>
                      </a:r>
                    </a:p>
                  </a:txBody>
                  <a:tcPr marL="91442" marR="91442"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extLst>
                  <a:ext uri="{0D108BD9-81ED-4DB2-BD59-A6C34878D82A}">
                    <a16:rowId xmlns:a16="http://schemas.microsoft.com/office/drawing/2014/main" val="10001"/>
                  </a:ext>
                </a:extLst>
              </a:tr>
              <a:tr h="360000">
                <a:tc>
                  <a:txBody>
                    <a:bodyPr/>
                    <a:lstStyle/>
                    <a:p>
                      <a:pPr algn="l" rtl="0" fontAlgn="ctr"/>
                      <a:r>
                        <a:rPr lang="zh-TW" altLang="en-US" sz="1500" b="0" i="0" u="none" strike="noStrike" dirty="0" smtClean="0">
                          <a:solidFill>
                            <a:srgbClr val="000000"/>
                          </a:solidFill>
                          <a:effectLst/>
                          <a:latin typeface="微軟正黑體" panose="020B0604030504040204" pitchFamily="34" charset="-120"/>
                          <a:ea typeface="微軟正黑體" panose="020B0604030504040204" pitchFamily="34" charset="-120"/>
                        </a:rPr>
                        <a:t>資安防護專案里程碑完成率</a:t>
                      </a:r>
                      <a:endParaRPr lang="zh-TW" altLang="en-US" sz="15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3"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122.69%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100%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gridSpan="2">
                  <a:txBody>
                    <a:bodyPr/>
                    <a:lstStyle/>
                    <a:p>
                      <a:pPr algn="ctr" rtl="0" fontAlgn="ct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122.7%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100%</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6000">
                <a:tc>
                  <a:txBody>
                    <a:bodyPr/>
                    <a:lstStyle/>
                    <a:p>
                      <a:pPr algn="l"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比重</a:t>
                      </a: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:100%)</a:t>
                      </a:r>
                    </a:p>
                  </a:txBody>
                  <a:tcPr marL="9525" marR="9525" marT="9523"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v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v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213" name="頁尾版面配置區 3"/>
          <p:cNvSpPr>
            <a:spLocks noGrp="1"/>
          </p:cNvSpPr>
          <p:nvPr>
            <p:ph type="ftr" sz="quarter" idx="11"/>
          </p:nvPr>
        </p:nvSpPr>
        <p:spPr bwMode="auto">
          <a:xfrm>
            <a:off x="250825" y="6599238"/>
            <a:ext cx="6783388" cy="287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r>
              <a:rPr lang="zh-TW" altLang="en-US" sz="900" u="none" smtClean="0">
                <a:solidFill>
                  <a:srgbClr val="000000"/>
                </a:solidFill>
                <a:latin typeface="微軟正黑體" panose="020B0604030504040204" pitchFamily="34" charset="-120"/>
                <a:ea typeface="微軟正黑體" panose="020B0604030504040204" pitchFamily="34" charset="-120"/>
              </a:rPr>
              <a:t>機密等級：密            日期：</a:t>
            </a:r>
            <a:r>
              <a:rPr lang="en-US" altLang="zh-TW" sz="900" u="none" smtClean="0">
                <a:solidFill>
                  <a:srgbClr val="000000"/>
                </a:solidFill>
                <a:latin typeface="微軟正黑體" panose="020B0604030504040204" pitchFamily="34" charset="-120"/>
                <a:ea typeface="微軟正黑體" panose="020B0604030504040204" pitchFamily="34" charset="-120"/>
              </a:rPr>
              <a:t>2019/12/18</a:t>
            </a:r>
            <a:endParaRPr lang="zh-TW" altLang="en-US" sz="900" u="none" smtClean="0">
              <a:solidFill>
                <a:srgbClr val="000000"/>
              </a:solidFill>
              <a:latin typeface="微軟正黑體" panose="020B0604030504040204" pitchFamily="34" charset="-120"/>
              <a:ea typeface="微軟正黑體" panose="020B0604030504040204" pitchFamily="34" charset="-120"/>
            </a:endParaRPr>
          </a:p>
        </p:txBody>
      </p:sp>
      <p:graphicFrame>
        <p:nvGraphicFramePr>
          <p:cNvPr id="6" name="內容版面配置區 13"/>
          <p:cNvGraphicFramePr>
            <a:graphicFrameLocks noGrp="1"/>
          </p:cNvGraphicFramePr>
          <p:nvPr>
            <p:ph sz="quarter" idx="10"/>
            <p:extLst>
              <p:ext uri="{D42A27DB-BD31-4B8C-83A1-F6EECF244321}">
                <p14:modId xmlns:p14="http://schemas.microsoft.com/office/powerpoint/2010/main" val="4141656082"/>
              </p:ext>
            </p:extLst>
          </p:nvPr>
        </p:nvGraphicFramePr>
        <p:xfrm>
          <a:off x="107505" y="2505589"/>
          <a:ext cx="8928996" cy="2897951"/>
        </p:xfrm>
        <a:graphic>
          <a:graphicData uri="http://schemas.openxmlformats.org/drawingml/2006/table">
            <a:tbl>
              <a:tblPr>
                <a:solidFill>
                  <a:srgbClr val="F3FAFF"/>
                </a:solidFill>
              </a:tblPr>
              <a:tblGrid>
                <a:gridCol w="950578">
                  <a:extLst>
                    <a:ext uri="{9D8B030D-6E8A-4147-A177-3AD203B41FA5}">
                      <a16:colId xmlns:a16="http://schemas.microsoft.com/office/drawing/2014/main" val="20001"/>
                    </a:ext>
                  </a:extLst>
                </a:gridCol>
                <a:gridCol w="1642146">
                  <a:extLst>
                    <a:ext uri="{9D8B030D-6E8A-4147-A177-3AD203B41FA5}">
                      <a16:colId xmlns:a16="http://schemas.microsoft.com/office/drawing/2014/main" val="20002"/>
                    </a:ext>
                  </a:extLst>
                </a:gridCol>
                <a:gridCol w="1031486">
                  <a:extLst>
                    <a:ext uri="{9D8B030D-6E8A-4147-A177-3AD203B41FA5}">
                      <a16:colId xmlns:a16="http://schemas.microsoft.com/office/drawing/2014/main" val="20003"/>
                    </a:ext>
                  </a:extLst>
                </a:gridCol>
                <a:gridCol w="1031486">
                  <a:extLst>
                    <a:ext uri="{9D8B030D-6E8A-4147-A177-3AD203B41FA5}">
                      <a16:colId xmlns:a16="http://schemas.microsoft.com/office/drawing/2014/main" val="20004"/>
                    </a:ext>
                  </a:extLst>
                </a:gridCol>
                <a:gridCol w="1105164">
                  <a:extLst>
                    <a:ext uri="{9D8B030D-6E8A-4147-A177-3AD203B41FA5}">
                      <a16:colId xmlns:a16="http://schemas.microsoft.com/office/drawing/2014/main" val="20005"/>
                    </a:ext>
                  </a:extLst>
                </a:gridCol>
                <a:gridCol w="515743">
                  <a:extLst>
                    <a:ext uri="{9D8B030D-6E8A-4147-A177-3AD203B41FA5}">
                      <a16:colId xmlns:a16="http://schemas.microsoft.com/office/drawing/2014/main" val="20006"/>
                    </a:ext>
                  </a:extLst>
                </a:gridCol>
                <a:gridCol w="788279">
                  <a:extLst>
                    <a:ext uri="{9D8B030D-6E8A-4147-A177-3AD203B41FA5}">
                      <a16:colId xmlns:a16="http://schemas.microsoft.com/office/drawing/2014/main" val="20007"/>
                    </a:ext>
                  </a:extLst>
                </a:gridCol>
                <a:gridCol w="447388">
                  <a:extLst>
                    <a:ext uri="{9D8B030D-6E8A-4147-A177-3AD203B41FA5}">
                      <a16:colId xmlns:a16="http://schemas.microsoft.com/office/drawing/2014/main" val="20008"/>
                    </a:ext>
                  </a:extLst>
                </a:gridCol>
                <a:gridCol w="719360">
                  <a:extLst>
                    <a:ext uri="{9D8B030D-6E8A-4147-A177-3AD203B41FA5}">
                      <a16:colId xmlns:a16="http://schemas.microsoft.com/office/drawing/2014/main" val="20009"/>
                    </a:ext>
                  </a:extLst>
                </a:gridCol>
                <a:gridCol w="697366">
                  <a:extLst>
                    <a:ext uri="{9D8B030D-6E8A-4147-A177-3AD203B41FA5}">
                      <a16:colId xmlns:a16="http://schemas.microsoft.com/office/drawing/2014/main" val="20010"/>
                    </a:ext>
                  </a:extLst>
                </a:gridCol>
              </a:tblGrid>
              <a:tr h="383106">
                <a:tc>
                  <a:txBody>
                    <a:bodyPr/>
                    <a:lstStyle/>
                    <a:p>
                      <a:pPr algn="ctr" fontAlgn="ctr"/>
                      <a:endParaRPr lang="en-US" altLang="zh-TW" sz="1200" b="1" i="0" u="none" strike="noStrike" dirty="0">
                        <a:solidFill>
                          <a:srgbClr val="FF0000"/>
                        </a:solidFill>
                        <a:effectLst/>
                        <a:latin typeface="微軟正黑體" panose="020B0604030504040204" pitchFamily="34" charset="-120"/>
                        <a:ea typeface="微軟正黑體" panose="020B0604030504040204" pitchFamily="34" charset="-120"/>
                      </a:endParaRPr>
                    </a:p>
                  </a:txBody>
                  <a:tcPr marL="0" marR="0" marT="0" marB="0" anchor="ctr">
                    <a:lnL w="25400" cap="flat" cmpd="dbl"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bg1"/>
                    </a:solidFill>
                  </a:tcPr>
                </a:tc>
                <a:tc>
                  <a:txBody>
                    <a:bodyPr/>
                    <a:lstStyle/>
                    <a:p>
                      <a:pPr algn="ctr" fontAlgn="ctr"/>
                      <a:r>
                        <a:rPr lang="zh-TW" altLang="en-US" sz="1200" b="1" i="0" u="none" strike="noStrike" dirty="0">
                          <a:solidFill>
                            <a:srgbClr val="FFFFFF"/>
                          </a:solidFill>
                          <a:effectLst/>
                          <a:latin typeface="微軟正黑體" panose="020B0604030504040204" pitchFamily="34" charset="-120"/>
                          <a:ea typeface="微軟正黑體" panose="020B0604030504040204" pitchFamily="34" charset="-120"/>
                        </a:rPr>
                        <a:t>里程碑</a:t>
                      </a:r>
                    </a:p>
                  </a:txBody>
                  <a:tcPr marL="0" marR="0" marT="0" marB="0" anchor="ctr">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0070C0"/>
                    </a:solidFill>
                  </a:tcPr>
                </a:tc>
                <a:tc>
                  <a:txBody>
                    <a:bodyPr/>
                    <a:lstStyle/>
                    <a:p>
                      <a:pPr algn="ctr" fontAlgn="ctr"/>
                      <a:r>
                        <a:rPr lang="zh-TW" altLang="en-US" sz="1200" b="1" i="0" u="none" strike="noStrike" dirty="0">
                          <a:solidFill>
                            <a:srgbClr val="FFFFFF"/>
                          </a:solidFill>
                          <a:effectLst/>
                          <a:latin typeface="微軟正黑體" panose="020B0604030504040204" pitchFamily="34" charset="-120"/>
                          <a:ea typeface="微軟正黑體" panose="020B0604030504040204" pitchFamily="34" charset="-120"/>
                        </a:rPr>
                        <a:t>預計開始</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0070C0"/>
                    </a:solidFill>
                  </a:tcPr>
                </a:tc>
                <a:tc>
                  <a:txBody>
                    <a:bodyPr/>
                    <a:lstStyle/>
                    <a:p>
                      <a:pPr algn="ctr" fontAlgn="ctr"/>
                      <a:r>
                        <a:rPr lang="zh-TW" altLang="en-US" sz="1200" b="1" i="0" u="none" strike="noStrike">
                          <a:solidFill>
                            <a:srgbClr val="FFFFFF"/>
                          </a:solidFill>
                          <a:effectLst/>
                          <a:latin typeface="微軟正黑體" panose="020B0604030504040204" pitchFamily="34" charset="-120"/>
                          <a:ea typeface="微軟正黑體" panose="020B0604030504040204" pitchFamily="34" charset="-120"/>
                        </a:rPr>
                        <a:t>預計結束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0070C0"/>
                    </a:solidFill>
                  </a:tcPr>
                </a:tc>
                <a:tc>
                  <a:txBody>
                    <a:bodyPr/>
                    <a:lstStyle/>
                    <a:p>
                      <a:pPr algn="ctr" fontAlgn="ctr"/>
                      <a:r>
                        <a:rPr lang="zh-TW" altLang="en-US" sz="1200" b="1" i="0" u="none" strike="noStrike">
                          <a:solidFill>
                            <a:srgbClr val="FFFFFF"/>
                          </a:solidFill>
                          <a:effectLst/>
                          <a:latin typeface="微軟正黑體" panose="020B0604030504040204" pitchFamily="34" charset="-120"/>
                          <a:ea typeface="微軟正黑體" panose="020B0604030504040204" pitchFamily="34" charset="-120"/>
                        </a:rPr>
                        <a:t>實際結束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0070C0"/>
                    </a:solidFill>
                  </a:tcPr>
                </a:tc>
                <a:tc>
                  <a:txBody>
                    <a:bodyPr/>
                    <a:lstStyle/>
                    <a:p>
                      <a:pPr algn="ctr" fontAlgn="ctr"/>
                      <a:r>
                        <a:rPr lang="zh-TW" altLang="en-US" sz="1200" b="1" i="0" u="none" strike="noStrike" dirty="0" smtClean="0">
                          <a:solidFill>
                            <a:srgbClr val="FFFFFF"/>
                          </a:solidFill>
                          <a:effectLst/>
                          <a:latin typeface="微軟正黑體" panose="020B0604030504040204" pitchFamily="34" charset="-120"/>
                          <a:ea typeface="微軟正黑體" panose="020B0604030504040204" pitchFamily="34" charset="-120"/>
                        </a:rPr>
                        <a:t>階段</a:t>
                      </a:r>
                      <a:endParaRPr lang="en-US" altLang="zh-TW" sz="1200" b="1" i="0" u="none" strike="noStrike" dirty="0" smtClean="0">
                        <a:solidFill>
                          <a:srgbClr val="FFFFFF"/>
                        </a:solidFill>
                        <a:effectLst/>
                        <a:latin typeface="微軟正黑體" panose="020B0604030504040204" pitchFamily="34" charset="-120"/>
                        <a:ea typeface="微軟正黑體" panose="020B0604030504040204" pitchFamily="34" charset="-120"/>
                      </a:endParaRPr>
                    </a:p>
                    <a:p>
                      <a:pPr algn="ctr" fontAlgn="ctr"/>
                      <a:r>
                        <a:rPr lang="zh-TW" altLang="en-US" sz="1200" b="1" i="0" u="none" strike="noStrike" dirty="0" smtClean="0">
                          <a:solidFill>
                            <a:srgbClr val="FFFFFF"/>
                          </a:solidFill>
                          <a:effectLst/>
                          <a:latin typeface="微軟正黑體" panose="020B0604030504040204" pitchFamily="34" charset="-120"/>
                          <a:ea typeface="微軟正黑體" panose="020B0604030504040204" pitchFamily="34" charset="-120"/>
                        </a:rPr>
                        <a:t>達成</a:t>
                      </a:r>
                      <a:r>
                        <a:rPr lang="zh-TW" altLang="en-US" sz="1200" b="1" i="0" u="none" strike="noStrike" dirty="0">
                          <a:solidFill>
                            <a:srgbClr val="FFFFFF"/>
                          </a:solidFill>
                          <a:effectLst/>
                          <a:latin typeface="微軟正黑體" panose="020B0604030504040204" pitchFamily="34" charset="-120"/>
                          <a:ea typeface="微軟正黑體" panose="020B0604030504040204" pitchFamily="34" charset="-120"/>
                        </a:rPr>
                        <a:t>率</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0070C0"/>
                    </a:solidFill>
                  </a:tcPr>
                </a:tc>
                <a:tc>
                  <a:txBody>
                    <a:bodyPr/>
                    <a:lstStyle/>
                    <a:p>
                      <a:pPr algn="ctr" fontAlgn="ctr"/>
                      <a:r>
                        <a:rPr lang="zh-TW" altLang="en-US" sz="1200" b="1" i="0" u="none" strike="noStrike" dirty="0" smtClean="0">
                          <a:solidFill>
                            <a:srgbClr val="FFFFFF"/>
                          </a:solidFill>
                          <a:effectLst/>
                          <a:latin typeface="微軟正黑體" panose="020B0604030504040204" pitchFamily="34" charset="-120"/>
                          <a:ea typeface="微軟正黑體" panose="020B0604030504040204" pitchFamily="34" charset="-120"/>
                        </a:rPr>
                        <a:t>累計</a:t>
                      </a:r>
                      <a:endParaRPr lang="en-US" altLang="zh-TW" sz="1200" b="1" i="0" u="none" strike="noStrike" dirty="0" smtClean="0">
                        <a:solidFill>
                          <a:srgbClr val="FFFFFF"/>
                        </a:solidFill>
                        <a:effectLst/>
                        <a:latin typeface="微軟正黑體" panose="020B0604030504040204" pitchFamily="34" charset="-120"/>
                        <a:ea typeface="微軟正黑體" panose="020B0604030504040204" pitchFamily="34" charset="-120"/>
                      </a:endParaRPr>
                    </a:p>
                    <a:p>
                      <a:pPr algn="ctr" fontAlgn="ctr"/>
                      <a:r>
                        <a:rPr lang="zh-TW" altLang="en-US" sz="1200" b="1" i="0" u="none" strike="noStrike" dirty="0" smtClean="0">
                          <a:solidFill>
                            <a:srgbClr val="FFFFFF"/>
                          </a:solidFill>
                          <a:effectLst/>
                          <a:latin typeface="微軟正黑體" panose="020B0604030504040204" pitchFamily="34" charset="-120"/>
                          <a:ea typeface="微軟正黑體" panose="020B0604030504040204" pitchFamily="34" charset="-120"/>
                        </a:rPr>
                        <a:t>達成</a:t>
                      </a:r>
                      <a:r>
                        <a:rPr lang="zh-TW" altLang="en-US" sz="1200" b="1" i="0" u="none" strike="noStrike" dirty="0">
                          <a:solidFill>
                            <a:srgbClr val="FFFFFF"/>
                          </a:solidFill>
                          <a:effectLst/>
                          <a:latin typeface="微軟正黑體" panose="020B0604030504040204" pitchFamily="34" charset="-120"/>
                          <a:ea typeface="微軟正黑體" panose="020B0604030504040204" pitchFamily="34" charset="-120"/>
                        </a:rPr>
                        <a:t>率</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0070C0"/>
                    </a:solidFill>
                  </a:tcPr>
                </a:tc>
                <a:tc>
                  <a:txBody>
                    <a:bodyPr/>
                    <a:lstStyle/>
                    <a:p>
                      <a:pPr algn="ctr" fontAlgn="ctr"/>
                      <a:r>
                        <a:rPr lang="zh-TW" altLang="en-US" sz="1200" b="1" i="0" u="none" strike="noStrike" dirty="0" smtClean="0">
                          <a:solidFill>
                            <a:srgbClr val="FFFFFF"/>
                          </a:solidFill>
                          <a:effectLst/>
                          <a:latin typeface="微軟正黑體" panose="020B0604030504040204" pitchFamily="34" charset="-120"/>
                          <a:ea typeface="微軟正黑體" panose="020B0604030504040204" pitchFamily="34" charset="-120"/>
                        </a:rPr>
                        <a:t>比重</a:t>
                      </a:r>
                      <a:endParaRPr lang="zh-TW" altLang="en-US" sz="1200" b="1" i="0" u="none" strike="noStrike" dirty="0">
                        <a:solidFill>
                          <a:srgbClr val="FFFFFF"/>
                        </a:solidFill>
                        <a:effectLst/>
                        <a:latin typeface="微軟正黑體" panose="020B0604030504040204" pitchFamily="34" charset="-120"/>
                        <a:ea typeface="微軟正黑體" panose="020B0604030504040204" pitchFamily="34"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0070C0"/>
                    </a:solidFill>
                  </a:tcPr>
                </a:tc>
                <a:tc>
                  <a:txBody>
                    <a:bodyPr/>
                    <a:lstStyle/>
                    <a:p>
                      <a:pPr algn="ctr" fontAlgn="ctr"/>
                      <a:r>
                        <a:rPr lang="zh-TW" altLang="en-US" sz="1200" b="1" i="0" u="none" strike="noStrike">
                          <a:solidFill>
                            <a:srgbClr val="FFFFFF"/>
                          </a:solidFill>
                          <a:effectLst/>
                          <a:latin typeface="微軟正黑體" panose="020B0604030504040204" pitchFamily="34" charset="-120"/>
                          <a:ea typeface="微軟正黑體" panose="020B0604030504040204" pitchFamily="34" charset="-120"/>
                        </a:rPr>
                        <a:t>占比</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0070C0"/>
                    </a:solidFill>
                  </a:tcPr>
                </a:tc>
                <a:tc>
                  <a:txBody>
                    <a:bodyPr/>
                    <a:lstStyle/>
                    <a:p>
                      <a:pPr algn="ctr" fontAlgn="ctr"/>
                      <a:r>
                        <a:rPr lang="zh-TW" altLang="en-US" sz="1200" b="1" i="0" u="none" strike="noStrike" dirty="0" smtClean="0">
                          <a:solidFill>
                            <a:srgbClr val="FFFFFF"/>
                          </a:solidFill>
                          <a:effectLst/>
                          <a:latin typeface="微軟正黑體" panose="020B0604030504040204" pitchFamily="34" charset="-120"/>
                          <a:ea typeface="微軟正黑體" panose="020B0604030504040204" pitchFamily="34" charset="-120"/>
                        </a:rPr>
                        <a:t>總</a:t>
                      </a:r>
                      <a:endParaRPr lang="en-US" altLang="zh-TW" sz="1200" b="1" i="0" u="none" strike="noStrike" dirty="0" smtClean="0">
                        <a:solidFill>
                          <a:srgbClr val="FFFFFF"/>
                        </a:solidFill>
                        <a:effectLst/>
                        <a:latin typeface="微軟正黑體" panose="020B0604030504040204" pitchFamily="34" charset="-120"/>
                        <a:ea typeface="微軟正黑體" panose="020B0604030504040204" pitchFamily="34" charset="-120"/>
                      </a:endParaRPr>
                    </a:p>
                    <a:p>
                      <a:pPr algn="ctr" fontAlgn="ctr"/>
                      <a:r>
                        <a:rPr lang="zh-TW" altLang="en-US" sz="1200" b="1" i="0" u="none" strike="noStrike" dirty="0" smtClean="0">
                          <a:solidFill>
                            <a:srgbClr val="FFFFFF"/>
                          </a:solidFill>
                          <a:effectLst/>
                          <a:latin typeface="微軟正黑體" panose="020B0604030504040204" pitchFamily="34" charset="-120"/>
                          <a:ea typeface="微軟正黑體" panose="020B0604030504040204" pitchFamily="34" charset="-120"/>
                        </a:rPr>
                        <a:t>達成</a:t>
                      </a:r>
                      <a:r>
                        <a:rPr lang="zh-TW" altLang="en-US" sz="1200" b="1" i="0" u="none" strike="noStrike" dirty="0">
                          <a:solidFill>
                            <a:srgbClr val="FFFFFF"/>
                          </a:solidFill>
                          <a:effectLst/>
                          <a:latin typeface="微軟正黑體" panose="020B0604030504040204" pitchFamily="34" charset="-120"/>
                          <a:ea typeface="微軟正黑體" panose="020B0604030504040204" pitchFamily="34" charset="-120"/>
                        </a:rPr>
                        <a:t>率</a:t>
                      </a:r>
                    </a:p>
                  </a:txBody>
                  <a:tcPr marL="0" marR="0" marT="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236087">
                <a:tc rowSpan="8">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軌跡分析平台</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ap="flat" cmpd="dbl"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FFF"/>
                    </a:solid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專案成案申請</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2018/9/1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2018/9/28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2018/9/27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104%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rowSpan="8">
                  <a:txBody>
                    <a:bodyPr/>
                    <a:lstStyle/>
                    <a:p>
                      <a:pPr algn="ctr" fontAlgn="ctr"/>
                      <a:r>
                        <a:rPr lang="en-US" altLang="zh-TW" sz="1200" b="0" i="0" u="none" strike="noStrike" kern="1200" dirty="0" smtClean="0">
                          <a:solidFill>
                            <a:srgbClr val="000000"/>
                          </a:solidFill>
                          <a:effectLst/>
                          <a:latin typeface="微軟正黑體" panose="020B0604030504040204" pitchFamily="34" charset="-120"/>
                          <a:ea typeface="微軟正黑體" panose="020B0604030504040204" pitchFamily="34" charset="-120"/>
                          <a:cs typeface="+mn-cs"/>
                        </a:rPr>
                        <a:t>101.79%</a:t>
                      </a:r>
                      <a:endPar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FFF"/>
                    </a:solidFill>
                  </a:tcPr>
                </a:tc>
                <a:tc rowSpan="8">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FFF"/>
                    </a:solidFill>
                  </a:tcPr>
                </a:tc>
                <a:tc rowSpan="8">
                  <a:txBody>
                    <a:bodyPr/>
                    <a:lstStyle/>
                    <a:p>
                      <a:pPr algn="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50.89%</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FFF"/>
                    </a:solidFill>
                  </a:tcPr>
                </a:tc>
                <a:tc rowSpan="11">
                  <a:txBody>
                    <a:bodyPr/>
                    <a:lstStyle/>
                    <a:p>
                      <a:pPr algn="ct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122.69%</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FFF"/>
                    </a:solidFill>
                  </a:tcPr>
                </a:tc>
                <a:extLst>
                  <a:ext uri="{0D108BD9-81ED-4DB2-BD59-A6C34878D82A}">
                    <a16:rowId xmlns:a16="http://schemas.microsoft.com/office/drawing/2014/main" val="10001"/>
                  </a:ext>
                </a:extLst>
              </a:tr>
              <a:tr h="225823">
                <a:tc vMerge="1">
                  <a:txBody>
                    <a:bodyPr/>
                    <a:lstStyle/>
                    <a:p>
                      <a:endParaRPr lang="zh-TW" altLang="en-US" dirty="0"/>
                    </a:p>
                  </a:txBody>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專案執行計畫</a:t>
                      </a:r>
                    </a:p>
                  </a:txBody>
                  <a:tcPr marL="0" marR="0" marT="0"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2018/10/1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2018/11/30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2018/11/15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02"/>
                  </a:ext>
                </a:extLst>
              </a:tr>
              <a:tr h="225823">
                <a:tc vMerge="1">
                  <a:txBody>
                    <a:bodyPr/>
                    <a:lstStyle/>
                    <a:p>
                      <a:endParaRPr lang="zh-TW" altLang="en-US"/>
                    </a:p>
                  </a:txBody>
                  <a:tcPr/>
                </a:tc>
                <a:tc>
                  <a:txBody>
                    <a:bodyPr/>
                    <a:lstStyle/>
                    <a:p>
                      <a:pPr algn="l" fontAlgn="ctr"/>
                      <a:r>
                        <a:rPr lang="en-US" sz="1200" b="0" i="0" u="none" strike="noStrike">
                          <a:solidFill>
                            <a:srgbClr val="000000"/>
                          </a:solidFill>
                          <a:effectLst/>
                          <a:latin typeface="微軟正黑體" panose="020B0604030504040204" pitchFamily="34" charset="-120"/>
                          <a:ea typeface="微軟正黑體" panose="020B0604030504040204" pitchFamily="34" charset="-120"/>
                        </a:rPr>
                        <a:t>Logger</a:t>
                      </a: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升級作業</a:t>
                      </a:r>
                    </a:p>
                  </a:txBody>
                  <a:tcPr marL="0" marR="0" marT="0"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2019/4/30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2019/4/26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03"/>
                  </a:ext>
                </a:extLst>
              </a:tr>
              <a:tr h="225823">
                <a:tc vMerge="1">
                  <a:txBody>
                    <a:bodyPr/>
                    <a:lstStyle/>
                    <a:p>
                      <a:endParaRPr lang="zh-TW" altLang="en-US" dirty="0"/>
                    </a:p>
                  </a:txBody>
                  <a:tcPr/>
                </a:tc>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ESM</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建置</a:t>
                      </a:r>
                    </a:p>
                  </a:txBody>
                  <a:tcPr marL="0" marR="0" marT="0"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2019/4/1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2019/5/31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2019/5/31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04"/>
                  </a:ext>
                </a:extLst>
              </a:tr>
              <a:tr h="225823">
                <a:tc vMerge="1">
                  <a:txBody>
                    <a:bodyPr/>
                    <a:lstStyle/>
                    <a:p>
                      <a:endParaRPr lang="zh-TW" altLang="en-US"/>
                    </a:p>
                  </a:txBody>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資安事件管理平台建置</a:t>
                      </a:r>
                    </a:p>
                  </a:txBody>
                  <a:tcPr marL="0" marR="0" marT="0"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marL="0" algn="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2019/5/1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algn="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2019/9/30</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marL="0" algn="r" defTabSz="914400" rtl="0" eaLnBrk="1" fontAlgn="ctr" latinLnBrk="0" hangingPunct="1"/>
                      <a:r>
                        <a:rPr lang="zh-TW" alt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　</a:t>
                      </a:r>
                      <a:r>
                        <a:rPr lang="en-US" altLang="zh-TW" sz="1200" b="0" i="0" u="none" strike="noStrike" kern="1200" dirty="0" smtClean="0">
                          <a:solidFill>
                            <a:srgbClr val="000000"/>
                          </a:solidFill>
                          <a:effectLst/>
                          <a:latin typeface="微軟正黑體" panose="020B0604030504040204" pitchFamily="34" charset="-120"/>
                          <a:ea typeface="微軟正黑體" panose="020B0604030504040204" pitchFamily="34" charset="-120"/>
                          <a:cs typeface="+mn-cs"/>
                        </a:rPr>
                        <a:t>2019/9/24</a:t>
                      </a:r>
                      <a:endParaRPr lang="zh-TW" alt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marL="0" algn="r" defTabSz="914400" rtl="0" eaLnBrk="1" fontAlgn="ctr" latinLnBrk="0" hangingPunct="1"/>
                      <a:r>
                        <a:rPr lang="en-US" altLang="zh-TW" sz="1200" b="0" i="0" u="none" strike="noStrike" kern="1200" dirty="0" smtClean="0">
                          <a:solidFill>
                            <a:srgbClr val="000000"/>
                          </a:solidFill>
                          <a:effectLst/>
                          <a:latin typeface="微軟正黑體" panose="020B0604030504040204" pitchFamily="34" charset="-120"/>
                          <a:ea typeface="微軟正黑體" panose="020B0604030504040204" pitchFamily="34" charset="-120"/>
                          <a:cs typeface="+mn-cs"/>
                        </a:rPr>
                        <a:t>102%</a:t>
                      </a:r>
                      <a:r>
                        <a:rPr lang="zh-TW" altLang="en-US"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05"/>
                  </a:ext>
                </a:extLst>
              </a:tr>
              <a:tr h="225823">
                <a:tc vMerge="1">
                  <a:txBody>
                    <a:bodyPr/>
                    <a:lstStyle/>
                    <a:p>
                      <a:endParaRPr lang="zh-TW" altLang="en-US" dirty="0"/>
                    </a:p>
                  </a:txBody>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報表及告警規則建置</a:t>
                      </a:r>
                    </a:p>
                  </a:txBody>
                  <a:tcPr marL="0" marR="0" marT="0"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2019/5/1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2019/10/31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algn="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2019/11/1</a:t>
                      </a:r>
                      <a:endPar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algn="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100%</a:t>
                      </a:r>
                      <a:endPar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dirty="0"/>
                    </a:p>
                  </a:txBody>
                  <a:tcPr/>
                </a:tc>
                <a:tc vMerge="1">
                  <a:txBody>
                    <a:bodyPr/>
                    <a:lstStyle/>
                    <a:p>
                      <a:endParaRPr lang="zh-TW" altLang="en-US"/>
                    </a:p>
                  </a:txBody>
                  <a:tcPr/>
                </a:tc>
                <a:extLst>
                  <a:ext uri="{0D108BD9-81ED-4DB2-BD59-A6C34878D82A}">
                    <a16:rowId xmlns:a16="http://schemas.microsoft.com/office/drawing/2014/main" val="10006"/>
                  </a:ext>
                </a:extLst>
              </a:tr>
              <a:tr h="225823">
                <a:tc vMerge="1">
                  <a:txBody>
                    <a:bodyPr/>
                    <a:lstStyle/>
                    <a:p>
                      <a:endParaRPr lang="zh-TW" altLang="en-US" dirty="0"/>
                    </a:p>
                  </a:txBody>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系統上線</a:t>
                      </a:r>
                    </a:p>
                  </a:txBody>
                  <a:tcPr marL="0" marR="0" marT="0"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2019/11/1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2019/11/30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algn="r" fontAlgn="ctr"/>
                      <a:r>
                        <a:rPr lang="zh-TW" altLang="en-US" sz="1200" b="0" i="0" u="none" strike="noStrike" dirty="0" smtClean="0">
                          <a:solidFill>
                            <a:srgbClr val="000000"/>
                          </a:solidFill>
                          <a:effectLst/>
                          <a:latin typeface="微軟正黑體" panose="020B0604030504040204" pitchFamily="34" charset="-120"/>
                          <a:ea typeface="微軟正黑體" panose="020B0604030504040204" pitchFamily="34" charset="-120"/>
                        </a:rPr>
                        <a:t>　</a:t>
                      </a: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2019/11/22</a:t>
                      </a:r>
                      <a:endPar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a:txBody>
                    <a:bodyPr/>
                    <a:lstStyle/>
                    <a:p>
                      <a:pPr algn="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102%</a:t>
                      </a:r>
                      <a:endPar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FFF"/>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07"/>
                  </a:ext>
                </a:extLst>
              </a:tr>
              <a:tr h="236087">
                <a:tc vMerge="1">
                  <a:txBody>
                    <a:bodyPr/>
                    <a:lstStyle/>
                    <a:p>
                      <a:endParaRPr lang="zh-TW" altLang="en-US" dirty="0"/>
                    </a:p>
                  </a:txBody>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專案驗收結案</a:t>
                      </a:r>
                    </a:p>
                  </a:txBody>
                  <a:tcPr marL="0" marR="0" marT="0"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F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2019/12/2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F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2020/1/31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FFF"/>
                    </a:solid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FFF"/>
                    </a:solid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FFF"/>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08"/>
                  </a:ext>
                </a:extLst>
              </a:tr>
              <a:tr h="225823">
                <a:tc rowSpan="3">
                  <a:txBody>
                    <a:bodyPr/>
                    <a:lstStyle/>
                    <a:p>
                      <a:pPr algn="ctr" fontAlgn="ct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新世代防火牆建置案</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FFF"/>
                    </a:solid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專案規劃</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5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2019/9/20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5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2019/11/15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5FF"/>
                    </a:solidFill>
                  </a:tcPr>
                </a:tc>
                <a:tc>
                  <a:txBody>
                    <a:bodyPr/>
                    <a:lstStyle/>
                    <a:p>
                      <a:pPr algn="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2019/10/29</a:t>
                      </a:r>
                      <a:endPar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5FF"/>
                    </a:solidFill>
                  </a:tcPr>
                </a:tc>
                <a:tc>
                  <a:txBody>
                    <a:bodyPr/>
                    <a:lstStyle/>
                    <a:p>
                      <a:pPr algn="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144%</a:t>
                      </a:r>
                      <a:endPar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5FF"/>
                    </a:solidFill>
                  </a:tcPr>
                </a:tc>
                <a:tc rowSpan="3">
                  <a:txBody>
                    <a:bodyPr/>
                    <a:lstStyle/>
                    <a:p>
                      <a:pPr algn="ct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143.59%</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FFF"/>
                    </a:solidFill>
                  </a:tcPr>
                </a:tc>
                <a:tc rowSpan="3">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FFF"/>
                    </a:solidFill>
                  </a:tcPr>
                </a:tc>
                <a:tc rowSpan="3">
                  <a:txBody>
                    <a:bodyPr/>
                    <a:lstStyle/>
                    <a:p>
                      <a:pPr algn="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71.79%</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FFF"/>
                    </a:solidFill>
                  </a:tcPr>
                </a:tc>
                <a:tc vMerge="1">
                  <a:txBody>
                    <a:bodyPr/>
                    <a:lstStyle/>
                    <a:p>
                      <a:endParaRPr lang="zh-TW" altLang="en-US"/>
                    </a:p>
                  </a:txBody>
                  <a:tcPr/>
                </a:tc>
                <a:extLst>
                  <a:ext uri="{0D108BD9-81ED-4DB2-BD59-A6C34878D82A}">
                    <a16:rowId xmlns:a16="http://schemas.microsoft.com/office/drawing/2014/main" val="10009"/>
                  </a:ext>
                </a:extLst>
              </a:tr>
              <a:tr h="225823">
                <a:tc vMerge="1">
                  <a:txBody>
                    <a:bodyPr/>
                    <a:lstStyle/>
                    <a:p>
                      <a:endParaRPr lang="zh-TW" altLang="en-US" dirty="0"/>
                    </a:p>
                  </a:txBody>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系統建置規劃</a:t>
                      </a:r>
                    </a:p>
                  </a:txBody>
                  <a:tcPr marL="0" marR="0" marT="0"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5FF"/>
                    </a:solidFill>
                  </a:tcP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2019/11/1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5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2019/12/31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5FF"/>
                    </a:solidFill>
                  </a:tcPr>
                </a:tc>
                <a:tc>
                  <a:txBody>
                    <a:bodyPr/>
                    <a:lstStyle/>
                    <a:p>
                      <a:pPr algn="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2019/12/10</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5FF"/>
                    </a:solid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5FF"/>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10"/>
                  </a:ext>
                </a:extLst>
              </a:tr>
              <a:tr h="236087">
                <a:tc vMerge="1">
                  <a:txBody>
                    <a:bodyPr/>
                    <a:lstStyle/>
                    <a:p>
                      <a:endParaRPr lang="zh-TW" altLang="en-US" dirty="0"/>
                    </a:p>
                  </a:txBody>
                  <a:tcPr/>
                </a:tc>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系統上線</a:t>
                      </a:r>
                    </a:p>
                  </a:txBody>
                  <a:tcPr marL="0" marR="0" marT="0"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5FF"/>
                    </a:solidFill>
                  </a:tcP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2020/1/15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5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2020/3/31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5FF"/>
                    </a:solid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5FF"/>
                    </a:solid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E5FF"/>
                    </a:solid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0011"/>
                  </a:ext>
                </a:extLst>
              </a:tr>
            </a:tbl>
          </a:graphicData>
        </a:graphic>
      </p:graphicFrame>
      <p:sp>
        <p:nvSpPr>
          <p:cNvPr id="8" name="標題 1"/>
          <p:cNvSpPr>
            <a:spLocks noGrp="1"/>
          </p:cNvSpPr>
          <p:nvPr>
            <p:ph type="title"/>
          </p:nvPr>
        </p:nvSpPr>
        <p:spPr>
          <a:xfrm>
            <a:off x="2051720" y="117426"/>
            <a:ext cx="6768752" cy="537964"/>
          </a:xfrm>
        </p:spPr>
        <p:txBody>
          <a:bodyPr/>
          <a:lstStyle/>
          <a:p>
            <a:pPr fontAlgn="ctr"/>
            <a:r>
              <a:rPr lang="zh-TW" altLang="en-US" dirty="0" smtClean="0">
                <a:solidFill>
                  <a:schemeClr val="tx1"/>
                </a:solidFill>
              </a:rPr>
              <a:t>資安專案</a:t>
            </a:r>
            <a:r>
              <a:rPr lang="en-US" altLang="zh-TW" dirty="0" smtClean="0">
                <a:solidFill>
                  <a:schemeClr val="tx1"/>
                </a:solidFill>
              </a:rPr>
              <a:t>-</a:t>
            </a:r>
            <a:r>
              <a:rPr lang="zh-TW" altLang="en-US" dirty="0" smtClean="0">
                <a:solidFill>
                  <a:srgbClr val="000000"/>
                </a:solidFill>
              </a:rPr>
              <a:t>里程碑</a:t>
            </a:r>
            <a:r>
              <a:rPr lang="zh-TW" altLang="en-US" dirty="0">
                <a:solidFill>
                  <a:srgbClr val="000000"/>
                </a:solidFill>
              </a:rPr>
              <a:t>完成率</a:t>
            </a:r>
          </a:p>
        </p:txBody>
      </p:sp>
    </p:spTree>
    <p:extLst>
      <p:ext uri="{BB962C8B-B14F-4D97-AF65-F5344CB8AC3E}">
        <p14:creationId xmlns:p14="http://schemas.microsoft.com/office/powerpoint/2010/main" val="30451141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61027" y="2008188"/>
            <a:ext cx="1578726" cy="376470"/>
          </a:xfrm>
          <a:prstGeom prst="rect">
            <a:avLst/>
          </a:prstGeom>
          <a:solidFill>
            <a:srgbClr val="0095CD"/>
          </a:solidFill>
          <a:ln w="19050">
            <a:noFill/>
            <a:round/>
            <a:headEnd/>
            <a:tailEnd/>
          </a:ln>
        </p:spPr>
        <p:txBody>
          <a:bodyPr vert="horz" wrap="square" lIns="68564" tIns="34282" rIns="68564" bIns="34282" numCol="1" anchor="ctr" anchorCtr="0" compatLnSpc="1">
            <a:prstTxWarp prst="textNoShape">
              <a:avLst/>
            </a:prstTxWarp>
          </a:bodyPr>
          <a:lstStyle/>
          <a:p>
            <a:pPr algn="ctr" fontAlgn="auto">
              <a:spcBef>
                <a:spcPts val="0"/>
              </a:spcBef>
              <a:spcAft>
                <a:spcPts val="0"/>
              </a:spcAft>
            </a:pPr>
            <a:r>
              <a:rPr kumimoji="0" lang="zh-TW" altLang="en-US" sz="1800" b="1" u="none" dirty="0" smtClean="0">
                <a:solidFill>
                  <a:prstClr val="white"/>
                </a:solidFill>
                <a:latin typeface="微軟正黑體" panose="020B0604030504040204" pitchFamily="34" charset="-120"/>
                <a:ea typeface="微軟正黑體" panose="020B0604030504040204" pitchFamily="34" charset="-120"/>
              </a:rPr>
              <a:t>資訊部門</a:t>
            </a:r>
            <a:endParaRPr kumimoji="0" lang="zh-TW" altLang="en-US" sz="1800" b="1" u="none" dirty="0">
              <a:solidFill>
                <a:prstClr val="white"/>
              </a:solidFill>
              <a:latin typeface="微軟正黑體" panose="020B0604030504040204" pitchFamily="34" charset="-120"/>
              <a:ea typeface="微軟正黑體" panose="020B0604030504040204" pitchFamily="34" charset="-120"/>
            </a:endParaRPr>
          </a:p>
        </p:txBody>
      </p:sp>
      <p:sp>
        <p:nvSpPr>
          <p:cNvPr id="7" name="圓角矩形 6"/>
          <p:cNvSpPr/>
          <p:nvPr/>
        </p:nvSpPr>
        <p:spPr>
          <a:xfrm>
            <a:off x="1048402" y="2358244"/>
            <a:ext cx="931310" cy="4202487"/>
          </a:xfrm>
          <a:prstGeom prst="roundRect">
            <a:avLst/>
          </a:prstGeom>
          <a:noFill/>
          <a:ln w="19050">
            <a:solidFill>
              <a:schemeClr val="accent2"/>
            </a:solidFill>
            <a:prstDash val="dash"/>
          </a:ln>
          <a:effectLst/>
        </p:spPr>
        <p:txBody>
          <a:bodyPr wrap="square" lIns="0" tIns="0" rIns="0" bIns="0" rtlCol="0" anchor="t">
            <a:noAutofit/>
          </a:bodyPr>
          <a:lstStyle/>
          <a:p>
            <a:pPr algn="ctr" fontAlgn="auto">
              <a:spcBef>
                <a:spcPts val="0"/>
              </a:spcBef>
              <a:spcAft>
                <a:spcPts val="0"/>
              </a:spcAft>
            </a:pPr>
            <a:endParaRPr kumimoji="0" lang="zh-TW" altLang="en-US" sz="1400" b="1" u="none" dirty="0">
              <a:solidFill>
                <a:prstClr val="black"/>
              </a:solidFill>
              <a:latin typeface="微軟正黑體" pitchFamily="34" charset="-120"/>
              <a:ea typeface="微軟正黑體" pitchFamily="34" charset="-120"/>
            </a:endParaRPr>
          </a:p>
        </p:txBody>
      </p:sp>
      <p:sp>
        <p:nvSpPr>
          <p:cNvPr id="13" name="矩形 12"/>
          <p:cNvSpPr/>
          <p:nvPr/>
        </p:nvSpPr>
        <p:spPr>
          <a:xfrm>
            <a:off x="5949709" y="2007167"/>
            <a:ext cx="2581814" cy="1434065"/>
          </a:xfrm>
          <a:prstGeom prst="rect">
            <a:avLst/>
          </a:prstGeom>
          <a:noFill/>
          <a:ln w="28575">
            <a:solidFill>
              <a:srgbClr val="404040"/>
            </a:solidFill>
          </a:ln>
          <a:effectLst/>
        </p:spPr>
        <p:txBody>
          <a:bodyPr wrap="square" lIns="0" tIns="0" rIns="0" bIns="0" rtlCol="0" anchor="ctr">
            <a:noAutofit/>
          </a:bodyPr>
          <a:lstStyle/>
          <a:p>
            <a:pPr algn="ctr" fontAlgn="auto">
              <a:spcBef>
                <a:spcPts val="0"/>
              </a:spcBef>
              <a:spcAft>
                <a:spcPts val="0"/>
              </a:spcAft>
            </a:pPr>
            <a:endParaRPr kumimoji="0" lang="zh-TW" altLang="en-US" sz="1600" b="1" u="none" dirty="0">
              <a:solidFill>
                <a:prstClr val="black"/>
              </a:solidFill>
              <a:latin typeface="微軟正黑體" pitchFamily="34" charset="-120"/>
              <a:ea typeface="微軟正黑體" pitchFamily="34" charset="-120"/>
            </a:endParaRPr>
          </a:p>
        </p:txBody>
      </p:sp>
      <p:sp>
        <p:nvSpPr>
          <p:cNvPr id="14" name="矩形 13"/>
          <p:cNvSpPr/>
          <p:nvPr/>
        </p:nvSpPr>
        <p:spPr>
          <a:xfrm>
            <a:off x="5961273" y="2017079"/>
            <a:ext cx="2561715" cy="345548"/>
          </a:xfrm>
          <a:prstGeom prst="rect">
            <a:avLst/>
          </a:prstGeom>
          <a:solidFill>
            <a:srgbClr val="0095CD"/>
          </a:solidFill>
          <a:ln w="19050">
            <a:noFill/>
            <a:round/>
            <a:headEnd/>
            <a:tailEnd/>
          </a:ln>
        </p:spPr>
        <p:txBody>
          <a:bodyPr vert="horz" wrap="square" lIns="68564" tIns="34282" rIns="68564" bIns="34282" numCol="1" anchor="ctr" anchorCtr="0" compatLnSpc="1">
            <a:prstTxWarp prst="textNoShape">
              <a:avLst/>
            </a:prstTxWarp>
          </a:bodyPr>
          <a:lstStyle/>
          <a:p>
            <a:pPr algn="ctr" fontAlgn="auto">
              <a:spcBef>
                <a:spcPts val="0"/>
              </a:spcBef>
              <a:spcAft>
                <a:spcPts val="0"/>
              </a:spcAft>
            </a:pPr>
            <a:endParaRPr kumimoji="0" lang="zh-TW" altLang="en-US" sz="1800" b="1" u="none" dirty="0">
              <a:solidFill>
                <a:prstClr val="white"/>
              </a:solidFill>
              <a:latin typeface="微軟正黑體" panose="020B0604030504040204" pitchFamily="34" charset="-120"/>
              <a:ea typeface="微軟正黑體" panose="020B0604030504040204" pitchFamily="34" charset="-120"/>
            </a:endParaRPr>
          </a:p>
        </p:txBody>
      </p:sp>
      <p:sp>
        <p:nvSpPr>
          <p:cNvPr id="16" name="文字方塊 15"/>
          <p:cNvSpPr txBox="1"/>
          <p:nvPr/>
        </p:nvSpPr>
        <p:spPr>
          <a:xfrm>
            <a:off x="6697077" y="1989634"/>
            <a:ext cx="1107739" cy="369418"/>
          </a:xfrm>
          <a:prstGeom prst="rect">
            <a:avLst/>
          </a:prstGeom>
          <a:noFill/>
        </p:spPr>
        <p:txBody>
          <a:bodyPr wrap="none" rtlCol="0">
            <a:spAutoFit/>
          </a:bodyPr>
          <a:lstStyle/>
          <a:p>
            <a:pPr fontAlgn="auto">
              <a:spcBef>
                <a:spcPts val="0"/>
              </a:spcBef>
              <a:spcAft>
                <a:spcPts val="0"/>
              </a:spcAft>
            </a:pPr>
            <a:r>
              <a:rPr kumimoji="0" lang="zh-TW" altLang="en-US" sz="1800" b="1" u="none" dirty="0">
                <a:solidFill>
                  <a:prstClr val="white"/>
                </a:solidFill>
                <a:latin typeface="微軟正黑體" panose="020B0604030504040204" pitchFamily="34" charset="-120"/>
                <a:ea typeface="微軟正黑體" panose="020B0604030504040204" pitchFamily="34" charset="-120"/>
              </a:rPr>
              <a:t>會計部門</a:t>
            </a:r>
            <a:endParaRPr kumimoji="0" lang="zh-TW" altLang="en-US" sz="2000" b="1" u="none" dirty="0">
              <a:solidFill>
                <a:prstClr val="white"/>
              </a:solidFill>
              <a:latin typeface="微軟正黑體" panose="020B0604030504040204" pitchFamily="34" charset="-120"/>
              <a:ea typeface="微軟正黑體" panose="020B0604030504040204" pitchFamily="34" charset="-120"/>
            </a:endParaRPr>
          </a:p>
        </p:txBody>
      </p:sp>
      <p:sp>
        <p:nvSpPr>
          <p:cNvPr id="17" name="矩形 16"/>
          <p:cNvSpPr/>
          <p:nvPr/>
        </p:nvSpPr>
        <p:spPr>
          <a:xfrm>
            <a:off x="5949709" y="3719181"/>
            <a:ext cx="2581814" cy="2874791"/>
          </a:xfrm>
          <a:prstGeom prst="rect">
            <a:avLst/>
          </a:prstGeom>
          <a:noFill/>
          <a:ln w="28575">
            <a:solidFill>
              <a:srgbClr val="404040"/>
            </a:solidFill>
          </a:ln>
          <a:effectLst/>
        </p:spPr>
        <p:txBody>
          <a:bodyPr wrap="square" lIns="0" tIns="0" rIns="0" bIns="0" rtlCol="0" anchor="ctr">
            <a:noAutofit/>
          </a:bodyPr>
          <a:lstStyle/>
          <a:p>
            <a:pPr algn="ctr" fontAlgn="auto">
              <a:spcBef>
                <a:spcPts val="0"/>
              </a:spcBef>
              <a:spcAft>
                <a:spcPts val="0"/>
              </a:spcAft>
            </a:pPr>
            <a:endParaRPr kumimoji="0" lang="zh-TW" altLang="en-US" sz="1600" b="1" u="none" dirty="0">
              <a:solidFill>
                <a:prstClr val="black"/>
              </a:solidFill>
              <a:latin typeface="微軟正黑體" pitchFamily="34" charset="-120"/>
              <a:ea typeface="微軟正黑體" pitchFamily="34" charset="-120"/>
            </a:endParaRPr>
          </a:p>
        </p:txBody>
      </p:sp>
      <p:sp>
        <p:nvSpPr>
          <p:cNvPr id="21" name="矩形 20"/>
          <p:cNvSpPr/>
          <p:nvPr/>
        </p:nvSpPr>
        <p:spPr>
          <a:xfrm>
            <a:off x="5959077" y="3728869"/>
            <a:ext cx="2556716" cy="376470"/>
          </a:xfrm>
          <a:prstGeom prst="rect">
            <a:avLst/>
          </a:prstGeom>
          <a:solidFill>
            <a:srgbClr val="0095CD"/>
          </a:solidFill>
          <a:ln w="19050">
            <a:noFill/>
            <a:round/>
            <a:headEnd/>
            <a:tailEnd/>
          </a:ln>
        </p:spPr>
        <p:txBody>
          <a:bodyPr vert="horz" wrap="square" lIns="68564" tIns="34282" rIns="68564" bIns="34282" numCol="1" anchor="ctr" anchorCtr="0" compatLnSpc="1">
            <a:prstTxWarp prst="textNoShape">
              <a:avLst/>
            </a:prstTxWarp>
          </a:bodyPr>
          <a:lstStyle/>
          <a:p>
            <a:pPr algn="ctr" fontAlgn="auto">
              <a:spcBef>
                <a:spcPts val="0"/>
              </a:spcBef>
              <a:spcAft>
                <a:spcPts val="0"/>
              </a:spcAft>
            </a:pPr>
            <a:endParaRPr kumimoji="0" lang="zh-TW" altLang="en-US" sz="1800" b="1" u="none" dirty="0">
              <a:solidFill>
                <a:prstClr val="white"/>
              </a:solidFill>
              <a:latin typeface="微軟正黑體" panose="020B0604030504040204" pitchFamily="34" charset="-120"/>
              <a:ea typeface="微軟正黑體" panose="020B0604030504040204" pitchFamily="34" charset="-120"/>
            </a:endParaRPr>
          </a:p>
        </p:txBody>
      </p:sp>
      <p:sp>
        <p:nvSpPr>
          <p:cNvPr id="22" name="文字方塊 21"/>
          <p:cNvSpPr txBox="1"/>
          <p:nvPr/>
        </p:nvSpPr>
        <p:spPr>
          <a:xfrm>
            <a:off x="6697076" y="3724886"/>
            <a:ext cx="1165434" cy="369418"/>
          </a:xfrm>
          <a:prstGeom prst="rect">
            <a:avLst/>
          </a:prstGeom>
          <a:noFill/>
          <a:ln>
            <a:noFill/>
          </a:ln>
        </p:spPr>
        <p:txBody>
          <a:bodyPr wrap="none" rtlCol="0">
            <a:spAutoFit/>
          </a:bodyPr>
          <a:lstStyle/>
          <a:p>
            <a:pPr fontAlgn="auto">
              <a:spcBef>
                <a:spcPts val="0"/>
              </a:spcBef>
              <a:spcAft>
                <a:spcPts val="0"/>
              </a:spcAft>
            </a:pPr>
            <a:r>
              <a:rPr kumimoji="0" lang="zh-TW" altLang="en-US" sz="1800" b="1" u="none" dirty="0">
                <a:solidFill>
                  <a:prstClr val="white"/>
                </a:solidFill>
                <a:latin typeface="微軟正黑體" panose="020B0604030504040204" pitchFamily="34" charset="-120"/>
                <a:ea typeface="微軟正黑體" panose="020B0604030504040204" pitchFamily="34" charset="-120"/>
              </a:rPr>
              <a:t> 精算部門</a:t>
            </a:r>
          </a:p>
        </p:txBody>
      </p:sp>
      <p:sp>
        <p:nvSpPr>
          <p:cNvPr id="25" name="矩形 24"/>
          <p:cNvSpPr/>
          <p:nvPr/>
        </p:nvSpPr>
        <p:spPr>
          <a:xfrm>
            <a:off x="761025" y="2007134"/>
            <a:ext cx="1578727" cy="4586806"/>
          </a:xfrm>
          <a:prstGeom prst="rect">
            <a:avLst/>
          </a:prstGeom>
          <a:noFill/>
          <a:ln w="28575">
            <a:solidFill>
              <a:srgbClr val="404040"/>
            </a:solidFill>
          </a:ln>
          <a:effectLst/>
        </p:spPr>
        <p:txBody>
          <a:bodyPr wrap="square" lIns="0" tIns="0" rIns="0" bIns="0" rtlCol="0" anchor="ctr">
            <a:noAutofit/>
          </a:bodyPr>
          <a:lstStyle/>
          <a:p>
            <a:pPr algn="ctr" fontAlgn="auto">
              <a:spcBef>
                <a:spcPts val="0"/>
              </a:spcBef>
              <a:spcAft>
                <a:spcPts val="0"/>
              </a:spcAft>
            </a:pPr>
            <a:endParaRPr kumimoji="0" lang="zh-TW" altLang="en-US" sz="1600" b="1" u="none" dirty="0">
              <a:solidFill>
                <a:prstClr val="black"/>
              </a:solidFill>
              <a:latin typeface="微軟正黑體" pitchFamily="34" charset="-120"/>
              <a:ea typeface="微軟正黑體" pitchFamily="34" charset="-120"/>
            </a:endParaRPr>
          </a:p>
        </p:txBody>
      </p:sp>
      <p:sp>
        <p:nvSpPr>
          <p:cNvPr id="26" name="矩形 25"/>
          <p:cNvSpPr/>
          <p:nvPr/>
        </p:nvSpPr>
        <p:spPr>
          <a:xfrm>
            <a:off x="1140969" y="5340979"/>
            <a:ext cx="747367" cy="1136294"/>
          </a:xfrm>
          <a:prstGeom prst="rect">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費用</a:t>
            </a: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系統</a:t>
            </a: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zh-TW" altLang="en-US" sz="1600" b="1" u="none" dirty="0">
              <a:solidFill>
                <a:prstClr val="white"/>
              </a:solidFill>
              <a:latin typeface="微軟正黑體" pitchFamily="34" charset="-120"/>
              <a:ea typeface="微軟正黑體" pitchFamily="34" charset="-120"/>
            </a:endParaRPr>
          </a:p>
        </p:txBody>
      </p:sp>
      <p:sp>
        <p:nvSpPr>
          <p:cNvPr id="27" name="矩形 26"/>
          <p:cNvSpPr/>
          <p:nvPr/>
        </p:nvSpPr>
        <p:spPr>
          <a:xfrm>
            <a:off x="1140969" y="2435113"/>
            <a:ext cx="747367" cy="2739067"/>
          </a:xfrm>
          <a:prstGeom prst="rect">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核心</a:t>
            </a: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系統</a:t>
            </a:r>
          </a:p>
        </p:txBody>
      </p:sp>
      <p:sp>
        <p:nvSpPr>
          <p:cNvPr id="29" name="向右箭號 28"/>
          <p:cNvSpPr/>
          <p:nvPr/>
        </p:nvSpPr>
        <p:spPr>
          <a:xfrm>
            <a:off x="1911288" y="4698598"/>
            <a:ext cx="4172880" cy="439887"/>
          </a:xfrm>
          <a:prstGeom prst="rightArrow">
            <a:avLst/>
          </a:prstGeom>
          <a:solidFill>
            <a:srgbClr val="FFC1C2"/>
          </a:solidFill>
          <a:ln w="19050">
            <a:solidFill>
              <a:schemeClr val="bg1"/>
            </a:solidFill>
          </a:ln>
          <a:effectLst/>
        </p:spPr>
        <p:txBody>
          <a:bodyPr wrap="square" lIns="0" tIns="0" rIns="0" bIns="0" rtlCol="0" anchor="ctr">
            <a:noAutofit/>
          </a:bodyPr>
          <a:lstStyle/>
          <a:p>
            <a:pPr algn="ctr" fontAlgn="auto">
              <a:spcBef>
                <a:spcPts val="0"/>
              </a:spcBef>
              <a:spcAft>
                <a:spcPts val="0"/>
              </a:spcAft>
            </a:pPr>
            <a:r>
              <a:rPr kumimoji="0" lang="zh-TW" altLang="en-US" sz="1200" b="1" u="none" dirty="0" smtClean="0">
                <a:solidFill>
                  <a:prstClr val="black"/>
                </a:solidFill>
                <a:latin typeface="微軟正黑體" pitchFamily="34" charset="-120"/>
                <a:ea typeface="微軟正黑體" pitchFamily="34" charset="-120"/>
              </a:rPr>
              <a:t>責任準備金資料</a:t>
            </a:r>
            <a:endParaRPr kumimoji="0" lang="zh-TW" altLang="en-US" sz="1200" b="1" u="none" dirty="0">
              <a:solidFill>
                <a:prstClr val="black"/>
              </a:solidFill>
              <a:latin typeface="微軟正黑體" pitchFamily="34" charset="-120"/>
              <a:ea typeface="微軟正黑體" pitchFamily="34" charset="-120"/>
            </a:endParaRPr>
          </a:p>
        </p:txBody>
      </p:sp>
      <p:sp>
        <p:nvSpPr>
          <p:cNvPr id="30" name="矩形 29"/>
          <p:cNvSpPr/>
          <p:nvPr/>
        </p:nvSpPr>
        <p:spPr>
          <a:xfrm>
            <a:off x="1140934" y="4574593"/>
            <a:ext cx="740458" cy="599587"/>
          </a:xfrm>
          <a:prstGeom prst="rect">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r>
              <a:rPr kumimoji="0" lang="zh-TW" altLang="en-US" sz="1400" b="1" u="none" dirty="0">
                <a:solidFill>
                  <a:prstClr val="white"/>
                </a:solidFill>
                <a:latin typeface="微軟正黑體" pitchFamily="34" charset="-120"/>
                <a:ea typeface="微軟正黑體" pitchFamily="34" charset="-120"/>
              </a:rPr>
              <a:t>決算</a:t>
            </a:r>
            <a:endParaRPr kumimoji="0" lang="en-US" altLang="zh-TW" sz="1400" b="1" u="none" dirty="0">
              <a:solidFill>
                <a:prstClr val="white"/>
              </a:solidFill>
              <a:latin typeface="微軟正黑體" pitchFamily="34" charset="-120"/>
              <a:ea typeface="微軟正黑體" pitchFamily="34" charset="-120"/>
            </a:endParaRPr>
          </a:p>
          <a:p>
            <a:pPr algn="ctr" fontAlgn="auto">
              <a:spcBef>
                <a:spcPts val="0"/>
              </a:spcBef>
              <a:spcAft>
                <a:spcPts val="0"/>
              </a:spcAft>
            </a:pPr>
            <a:r>
              <a:rPr kumimoji="0" lang="zh-TW" altLang="en-US" sz="1400" b="1" u="none" dirty="0">
                <a:solidFill>
                  <a:prstClr val="white"/>
                </a:solidFill>
                <a:latin typeface="微軟正黑體" pitchFamily="34" charset="-120"/>
                <a:ea typeface="微軟正黑體" pitchFamily="34" charset="-120"/>
              </a:rPr>
              <a:t>環境</a:t>
            </a:r>
          </a:p>
        </p:txBody>
      </p:sp>
      <p:sp>
        <p:nvSpPr>
          <p:cNvPr id="9" name="向右箭號 8"/>
          <p:cNvSpPr/>
          <p:nvPr/>
        </p:nvSpPr>
        <p:spPr>
          <a:xfrm rot="16200000">
            <a:off x="7739994" y="3469278"/>
            <a:ext cx="989856" cy="499738"/>
          </a:xfrm>
          <a:prstGeom prst="rightArrow">
            <a:avLst/>
          </a:prstGeom>
          <a:solidFill>
            <a:srgbClr val="0095CD"/>
          </a:solidFill>
          <a:ln w="19050">
            <a:solidFill>
              <a:schemeClr val="bg1"/>
            </a:solidFill>
          </a:ln>
          <a:effectLst/>
        </p:spPr>
        <p:txBody>
          <a:bodyPr vert="eaVert" wrap="square" lIns="0" tIns="0" rIns="0" bIns="0" rtlCol="0" anchor="ctr">
            <a:noAutofit/>
          </a:bodyPr>
          <a:lstStyle/>
          <a:p>
            <a:pPr algn="ctr" fontAlgn="auto">
              <a:spcBef>
                <a:spcPts val="0"/>
              </a:spcBef>
              <a:spcAft>
                <a:spcPts val="0"/>
              </a:spcAft>
            </a:pPr>
            <a:r>
              <a:rPr kumimoji="0" lang="zh-TW" altLang="en-US" sz="1100" b="1" u="none" dirty="0">
                <a:solidFill>
                  <a:prstClr val="white"/>
                </a:solidFill>
                <a:latin typeface="微軟正黑體" pitchFamily="34" charset="-120"/>
                <a:ea typeface="微軟正黑體" pitchFamily="34" charset="-120"/>
              </a:rPr>
              <a:t>責任準備金</a:t>
            </a:r>
          </a:p>
        </p:txBody>
      </p:sp>
      <p:sp>
        <p:nvSpPr>
          <p:cNvPr id="50" name="矩形 49"/>
          <p:cNvSpPr/>
          <p:nvPr/>
        </p:nvSpPr>
        <p:spPr bwMode="auto">
          <a:xfrm>
            <a:off x="252520" y="837506"/>
            <a:ext cx="8710952" cy="1296144"/>
          </a:xfrm>
          <a:prstGeom prst="rect">
            <a:avLst/>
          </a:prstGeom>
          <a:gradFill flip="none" rotWithShape="1">
            <a:gsLst>
              <a:gs pos="0">
                <a:schemeClr val="tx2">
                  <a:lumMod val="20000"/>
                  <a:lumOff val="80000"/>
                </a:schemeClr>
              </a:gs>
              <a:gs pos="50000">
                <a:schemeClr val="accent1">
                  <a:lumMod val="20000"/>
                  <a:lumOff val="80000"/>
                </a:schemeClr>
              </a:gs>
              <a:gs pos="100000">
                <a:schemeClr val="bg1">
                  <a:alpha val="0"/>
                </a:schemeClr>
              </a:gs>
            </a:gsLst>
            <a:lin ang="5400000" scaled="1"/>
            <a:tileRect/>
          </a:gradFill>
          <a:ln w="12700" cap="flat" cmpd="sng" algn="ctr">
            <a:noFill/>
            <a:prstDash val="solid"/>
            <a:round/>
            <a:headEnd type="none" w="med" len="med"/>
            <a:tailEnd type="none" w="med" len="med"/>
          </a:ln>
          <a:effectLst/>
          <a:extLst/>
        </p:spPr>
        <p:txBody>
          <a:bodyPr vert="horz" wrap="square" lIns="91419" tIns="45709" rIns="91419" bIns="45709" numCol="1" rtlCol="0" anchor="t" anchorCtr="0" compatLnSpc="1">
            <a:prstTxWarp prst="textNoShape">
              <a:avLst/>
            </a:prstTxWarp>
          </a:bodyPr>
          <a:lstStyle/>
          <a:p>
            <a:pPr marL="266647" indent="-266647" defTabSz="266647">
              <a:spcBef>
                <a:spcPts val="0"/>
              </a:spcBef>
              <a:spcAft>
                <a:spcPts val="600"/>
              </a:spcAft>
              <a:buFontTx/>
              <a:buBlip>
                <a:blip r:embed="rId2"/>
              </a:buBlip>
            </a:pPr>
            <a:r>
              <a:rPr lang="zh-TW" altLang="en-US" sz="1600" b="1" u="none" dirty="0">
                <a:solidFill>
                  <a:prstClr val="black"/>
                </a:solidFill>
                <a:latin typeface="微軟正黑體" panose="020B0604030504040204" pitchFamily="34" charset="-120"/>
                <a:ea typeface="微軟正黑體" panose="020B0604030504040204" pitchFamily="34" charset="-120"/>
              </a:rPr>
              <a:t>現行準備金於決算環境計算產出</a:t>
            </a:r>
            <a:r>
              <a:rPr lang="zh-TW" altLang="en-US" sz="1600" b="1" u="none" dirty="0" smtClean="0">
                <a:solidFill>
                  <a:prstClr val="black"/>
                </a:solidFill>
                <a:latin typeface="微軟正黑體" panose="020B0604030504040204" pitchFamily="34" charset="-120"/>
                <a:ea typeface="微軟正黑體" panose="020B0604030504040204" pitchFamily="34" charset="-120"/>
              </a:rPr>
              <a:t>後，由數理課進行驗證與短年期準備金之計算後以</a:t>
            </a:r>
            <a:r>
              <a:rPr lang="en-US" altLang="zh-TW" sz="1600" b="1" u="none" dirty="0" smtClean="0">
                <a:solidFill>
                  <a:prstClr val="black"/>
                </a:solidFill>
                <a:latin typeface="微軟正黑體" panose="020B0604030504040204" pitchFamily="34" charset="-120"/>
                <a:ea typeface="微軟正黑體" panose="020B0604030504040204" pitchFamily="34" charset="-120"/>
              </a:rPr>
              <a:t>EXCEL</a:t>
            </a:r>
            <a:r>
              <a:rPr lang="zh-TW" altLang="en-US" sz="1600" b="1" u="none" dirty="0" smtClean="0">
                <a:solidFill>
                  <a:prstClr val="black"/>
                </a:solidFill>
                <a:latin typeface="微軟正黑體" panose="020B0604030504040204" pitchFamily="34" charset="-120"/>
                <a:ea typeface="微軟正黑體" panose="020B0604030504040204" pitchFamily="34" charset="-120"/>
              </a:rPr>
              <a:t>格式傳遞於會計部門</a:t>
            </a:r>
            <a:endParaRPr lang="en-US" altLang="zh-TW" sz="1600" b="1" u="none" dirty="0" smtClean="0">
              <a:solidFill>
                <a:prstClr val="black"/>
              </a:solidFill>
              <a:latin typeface="微軟正黑體" panose="020B0604030504040204" pitchFamily="34" charset="-120"/>
              <a:ea typeface="微軟正黑體" panose="020B0604030504040204" pitchFamily="34" charset="-120"/>
            </a:endParaRPr>
          </a:p>
          <a:p>
            <a:pPr marL="266647" indent="-266647" defTabSz="266647">
              <a:spcBef>
                <a:spcPts val="0"/>
              </a:spcBef>
              <a:spcAft>
                <a:spcPts val="600"/>
              </a:spcAft>
              <a:buFontTx/>
              <a:buBlip>
                <a:blip r:embed="rId2"/>
              </a:buBlip>
            </a:pPr>
            <a:r>
              <a:rPr lang="zh-TW" altLang="en-US" sz="1600" b="1" u="none" dirty="0" smtClean="0">
                <a:solidFill>
                  <a:prstClr val="black"/>
                </a:solidFill>
                <a:latin typeface="微軟正黑體" panose="020B0604030504040204" pitchFamily="34" charset="-120"/>
                <a:ea typeface="微軟正黑體" panose="020B0604030504040204" pitchFamily="34" charset="-120"/>
              </a:rPr>
              <a:t>會計部門進行</a:t>
            </a:r>
            <a:r>
              <a:rPr lang="zh-TW" altLang="en-US" sz="1600" b="1" u="none" dirty="0">
                <a:solidFill>
                  <a:prstClr val="black"/>
                </a:solidFill>
                <a:latin typeface="微軟正黑體" panose="020B0604030504040204" pitchFamily="34" charset="-120"/>
                <a:ea typeface="微軟正黑體" panose="020B0604030504040204" pitchFamily="34" charset="-120"/>
              </a:rPr>
              <a:t>查核後編制報表</a:t>
            </a:r>
            <a:endParaRPr lang="en-US" altLang="zh-TW" sz="1600" b="1" u="none" dirty="0" smtClean="0">
              <a:solidFill>
                <a:prstClr val="black"/>
              </a:solidFill>
              <a:latin typeface="微軟正黑體" panose="020B0604030504040204" pitchFamily="34" charset="-120"/>
              <a:ea typeface="微軟正黑體" panose="020B0604030504040204" pitchFamily="34" charset="-120"/>
            </a:endParaRPr>
          </a:p>
        </p:txBody>
      </p:sp>
      <p:sp>
        <p:nvSpPr>
          <p:cNvPr id="49" name="矩形 48"/>
          <p:cNvSpPr/>
          <p:nvPr/>
        </p:nvSpPr>
        <p:spPr>
          <a:xfrm>
            <a:off x="6203853" y="4405714"/>
            <a:ext cx="2112562" cy="576297"/>
          </a:xfrm>
          <a:prstGeom prst="rect">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短年期準備金計算</a:t>
            </a:r>
          </a:p>
        </p:txBody>
      </p:sp>
      <p:sp>
        <p:nvSpPr>
          <p:cNvPr id="51" name="矩形 50"/>
          <p:cNvSpPr/>
          <p:nvPr/>
        </p:nvSpPr>
        <p:spPr>
          <a:xfrm>
            <a:off x="6211272" y="5086295"/>
            <a:ext cx="2105144" cy="576297"/>
          </a:xfrm>
          <a:prstGeom prst="rect">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人工準備金查核</a:t>
            </a:r>
          </a:p>
        </p:txBody>
      </p:sp>
      <p:sp>
        <p:nvSpPr>
          <p:cNvPr id="52" name="矩形 51"/>
          <p:cNvSpPr/>
          <p:nvPr/>
        </p:nvSpPr>
        <p:spPr>
          <a:xfrm>
            <a:off x="6300192" y="2565398"/>
            <a:ext cx="1922396" cy="576297"/>
          </a:xfrm>
          <a:prstGeom prst="rect">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人工準備金查核</a:t>
            </a:r>
          </a:p>
        </p:txBody>
      </p:sp>
      <p:sp>
        <p:nvSpPr>
          <p:cNvPr id="53" name="標題 1"/>
          <p:cNvSpPr txBox="1">
            <a:spLocks/>
          </p:cNvSpPr>
          <p:nvPr/>
        </p:nvSpPr>
        <p:spPr>
          <a:xfrm>
            <a:off x="2297284" y="117634"/>
            <a:ext cx="6955236" cy="53816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a:lstStyle>
          <a:p>
            <a:r>
              <a:rPr lang="zh-TW" altLang="en-US" sz="3600" b="1" u="none" dirty="0" smtClean="0">
                <a:solidFill>
                  <a:prstClr val="black">
                    <a:lumMod val="75000"/>
                    <a:lumOff val="25000"/>
                  </a:prstClr>
                </a:solidFill>
              </a:rPr>
              <a:t>現行準備金系統架構與流程</a:t>
            </a:r>
            <a:endParaRPr lang="zh-TW" altLang="en-US" sz="3600" b="1" u="none" dirty="0">
              <a:solidFill>
                <a:prstClr val="black">
                  <a:lumMod val="75000"/>
                  <a:lumOff val="25000"/>
                </a:prstClr>
              </a:solidFill>
            </a:endParaRPr>
          </a:p>
        </p:txBody>
      </p:sp>
    </p:spTree>
    <p:extLst>
      <p:ext uri="{BB962C8B-B14F-4D97-AF65-F5344CB8AC3E}">
        <p14:creationId xmlns:p14="http://schemas.microsoft.com/office/powerpoint/2010/main" val="15289749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p:cNvGrpSpPr/>
          <p:nvPr/>
        </p:nvGrpSpPr>
        <p:grpSpPr>
          <a:xfrm>
            <a:off x="108537" y="1989635"/>
            <a:ext cx="8422986" cy="4705698"/>
            <a:chOff x="45108" y="594473"/>
            <a:chExt cx="8927000" cy="6365747"/>
          </a:xfrm>
        </p:grpSpPr>
        <p:sp>
          <p:nvSpPr>
            <p:cNvPr id="6" name="矩形 5"/>
            <p:cNvSpPr/>
            <p:nvPr/>
          </p:nvSpPr>
          <p:spPr>
            <a:xfrm>
              <a:off x="736641" y="619572"/>
              <a:ext cx="3548360" cy="509279"/>
            </a:xfrm>
            <a:prstGeom prst="rect">
              <a:avLst/>
            </a:prstGeom>
            <a:solidFill>
              <a:srgbClr val="0095CD"/>
            </a:solidFill>
            <a:ln w="19050">
              <a:noFill/>
              <a:round/>
              <a:headEnd/>
              <a:tailEnd/>
            </a:ln>
          </p:spPr>
          <p:txBody>
            <a:bodyPr vert="horz" wrap="square" lIns="68564" tIns="34282" rIns="68564" bIns="34282" numCol="1" anchor="ctr" anchorCtr="0" compatLnSpc="1">
              <a:prstTxWarp prst="textNoShape">
                <a:avLst/>
              </a:prstTxWarp>
            </a:bodyPr>
            <a:lstStyle/>
            <a:p>
              <a:pPr algn="ctr" fontAlgn="auto">
                <a:spcBef>
                  <a:spcPts val="0"/>
                </a:spcBef>
                <a:spcAft>
                  <a:spcPts val="0"/>
                </a:spcAft>
              </a:pPr>
              <a:r>
                <a:rPr kumimoji="0" lang="zh-TW" altLang="en-US" sz="1800" b="1" u="none" dirty="0">
                  <a:solidFill>
                    <a:prstClr val="white"/>
                  </a:solidFill>
                  <a:latin typeface="微軟正黑體" panose="020B0604030504040204" pitchFamily="34" charset="-120"/>
                  <a:ea typeface="微軟正黑體" panose="020B0604030504040204" pitchFamily="34" charset="-120"/>
                </a:rPr>
                <a:t>行政、精算、會計部門</a:t>
              </a:r>
            </a:p>
          </p:txBody>
        </p:sp>
        <p:sp>
          <p:nvSpPr>
            <p:cNvPr id="7" name="圓角矩形 6"/>
            <p:cNvSpPr/>
            <p:nvPr/>
          </p:nvSpPr>
          <p:spPr>
            <a:xfrm>
              <a:off x="854595" y="1093074"/>
              <a:ext cx="987038" cy="5685015"/>
            </a:xfrm>
            <a:prstGeom prst="roundRect">
              <a:avLst/>
            </a:prstGeom>
            <a:noFill/>
            <a:ln w="19050">
              <a:solidFill>
                <a:schemeClr val="accent2"/>
              </a:solidFill>
              <a:prstDash val="dash"/>
            </a:ln>
            <a:effectLst/>
          </p:spPr>
          <p:txBody>
            <a:bodyPr wrap="square" lIns="0" tIns="0" rIns="0" bIns="0" rtlCol="0" anchor="t">
              <a:noAutofit/>
            </a:bodyPr>
            <a:lstStyle/>
            <a:p>
              <a:pPr algn="ctr" fontAlgn="auto">
                <a:spcBef>
                  <a:spcPts val="0"/>
                </a:spcBef>
                <a:spcAft>
                  <a:spcPts val="0"/>
                </a:spcAft>
              </a:pPr>
              <a:endParaRPr kumimoji="0" lang="zh-TW" altLang="en-US" sz="1400" b="1" u="none" dirty="0">
                <a:solidFill>
                  <a:prstClr val="black"/>
                </a:solidFill>
                <a:latin typeface="微軟正黑體" pitchFamily="34" charset="-120"/>
                <a:ea typeface="微軟正黑體" pitchFamily="34" charset="-120"/>
              </a:endParaRPr>
            </a:p>
          </p:txBody>
        </p:sp>
        <p:sp>
          <p:nvSpPr>
            <p:cNvPr id="8" name="圓角矩形 7"/>
            <p:cNvSpPr/>
            <p:nvPr/>
          </p:nvSpPr>
          <p:spPr>
            <a:xfrm>
              <a:off x="6379820" y="3583084"/>
              <a:ext cx="2448272" cy="2052643"/>
            </a:xfrm>
            <a:prstGeom prst="roundRect">
              <a:avLst/>
            </a:prstGeom>
            <a:noFill/>
            <a:ln w="19050">
              <a:solidFill>
                <a:schemeClr val="accent2"/>
              </a:solidFill>
              <a:prstDash val="dash"/>
            </a:ln>
            <a:effectLst/>
          </p:spPr>
          <p:txBody>
            <a:bodyPr wrap="square" lIns="0" tIns="0" rIns="0" bIns="0" rtlCol="0" anchor="t">
              <a:noAutofit/>
            </a:bodyPr>
            <a:lstStyle/>
            <a:p>
              <a:pPr algn="ctr" fontAlgn="auto">
                <a:spcBef>
                  <a:spcPts val="0"/>
                </a:spcBef>
                <a:spcAft>
                  <a:spcPts val="0"/>
                </a:spcAft>
              </a:pPr>
              <a:endParaRPr kumimoji="0" lang="zh-TW" altLang="en-US" sz="1400" b="1" u="none" dirty="0">
                <a:solidFill>
                  <a:prstClr val="black"/>
                </a:solidFill>
                <a:latin typeface="微軟正黑體" pitchFamily="34" charset="-120"/>
                <a:ea typeface="微軟正黑體" pitchFamily="34" charset="-120"/>
              </a:endParaRPr>
            </a:p>
          </p:txBody>
        </p:sp>
        <p:sp>
          <p:nvSpPr>
            <p:cNvPr id="10" name="向右箭號 9"/>
            <p:cNvSpPr/>
            <p:nvPr/>
          </p:nvSpPr>
          <p:spPr>
            <a:xfrm>
              <a:off x="1875010" y="2405544"/>
              <a:ext cx="472676" cy="480164"/>
            </a:xfrm>
            <a:prstGeom prst="rightArrow">
              <a:avLst/>
            </a:prstGeom>
            <a:solidFill>
              <a:srgbClr val="FFC1C2"/>
            </a:solidFill>
            <a:ln w="19050">
              <a:solidFill>
                <a:schemeClr val="bg1"/>
              </a:solidFill>
            </a:ln>
            <a:effectLst/>
          </p:spPr>
          <p:txBody>
            <a:bodyPr wrap="square" lIns="0" tIns="0" rIns="0" bIns="0" rtlCol="0" anchor="ctr">
              <a:noAutofit/>
            </a:bodyPr>
            <a:lstStyle/>
            <a:p>
              <a:pPr algn="ctr" fontAlgn="auto">
                <a:spcBef>
                  <a:spcPts val="0"/>
                </a:spcBef>
                <a:spcAft>
                  <a:spcPts val="0"/>
                </a:spcAft>
              </a:pPr>
              <a:endParaRPr kumimoji="0" lang="zh-TW" altLang="en-US" sz="1200" b="1" u="none" dirty="0">
                <a:solidFill>
                  <a:prstClr val="white"/>
                </a:solidFill>
                <a:latin typeface="微軟正黑體" pitchFamily="34" charset="-120"/>
                <a:ea typeface="微軟正黑體" pitchFamily="34" charset="-120"/>
              </a:endParaRPr>
            </a:p>
          </p:txBody>
        </p:sp>
        <p:sp>
          <p:nvSpPr>
            <p:cNvPr id="11" name="左-右雙向箭號 10"/>
            <p:cNvSpPr/>
            <p:nvPr/>
          </p:nvSpPr>
          <p:spPr>
            <a:xfrm>
              <a:off x="1857102" y="5574629"/>
              <a:ext cx="471335" cy="480164"/>
            </a:xfrm>
            <a:prstGeom prst="leftRightArrow">
              <a:avLst/>
            </a:prstGeom>
            <a:solidFill>
              <a:srgbClr val="FFC1C2"/>
            </a:solidFill>
            <a:ln w="19050">
              <a:solidFill>
                <a:schemeClr val="bg1"/>
              </a:solidFill>
            </a:ln>
            <a:effectLst/>
          </p:spPr>
          <p:txBody>
            <a:bodyPr wrap="square" lIns="0" tIns="0" rIns="0" bIns="0" rtlCol="0" anchor="ctr">
              <a:noAutofit/>
            </a:bodyPr>
            <a:lstStyle/>
            <a:p>
              <a:pPr algn="ctr" fontAlgn="auto">
                <a:spcBef>
                  <a:spcPts val="0"/>
                </a:spcBef>
                <a:spcAft>
                  <a:spcPts val="0"/>
                </a:spcAft>
              </a:pPr>
              <a:endParaRPr kumimoji="0" lang="zh-TW" altLang="en-US" sz="1200" b="1" u="none" dirty="0">
                <a:solidFill>
                  <a:prstClr val="white"/>
                </a:solidFill>
                <a:latin typeface="微軟正黑體" pitchFamily="34" charset="-120"/>
                <a:ea typeface="微軟正黑體" pitchFamily="34" charset="-120"/>
              </a:endParaRPr>
            </a:p>
          </p:txBody>
        </p:sp>
        <p:sp>
          <p:nvSpPr>
            <p:cNvPr id="12" name="矩形 11"/>
            <p:cNvSpPr/>
            <p:nvPr/>
          </p:nvSpPr>
          <p:spPr>
            <a:xfrm>
              <a:off x="6523836" y="1291796"/>
              <a:ext cx="2160240" cy="707392"/>
            </a:xfrm>
            <a:prstGeom prst="rect">
              <a:avLst/>
            </a:prstGeom>
            <a:solidFill>
              <a:srgbClr val="C0504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會計資訊系統</a:t>
              </a:r>
            </a:p>
          </p:txBody>
        </p:sp>
        <p:sp>
          <p:nvSpPr>
            <p:cNvPr id="13" name="矩形 12"/>
            <p:cNvSpPr/>
            <p:nvPr/>
          </p:nvSpPr>
          <p:spPr>
            <a:xfrm>
              <a:off x="6235804" y="618145"/>
              <a:ext cx="2736304" cy="1939966"/>
            </a:xfrm>
            <a:prstGeom prst="rect">
              <a:avLst/>
            </a:prstGeom>
            <a:noFill/>
            <a:ln w="28575">
              <a:solidFill>
                <a:srgbClr val="404040"/>
              </a:solidFill>
            </a:ln>
            <a:effectLst/>
          </p:spPr>
          <p:txBody>
            <a:bodyPr wrap="square" lIns="0" tIns="0" rIns="0" bIns="0" rtlCol="0" anchor="ctr">
              <a:noAutofit/>
            </a:bodyPr>
            <a:lstStyle/>
            <a:p>
              <a:pPr algn="ctr" fontAlgn="auto">
                <a:spcBef>
                  <a:spcPts val="0"/>
                </a:spcBef>
                <a:spcAft>
                  <a:spcPts val="0"/>
                </a:spcAft>
              </a:pPr>
              <a:endParaRPr kumimoji="0" lang="zh-TW" altLang="en-US" sz="1600" b="1" u="none" dirty="0">
                <a:solidFill>
                  <a:prstClr val="black"/>
                </a:solidFill>
                <a:latin typeface="微軟正黑體" pitchFamily="34" charset="-120"/>
                <a:ea typeface="微軟正黑體" pitchFamily="34" charset="-120"/>
              </a:endParaRPr>
            </a:p>
          </p:txBody>
        </p:sp>
        <p:sp>
          <p:nvSpPr>
            <p:cNvPr id="14" name="矩形 13"/>
            <p:cNvSpPr/>
            <p:nvPr/>
          </p:nvSpPr>
          <p:spPr>
            <a:xfrm>
              <a:off x="6248052" y="631599"/>
              <a:ext cx="2715003" cy="467449"/>
            </a:xfrm>
            <a:prstGeom prst="rect">
              <a:avLst/>
            </a:prstGeom>
            <a:solidFill>
              <a:srgbClr val="0095CD"/>
            </a:solidFill>
            <a:ln w="19050">
              <a:noFill/>
              <a:round/>
              <a:headEnd/>
              <a:tailEnd/>
            </a:ln>
          </p:spPr>
          <p:txBody>
            <a:bodyPr vert="horz" wrap="square" lIns="68564" tIns="34282" rIns="68564" bIns="34282" numCol="1" anchor="ctr" anchorCtr="0" compatLnSpc="1">
              <a:prstTxWarp prst="textNoShape">
                <a:avLst/>
              </a:prstTxWarp>
            </a:bodyPr>
            <a:lstStyle/>
            <a:p>
              <a:pPr algn="ctr" fontAlgn="auto">
                <a:spcBef>
                  <a:spcPts val="0"/>
                </a:spcBef>
                <a:spcAft>
                  <a:spcPts val="0"/>
                </a:spcAft>
              </a:pPr>
              <a:endParaRPr kumimoji="0" lang="zh-TW" altLang="en-US" sz="1800" b="1" u="none" dirty="0">
                <a:solidFill>
                  <a:prstClr val="white"/>
                </a:solidFill>
                <a:latin typeface="微軟正黑體" panose="020B0604030504040204" pitchFamily="34" charset="-120"/>
                <a:ea typeface="微軟正黑體" panose="020B0604030504040204" pitchFamily="34" charset="-120"/>
              </a:endParaRPr>
            </a:p>
          </p:txBody>
        </p:sp>
        <p:sp>
          <p:nvSpPr>
            <p:cNvPr id="15" name="橢圓 14"/>
            <p:cNvSpPr/>
            <p:nvPr/>
          </p:nvSpPr>
          <p:spPr>
            <a:xfrm>
              <a:off x="6379820" y="1340311"/>
              <a:ext cx="360000" cy="480164"/>
            </a:xfrm>
            <a:prstGeom prst="ellipse">
              <a:avLst/>
            </a:prstGeom>
            <a:solidFill>
              <a:schemeClr val="tx2"/>
            </a:solidFill>
            <a:ln w="19050">
              <a:solidFill>
                <a:sysClr val="window" lastClr="FFFFFF"/>
              </a:solidFill>
              <a:round/>
              <a:headEnd/>
              <a:tailEnd/>
            </a:ln>
          </p:spPr>
          <p:txBody>
            <a:bodyPr vert="horz" wrap="square" lIns="68564" tIns="34282" rIns="68564" bIns="34282"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6</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16" name="文字方塊 15"/>
            <p:cNvSpPr txBox="1"/>
            <p:nvPr/>
          </p:nvSpPr>
          <p:spPr>
            <a:xfrm>
              <a:off x="7027891" y="594473"/>
              <a:ext cx="1174024" cy="499738"/>
            </a:xfrm>
            <a:prstGeom prst="rect">
              <a:avLst/>
            </a:prstGeom>
            <a:noFill/>
          </p:spPr>
          <p:txBody>
            <a:bodyPr wrap="none" rtlCol="0">
              <a:spAutoFit/>
            </a:bodyPr>
            <a:lstStyle/>
            <a:p>
              <a:pPr fontAlgn="auto">
                <a:spcBef>
                  <a:spcPts val="0"/>
                </a:spcBef>
                <a:spcAft>
                  <a:spcPts val="0"/>
                </a:spcAft>
              </a:pPr>
              <a:r>
                <a:rPr kumimoji="0" lang="zh-TW" altLang="en-US" sz="1800" b="1" u="none" dirty="0">
                  <a:solidFill>
                    <a:prstClr val="white"/>
                  </a:solidFill>
                  <a:latin typeface="微軟正黑體" panose="020B0604030504040204" pitchFamily="34" charset="-120"/>
                  <a:ea typeface="微軟正黑體" panose="020B0604030504040204" pitchFamily="34" charset="-120"/>
                </a:rPr>
                <a:t>會計部門</a:t>
              </a:r>
              <a:endParaRPr kumimoji="0" lang="zh-TW" altLang="en-US" sz="2000" b="1" u="none" dirty="0">
                <a:solidFill>
                  <a:prstClr val="white"/>
                </a:solidFill>
                <a:latin typeface="微軟正黑體" panose="020B0604030504040204" pitchFamily="34" charset="-120"/>
                <a:ea typeface="微軟正黑體" panose="020B0604030504040204" pitchFamily="34" charset="-120"/>
              </a:endParaRPr>
            </a:p>
          </p:txBody>
        </p:sp>
        <p:sp>
          <p:nvSpPr>
            <p:cNvPr id="17" name="矩形 16"/>
            <p:cNvSpPr/>
            <p:nvPr/>
          </p:nvSpPr>
          <p:spPr>
            <a:xfrm>
              <a:off x="6235804" y="2934114"/>
              <a:ext cx="2736304" cy="3888942"/>
            </a:xfrm>
            <a:prstGeom prst="rect">
              <a:avLst/>
            </a:prstGeom>
            <a:noFill/>
            <a:ln w="28575">
              <a:solidFill>
                <a:srgbClr val="404040"/>
              </a:solidFill>
            </a:ln>
            <a:effectLst/>
          </p:spPr>
          <p:txBody>
            <a:bodyPr wrap="square" lIns="0" tIns="0" rIns="0" bIns="0" rtlCol="0" anchor="ctr">
              <a:noAutofit/>
            </a:bodyPr>
            <a:lstStyle/>
            <a:p>
              <a:pPr algn="ctr" fontAlgn="auto">
                <a:spcBef>
                  <a:spcPts val="0"/>
                </a:spcBef>
                <a:spcAft>
                  <a:spcPts val="0"/>
                </a:spcAft>
              </a:pPr>
              <a:endParaRPr kumimoji="0" lang="zh-TW" altLang="en-US" sz="1600" b="1" u="none" dirty="0">
                <a:solidFill>
                  <a:prstClr val="black"/>
                </a:solidFill>
                <a:latin typeface="微軟正黑體" pitchFamily="34" charset="-120"/>
                <a:ea typeface="微軟正黑體" pitchFamily="34" charset="-120"/>
              </a:endParaRPr>
            </a:p>
          </p:txBody>
        </p:sp>
        <p:sp>
          <p:nvSpPr>
            <p:cNvPr id="18" name="矩形 17"/>
            <p:cNvSpPr/>
            <p:nvPr/>
          </p:nvSpPr>
          <p:spPr>
            <a:xfrm>
              <a:off x="6523835" y="3787721"/>
              <a:ext cx="2160240" cy="756366"/>
            </a:xfrm>
            <a:prstGeom prst="rect">
              <a:avLst/>
            </a:prstGeom>
            <a:solidFill>
              <a:srgbClr val="C0504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r>
                <a:rPr kumimoji="0" lang="en-US" altLang="zh-TW" sz="1200" b="1" u="none" dirty="0">
                  <a:solidFill>
                    <a:prstClr val="white"/>
                  </a:solidFill>
                  <a:latin typeface="微軟正黑體" pitchFamily="34" charset="-120"/>
                  <a:ea typeface="微軟正黑體" pitchFamily="34" charset="-120"/>
                </a:rPr>
                <a:t>Prophet PRD/IDR</a:t>
              </a:r>
            </a:p>
            <a:p>
              <a:pPr algn="ctr" fontAlgn="auto">
                <a:spcBef>
                  <a:spcPts val="0"/>
                </a:spcBef>
                <a:spcAft>
                  <a:spcPts val="0"/>
                </a:spcAft>
              </a:pPr>
              <a:r>
                <a:rPr kumimoji="0" lang="en-US" altLang="zh-TW" sz="1200" b="1" u="none" dirty="0">
                  <a:solidFill>
                    <a:prstClr val="white"/>
                  </a:solidFill>
                  <a:latin typeface="微軟正黑體" pitchFamily="34" charset="-120"/>
                  <a:ea typeface="微軟正黑體" pitchFamily="34" charset="-120"/>
                </a:rPr>
                <a:t>(</a:t>
              </a:r>
              <a:r>
                <a:rPr kumimoji="0" lang="zh-TW" altLang="en-US" sz="1200" b="1" u="none" dirty="0">
                  <a:solidFill>
                    <a:prstClr val="white"/>
                  </a:solidFill>
                  <a:latin typeface="微軟正黑體" pitchFamily="34" charset="-120"/>
                  <a:ea typeface="微軟正黑體" pitchFamily="34" charset="-120"/>
                </a:rPr>
                <a:t>儲存單元</a:t>
              </a:r>
              <a:r>
                <a:rPr kumimoji="0" lang="en-US" altLang="zh-TW" sz="1200" b="1" u="none" dirty="0">
                  <a:solidFill>
                    <a:prstClr val="white"/>
                  </a:solidFill>
                  <a:latin typeface="微軟正黑體" pitchFamily="34" charset="-120"/>
                  <a:ea typeface="微軟正黑體" pitchFamily="34" charset="-120"/>
                </a:rPr>
                <a:t>)</a:t>
              </a:r>
              <a:endParaRPr kumimoji="0" lang="zh-TW" altLang="en-US" sz="1200" b="1" u="none" dirty="0">
                <a:solidFill>
                  <a:prstClr val="white"/>
                </a:solidFill>
                <a:latin typeface="微軟正黑體" pitchFamily="34" charset="-120"/>
                <a:ea typeface="微軟正黑體" pitchFamily="34" charset="-120"/>
              </a:endParaRPr>
            </a:p>
          </p:txBody>
        </p:sp>
        <p:sp>
          <p:nvSpPr>
            <p:cNvPr id="19" name="矩形 18"/>
            <p:cNvSpPr/>
            <p:nvPr/>
          </p:nvSpPr>
          <p:spPr>
            <a:xfrm>
              <a:off x="6523835" y="4736153"/>
              <a:ext cx="2160240" cy="672230"/>
            </a:xfrm>
            <a:prstGeom prst="rect">
              <a:avLst/>
            </a:prstGeom>
            <a:solidFill>
              <a:srgbClr val="C0504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r>
                <a:rPr kumimoji="0" lang="en-US" altLang="zh-TW" sz="1400" b="1" u="none" dirty="0">
                  <a:solidFill>
                    <a:prstClr val="white"/>
                  </a:solidFill>
                  <a:latin typeface="微軟正黑體" pitchFamily="34" charset="-120"/>
                  <a:ea typeface="微軟正黑體" pitchFamily="34" charset="-120"/>
                </a:rPr>
                <a:t>IFRS17 </a:t>
              </a:r>
            </a:p>
            <a:p>
              <a:pPr algn="ctr" fontAlgn="auto">
                <a:spcBef>
                  <a:spcPts val="0"/>
                </a:spcBef>
                <a:spcAft>
                  <a:spcPts val="0"/>
                </a:spcAft>
              </a:pPr>
              <a:r>
                <a:rPr kumimoji="0" lang="zh-TW" altLang="en-US" sz="1400" b="1" u="none" dirty="0">
                  <a:solidFill>
                    <a:prstClr val="white"/>
                  </a:solidFill>
                  <a:latin typeface="微軟正黑體" pitchFamily="34" charset="-120"/>
                  <a:ea typeface="微軟正黑體" pitchFamily="34" charset="-120"/>
                </a:rPr>
                <a:t>計算引擎</a:t>
              </a:r>
              <a:endParaRPr kumimoji="0" lang="en-US" altLang="zh-TW" sz="1400" b="1" u="none" dirty="0">
                <a:solidFill>
                  <a:prstClr val="white"/>
                </a:solidFill>
                <a:latin typeface="微軟正黑體" pitchFamily="34" charset="-120"/>
                <a:ea typeface="微軟正黑體" pitchFamily="34" charset="-120"/>
              </a:endParaRPr>
            </a:p>
          </p:txBody>
        </p:sp>
        <p:sp>
          <p:nvSpPr>
            <p:cNvPr id="20" name="矩形 19"/>
            <p:cNvSpPr/>
            <p:nvPr/>
          </p:nvSpPr>
          <p:spPr>
            <a:xfrm>
              <a:off x="6523835" y="5766696"/>
              <a:ext cx="2160240" cy="864296"/>
            </a:xfrm>
            <a:prstGeom prst="rect">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r>
                <a:rPr kumimoji="0" lang="en-US" altLang="zh-TW" sz="1600" b="1" u="none" dirty="0">
                  <a:solidFill>
                    <a:prstClr val="white"/>
                  </a:solidFill>
                  <a:latin typeface="微軟正黑體" pitchFamily="34" charset="-120"/>
                  <a:ea typeface="微軟正黑體" pitchFamily="34" charset="-120"/>
                </a:rPr>
                <a:t>Prophet </a:t>
              </a:r>
              <a:r>
                <a:rPr kumimoji="0" lang="zh-TW" altLang="en-US" sz="1600" b="1" u="none" dirty="0">
                  <a:solidFill>
                    <a:prstClr val="white"/>
                  </a:solidFill>
                  <a:latin typeface="微軟正黑體" pitchFamily="34" charset="-120"/>
                  <a:ea typeface="微軟正黑體" pitchFamily="34" charset="-120"/>
                </a:rPr>
                <a:t>精算模型</a:t>
              </a:r>
              <a:r>
                <a:rPr kumimoji="0" lang="en-US" altLang="zh-TW" sz="1600" b="1" u="none" dirty="0">
                  <a:solidFill>
                    <a:prstClr val="white"/>
                  </a:solidFill>
                  <a:latin typeface="微軟正黑體" pitchFamily="34" charset="-120"/>
                  <a:ea typeface="微軟正黑體" pitchFamily="34" charset="-120"/>
                </a:rPr>
                <a:t>  </a:t>
              </a:r>
            </a:p>
          </p:txBody>
        </p:sp>
        <p:sp>
          <p:nvSpPr>
            <p:cNvPr id="21" name="矩形 20"/>
            <p:cNvSpPr/>
            <p:nvPr/>
          </p:nvSpPr>
          <p:spPr>
            <a:xfrm>
              <a:off x="6245732" y="2947218"/>
              <a:ext cx="2709705" cy="509279"/>
            </a:xfrm>
            <a:prstGeom prst="rect">
              <a:avLst/>
            </a:prstGeom>
            <a:solidFill>
              <a:srgbClr val="0095CD"/>
            </a:solidFill>
            <a:ln w="19050">
              <a:noFill/>
              <a:round/>
              <a:headEnd/>
              <a:tailEnd/>
            </a:ln>
          </p:spPr>
          <p:txBody>
            <a:bodyPr vert="horz" wrap="square" lIns="68564" tIns="34282" rIns="68564" bIns="34282" numCol="1" anchor="ctr" anchorCtr="0" compatLnSpc="1">
              <a:prstTxWarp prst="textNoShape">
                <a:avLst/>
              </a:prstTxWarp>
            </a:bodyPr>
            <a:lstStyle/>
            <a:p>
              <a:pPr algn="ctr" fontAlgn="auto">
                <a:spcBef>
                  <a:spcPts val="0"/>
                </a:spcBef>
                <a:spcAft>
                  <a:spcPts val="0"/>
                </a:spcAft>
              </a:pPr>
              <a:endParaRPr kumimoji="0" lang="zh-TW" altLang="en-US" sz="1800" b="1" u="none" dirty="0">
                <a:solidFill>
                  <a:prstClr val="white"/>
                </a:solidFill>
                <a:latin typeface="微軟正黑體" panose="020B0604030504040204" pitchFamily="34" charset="-120"/>
                <a:ea typeface="微軟正黑體" panose="020B0604030504040204" pitchFamily="34" charset="-120"/>
              </a:endParaRPr>
            </a:p>
          </p:txBody>
        </p:sp>
        <p:sp>
          <p:nvSpPr>
            <p:cNvPr id="22" name="文字方塊 21"/>
            <p:cNvSpPr txBox="1"/>
            <p:nvPr/>
          </p:nvSpPr>
          <p:spPr>
            <a:xfrm>
              <a:off x="7027892" y="2941876"/>
              <a:ext cx="1235171" cy="499738"/>
            </a:xfrm>
            <a:prstGeom prst="rect">
              <a:avLst/>
            </a:prstGeom>
            <a:noFill/>
            <a:ln>
              <a:noFill/>
            </a:ln>
          </p:spPr>
          <p:txBody>
            <a:bodyPr wrap="none" rtlCol="0">
              <a:spAutoFit/>
            </a:bodyPr>
            <a:lstStyle/>
            <a:p>
              <a:pPr fontAlgn="auto">
                <a:spcBef>
                  <a:spcPts val="0"/>
                </a:spcBef>
                <a:spcAft>
                  <a:spcPts val="0"/>
                </a:spcAft>
              </a:pPr>
              <a:r>
                <a:rPr kumimoji="0" lang="zh-TW" altLang="en-US" sz="1800" b="1" u="none" dirty="0">
                  <a:solidFill>
                    <a:prstClr val="white"/>
                  </a:solidFill>
                  <a:latin typeface="微軟正黑體" panose="020B0604030504040204" pitchFamily="34" charset="-120"/>
                  <a:ea typeface="微軟正黑體" panose="020B0604030504040204" pitchFamily="34" charset="-120"/>
                </a:rPr>
                <a:t> 精算部門</a:t>
              </a:r>
            </a:p>
          </p:txBody>
        </p:sp>
        <p:sp>
          <p:nvSpPr>
            <p:cNvPr id="23" name="橢圓 22"/>
            <p:cNvSpPr/>
            <p:nvPr/>
          </p:nvSpPr>
          <p:spPr>
            <a:xfrm>
              <a:off x="6379820" y="5766695"/>
              <a:ext cx="360000" cy="480164"/>
            </a:xfrm>
            <a:prstGeom prst="ellipse">
              <a:avLst/>
            </a:prstGeom>
            <a:solidFill>
              <a:schemeClr val="tx2"/>
            </a:solidFill>
            <a:ln w="19050">
              <a:solidFill>
                <a:sysClr val="window" lastClr="FFFFFF"/>
              </a:solidFill>
              <a:round/>
              <a:headEnd/>
              <a:tailEnd/>
            </a:ln>
          </p:spPr>
          <p:txBody>
            <a:bodyPr vert="horz" wrap="square" lIns="68564" tIns="34282" rIns="68564" bIns="34282"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4</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24" name="橢圓 23"/>
            <p:cNvSpPr/>
            <p:nvPr/>
          </p:nvSpPr>
          <p:spPr>
            <a:xfrm>
              <a:off x="6352904" y="3547639"/>
              <a:ext cx="360000" cy="480164"/>
            </a:xfrm>
            <a:prstGeom prst="ellipse">
              <a:avLst/>
            </a:prstGeom>
            <a:solidFill>
              <a:schemeClr val="tx2"/>
            </a:solidFill>
            <a:ln w="19050">
              <a:solidFill>
                <a:sysClr val="window" lastClr="FFFFFF"/>
              </a:solidFill>
              <a:round/>
              <a:headEnd/>
              <a:tailEnd/>
            </a:ln>
          </p:spPr>
          <p:txBody>
            <a:bodyPr vert="horz" wrap="square" lIns="68564" tIns="34282" rIns="68564" bIns="34282"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5</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25" name="矩形 24"/>
            <p:cNvSpPr/>
            <p:nvPr/>
          </p:nvSpPr>
          <p:spPr>
            <a:xfrm>
              <a:off x="736640" y="618145"/>
              <a:ext cx="3548361" cy="6204912"/>
            </a:xfrm>
            <a:prstGeom prst="rect">
              <a:avLst/>
            </a:prstGeom>
            <a:noFill/>
            <a:ln w="28575">
              <a:solidFill>
                <a:srgbClr val="404040"/>
              </a:solidFill>
            </a:ln>
            <a:effectLst/>
          </p:spPr>
          <p:txBody>
            <a:bodyPr wrap="square" lIns="0" tIns="0" rIns="0" bIns="0" rtlCol="0" anchor="ctr">
              <a:noAutofit/>
            </a:bodyPr>
            <a:lstStyle/>
            <a:p>
              <a:pPr algn="ctr" fontAlgn="auto">
                <a:spcBef>
                  <a:spcPts val="0"/>
                </a:spcBef>
                <a:spcAft>
                  <a:spcPts val="0"/>
                </a:spcAft>
              </a:pPr>
              <a:endParaRPr kumimoji="0" lang="zh-TW" altLang="en-US" sz="1600" b="1" u="none" dirty="0">
                <a:solidFill>
                  <a:prstClr val="black"/>
                </a:solidFill>
                <a:latin typeface="微軟正黑體" pitchFamily="34" charset="-120"/>
                <a:ea typeface="微軟正黑體" pitchFamily="34" charset="-120"/>
              </a:endParaRPr>
            </a:p>
          </p:txBody>
        </p:sp>
        <p:sp>
          <p:nvSpPr>
            <p:cNvPr id="26" name="矩形 25"/>
            <p:cNvSpPr/>
            <p:nvPr/>
          </p:nvSpPr>
          <p:spPr>
            <a:xfrm>
              <a:off x="952664" y="5128040"/>
              <a:ext cx="792088" cy="1537149"/>
            </a:xfrm>
            <a:prstGeom prst="rect">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費用</a:t>
              </a: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系統</a:t>
              </a: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zh-TW" altLang="en-US" sz="1600" b="1" u="none" dirty="0">
                <a:solidFill>
                  <a:prstClr val="white"/>
                </a:solidFill>
                <a:latin typeface="微軟正黑體" pitchFamily="34" charset="-120"/>
                <a:ea typeface="微軟正黑體" pitchFamily="34" charset="-120"/>
              </a:endParaRPr>
            </a:p>
          </p:txBody>
        </p:sp>
        <p:sp>
          <p:nvSpPr>
            <p:cNvPr id="27" name="矩形 26"/>
            <p:cNvSpPr/>
            <p:nvPr/>
          </p:nvSpPr>
          <p:spPr>
            <a:xfrm>
              <a:off x="952664" y="1197059"/>
              <a:ext cx="792088" cy="3705339"/>
            </a:xfrm>
            <a:prstGeom prst="rect">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核心</a:t>
              </a: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系統</a:t>
              </a:r>
            </a:p>
          </p:txBody>
        </p:sp>
        <p:sp>
          <p:nvSpPr>
            <p:cNvPr id="28" name="橢圓 27"/>
            <p:cNvSpPr/>
            <p:nvPr/>
          </p:nvSpPr>
          <p:spPr>
            <a:xfrm>
              <a:off x="808688" y="1329679"/>
              <a:ext cx="360000" cy="480164"/>
            </a:xfrm>
            <a:prstGeom prst="ellipse">
              <a:avLst/>
            </a:prstGeom>
            <a:solidFill>
              <a:schemeClr val="tx2"/>
            </a:solidFill>
            <a:ln w="19050">
              <a:solidFill>
                <a:sysClr val="window" lastClr="FFFFFF"/>
              </a:solidFill>
              <a:round/>
              <a:headEnd/>
              <a:tailEnd/>
            </a:ln>
          </p:spPr>
          <p:txBody>
            <a:bodyPr vert="horz" wrap="square" lIns="68564" tIns="34282" rIns="68564" bIns="34282"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1</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29" name="向右箭號 28"/>
            <p:cNvSpPr/>
            <p:nvPr/>
          </p:nvSpPr>
          <p:spPr>
            <a:xfrm>
              <a:off x="1832206" y="1034187"/>
              <a:ext cx="4422577" cy="595067"/>
            </a:xfrm>
            <a:prstGeom prst="rightArrow">
              <a:avLst/>
            </a:prstGeom>
            <a:solidFill>
              <a:srgbClr val="FFC1C2"/>
            </a:solidFill>
            <a:ln w="19050">
              <a:solidFill>
                <a:schemeClr val="bg1"/>
              </a:solidFill>
            </a:ln>
            <a:effectLst/>
          </p:spPr>
          <p:txBody>
            <a:bodyPr wrap="square" lIns="0" tIns="0" rIns="0" bIns="0" rtlCol="0" anchor="ctr">
              <a:noAutofit/>
            </a:bodyPr>
            <a:lstStyle/>
            <a:p>
              <a:pPr algn="ctr" fontAlgn="auto">
                <a:spcBef>
                  <a:spcPts val="0"/>
                </a:spcBef>
                <a:spcAft>
                  <a:spcPts val="0"/>
                </a:spcAft>
              </a:pPr>
              <a:endParaRPr kumimoji="0" lang="zh-TW" altLang="en-US" sz="1200" b="1" u="none" dirty="0">
                <a:solidFill>
                  <a:prstClr val="white"/>
                </a:solidFill>
                <a:latin typeface="微軟正黑體" pitchFamily="34" charset="-120"/>
                <a:ea typeface="微軟正黑體" pitchFamily="34" charset="-120"/>
              </a:endParaRPr>
            </a:p>
          </p:txBody>
        </p:sp>
        <p:sp>
          <p:nvSpPr>
            <p:cNvPr id="30" name="矩形 29"/>
            <p:cNvSpPr/>
            <p:nvPr/>
          </p:nvSpPr>
          <p:spPr>
            <a:xfrm>
              <a:off x="952664" y="4091293"/>
              <a:ext cx="784765" cy="811106"/>
            </a:xfrm>
            <a:prstGeom prst="rect">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r>
                <a:rPr kumimoji="0" lang="zh-TW" altLang="en-US" sz="1400" b="1" u="none" dirty="0">
                  <a:solidFill>
                    <a:prstClr val="white"/>
                  </a:solidFill>
                  <a:latin typeface="微軟正黑體" pitchFamily="34" charset="-120"/>
                  <a:ea typeface="微軟正黑體" pitchFamily="34" charset="-120"/>
                </a:rPr>
                <a:t>決算</a:t>
              </a:r>
              <a:endParaRPr kumimoji="0" lang="en-US" altLang="zh-TW" sz="1400" b="1" u="none" dirty="0">
                <a:solidFill>
                  <a:prstClr val="white"/>
                </a:solidFill>
                <a:latin typeface="微軟正黑體" pitchFamily="34" charset="-120"/>
                <a:ea typeface="微軟正黑體" pitchFamily="34" charset="-120"/>
              </a:endParaRPr>
            </a:p>
            <a:p>
              <a:pPr algn="ctr" fontAlgn="auto">
                <a:spcBef>
                  <a:spcPts val="0"/>
                </a:spcBef>
                <a:spcAft>
                  <a:spcPts val="0"/>
                </a:spcAft>
              </a:pPr>
              <a:r>
                <a:rPr kumimoji="0" lang="zh-TW" altLang="en-US" sz="1400" b="1" u="none" dirty="0">
                  <a:solidFill>
                    <a:prstClr val="white"/>
                  </a:solidFill>
                  <a:latin typeface="微軟正黑體" pitchFamily="34" charset="-120"/>
                  <a:ea typeface="微軟正黑體" pitchFamily="34" charset="-120"/>
                </a:rPr>
                <a:t>環境</a:t>
              </a:r>
            </a:p>
          </p:txBody>
        </p:sp>
        <p:sp>
          <p:nvSpPr>
            <p:cNvPr id="31" name="橢圓 30"/>
            <p:cNvSpPr/>
            <p:nvPr/>
          </p:nvSpPr>
          <p:spPr>
            <a:xfrm>
              <a:off x="789834" y="5094465"/>
              <a:ext cx="360000" cy="480164"/>
            </a:xfrm>
            <a:prstGeom prst="ellipse">
              <a:avLst/>
            </a:prstGeom>
            <a:solidFill>
              <a:schemeClr val="tx2"/>
            </a:solidFill>
            <a:ln w="19050">
              <a:solidFill>
                <a:sysClr val="window" lastClr="FFFFFF"/>
              </a:solidFill>
              <a:round/>
              <a:headEnd/>
              <a:tailEnd/>
            </a:ln>
          </p:spPr>
          <p:txBody>
            <a:bodyPr vert="horz" wrap="square" lIns="68564" tIns="34282" rIns="68564" bIns="34282"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2</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32" name="矩形 31"/>
            <p:cNvSpPr/>
            <p:nvPr/>
          </p:nvSpPr>
          <p:spPr>
            <a:xfrm>
              <a:off x="2392824" y="1569761"/>
              <a:ext cx="1584176" cy="5031618"/>
            </a:xfrm>
            <a:prstGeom prst="rect">
              <a:avLst/>
            </a:prstGeom>
            <a:solidFill>
              <a:srgbClr val="C0504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資料</a:t>
              </a: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中介</a:t>
              </a:r>
              <a:r>
                <a:rPr kumimoji="0" lang="zh-TW" altLang="en-US" sz="1600" b="1" u="none" dirty="0" smtClean="0">
                  <a:solidFill>
                    <a:prstClr val="white"/>
                  </a:solidFill>
                  <a:latin typeface="微軟正黑體" pitchFamily="34" charset="-120"/>
                  <a:ea typeface="微軟正黑體" pitchFamily="34" charset="-120"/>
                </a:rPr>
                <a:t>層</a:t>
              </a:r>
              <a:endParaRPr kumimoji="0" lang="en-US" altLang="zh-TW" sz="1600" b="1" u="none" dirty="0" smtClean="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en-US" altLang="zh-TW" sz="1600" b="1" u="none" dirty="0" smtClean="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en-US" altLang="zh-TW" sz="1600" b="1" u="none" dirty="0" smtClean="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en-US" altLang="zh-TW" sz="1600" b="1" u="none" dirty="0" smtClean="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en-US" altLang="zh-TW" sz="1600" b="1" u="none" dirty="0" smtClean="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en-US" altLang="zh-TW" sz="1600" b="1" u="none" dirty="0" smtClean="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en-US" altLang="zh-TW" sz="1600" b="1" u="none" dirty="0">
                <a:solidFill>
                  <a:prstClr val="white"/>
                </a:solidFill>
                <a:latin typeface="微軟正黑體" pitchFamily="34" charset="-120"/>
                <a:ea typeface="微軟正黑體" pitchFamily="34" charset="-120"/>
              </a:endParaRPr>
            </a:p>
          </p:txBody>
        </p:sp>
        <p:sp>
          <p:nvSpPr>
            <p:cNvPr id="33" name="橢圓 32"/>
            <p:cNvSpPr/>
            <p:nvPr/>
          </p:nvSpPr>
          <p:spPr>
            <a:xfrm>
              <a:off x="2248808" y="1332366"/>
              <a:ext cx="360000" cy="480164"/>
            </a:xfrm>
            <a:prstGeom prst="ellipse">
              <a:avLst/>
            </a:prstGeom>
            <a:solidFill>
              <a:schemeClr val="tx2"/>
            </a:solidFill>
            <a:ln w="19050">
              <a:solidFill>
                <a:sysClr val="window" lastClr="FFFFFF"/>
              </a:solidFill>
              <a:round/>
              <a:headEnd/>
              <a:tailEnd/>
            </a:ln>
          </p:spPr>
          <p:txBody>
            <a:bodyPr vert="horz" wrap="square" lIns="68564" tIns="34282" rIns="68564" bIns="34282"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3</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34" name="向右箭號 33"/>
            <p:cNvSpPr/>
            <p:nvPr/>
          </p:nvSpPr>
          <p:spPr>
            <a:xfrm flipH="1">
              <a:off x="3832984" y="1349182"/>
              <a:ext cx="2376264" cy="632288"/>
            </a:xfrm>
            <a:prstGeom prst="rightArrow">
              <a:avLst/>
            </a:prstGeom>
            <a:solidFill>
              <a:srgbClr val="0095CD"/>
            </a:solidFill>
            <a:ln w="19050">
              <a:solidFill>
                <a:schemeClr val="bg1"/>
              </a:solidFill>
            </a:ln>
            <a:effectLst/>
          </p:spPr>
          <p:txBody>
            <a:bodyPr wrap="square" lIns="0" tIns="0" rIns="0" bIns="0" rtlCol="0" anchor="ctr">
              <a:noAutofit/>
            </a:bodyPr>
            <a:lstStyle/>
            <a:p>
              <a:pPr algn="ctr" fontAlgn="auto">
                <a:spcBef>
                  <a:spcPts val="0"/>
                </a:spcBef>
                <a:spcAft>
                  <a:spcPts val="0"/>
                </a:spcAft>
              </a:pPr>
              <a:endParaRPr kumimoji="0" lang="zh-TW" altLang="en-US" sz="1100" b="1" u="none" dirty="0">
                <a:solidFill>
                  <a:prstClr val="white"/>
                </a:solidFill>
                <a:latin typeface="微軟正黑體" pitchFamily="34" charset="-120"/>
                <a:ea typeface="微軟正黑體" pitchFamily="34" charset="-120"/>
              </a:endParaRPr>
            </a:p>
          </p:txBody>
        </p:sp>
        <p:sp>
          <p:nvSpPr>
            <p:cNvPr id="35" name="向右箭號 34"/>
            <p:cNvSpPr/>
            <p:nvPr/>
          </p:nvSpPr>
          <p:spPr>
            <a:xfrm>
              <a:off x="3832985" y="2157387"/>
              <a:ext cx="2421799" cy="632288"/>
            </a:xfrm>
            <a:prstGeom prst="rightArrow">
              <a:avLst/>
            </a:prstGeom>
            <a:solidFill>
              <a:srgbClr val="FFC1C2"/>
            </a:solidFill>
            <a:ln w="19050">
              <a:solidFill>
                <a:schemeClr val="bg1"/>
              </a:solidFill>
            </a:ln>
            <a:effectLst/>
          </p:spPr>
          <p:txBody>
            <a:bodyPr wrap="square" lIns="0" tIns="0" rIns="0" bIns="0" rtlCol="0" anchor="ctr">
              <a:noAutofit/>
            </a:bodyPr>
            <a:lstStyle/>
            <a:p>
              <a:pPr algn="ctr" fontAlgn="auto">
                <a:spcBef>
                  <a:spcPts val="0"/>
                </a:spcBef>
                <a:spcAft>
                  <a:spcPts val="0"/>
                </a:spcAft>
              </a:pPr>
              <a:endParaRPr kumimoji="0" lang="zh-TW" altLang="en-US" sz="1200" b="1" u="none" dirty="0">
                <a:solidFill>
                  <a:prstClr val="white"/>
                </a:solidFill>
                <a:latin typeface="微軟正黑體" pitchFamily="34" charset="-120"/>
                <a:ea typeface="微軟正黑體" pitchFamily="34" charset="-120"/>
              </a:endParaRPr>
            </a:p>
          </p:txBody>
        </p:sp>
        <p:sp>
          <p:nvSpPr>
            <p:cNvPr id="36" name="向右箭號 35"/>
            <p:cNvSpPr/>
            <p:nvPr/>
          </p:nvSpPr>
          <p:spPr>
            <a:xfrm>
              <a:off x="3832984" y="4794418"/>
              <a:ext cx="2376264" cy="632288"/>
            </a:xfrm>
            <a:prstGeom prst="rightArrow">
              <a:avLst/>
            </a:prstGeom>
            <a:solidFill>
              <a:srgbClr val="FFC1C2"/>
            </a:solidFill>
            <a:ln w="19050">
              <a:solidFill>
                <a:schemeClr val="bg1"/>
              </a:solidFill>
            </a:ln>
            <a:effectLst/>
          </p:spPr>
          <p:txBody>
            <a:bodyPr wrap="square" lIns="0" tIns="0" rIns="0" bIns="0" rtlCol="0" anchor="ctr">
              <a:noAutofit/>
            </a:bodyPr>
            <a:lstStyle/>
            <a:p>
              <a:pPr algn="ctr" fontAlgn="auto">
                <a:spcBef>
                  <a:spcPts val="0"/>
                </a:spcBef>
                <a:spcAft>
                  <a:spcPts val="0"/>
                </a:spcAft>
              </a:pPr>
              <a:endParaRPr kumimoji="0" lang="zh-TW" altLang="en-US" sz="1200" b="1" u="none" dirty="0">
                <a:solidFill>
                  <a:prstClr val="white"/>
                </a:solidFill>
                <a:latin typeface="微軟正黑體" pitchFamily="34" charset="-120"/>
                <a:ea typeface="微軟正黑體" pitchFamily="34" charset="-120"/>
              </a:endParaRPr>
            </a:p>
          </p:txBody>
        </p:sp>
        <p:sp>
          <p:nvSpPr>
            <p:cNvPr id="37" name="矩形 36"/>
            <p:cNvSpPr/>
            <p:nvPr/>
          </p:nvSpPr>
          <p:spPr>
            <a:xfrm>
              <a:off x="45108" y="6001233"/>
              <a:ext cx="637696" cy="366592"/>
            </a:xfrm>
            <a:prstGeom prst="rect">
              <a:avLst/>
            </a:prstGeom>
            <a:solidFill>
              <a:schemeClr val="tx1">
                <a:lumMod val="50000"/>
                <a:lumOff val="50000"/>
              </a:schemeClr>
            </a:solidFill>
            <a:ln>
              <a:noFill/>
            </a:ln>
            <a:effectLst/>
          </p:spPr>
          <p:txBody>
            <a:bodyPr wrap="square" lIns="0" tIns="0" rIns="0" bIns="0" rtlCol="0" anchor="ctr">
              <a:noAutofit/>
            </a:bodyPr>
            <a:lstStyle/>
            <a:p>
              <a:pPr algn="ctr" fontAlgn="auto">
                <a:spcBef>
                  <a:spcPts val="0"/>
                </a:spcBef>
                <a:spcAft>
                  <a:spcPts val="0"/>
                </a:spcAft>
              </a:pPr>
              <a:r>
                <a:rPr kumimoji="0" lang="zh-TW" altLang="en-US" sz="900" b="1" u="none" dirty="0">
                  <a:solidFill>
                    <a:prstClr val="white"/>
                  </a:solidFill>
                  <a:latin typeface="微軟正黑體" pitchFamily="34" charset="-120"/>
                  <a:ea typeface="微軟正黑體" pitchFamily="34" charset="-120"/>
                </a:rPr>
                <a:t>既有系統</a:t>
              </a:r>
            </a:p>
          </p:txBody>
        </p:sp>
        <p:sp>
          <p:nvSpPr>
            <p:cNvPr id="38" name="矩形 37"/>
            <p:cNvSpPr/>
            <p:nvPr/>
          </p:nvSpPr>
          <p:spPr>
            <a:xfrm>
              <a:off x="45108" y="6422583"/>
              <a:ext cx="647122" cy="304441"/>
            </a:xfrm>
            <a:prstGeom prst="rect">
              <a:avLst/>
            </a:prstGeom>
            <a:solidFill>
              <a:srgbClr val="C0504D"/>
            </a:solidFill>
            <a:ln>
              <a:noFill/>
            </a:ln>
            <a:effectLst/>
          </p:spPr>
          <p:txBody>
            <a:bodyPr wrap="square" lIns="0" tIns="0" rIns="0" bIns="0" rtlCol="0" anchor="ctr">
              <a:noAutofit/>
            </a:bodyPr>
            <a:lstStyle/>
            <a:p>
              <a:pPr algn="ctr" fontAlgn="auto">
                <a:spcBef>
                  <a:spcPts val="0"/>
                </a:spcBef>
                <a:spcAft>
                  <a:spcPts val="0"/>
                </a:spcAft>
              </a:pPr>
              <a:r>
                <a:rPr kumimoji="0" lang="zh-TW" altLang="en-US" sz="900" b="1" u="none" dirty="0">
                  <a:solidFill>
                    <a:prstClr val="white"/>
                  </a:solidFill>
                  <a:latin typeface="微軟正黑體" pitchFamily="34" charset="-120"/>
                  <a:ea typeface="微軟正黑體" pitchFamily="34" charset="-120"/>
                </a:rPr>
                <a:t>待建置</a:t>
              </a:r>
            </a:p>
          </p:txBody>
        </p:sp>
        <p:sp>
          <p:nvSpPr>
            <p:cNvPr id="39" name="文字方塊 38"/>
            <p:cNvSpPr txBox="1"/>
            <p:nvPr/>
          </p:nvSpPr>
          <p:spPr>
            <a:xfrm>
              <a:off x="4416668" y="5231958"/>
              <a:ext cx="1656184" cy="1728262"/>
            </a:xfrm>
            <a:prstGeom prst="rect">
              <a:avLst/>
            </a:prstGeom>
            <a:noFill/>
          </p:spPr>
          <p:txBody>
            <a:bodyPr wrap="square" rtlCol="0">
              <a:spAutoFit/>
            </a:bodyPr>
            <a:lstStyle/>
            <a:p>
              <a:pPr fontAlgn="auto">
                <a:spcBef>
                  <a:spcPts val="0"/>
                </a:spcBef>
                <a:spcAft>
                  <a:spcPts val="0"/>
                </a:spcAft>
              </a:pPr>
              <a:r>
                <a:rPr kumimoji="0" lang="en-US" altLang="zh-TW" sz="1100" b="1" u="none" dirty="0">
                  <a:solidFill>
                    <a:prstClr val="black"/>
                  </a:solidFill>
                  <a:latin typeface="微軟正黑體" panose="020B0604030504040204" pitchFamily="34" charset="-120"/>
                  <a:ea typeface="微軟正黑體" panose="020B0604030504040204" pitchFamily="34" charset="-120"/>
                </a:rPr>
                <a:t>【</a:t>
              </a:r>
              <a:r>
                <a:rPr kumimoji="0" lang="zh-TW" altLang="en-US" sz="1100" b="1" u="none" dirty="0">
                  <a:solidFill>
                    <a:prstClr val="black"/>
                  </a:solidFill>
                  <a:latin typeface="微軟正黑體" panose="020B0604030504040204" pitchFamily="34" charset="-120"/>
                  <a:ea typeface="微軟正黑體" panose="020B0604030504040204" pitchFamily="34" charset="-120"/>
                </a:rPr>
                <a:t>以組群傳遞</a:t>
              </a:r>
              <a:r>
                <a:rPr kumimoji="0" lang="en-US" altLang="zh-TW" sz="1100" b="1" u="none" dirty="0">
                  <a:solidFill>
                    <a:prstClr val="black"/>
                  </a:solidFill>
                  <a:latin typeface="微軟正黑體" panose="020B0604030504040204" pitchFamily="34" charset="-120"/>
                  <a:ea typeface="微軟正黑體" panose="020B0604030504040204" pitchFamily="34" charset="-120"/>
                </a:rPr>
                <a:t>】</a:t>
              </a:r>
            </a:p>
            <a:p>
              <a:pPr marL="171416" indent="-171416" fontAlgn="auto">
                <a:spcBef>
                  <a:spcPts val="0"/>
                </a:spcBef>
                <a:spcAft>
                  <a:spcPts val="0"/>
                </a:spcAft>
                <a:buFont typeface="Arial" panose="020B0604020202020204" pitchFamily="34" charset="0"/>
                <a:buChar char="•"/>
              </a:pPr>
              <a:r>
                <a:rPr kumimoji="0" lang="zh-TW" altLang="en-US" sz="1100" b="1" u="none" dirty="0">
                  <a:solidFill>
                    <a:prstClr val="black"/>
                  </a:solidFill>
                  <a:latin typeface="微軟正黑體" panose="020B0604030504040204" pitchFamily="34" charset="-120"/>
                  <a:ea typeface="微軟正黑體" panose="020B0604030504040204" pitchFamily="34" charset="-120"/>
                </a:rPr>
                <a:t>實際現金流</a:t>
              </a:r>
              <a:endParaRPr kumimoji="0" lang="en-US" altLang="zh-TW" sz="1100" b="1" u="none" dirty="0">
                <a:solidFill>
                  <a:prstClr val="black"/>
                </a:solidFill>
                <a:latin typeface="微軟正黑體" panose="020B0604030504040204" pitchFamily="34" charset="-120"/>
                <a:ea typeface="微軟正黑體" panose="020B0604030504040204" pitchFamily="34" charset="-120"/>
              </a:endParaRPr>
            </a:p>
            <a:p>
              <a:pPr marL="171416" indent="-171416" fontAlgn="auto">
                <a:spcBef>
                  <a:spcPts val="0"/>
                </a:spcBef>
                <a:spcAft>
                  <a:spcPts val="0"/>
                </a:spcAft>
                <a:buFont typeface="Arial" panose="020B0604020202020204" pitchFamily="34" charset="0"/>
                <a:buChar char="•"/>
              </a:pPr>
              <a:r>
                <a:rPr kumimoji="0" lang="zh-TW" altLang="en-US" sz="1100" b="1" u="none" dirty="0">
                  <a:solidFill>
                    <a:prstClr val="black"/>
                  </a:solidFill>
                  <a:latin typeface="微軟正黑體" panose="020B0604030504040204" pitchFamily="34" charset="-120"/>
                  <a:ea typeface="微軟正黑體" panose="020B0604030504040204" pitchFamily="34" charset="-120"/>
                </a:rPr>
                <a:t>前期計算結果</a:t>
              </a:r>
              <a:endParaRPr kumimoji="0" lang="en-US" altLang="zh-TW" sz="1100" b="1" u="none" dirty="0">
                <a:solidFill>
                  <a:prstClr val="black"/>
                </a:solidFill>
                <a:latin typeface="微軟正黑體" panose="020B0604030504040204" pitchFamily="34" charset="-120"/>
                <a:ea typeface="微軟正黑體" panose="020B0604030504040204" pitchFamily="34" charset="-120"/>
              </a:endParaRPr>
            </a:p>
            <a:p>
              <a:pPr marL="171416" indent="-171416" fontAlgn="auto">
                <a:spcBef>
                  <a:spcPts val="0"/>
                </a:spcBef>
                <a:spcAft>
                  <a:spcPts val="0"/>
                </a:spcAft>
                <a:buFont typeface="Arial" panose="020B0604020202020204" pitchFamily="34" charset="0"/>
                <a:buChar char="•"/>
              </a:pPr>
              <a:r>
                <a:rPr kumimoji="0" lang="zh-TW" altLang="en-US" sz="1100" b="1" u="none" dirty="0">
                  <a:solidFill>
                    <a:prstClr val="black"/>
                  </a:solidFill>
                  <a:latin typeface="微軟正黑體" panose="020B0604030504040204" pitchFamily="34" charset="-120"/>
                  <a:ea typeface="微軟正黑體" panose="020B0604030504040204" pitchFamily="34" charset="-120"/>
                </a:rPr>
                <a:t>費用分攤結果</a:t>
              </a:r>
              <a:endParaRPr kumimoji="0" lang="en-US" altLang="zh-TW" sz="1100" b="1" u="none" dirty="0">
                <a:solidFill>
                  <a:prstClr val="black"/>
                </a:solidFill>
                <a:latin typeface="微軟正黑體" panose="020B0604030504040204" pitchFamily="34" charset="-120"/>
                <a:ea typeface="微軟正黑體" panose="020B0604030504040204" pitchFamily="34" charset="-120"/>
              </a:endParaRPr>
            </a:p>
            <a:p>
              <a:pPr marL="171416" indent="-171416" fontAlgn="auto">
                <a:spcBef>
                  <a:spcPts val="0"/>
                </a:spcBef>
                <a:spcAft>
                  <a:spcPts val="0"/>
                </a:spcAft>
                <a:buFont typeface="Arial" panose="020B0604020202020204" pitchFamily="34" charset="0"/>
                <a:buChar char="•"/>
              </a:pPr>
              <a:r>
                <a:rPr kumimoji="0" lang="zh-TW" altLang="en-US" sz="1100" b="1" u="none" dirty="0">
                  <a:solidFill>
                    <a:prstClr val="black"/>
                  </a:solidFill>
                  <a:latin typeface="微軟正黑體" panose="020B0604030504040204" pitchFamily="34" charset="-120"/>
                  <a:ea typeface="微軟正黑體" panose="020B0604030504040204" pitchFamily="34" charset="-120"/>
                </a:rPr>
                <a:t>保單基礎資料</a:t>
              </a:r>
              <a:endParaRPr kumimoji="0" lang="en-US" altLang="zh-TW" sz="1100" b="1" u="none" dirty="0">
                <a:solidFill>
                  <a:prstClr val="black"/>
                </a:solidFill>
                <a:latin typeface="微軟正黑體" panose="020B0604030504040204" pitchFamily="34" charset="-120"/>
                <a:ea typeface="微軟正黑體" panose="020B0604030504040204" pitchFamily="34" charset="-120"/>
              </a:endParaRPr>
            </a:p>
            <a:p>
              <a:pPr marL="171416" indent="-171416" fontAlgn="auto">
                <a:spcBef>
                  <a:spcPts val="0"/>
                </a:spcBef>
                <a:spcAft>
                  <a:spcPts val="0"/>
                </a:spcAft>
                <a:buFont typeface="Arial" panose="020B0604020202020204" pitchFamily="34" charset="0"/>
                <a:buChar char="•"/>
              </a:pPr>
              <a:r>
                <a:rPr kumimoji="0" lang="zh-TW" altLang="en-US" sz="1100" b="1" u="none" dirty="0">
                  <a:solidFill>
                    <a:prstClr val="black"/>
                  </a:solidFill>
                  <a:latin typeface="微軟正黑體" panose="020B0604030504040204" pitchFamily="34" charset="-120"/>
                  <a:ea typeface="微軟正黑體" panose="020B0604030504040204" pitchFamily="34" charset="-120"/>
                </a:rPr>
                <a:t>月底換匯資訊</a:t>
              </a:r>
              <a:endParaRPr kumimoji="0" lang="en-US" altLang="zh-TW" sz="1100" b="1" u="none" dirty="0">
                <a:solidFill>
                  <a:prstClr val="black"/>
                </a:solidFill>
                <a:latin typeface="微軟正黑體" panose="020B0604030504040204" pitchFamily="34" charset="-120"/>
                <a:ea typeface="微軟正黑體" panose="020B0604030504040204" pitchFamily="34" charset="-120"/>
              </a:endParaRPr>
            </a:p>
            <a:p>
              <a:pPr marL="171416" indent="-171416" fontAlgn="auto">
                <a:spcBef>
                  <a:spcPts val="0"/>
                </a:spcBef>
                <a:spcAft>
                  <a:spcPts val="0"/>
                </a:spcAft>
                <a:buFont typeface="Arial" panose="020B0604020202020204" pitchFamily="34" charset="0"/>
                <a:buChar char="•"/>
              </a:pPr>
              <a:endParaRPr kumimoji="0" lang="zh-TW" altLang="en-US" sz="1100" b="1" u="none" dirty="0">
                <a:solidFill>
                  <a:prstClr val="black"/>
                </a:solidFill>
                <a:latin typeface="微軟正黑體" panose="020B0604030504040204" pitchFamily="34" charset="-120"/>
                <a:ea typeface="微軟正黑體" panose="020B0604030504040204" pitchFamily="34" charset="-120"/>
              </a:endParaRPr>
            </a:p>
          </p:txBody>
        </p:sp>
        <p:sp>
          <p:nvSpPr>
            <p:cNvPr id="40" name="文字方塊 39"/>
            <p:cNvSpPr txBox="1"/>
            <p:nvPr/>
          </p:nvSpPr>
          <p:spPr>
            <a:xfrm>
              <a:off x="4426692" y="2654147"/>
              <a:ext cx="1873819" cy="812074"/>
            </a:xfrm>
            <a:prstGeom prst="rect">
              <a:avLst/>
            </a:prstGeom>
            <a:noFill/>
          </p:spPr>
          <p:txBody>
            <a:bodyPr wrap="none" rtlCol="0">
              <a:spAutoFit/>
            </a:bodyPr>
            <a:lstStyle/>
            <a:p>
              <a:pPr marL="171416" indent="-171416" fontAlgn="auto">
                <a:spcBef>
                  <a:spcPts val="0"/>
                </a:spcBef>
                <a:spcAft>
                  <a:spcPts val="0"/>
                </a:spcAft>
                <a:buFont typeface="Arial" panose="020B0604020202020204" pitchFamily="34" charset="0"/>
                <a:buChar char="•"/>
              </a:pPr>
              <a:r>
                <a:rPr kumimoji="0" lang="zh-TW" altLang="en-US" sz="1100" b="1" u="none" dirty="0">
                  <a:solidFill>
                    <a:prstClr val="black"/>
                  </a:solidFill>
                  <a:latin typeface="微軟正黑體" panose="020B0604030504040204" pitchFamily="34" charset="-120"/>
                  <a:ea typeface="微軟正黑體" panose="020B0604030504040204" pitchFamily="34" charset="-120"/>
                </a:rPr>
                <a:t>每月間接費用分攤結果</a:t>
              </a:r>
              <a:endParaRPr kumimoji="0" lang="en-US" altLang="zh-TW" sz="1100" b="1" u="none" dirty="0">
                <a:solidFill>
                  <a:prstClr val="black"/>
                </a:solidFill>
                <a:latin typeface="微軟正黑體" panose="020B0604030504040204" pitchFamily="34" charset="-120"/>
                <a:ea typeface="微軟正黑體" panose="020B0604030504040204" pitchFamily="34" charset="-120"/>
              </a:endParaRPr>
            </a:p>
            <a:p>
              <a:pPr marL="171416" indent="-171416" fontAlgn="auto">
                <a:spcBef>
                  <a:spcPts val="0"/>
                </a:spcBef>
                <a:spcAft>
                  <a:spcPts val="0"/>
                </a:spcAft>
                <a:buFont typeface="Arial" panose="020B0604020202020204" pitchFamily="34" charset="0"/>
                <a:buChar char="•"/>
              </a:pPr>
              <a:endParaRPr kumimoji="0" lang="en-US" altLang="zh-TW" sz="1100" b="1" u="none" dirty="0">
                <a:solidFill>
                  <a:prstClr val="black"/>
                </a:solidFill>
                <a:latin typeface="微軟正黑體" panose="020B0604030504040204" pitchFamily="34" charset="-120"/>
                <a:ea typeface="微軟正黑體" panose="020B0604030504040204" pitchFamily="34" charset="-120"/>
              </a:endParaRPr>
            </a:p>
            <a:p>
              <a:pPr marL="171416" indent="-171416" fontAlgn="auto">
                <a:spcBef>
                  <a:spcPts val="0"/>
                </a:spcBef>
                <a:spcAft>
                  <a:spcPts val="0"/>
                </a:spcAft>
                <a:buFont typeface="Arial" panose="020B0604020202020204" pitchFamily="34" charset="0"/>
                <a:buChar char="•"/>
              </a:pPr>
              <a:endParaRPr kumimoji="0" lang="en-US" altLang="zh-TW" sz="1100" b="1" u="none" dirty="0">
                <a:solidFill>
                  <a:prstClr val="black"/>
                </a:solidFill>
                <a:latin typeface="微軟正黑體" panose="020B0604030504040204" pitchFamily="34" charset="-120"/>
                <a:ea typeface="微軟正黑體" panose="020B0604030504040204" pitchFamily="34" charset="-120"/>
              </a:endParaRPr>
            </a:p>
          </p:txBody>
        </p:sp>
        <p:sp>
          <p:nvSpPr>
            <p:cNvPr id="41" name="文字方塊 40"/>
            <p:cNvSpPr txBox="1"/>
            <p:nvPr/>
          </p:nvSpPr>
          <p:spPr>
            <a:xfrm>
              <a:off x="4424024" y="1764175"/>
              <a:ext cx="1574877" cy="583028"/>
            </a:xfrm>
            <a:prstGeom prst="rect">
              <a:avLst/>
            </a:prstGeom>
            <a:noFill/>
          </p:spPr>
          <p:txBody>
            <a:bodyPr wrap="none" rtlCol="0">
              <a:spAutoFit/>
            </a:bodyPr>
            <a:lstStyle/>
            <a:p>
              <a:pPr marL="171416" indent="-171416" fontAlgn="auto">
                <a:spcBef>
                  <a:spcPts val="0"/>
                </a:spcBef>
                <a:spcAft>
                  <a:spcPts val="0"/>
                </a:spcAft>
                <a:buFont typeface="Arial" panose="020B0604020202020204" pitchFamily="34" charset="0"/>
                <a:buChar char="•"/>
              </a:pPr>
              <a:r>
                <a:rPr kumimoji="0" lang="zh-TW" altLang="en-US" sz="1100" b="1" u="none" dirty="0">
                  <a:solidFill>
                    <a:prstClr val="black"/>
                  </a:solidFill>
                  <a:latin typeface="微軟正黑體" panose="020B0604030504040204" pitchFamily="34" charset="-120"/>
                  <a:ea typeface="微軟正黑體" panose="020B0604030504040204" pitchFamily="34" charset="-120"/>
                </a:rPr>
                <a:t>當期計算結果</a:t>
              </a:r>
              <a:endParaRPr kumimoji="0" lang="en-US" altLang="zh-TW" sz="1100" b="1" u="none" dirty="0">
                <a:solidFill>
                  <a:prstClr val="black"/>
                </a:solidFill>
                <a:latin typeface="微軟正黑體" panose="020B0604030504040204" pitchFamily="34" charset="-120"/>
                <a:ea typeface="微軟正黑體" panose="020B0604030504040204" pitchFamily="34" charset="-120"/>
              </a:endParaRPr>
            </a:p>
            <a:p>
              <a:pPr marL="171416" indent="-171416" fontAlgn="auto">
                <a:spcBef>
                  <a:spcPts val="0"/>
                </a:spcBef>
                <a:spcAft>
                  <a:spcPts val="0"/>
                </a:spcAft>
                <a:buFont typeface="Arial" panose="020B0604020202020204" pitchFamily="34" charset="0"/>
                <a:buChar char="•"/>
              </a:pPr>
              <a:r>
                <a:rPr kumimoji="0" lang="zh-TW" altLang="en-US" sz="1100" b="1" u="none" dirty="0">
                  <a:solidFill>
                    <a:prstClr val="black"/>
                  </a:solidFill>
                  <a:latin typeface="微軟正黑體" panose="020B0604030504040204" pitchFamily="34" charset="-120"/>
                  <a:ea typeface="微軟正黑體" panose="020B0604030504040204" pitchFamily="34" charset="-120"/>
                </a:rPr>
                <a:t>投資費用及手工帳</a:t>
              </a:r>
              <a:endParaRPr kumimoji="0" lang="en-US" altLang="zh-TW" sz="1100" b="1" u="none" dirty="0">
                <a:solidFill>
                  <a:prstClr val="black"/>
                </a:solidFill>
                <a:latin typeface="微軟正黑體" panose="020B0604030504040204" pitchFamily="34" charset="-120"/>
                <a:ea typeface="微軟正黑體" panose="020B0604030504040204" pitchFamily="34" charset="-120"/>
              </a:endParaRPr>
            </a:p>
          </p:txBody>
        </p:sp>
        <p:sp>
          <p:nvSpPr>
            <p:cNvPr id="42" name="向右箭號 41"/>
            <p:cNvSpPr/>
            <p:nvPr/>
          </p:nvSpPr>
          <p:spPr>
            <a:xfrm rot="16200000">
              <a:off x="7472125" y="5532736"/>
              <a:ext cx="613914" cy="336674"/>
            </a:xfrm>
            <a:prstGeom prst="rightArrow">
              <a:avLst/>
            </a:prstGeom>
            <a:solidFill>
              <a:srgbClr val="0095CD"/>
            </a:solidFill>
            <a:ln w="19050">
              <a:solidFill>
                <a:schemeClr val="bg1"/>
              </a:solidFill>
            </a:ln>
            <a:effectLst/>
          </p:spPr>
          <p:txBody>
            <a:bodyPr wrap="square" lIns="0" tIns="0" rIns="0" bIns="0" rtlCol="0" anchor="ctr">
              <a:noAutofit/>
            </a:bodyPr>
            <a:lstStyle/>
            <a:p>
              <a:pPr algn="ctr" fontAlgn="auto">
                <a:spcBef>
                  <a:spcPts val="0"/>
                </a:spcBef>
                <a:spcAft>
                  <a:spcPts val="0"/>
                </a:spcAft>
              </a:pPr>
              <a:endParaRPr kumimoji="0" lang="zh-TW" altLang="en-US" sz="1100" b="1" u="none" dirty="0">
                <a:solidFill>
                  <a:prstClr val="white"/>
                </a:solidFill>
                <a:latin typeface="微軟正黑體" pitchFamily="34" charset="-120"/>
                <a:ea typeface="微軟正黑體" pitchFamily="34" charset="-120"/>
              </a:endParaRPr>
            </a:p>
          </p:txBody>
        </p:sp>
        <p:sp>
          <p:nvSpPr>
            <p:cNvPr id="43" name="文字方塊 42"/>
            <p:cNvSpPr txBox="1"/>
            <p:nvPr/>
          </p:nvSpPr>
          <p:spPr>
            <a:xfrm>
              <a:off x="7964076" y="5501391"/>
              <a:ext cx="720000" cy="240056"/>
            </a:xfrm>
            <a:prstGeom prst="rect">
              <a:avLst/>
            </a:prstGeom>
            <a:noFill/>
          </p:spPr>
          <p:txBody>
            <a:bodyPr wrap="none" lIns="71983" tIns="0" rIns="71983" bIns="0" rtlCol="0" anchor="ctr" anchorCtr="0">
              <a:noAutofit/>
            </a:bodyPr>
            <a:lstStyle/>
            <a:p>
              <a:pPr marL="179352" indent="-179352" algn="ctr" fontAlgn="auto">
                <a:spcBef>
                  <a:spcPts val="0"/>
                </a:spcBef>
                <a:spcAft>
                  <a:spcPts val="0"/>
                </a:spcAft>
                <a:buFont typeface="Arial" panose="020B0604020202020204" pitchFamily="34" charset="0"/>
                <a:buChar char="•"/>
              </a:pPr>
              <a:r>
                <a:rPr kumimoji="0" lang="zh-TW" altLang="en-US" sz="1200" b="1" u="none" dirty="0">
                  <a:solidFill>
                    <a:prstClr val="black"/>
                  </a:solidFill>
                  <a:latin typeface="微軟正黑體" panose="020B0604030504040204" pitchFamily="34" charset="-120"/>
                  <a:ea typeface="微軟正黑體" panose="020B0604030504040204" pitchFamily="34" charset="-120"/>
                </a:rPr>
                <a:t>預期數</a:t>
              </a:r>
              <a:endParaRPr kumimoji="0" lang="en-US" altLang="zh-TW" sz="1200" b="1" u="none" dirty="0">
                <a:solidFill>
                  <a:prstClr val="black"/>
                </a:solidFill>
                <a:latin typeface="微軟正黑體" panose="020B0604030504040204" pitchFamily="34" charset="-120"/>
                <a:ea typeface="微軟正黑體" panose="020B0604030504040204" pitchFamily="34" charset="-120"/>
              </a:endParaRPr>
            </a:p>
          </p:txBody>
        </p:sp>
        <p:sp>
          <p:nvSpPr>
            <p:cNvPr id="44" name="文字方塊 43"/>
            <p:cNvSpPr txBox="1"/>
            <p:nvPr/>
          </p:nvSpPr>
          <p:spPr>
            <a:xfrm>
              <a:off x="7891989" y="2516290"/>
              <a:ext cx="1031347" cy="374804"/>
            </a:xfrm>
            <a:prstGeom prst="rect">
              <a:avLst/>
            </a:prstGeom>
            <a:noFill/>
          </p:spPr>
          <p:txBody>
            <a:bodyPr wrap="none" rtlCol="0">
              <a:spAutoFit/>
            </a:bodyPr>
            <a:lstStyle/>
            <a:p>
              <a:pPr marL="171416" indent="-171416" fontAlgn="auto">
                <a:spcBef>
                  <a:spcPts val="0"/>
                </a:spcBef>
                <a:spcAft>
                  <a:spcPts val="0"/>
                </a:spcAft>
                <a:buFont typeface="Arial" panose="020B0604020202020204" pitchFamily="34" charset="0"/>
                <a:buChar char="•"/>
              </a:pPr>
              <a:r>
                <a:rPr kumimoji="0" lang="zh-TW" altLang="en-US" sz="1200" b="1" u="none" dirty="0">
                  <a:solidFill>
                    <a:prstClr val="black"/>
                  </a:solidFill>
                  <a:latin typeface="微軟正黑體" panose="020B0604030504040204" pitchFamily="34" charset="-120"/>
                  <a:ea typeface="微軟正黑體" panose="020B0604030504040204" pitchFamily="34" charset="-120"/>
                </a:rPr>
                <a:t>計算結果</a:t>
              </a:r>
              <a:endParaRPr kumimoji="0" lang="en-US" altLang="zh-TW" sz="1200" b="1" u="none" dirty="0">
                <a:solidFill>
                  <a:prstClr val="black"/>
                </a:solidFill>
                <a:latin typeface="微軟正黑體" panose="020B0604030504040204" pitchFamily="34" charset="-120"/>
                <a:ea typeface="微軟正黑體" panose="020B0604030504040204" pitchFamily="34" charset="-120"/>
              </a:endParaRPr>
            </a:p>
          </p:txBody>
        </p:sp>
        <p:sp>
          <p:nvSpPr>
            <p:cNvPr id="45" name="文字方塊 44"/>
            <p:cNvSpPr txBox="1"/>
            <p:nvPr/>
          </p:nvSpPr>
          <p:spPr>
            <a:xfrm>
              <a:off x="4427903" y="879330"/>
              <a:ext cx="1275936" cy="353981"/>
            </a:xfrm>
            <a:prstGeom prst="rect">
              <a:avLst/>
            </a:prstGeom>
            <a:noFill/>
          </p:spPr>
          <p:txBody>
            <a:bodyPr wrap="none" rtlCol="0">
              <a:spAutoFit/>
            </a:bodyPr>
            <a:lstStyle/>
            <a:p>
              <a:pPr marL="171416" indent="-171416" fontAlgn="auto">
                <a:spcBef>
                  <a:spcPts val="0"/>
                </a:spcBef>
                <a:spcAft>
                  <a:spcPts val="0"/>
                </a:spcAft>
                <a:buFont typeface="Arial" panose="020B0604020202020204" pitchFamily="34" charset="0"/>
                <a:buChar char="•"/>
              </a:pPr>
              <a:r>
                <a:rPr kumimoji="0" lang="zh-TW" altLang="en-US" sz="1100" b="1" u="none" dirty="0">
                  <a:solidFill>
                    <a:prstClr val="black"/>
                  </a:solidFill>
                  <a:latin typeface="微軟正黑體" panose="020B0604030504040204" pitchFamily="34" charset="-120"/>
                  <a:ea typeface="微軟正黑體" panose="020B0604030504040204" pitchFamily="34" charset="-120"/>
                </a:rPr>
                <a:t>每日傳票資料</a:t>
              </a:r>
              <a:endParaRPr kumimoji="0" lang="en-US" altLang="zh-TW" sz="1100" b="1" u="none" dirty="0">
                <a:solidFill>
                  <a:prstClr val="black"/>
                </a:solidFill>
                <a:latin typeface="微軟正黑體" panose="020B0604030504040204" pitchFamily="34" charset="-120"/>
                <a:ea typeface="微軟正黑體" panose="020B0604030504040204" pitchFamily="34" charset="-120"/>
              </a:endParaRPr>
            </a:p>
          </p:txBody>
        </p:sp>
        <p:sp>
          <p:nvSpPr>
            <p:cNvPr id="46" name="向右箭號 45"/>
            <p:cNvSpPr/>
            <p:nvPr/>
          </p:nvSpPr>
          <p:spPr>
            <a:xfrm flipH="1">
              <a:off x="3855751" y="3900229"/>
              <a:ext cx="2376264" cy="632288"/>
            </a:xfrm>
            <a:prstGeom prst="rightArrow">
              <a:avLst/>
            </a:prstGeom>
            <a:solidFill>
              <a:srgbClr val="0095CD"/>
            </a:solidFill>
            <a:ln w="19050">
              <a:solidFill>
                <a:schemeClr val="bg1"/>
              </a:solidFill>
            </a:ln>
            <a:effectLst/>
          </p:spPr>
          <p:txBody>
            <a:bodyPr wrap="square" lIns="0" tIns="0" rIns="0" bIns="0" rtlCol="0" anchor="ctr">
              <a:noAutofit/>
            </a:bodyPr>
            <a:lstStyle/>
            <a:p>
              <a:pPr algn="ctr" fontAlgn="auto">
                <a:spcBef>
                  <a:spcPts val="0"/>
                </a:spcBef>
                <a:spcAft>
                  <a:spcPts val="0"/>
                </a:spcAft>
              </a:pPr>
              <a:endParaRPr kumimoji="0" lang="zh-TW" altLang="en-US" sz="1100" b="1" u="none" dirty="0">
                <a:solidFill>
                  <a:prstClr val="white"/>
                </a:solidFill>
                <a:latin typeface="微軟正黑體" pitchFamily="34" charset="-120"/>
                <a:ea typeface="微軟正黑體" pitchFamily="34" charset="-120"/>
              </a:endParaRPr>
            </a:p>
          </p:txBody>
        </p:sp>
        <p:sp>
          <p:nvSpPr>
            <p:cNvPr id="47" name="文字方塊 46"/>
            <p:cNvSpPr txBox="1"/>
            <p:nvPr/>
          </p:nvSpPr>
          <p:spPr>
            <a:xfrm>
              <a:off x="4483954" y="3761448"/>
              <a:ext cx="1275936" cy="353981"/>
            </a:xfrm>
            <a:prstGeom prst="rect">
              <a:avLst/>
            </a:prstGeom>
            <a:noFill/>
          </p:spPr>
          <p:txBody>
            <a:bodyPr wrap="none" rtlCol="0">
              <a:spAutoFit/>
            </a:bodyPr>
            <a:lstStyle/>
            <a:p>
              <a:pPr marL="171416" indent="-171416" fontAlgn="auto">
                <a:spcBef>
                  <a:spcPts val="0"/>
                </a:spcBef>
                <a:spcAft>
                  <a:spcPts val="0"/>
                </a:spcAft>
                <a:buFont typeface="Arial" panose="020B0604020202020204" pitchFamily="34" charset="0"/>
                <a:buChar char="•"/>
              </a:pPr>
              <a:r>
                <a:rPr kumimoji="0" lang="zh-TW" altLang="en-US" sz="1100" b="1" u="none" dirty="0">
                  <a:solidFill>
                    <a:prstClr val="black"/>
                  </a:solidFill>
                  <a:latin typeface="微軟正黑體" panose="020B0604030504040204" pitchFamily="34" charset="-120"/>
                  <a:ea typeface="微軟正黑體" panose="020B0604030504040204" pitchFamily="34" charset="-120"/>
                </a:rPr>
                <a:t>當期計算過程</a:t>
              </a:r>
              <a:endParaRPr kumimoji="0" lang="en-US" altLang="zh-TW" sz="1100" b="1" u="none" dirty="0">
                <a:solidFill>
                  <a:prstClr val="black"/>
                </a:solidFill>
                <a:latin typeface="微軟正黑體" panose="020B0604030504040204" pitchFamily="34" charset="-120"/>
                <a:ea typeface="微軟正黑體" panose="020B0604030504040204" pitchFamily="34" charset="-120"/>
              </a:endParaRPr>
            </a:p>
          </p:txBody>
        </p:sp>
        <p:sp>
          <p:nvSpPr>
            <p:cNvPr id="9" name="向右箭號 8"/>
            <p:cNvSpPr/>
            <p:nvPr/>
          </p:nvSpPr>
          <p:spPr>
            <a:xfrm rot="16200000">
              <a:off x="7408133" y="2313269"/>
              <a:ext cx="728321" cy="336674"/>
            </a:xfrm>
            <a:prstGeom prst="rightArrow">
              <a:avLst/>
            </a:prstGeom>
            <a:solidFill>
              <a:srgbClr val="0095CD"/>
            </a:solidFill>
            <a:ln w="19050">
              <a:solidFill>
                <a:schemeClr val="bg1"/>
              </a:solidFill>
            </a:ln>
            <a:effectLst/>
          </p:spPr>
          <p:txBody>
            <a:bodyPr wrap="square" lIns="0" tIns="0" rIns="0" bIns="0" rtlCol="0" anchor="ctr">
              <a:noAutofit/>
            </a:bodyPr>
            <a:lstStyle/>
            <a:p>
              <a:pPr algn="ctr" fontAlgn="auto">
                <a:spcBef>
                  <a:spcPts val="0"/>
                </a:spcBef>
                <a:spcAft>
                  <a:spcPts val="0"/>
                </a:spcAft>
              </a:pPr>
              <a:endParaRPr kumimoji="0" lang="zh-TW" altLang="en-US" sz="1100" b="1" u="none" dirty="0">
                <a:solidFill>
                  <a:prstClr val="white"/>
                </a:solidFill>
                <a:latin typeface="微軟正黑體" pitchFamily="34" charset="-120"/>
                <a:ea typeface="微軟正黑體" pitchFamily="34" charset="-120"/>
              </a:endParaRPr>
            </a:p>
          </p:txBody>
        </p:sp>
      </p:grpSp>
      <p:sp>
        <p:nvSpPr>
          <p:cNvPr id="50" name="矩形 49"/>
          <p:cNvSpPr/>
          <p:nvPr/>
        </p:nvSpPr>
        <p:spPr bwMode="auto">
          <a:xfrm>
            <a:off x="252520" y="837506"/>
            <a:ext cx="8710952" cy="1296144"/>
          </a:xfrm>
          <a:prstGeom prst="rect">
            <a:avLst/>
          </a:prstGeom>
          <a:gradFill flip="none" rotWithShape="1">
            <a:gsLst>
              <a:gs pos="0">
                <a:schemeClr val="tx2">
                  <a:lumMod val="20000"/>
                  <a:lumOff val="80000"/>
                </a:schemeClr>
              </a:gs>
              <a:gs pos="50000">
                <a:schemeClr val="accent1">
                  <a:lumMod val="20000"/>
                  <a:lumOff val="80000"/>
                </a:schemeClr>
              </a:gs>
              <a:gs pos="100000">
                <a:schemeClr val="bg1">
                  <a:alpha val="0"/>
                </a:schemeClr>
              </a:gs>
            </a:gsLst>
            <a:lin ang="5400000" scaled="1"/>
            <a:tileRect/>
          </a:gradFill>
          <a:ln w="12700" cap="flat" cmpd="sng" algn="ctr">
            <a:noFill/>
            <a:prstDash val="solid"/>
            <a:round/>
            <a:headEnd type="none" w="med" len="med"/>
            <a:tailEnd type="none" w="med" len="med"/>
          </a:ln>
          <a:effectLst/>
          <a:extLst/>
        </p:spPr>
        <p:txBody>
          <a:bodyPr vert="horz" wrap="square" lIns="91419" tIns="45709" rIns="91419" bIns="45709" numCol="1" rtlCol="0" anchor="t" anchorCtr="0" compatLnSpc="1">
            <a:prstTxWarp prst="textNoShape">
              <a:avLst/>
            </a:prstTxWarp>
          </a:bodyPr>
          <a:lstStyle/>
          <a:p>
            <a:pPr marL="266647" indent="-266647" defTabSz="266647">
              <a:spcBef>
                <a:spcPts val="0"/>
              </a:spcBef>
              <a:spcAft>
                <a:spcPts val="600"/>
              </a:spcAft>
              <a:buFontTx/>
              <a:buBlip>
                <a:blip r:embed="rId2"/>
              </a:buBlip>
            </a:pPr>
            <a:r>
              <a:rPr lang="zh-TW" altLang="en-US" sz="1600" b="1" u="none" dirty="0">
                <a:solidFill>
                  <a:prstClr val="black"/>
                </a:solidFill>
                <a:latin typeface="新細明體"/>
                <a:ea typeface="新細明體"/>
              </a:rPr>
              <a:t>盡可能減少</a:t>
            </a:r>
            <a:r>
              <a:rPr lang="en-US" altLang="zh-TW" sz="1600" b="1" u="none" dirty="0">
                <a:solidFill>
                  <a:prstClr val="black"/>
                </a:solidFill>
                <a:latin typeface="新細明體"/>
                <a:ea typeface="新細明體"/>
              </a:rPr>
              <a:t>【</a:t>
            </a:r>
            <a:r>
              <a:rPr lang="zh-TW" altLang="en-US" sz="1600" b="1" u="none" dirty="0">
                <a:solidFill>
                  <a:prstClr val="black"/>
                </a:solidFill>
                <a:latin typeface="新細明體"/>
                <a:ea typeface="新細明體"/>
              </a:rPr>
              <a:t>核心</a:t>
            </a:r>
            <a:r>
              <a:rPr lang="en-US" altLang="zh-TW" sz="1600" b="1" u="none" dirty="0">
                <a:solidFill>
                  <a:prstClr val="black"/>
                </a:solidFill>
                <a:latin typeface="新細明體"/>
                <a:ea typeface="新細明體"/>
              </a:rPr>
              <a:t>】</a:t>
            </a:r>
            <a:r>
              <a:rPr lang="zh-TW" altLang="en-US" sz="1600" b="1" u="none" dirty="0">
                <a:solidFill>
                  <a:prstClr val="black"/>
                </a:solidFill>
                <a:latin typeface="新細明體"/>
                <a:ea typeface="新細明體"/>
              </a:rPr>
              <a:t>與</a:t>
            </a:r>
            <a:r>
              <a:rPr lang="en-US" altLang="zh-TW" sz="1600" b="1" u="none" dirty="0">
                <a:solidFill>
                  <a:prstClr val="black"/>
                </a:solidFill>
                <a:latin typeface="新細明體"/>
                <a:ea typeface="新細明體"/>
              </a:rPr>
              <a:t>【</a:t>
            </a:r>
            <a:r>
              <a:rPr lang="zh-TW" altLang="en-US" sz="1600" b="1" u="none" dirty="0">
                <a:solidFill>
                  <a:prstClr val="black"/>
                </a:solidFill>
                <a:latin typeface="新細明體"/>
                <a:ea typeface="新細明體"/>
              </a:rPr>
              <a:t>費用系統</a:t>
            </a:r>
            <a:r>
              <a:rPr lang="en-US" altLang="zh-TW" sz="1600" b="1" u="none" dirty="0">
                <a:solidFill>
                  <a:prstClr val="black"/>
                </a:solidFill>
                <a:latin typeface="新細明體"/>
                <a:ea typeface="新細明體"/>
              </a:rPr>
              <a:t>】</a:t>
            </a:r>
            <a:r>
              <a:rPr lang="zh-TW" altLang="en-US" sz="1600" b="1" u="none" dirty="0">
                <a:solidFill>
                  <a:prstClr val="black"/>
                </a:solidFill>
                <a:latin typeface="新細明體"/>
                <a:ea typeface="新細明體"/>
              </a:rPr>
              <a:t>的異動。</a:t>
            </a:r>
            <a:endParaRPr lang="en-US" altLang="zh-TW" sz="1600" b="1" u="none" dirty="0">
              <a:solidFill>
                <a:prstClr val="black"/>
              </a:solidFill>
              <a:latin typeface="新細明體"/>
              <a:ea typeface="新細明體"/>
            </a:endParaRPr>
          </a:p>
          <a:p>
            <a:pPr marL="266647" indent="-266647" defTabSz="266647">
              <a:spcBef>
                <a:spcPts val="0"/>
              </a:spcBef>
              <a:spcAft>
                <a:spcPts val="600"/>
              </a:spcAft>
              <a:buFontTx/>
              <a:buBlip>
                <a:blip r:embed="rId2"/>
              </a:buBlip>
            </a:pPr>
            <a:r>
              <a:rPr lang="zh-TW" altLang="en-US" sz="1600" b="1" u="none" dirty="0">
                <a:solidFill>
                  <a:prstClr val="black"/>
                </a:solidFill>
                <a:latin typeface="新細明體"/>
                <a:ea typeface="新細明體"/>
              </a:rPr>
              <a:t>新增</a:t>
            </a:r>
            <a:r>
              <a:rPr lang="en-US" altLang="zh-TW" sz="1600" b="1" u="none" dirty="0">
                <a:solidFill>
                  <a:prstClr val="black"/>
                </a:solidFill>
                <a:latin typeface="新細明體"/>
                <a:ea typeface="新細明體"/>
              </a:rPr>
              <a:t>【</a:t>
            </a:r>
            <a:r>
              <a:rPr lang="zh-TW" altLang="en-US" sz="1600" b="1" u="none" dirty="0">
                <a:solidFill>
                  <a:prstClr val="black"/>
                </a:solidFill>
                <a:latin typeface="新細明體"/>
                <a:ea typeface="新細明體"/>
              </a:rPr>
              <a:t>資料中介層</a:t>
            </a:r>
            <a:r>
              <a:rPr lang="en-US" altLang="zh-TW" sz="1600" b="1" u="none" dirty="0">
                <a:solidFill>
                  <a:prstClr val="black"/>
                </a:solidFill>
                <a:latin typeface="新細明體"/>
                <a:ea typeface="新細明體"/>
              </a:rPr>
              <a:t>】</a:t>
            </a:r>
            <a:r>
              <a:rPr lang="zh-TW" altLang="en-US" sz="1600" b="1" u="none" dirty="0">
                <a:solidFill>
                  <a:prstClr val="black"/>
                </a:solidFill>
                <a:latin typeface="新細明體"/>
                <a:ea typeface="新細明體"/>
              </a:rPr>
              <a:t>進行分組分群、費用分攤處理</a:t>
            </a:r>
            <a:r>
              <a:rPr lang="en-US" altLang="zh-TW" sz="1600" b="1" u="none" dirty="0">
                <a:solidFill>
                  <a:prstClr val="black"/>
                </a:solidFill>
                <a:latin typeface="新細明體"/>
                <a:ea typeface="新細明體"/>
              </a:rPr>
              <a:t>..</a:t>
            </a:r>
            <a:r>
              <a:rPr lang="zh-TW" altLang="en-US" sz="1600" b="1" u="none" dirty="0">
                <a:solidFill>
                  <a:prstClr val="black"/>
                </a:solidFill>
                <a:latin typeface="新細明體"/>
                <a:ea typeface="新細明體"/>
              </a:rPr>
              <a:t>等準則要求，並產出模型所需資料。</a:t>
            </a:r>
            <a:endParaRPr lang="en-US" altLang="zh-TW" sz="1600" b="1" u="none" dirty="0">
              <a:solidFill>
                <a:prstClr val="black"/>
              </a:solidFill>
              <a:latin typeface="新細明體"/>
              <a:ea typeface="新細明體"/>
            </a:endParaRPr>
          </a:p>
          <a:p>
            <a:pPr marL="266647" indent="-266647" defTabSz="266647">
              <a:spcBef>
                <a:spcPts val="0"/>
              </a:spcBef>
              <a:spcAft>
                <a:spcPts val="600"/>
              </a:spcAft>
              <a:buFontTx/>
              <a:buBlip>
                <a:blip r:embed="rId2"/>
              </a:buBlip>
            </a:pPr>
            <a:r>
              <a:rPr lang="zh-TW" altLang="en-US" sz="1600" b="1" u="none" dirty="0">
                <a:solidFill>
                  <a:prstClr val="black"/>
                </a:solidFill>
                <a:latin typeface="新細明體"/>
                <a:ea typeface="新細明體"/>
              </a:rPr>
              <a:t>新增</a:t>
            </a:r>
            <a:r>
              <a:rPr lang="en-US" altLang="zh-TW" sz="1600" b="1" u="none" dirty="0">
                <a:solidFill>
                  <a:prstClr val="black"/>
                </a:solidFill>
                <a:latin typeface="新細明體"/>
                <a:ea typeface="新細明體"/>
              </a:rPr>
              <a:t>【IFRS17</a:t>
            </a:r>
            <a:r>
              <a:rPr lang="zh-TW" altLang="en-US" sz="1600" b="1" u="none" dirty="0">
                <a:solidFill>
                  <a:prstClr val="black"/>
                </a:solidFill>
                <a:latin typeface="新細明體"/>
                <a:ea typeface="新細明體"/>
              </a:rPr>
              <a:t>計算引擎</a:t>
            </a:r>
            <a:r>
              <a:rPr lang="en-US" altLang="zh-TW" sz="1600" b="1" u="none" dirty="0">
                <a:solidFill>
                  <a:prstClr val="black"/>
                </a:solidFill>
                <a:latin typeface="新細明體"/>
                <a:ea typeface="新細明體"/>
              </a:rPr>
              <a:t>】</a:t>
            </a:r>
            <a:r>
              <a:rPr lang="zh-TW" altLang="en-US" sz="1600" b="1" u="none" dirty="0">
                <a:solidFill>
                  <a:prstClr val="black"/>
                </a:solidFill>
                <a:latin typeface="新細明體"/>
                <a:ea typeface="新細明體"/>
              </a:rPr>
              <a:t>進行</a:t>
            </a:r>
            <a:r>
              <a:rPr lang="en-US" altLang="zh-TW" sz="1600" b="1" u="none" dirty="0">
                <a:solidFill>
                  <a:prstClr val="black"/>
                </a:solidFill>
                <a:latin typeface="新細明體"/>
                <a:ea typeface="新細明體"/>
              </a:rPr>
              <a:t>CSM</a:t>
            </a:r>
            <a:r>
              <a:rPr lang="zh-TW" altLang="en-US" sz="1600" b="1" u="none" dirty="0">
                <a:solidFill>
                  <a:prstClr val="black"/>
                </a:solidFill>
                <a:latin typeface="新細明體"/>
                <a:ea typeface="新細明體"/>
              </a:rPr>
              <a:t>之計算及新增</a:t>
            </a:r>
            <a:r>
              <a:rPr lang="en-US" altLang="zh-TW" sz="1600" b="1" u="none" dirty="0">
                <a:solidFill>
                  <a:prstClr val="black"/>
                </a:solidFill>
                <a:latin typeface="新細明體"/>
                <a:ea typeface="新細明體"/>
              </a:rPr>
              <a:t>【</a:t>
            </a:r>
            <a:r>
              <a:rPr lang="zh-TW" altLang="en-US" sz="1600" b="1" u="none" dirty="0">
                <a:solidFill>
                  <a:prstClr val="black"/>
                </a:solidFill>
                <a:latin typeface="新細明體"/>
                <a:ea typeface="新細明體"/>
              </a:rPr>
              <a:t>會計資訊系統</a:t>
            </a:r>
            <a:r>
              <a:rPr lang="en-US" altLang="zh-TW" sz="1600" b="1" u="none" dirty="0">
                <a:solidFill>
                  <a:prstClr val="black"/>
                </a:solidFill>
                <a:latin typeface="新細明體"/>
                <a:ea typeface="新細明體"/>
              </a:rPr>
              <a:t>】</a:t>
            </a:r>
            <a:r>
              <a:rPr lang="zh-TW" altLang="en-US" sz="1600" b="1" u="none" dirty="0">
                <a:solidFill>
                  <a:prstClr val="black"/>
                </a:solidFill>
                <a:latin typeface="新細明體"/>
                <a:ea typeface="新細明體"/>
              </a:rPr>
              <a:t>因應多套會計準則</a:t>
            </a:r>
            <a:endParaRPr lang="en-US" altLang="zh-TW" sz="1600" b="1" u="none" dirty="0">
              <a:solidFill>
                <a:prstClr val="black"/>
              </a:solidFill>
              <a:latin typeface="新細明體"/>
              <a:ea typeface="新細明體"/>
            </a:endParaRPr>
          </a:p>
        </p:txBody>
      </p:sp>
      <p:sp>
        <p:nvSpPr>
          <p:cNvPr id="49" name="標題 1"/>
          <p:cNvSpPr txBox="1">
            <a:spLocks/>
          </p:cNvSpPr>
          <p:nvPr/>
        </p:nvSpPr>
        <p:spPr>
          <a:xfrm>
            <a:off x="2369292" y="117634"/>
            <a:ext cx="6955236" cy="53816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a:lstStyle>
          <a:p>
            <a:r>
              <a:rPr lang="en-US" altLang="zh-TW" sz="3600" b="1" u="none" dirty="0">
                <a:solidFill>
                  <a:prstClr val="black">
                    <a:lumMod val="75000"/>
                    <a:lumOff val="25000"/>
                  </a:prstClr>
                </a:solidFill>
              </a:rPr>
              <a:t>IFRS17 </a:t>
            </a:r>
            <a:r>
              <a:rPr lang="zh-TW" altLang="en-US" sz="3600" b="1" u="none" dirty="0" smtClean="0">
                <a:solidFill>
                  <a:prstClr val="black">
                    <a:lumMod val="75000"/>
                    <a:lumOff val="25000"/>
                  </a:prstClr>
                </a:solidFill>
              </a:rPr>
              <a:t>架構與流程</a:t>
            </a:r>
            <a:r>
              <a:rPr lang="en-US" altLang="zh-TW" sz="3600" b="1" u="none" dirty="0" smtClean="0">
                <a:solidFill>
                  <a:prstClr val="black">
                    <a:lumMod val="75000"/>
                    <a:lumOff val="25000"/>
                  </a:prstClr>
                </a:solidFill>
              </a:rPr>
              <a:t>-Prophet</a:t>
            </a:r>
            <a:endParaRPr lang="zh-TW" altLang="en-US" sz="3600" b="1" u="none" dirty="0">
              <a:solidFill>
                <a:prstClr val="black">
                  <a:lumMod val="75000"/>
                  <a:lumOff val="25000"/>
                </a:prstClr>
              </a:solidFill>
            </a:endParaRPr>
          </a:p>
        </p:txBody>
      </p:sp>
    </p:spTree>
    <p:extLst>
      <p:ext uri="{BB962C8B-B14F-4D97-AF65-F5344CB8AC3E}">
        <p14:creationId xmlns:p14="http://schemas.microsoft.com/office/powerpoint/2010/main" val="41479165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61026" y="2008188"/>
            <a:ext cx="3348021" cy="376470"/>
          </a:xfrm>
          <a:prstGeom prst="rect">
            <a:avLst/>
          </a:prstGeom>
          <a:solidFill>
            <a:srgbClr val="0095CD"/>
          </a:solidFill>
          <a:ln w="19050">
            <a:noFill/>
            <a:round/>
            <a:headEnd/>
            <a:tailEnd/>
          </a:ln>
        </p:spPr>
        <p:txBody>
          <a:bodyPr vert="horz" wrap="square" lIns="68564" tIns="34282" rIns="68564" bIns="34282" numCol="1" anchor="ctr" anchorCtr="0" compatLnSpc="1">
            <a:prstTxWarp prst="textNoShape">
              <a:avLst/>
            </a:prstTxWarp>
          </a:bodyPr>
          <a:lstStyle/>
          <a:p>
            <a:pPr algn="ctr" fontAlgn="auto">
              <a:spcBef>
                <a:spcPts val="0"/>
              </a:spcBef>
              <a:spcAft>
                <a:spcPts val="0"/>
              </a:spcAft>
            </a:pPr>
            <a:r>
              <a:rPr kumimoji="0" lang="zh-TW" altLang="en-US" sz="1800" b="1" u="none" dirty="0">
                <a:solidFill>
                  <a:prstClr val="white"/>
                </a:solidFill>
                <a:latin typeface="微軟正黑體" panose="020B0604030504040204" pitchFamily="34" charset="-120"/>
                <a:ea typeface="微軟正黑體" panose="020B0604030504040204" pitchFamily="34" charset="-120"/>
              </a:rPr>
              <a:t>行政、精算、會計部門</a:t>
            </a:r>
          </a:p>
        </p:txBody>
      </p:sp>
      <p:sp>
        <p:nvSpPr>
          <p:cNvPr id="7" name="圓角矩形 6"/>
          <p:cNvSpPr/>
          <p:nvPr/>
        </p:nvSpPr>
        <p:spPr>
          <a:xfrm>
            <a:off x="872321" y="2358244"/>
            <a:ext cx="931310" cy="4202487"/>
          </a:xfrm>
          <a:prstGeom prst="roundRect">
            <a:avLst/>
          </a:prstGeom>
          <a:noFill/>
          <a:ln w="19050">
            <a:solidFill>
              <a:schemeClr val="accent2"/>
            </a:solidFill>
            <a:prstDash val="dash"/>
          </a:ln>
          <a:effectLst/>
        </p:spPr>
        <p:txBody>
          <a:bodyPr wrap="square" lIns="0" tIns="0" rIns="0" bIns="0" rtlCol="0" anchor="t">
            <a:noAutofit/>
          </a:bodyPr>
          <a:lstStyle/>
          <a:p>
            <a:pPr algn="ctr" fontAlgn="auto">
              <a:spcBef>
                <a:spcPts val="0"/>
              </a:spcBef>
              <a:spcAft>
                <a:spcPts val="0"/>
              </a:spcAft>
            </a:pPr>
            <a:endParaRPr kumimoji="0" lang="zh-TW" altLang="en-US" sz="1400" b="1" u="none" dirty="0">
              <a:solidFill>
                <a:prstClr val="black"/>
              </a:solidFill>
              <a:latin typeface="微軟正黑體" pitchFamily="34" charset="-120"/>
              <a:ea typeface="微軟正黑體" pitchFamily="34" charset="-120"/>
            </a:endParaRPr>
          </a:p>
        </p:txBody>
      </p:sp>
      <p:sp>
        <p:nvSpPr>
          <p:cNvPr id="8" name="圓角矩形 7"/>
          <p:cNvSpPr/>
          <p:nvPr/>
        </p:nvSpPr>
        <p:spPr>
          <a:xfrm>
            <a:off x="6085594" y="4198915"/>
            <a:ext cx="2310044" cy="1517358"/>
          </a:xfrm>
          <a:prstGeom prst="roundRect">
            <a:avLst/>
          </a:prstGeom>
          <a:noFill/>
          <a:ln w="19050">
            <a:solidFill>
              <a:schemeClr val="accent2"/>
            </a:solidFill>
            <a:prstDash val="dash"/>
          </a:ln>
          <a:effectLst/>
        </p:spPr>
        <p:txBody>
          <a:bodyPr wrap="square" lIns="0" tIns="0" rIns="0" bIns="0" rtlCol="0" anchor="t">
            <a:noAutofit/>
          </a:bodyPr>
          <a:lstStyle/>
          <a:p>
            <a:pPr algn="ctr" fontAlgn="auto">
              <a:spcBef>
                <a:spcPts val="0"/>
              </a:spcBef>
              <a:spcAft>
                <a:spcPts val="0"/>
              </a:spcAft>
            </a:pPr>
            <a:endParaRPr kumimoji="0" lang="zh-TW" altLang="en-US" sz="1400" b="1" u="none" dirty="0">
              <a:solidFill>
                <a:prstClr val="black"/>
              </a:solidFill>
              <a:latin typeface="微軟正黑體" pitchFamily="34" charset="-120"/>
              <a:ea typeface="微軟正黑體" pitchFamily="34" charset="-120"/>
            </a:endParaRPr>
          </a:p>
        </p:txBody>
      </p:sp>
      <p:sp>
        <p:nvSpPr>
          <p:cNvPr id="10" name="向右箭號 9"/>
          <p:cNvSpPr/>
          <p:nvPr/>
        </p:nvSpPr>
        <p:spPr>
          <a:xfrm>
            <a:off x="1835132" y="3328451"/>
            <a:ext cx="445989" cy="354947"/>
          </a:xfrm>
          <a:prstGeom prst="rightArrow">
            <a:avLst/>
          </a:prstGeom>
          <a:solidFill>
            <a:srgbClr val="FFC1C2"/>
          </a:solidFill>
          <a:ln w="19050">
            <a:solidFill>
              <a:schemeClr val="bg1"/>
            </a:solidFill>
          </a:ln>
          <a:effectLst/>
        </p:spPr>
        <p:txBody>
          <a:bodyPr wrap="square" lIns="0" tIns="0" rIns="0" bIns="0" rtlCol="0" anchor="ctr">
            <a:noAutofit/>
          </a:bodyPr>
          <a:lstStyle/>
          <a:p>
            <a:pPr algn="ctr" fontAlgn="auto">
              <a:spcBef>
                <a:spcPts val="0"/>
              </a:spcBef>
              <a:spcAft>
                <a:spcPts val="0"/>
              </a:spcAft>
            </a:pPr>
            <a:endParaRPr kumimoji="0" lang="zh-TW" altLang="en-US" sz="1200" b="1" u="none" dirty="0">
              <a:solidFill>
                <a:prstClr val="white"/>
              </a:solidFill>
              <a:latin typeface="微軟正黑體" pitchFamily="34" charset="-120"/>
              <a:ea typeface="微軟正黑體" pitchFamily="34" charset="-120"/>
            </a:endParaRPr>
          </a:p>
        </p:txBody>
      </p:sp>
      <p:sp>
        <p:nvSpPr>
          <p:cNvPr id="11" name="左-右雙向箭號 10"/>
          <p:cNvSpPr/>
          <p:nvPr/>
        </p:nvSpPr>
        <p:spPr>
          <a:xfrm>
            <a:off x="1818227" y="5671107"/>
            <a:ext cx="444724" cy="354947"/>
          </a:xfrm>
          <a:prstGeom prst="leftRightArrow">
            <a:avLst/>
          </a:prstGeom>
          <a:solidFill>
            <a:srgbClr val="FFC1C2"/>
          </a:solidFill>
          <a:ln w="19050">
            <a:solidFill>
              <a:schemeClr val="bg1"/>
            </a:solidFill>
          </a:ln>
          <a:effectLst/>
        </p:spPr>
        <p:txBody>
          <a:bodyPr wrap="square" lIns="0" tIns="0" rIns="0" bIns="0" rtlCol="0" anchor="ctr">
            <a:noAutofit/>
          </a:bodyPr>
          <a:lstStyle/>
          <a:p>
            <a:pPr algn="ctr" fontAlgn="auto">
              <a:spcBef>
                <a:spcPts val="0"/>
              </a:spcBef>
              <a:spcAft>
                <a:spcPts val="0"/>
              </a:spcAft>
            </a:pPr>
            <a:endParaRPr kumimoji="0" lang="zh-TW" altLang="en-US" sz="1200" b="1" u="none" dirty="0">
              <a:solidFill>
                <a:prstClr val="white"/>
              </a:solidFill>
              <a:latin typeface="微軟正黑體" pitchFamily="34" charset="-120"/>
              <a:ea typeface="微軟正黑體" pitchFamily="34" charset="-120"/>
            </a:endParaRPr>
          </a:p>
        </p:txBody>
      </p:sp>
      <p:sp>
        <p:nvSpPr>
          <p:cNvPr id="12" name="矩形 11"/>
          <p:cNvSpPr/>
          <p:nvPr/>
        </p:nvSpPr>
        <p:spPr>
          <a:xfrm>
            <a:off x="6221479" y="2505144"/>
            <a:ext cx="2038274" cy="522919"/>
          </a:xfrm>
          <a:prstGeom prst="rect">
            <a:avLst/>
          </a:prstGeom>
          <a:solidFill>
            <a:srgbClr val="C0504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會計資訊系統</a:t>
            </a:r>
          </a:p>
        </p:txBody>
      </p:sp>
      <p:sp>
        <p:nvSpPr>
          <p:cNvPr id="13" name="矩形 12"/>
          <p:cNvSpPr/>
          <p:nvPr/>
        </p:nvSpPr>
        <p:spPr>
          <a:xfrm>
            <a:off x="5949709" y="2007167"/>
            <a:ext cx="2581814" cy="1434065"/>
          </a:xfrm>
          <a:prstGeom prst="rect">
            <a:avLst/>
          </a:prstGeom>
          <a:noFill/>
          <a:ln w="28575">
            <a:solidFill>
              <a:srgbClr val="404040"/>
            </a:solidFill>
          </a:ln>
          <a:effectLst/>
        </p:spPr>
        <p:txBody>
          <a:bodyPr wrap="square" lIns="0" tIns="0" rIns="0" bIns="0" rtlCol="0" anchor="ctr">
            <a:noAutofit/>
          </a:bodyPr>
          <a:lstStyle/>
          <a:p>
            <a:pPr algn="ctr" fontAlgn="auto">
              <a:spcBef>
                <a:spcPts val="0"/>
              </a:spcBef>
              <a:spcAft>
                <a:spcPts val="0"/>
              </a:spcAft>
            </a:pPr>
            <a:endParaRPr kumimoji="0" lang="zh-TW" altLang="en-US" sz="1600" b="1" u="none" dirty="0">
              <a:solidFill>
                <a:prstClr val="black"/>
              </a:solidFill>
              <a:latin typeface="微軟正黑體" pitchFamily="34" charset="-120"/>
              <a:ea typeface="微軟正黑體" pitchFamily="34" charset="-120"/>
            </a:endParaRPr>
          </a:p>
        </p:txBody>
      </p:sp>
      <p:sp>
        <p:nvSpPr>
          <p:cNvPr id="14" name="矩形 13"/>
          <p:cNvSpPr/>
          <p:nvPr/>
        </p:nvSpPr>
        <p:spPr>
          <a:xfrm>
            <a:off x="5961273" y="2017079"/>
            <a:ext cx="2561715" cy="345548"/>
          </a:xfrm>
          <a:prstGeom prst="rect">
            <a:avLst/>
          </a:prstGeom>
          <a:solidFill>
            <a:srgbClr val="0095CD"/>
          </a:solidFill>
          <a:ln w="19050">
            <a:noFill/>
            <a:round/>
            <a:headEnd/>
            <a:tailEnd/>
          </a:ln>
        </p:spPr>
        <p:txBody>
          <a:bodyPr vert="horz" wrap="square" lIns="68564" tIns="34282" rIns="68564" bIns="34282" numCol="1" anchor="ctr" anchorCtr="0" compatLnSpc="1">
            <a:prstTxWarp prst="textNoShape">
              <a:avLst/>
            </a:prstTxWarp>
          </a:bodyPr>
          <a:lstStyle/>
          <a:p>
            <a:pPr algn="ctr" fontAlgn="auto">
              <a:spcBef>
                <a:spcPts val="0"/>
              </a:spcBef>
              <a:spcAft>
                <a:spcPts val="0"/>
              </a:spcAft>
            </a:pPr>
            <a:endParaRPr kumimoji="0" lang="zh-TW" altLang="en-US" sz="1800" b="1" u="none" dirty="0">
              <a:solidFill>
                <a:prstClr val="white"/>
              </a:solidFill>
              <a:latin typeface="微軟正黑體" panose="020B0604030504040204" pitchFamily="34" charset="-120"/>
              <a:ea typeface="微軟正黑體" panose="020B0604030504040204" pitchFamily="34" charset="-120"/>
            </a:endParaRPr>
          </a:p>
        </p:txBody>
      </p:sp>
      <p:sp>
        <p:nvSpPr>
          <p:cNvPr id="15" name="橢圓 14"/>
          <p:cNvSpPr/>
          <p:nvPr/>
        </p:nvSpPr>
        <p:spPr>
          <a:xfrm>
            <a:off x="6085602" y="2541008"/>
            <a:ext cx="339675" cy="354947"/>
          </a:xfrm>
          <a:prstGeom prst="ellipse">
            <a:avLst/>
          </a:prstGeom>
          <a:solidFill>
            <a:schemeClr val="tx2"/>
          </a:solidFill>
          <a:ln w="19050">
            <a:solidFill>
              <a:sysClr val="window" lastClr="FFFFFF"/>
            </a:solidFill>
            <a:round/>
            <a:headEnd/>
            <a:tailEnd/>
          </a:ln>
        </p:spPr>
        <p:txBody>
          <a:bodyPr vert="horz" wrap="square" lIns="68564" tIns="34282" rIns="68564" bIns="34282"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6</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16" name="文字方塊 15"/>
          <p:cNvSpPr txBox="1"/>
          <p:nvPr/>
        </p:nvSpPr>
        <p:spPr>
          <a:xfrm>
            <a:off x="6697077" y="1989634"/>
            <a:ext cx="1107739" cy="369418"/>
          </a:xfrm>
          <a:prstGeom prst="rect">
            <a:avLst/>
          </a:prstGeom>
          <a:noFill/>
        </p:spPr>
        <p:txBody>
          <a:bodyPr wrap="none" rtlCol="0">
            <a:spAutoFit/>
          </a:bodyPr>
          <a:lstStyle/>
          <a:p>
            <a:pPr fontAlgn="auto">
              <a:spcBef>
                <a:spcPts val="0"/>
              </a:spcBef>
              <a:spcAft>
                <a:spcPts val="0"/>
              </a:spcAft>
            </a:pPr>
            <a:r>
              <a:rPr kumimoji="0" lang="zh-TW" altLang="en-US" sz="1800" b="1" u="none" dirty="0">
                <a:solidFill>
                  <a:prstClr val="white"/>
                </a:solidFill>
                <a:latin typeface="微軟正黑體" panose="020B0604030504040204" pitchFamily="34" charset="-120"/>
                <a:ea typeface="微軟正黑體" panose="020B0604030504040204" pitchFamily="34" charset="-120"/>
              </a:rPr>
              <a:t>會計部門</a:t>
            </a:r>
            <a:endParaRPr kumimoji="0" lang="zh-TW" altLang="en-US" sz="2000" b="1" u="none" dirty="0">
              <a:solidFill>
                <a:prstClr val="white"/>
              </a:solidFill>
              <a:latin typeface="微軟正黑體" panose="020B0604030504040204" pitchFamily="34" charset="-120"/>
              <a:ea typeface="微軟正黑體" panose="020B0604030504040204" pitchFamily="34" charset="-120"/>
            </a:endParaRPr>
          </a:p>
        </p:txBody>
      </p:sp>
      <p:sp>
        <p:nvSpPr>
          <p:cNvPr id="17" name="矩形 16"/>
          <p:cNvSpPr/>
          <p:nvPr/>
        </p:nvSpPr>
        <p:spPr>
          <a:xfrm>
            <a:off x="5949709" y="3719181"/>
            <a:ext cx="2581814" cy="2874791"/>
          </a:xfrm>
          <a:prstGeom prst="rect">
            <a:avLst/>
          </a:prstGeom>
          <a:noFill/>
          <a:ln w="28575">
            <a:solidFill>
              <a:srgbClr val="404040"/>
            </a:solidFill>
          </a:ln>
          <a:effectLst/>
        </p:spPr>
        <p:txBody>
          <a:bodyPr wrap="square" lIns="0" tIns="0" rIns="0" bIns="0" rtlCol="0" anchor="ctr">
            <a:noAutofit/>
          </a:bodyPr>
          <a:lstStyle/>
          <a:p>
            <a:pPr algn="ctr" fontAlgn="auto">
              <a:spcBef>
                <a:spcPts val="0"/>
              </a:spcBef>
              <a:spcAft>
                <a:spcPts val="0"/>
              </a:spcAft>
            </a:pPr>
            <a:endParaRPr kumimoji="0" lang="zh-TW" altLang="en-US" sz="1600" b="1" u="none" dirty="0">
              <a:solidFill>
                <a:prstClr val="black"/>
              </a:solidFill>
              <a:latin typeface="微軟正黑體" pitchFamily="34" charset="-120"/>
              <a:ea typeface="微軟正黑體" pitchFamily="34" charset="-120"/>
            </a:endParaRPr>
          </a:p>
        </p:txBody>
      </p:sp>
      <p:sp>
        <p:nvSpPr>
          <p:cNvPr id="18" name="矩形 17"/>
          <p:cNvSpPr/>
          <p:nvPr/>
        </p:nvSpPr>
        <p:spPr>
          <a:xfrm>
            <a:off x="6221478" y="4350187"/>
            <a:ext cx="2038274" cy="559122"/>
          </a:xfrm>
          <a:prstGeom prst="rect">
            <a:avLst/>
          </a:prstGeom>
          <a:solidFill>
            <a:srgbClr val="C0504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r>
              <a:rPr kumimoji="0" lang="en-US" altLang="zh-TW" sz="1200" b="1" u="none" dirty="0">
                <a:solidFill>
                  <a:prstClr val="white"/>
                </a:solidFill>
                <a:latin typeface="微軟正黑體" pitchFamily="34" charset="-120"/>
                <a:ea typeface="微軟正黑體" pitchFamily="34" charset="-120"/>
              </a:rPr>
              <a:t>Prophet PRD/IDR</a:t>
            </a:r>
          </a:p>
          <a:p>
            <a:pPr algn="ctr" fontAlgn="auto">
              <a:spcBef>
                <a:spcPts val="0"/>
              </a:spcBef>
              <a:spcAft>
                <a:spcPts val="0"/>
              </a:spcAft>
            </a:pPr>
            <a:r>
              <a:rPr kumimoji="0" lang="en-US" altLang="zh-TW" sz="1200" b="1" u="none" dirty="0">
                <a:solidFill>
                  <a:prstClr val="white"/>
                </a:solidFill>
                <a:latin typeface="微軟正黑體" pitchFamily="34" charset="-120"/>
                <a:ea typeface="微軟正黑體" pitchFamily="34" charset="-120"/>
              </a:rPr>
              <a:t>(</a:t>
            </a:r>
            <a:r>
              <a:rPr kumimoji="0" lang="zh-TW" altLang="en-US" sz="1200" b="1" u="none" dirty="0">
                <a:solidFill>
                  <a:prstClr val="white"/>
                </a:solidFill>
                <a:latin typeface="微軟正黑體" pitchFamily="34" charset="-120"/>
                <a:ea typeface="微軟正黑體" pitchFamily="34" charset="-120"/>
              </a:rPr>
              <a:t>儲存單元</a:t>
            </a:r>
            <a:r>
              <a:rPr kumimoji="0" lang="en-US" altLang="zh-TW" sz="1200" b="1" u="none" dirty="0">
                <a:solidFill>
                  <a:prstClr val="white"/>
                </a:solidFill>
                <a:latin typeface="微軟正黑體" pitchFamily="34" charset="-120"/>
                <a:ea typeface="微軟正黑體" pitchFamily="34" charset="-120"/>
              </a:rPr>
              <a:t>)</a:t>
            </a:r>
            <a:endParaRPr kumimoji="0" lang="zh-TW" altLang="en-US" sz="1200" b="1" u="none" dirty="0">
              <a:solidFill>
                <a:prstClr val="white"/>
              </a:solidFill>
              <a:latin typeface="微軟正黑體" pitchFamily="34" charset="-120"/>
              <a:ea typeface="微軟正黑體" pitchFamily="34" charset="-120"/>
            </a:endParaRPr>
          </a:p>
        </p:txBody>
      </p:sp>
      <p:sp>
        <p:nvSpPr>
          <p:cNvPr id="19" name="矩形 18"/>
          <p:cNvSpPr/>
          <p:nvPr/>
        </p:nvSpPr>
        <p:spPr>
          <a:xfrm>
            <a:off x="6221478" y="5051254"/>
            <a:ext cx="2038274" cy="496927"/>
          </a:xfrm>
          <a:prstGeom prst="rect">
            <a:avLst/>
          </a:prstGeom>
          <a:solidFill>
            <a:srgbClr val="C0504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r>
              <a:rPr kumimoji="0" lang="en-US" altLang="zh-TW" sz="1400" b="1" u="none" dirty="0">
                <a:solidFill>
                  <a:prstClr val="white"/>
                </a:solidFill>
                <a:latin typeface="微軟正黑體" pitchFamily="34" charset="-120"/>
                <a:ea typeface="微軟正黑體" pitchFamily="34" charset="-120"/>
              </a:rPr>
              <a:t>IFRS17 </a:t>
            </a:r>
          </a:p>
          <a:p>
            <a:pPr algn="ctr" fontAlgn="auto">
              <a:spcBef>
                <a:spcPts val="0"/>
              </a:spcBef>
              <a:spcAft>
                <a:spcPts val="0"/>
              </a:spcAft>
            </a:pPr>
            <a:r>
              <a:rPr kumimoji="0" lang="zh-TW" altLang="en-US" sz="1400" b="1" u="none" dirty="0">
                <a:solidFill>
                  <a:prstClr val="white"/>
                </a:solidFill>
                <a:latin typeface="微軟正黑體" pitchFamily="34" charset="-120"/>
                <a:ea typeface="微軟正黑體" pitchFamily="34" charset="-120"/>
              </a:rPr>
              <a:t>計算引擎</a:t>
            </a:r>
            <a:endParaRPr kumimoji="0" lang="en-US" altLang="zh-TW" sz="1400" b="1" u="none" dirty="0">
              <a:solidFill>
                <a:prstClr val="white"/>
              </a:solidFill>
              <a:latin typeface="微軟正黑體" pitchFamily="34" charset="-120"/>
              <a:ea typeface="微軟正黑體" pitchFamily="34" charset="-120"/>
            </a:endParaRPr>
          </a:p>
        </p:txBody>
      </p:sp>
      <p:sp>
        <p:nvSpPr>
          <p:cNvPr id="20" name="矩形 19"/>
          <p:cNvSpPr/>
          <p:nvPr/>
        </p:nvSpPr>
        <p:spPr>
          <a:xfrm>
            <a:off x="6221478" y="5813054"/>
            <a:ext cx="2038274" cy="638906"/>
          </a:xfrm>
          <a:prstGeom prst="rect">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r>
              <a:rPr kumimoji="0" lang="en-US" altLang="zh-TW" sz="1600" b="1" u="none" dirty="0">
                <a:solidFill>
                  <a:prstClr val="white"/>
                </a:solidFill>
                <a:latin typeface="微軟正黑體" pitchFamily="34" charset="-120"/>
                <a:ea typeface="微軟正黑體" pitchFamily="34" charset="-120"/>
              </a:rPr>
              <a:t>Prophet </a:t>
            </a:r>
            <a:r>
              <a:rPr kumimoji="0" lang="zh-TW" altLang="en-US" sz="1600" b="1" u="none" dirty="0">
                <a:solidFill>
                  <a:prstClr val="white"/>
                </a:solidFill>
                <a:latin typeface="微軟正黑體" pitchFamily="34" charset="-120"/>
                <a:ea typeface="微軟正黑體" pitchFamily="34" charset="-120"/>
              </a:rPr>
              <a:t>精算模型</a:t>
            </a:r>
            <a:r>
              <a:rPr kumimoji="0" lang="en-US" altLang="zh-TW" sz="1600" b="1" u="none" dirty="0">
                <a:solidFill>
                  <a:prstClr val="white"/>
                </a:solidFill>
                <a:latin typeface="微軟正黑體" pitchFamily="34" charset="-120"/>
                <a:ea typeface="微軟正黑體" pitchFamily="34" charset="-120"/>
              </a:rPr>
              <a:t>  </a:t>
            </a:r>
          </a:p>
        </p:txBody>
      </p:sp>
      <p:sp>
        <p:nvSpPr>
          <p:cNvPr id="21" name="矩形 20"/>
          <p:cNvSpPr/>
          <p:nvPr/>
        </p:nvSpPr>
        <p:spPr>
          <a:xfrm>
            <a:off x="5959077" y="3728869"/>
            <a:ext cx="2556716" cy="376470"/>
          </a:xfrm>
          <a:prstGeom prst="rect">
            <a:avLst/>
          </a:prstGeom>
          <a:solidFill>
            <a:srgbClr val="0095CD"/>
          </a:solidFill>
          <a:ln w="19050">
            <a:noFill/>
            <a:round/>
            <a:headEnd/>
            <a:tailEnd/>
          </a:ln>
        </p:spPr>
        <p:txBody>
          <a:bodyPr vert="horz" wrap="square" lIns="68564" tIns="34282" rIns="68564" bIns="34282" numCol="1" anchor="ctr" anchorCtr="0" compatLnSpc="1">
            <a:prstTxWarp prst="textNoShape">
              <a:avLst/>
            </a:prstTxWarp>
          </a:bodyPr>
          <a:lstStyle/>
          <a:p>
            <a:pPr algn="ctr" fontAlgn="auto">
              <a:spcBef>
                <a:spcPts val="0"/>
              </a:spcBef>
              <a:spcAft>
                <a:spcPts val="0"/>
              </a:spcAft>
            </a:pPr>
            <a:endParaRPr kumimoji="0" lang="zh-TW" altLang="en-US" sz="1800" b="1" u="none" dirty="0">
              <a:solidFill>
                <a:prstClr val="white"/>
              </a:solidFill>
              <a:latin typeface="微軟正黑體" panose="020B0604030504040204" pitchFamily="34" charset="-120"/>
              <a:ea typeface="微軟正黑體" panose="020B0604030504040204" pitchFamily="34" charset="-120"/>
            </a:endParaRPr>
          </a:p>
        </p:txBody>
      </p:sp>
      <p:sp>
        <p:nvSpPr>
          <p:cNvPr id="22" name="文字方塊 21"/>
          <p:cNvSpPr txBox="1"/>
          <p:nvPr/>
        </p:nvSpPr>
        <p:spPr>
          <a:xfrm>
            <a:off x="6697076" y="3724886"/>
            <a:ext cx="1165434" cy="369418"/>
          </a:xfrm>
          <a:prstGeom prst="rect">
            <a:avLst/>
          </a:prstGeom>
          <a:noFill/>
          <a:ln>
            <a:noFill/>
          </a:ln>
        </p:spPr>
        <p:txBody>
          <a:bodyPr wrap="none" rtlCol="0">
            <a:spAutoFit/>
          </a:bodyPr>
          <a:lstStyle/>
          <a:p>
            <a:pPr fontAlgn="auto">
              <a:spcBef>
                <a:spcPts val="0"/>
              </a:spcBef>
              <a:spcAft>
                <a:spcPts val="0"/>
              </a:spcAft>
            </a:pPr>
            <a:r>
              <a:rPr kumimoji="0" lang="zh-TW" altLang="en-US" sz="1800" b="1" u="none" dirty="0">
                <a:solidFill>
                  <a:prstClr val="white"/>
                </a:solidFill>
                <a:latin typeface="微軟正黑體" panose="020B0604030504040204" pitchFamily="34" charset="-120"/>
                <a:ea typeface="微軟正黑體" panose="020B0604030504040204" pitchFamily="34" charset="-120"/>
              </a:rPr>
              <a:t> 精算部門</a:t>
            </a:r>
          </a:p>
        </p:txBody>
      </p:sp>
      <p:sp>
        <p:nvSpPr>
          <p:cNvPr id="23" name="橢圓 22"/>
          <p:cNvSpPr/>
          <p:nvPr/>
        </p:nvSpPr>
        <p:spPr>
          <a:xfrm>
            <a:off x="6085602" y="5813087"/>
            <a:ext cx="339675" cy="354947"/>
          </a:xfrm>
          <a:prstGeom prst="ellipse">
            <a:avLst/>
          </a:prstGeom>
          <a:solidFill>
            <a:schemeClr val="tx2"/>
          </a:solidFill>
          <a:ln w="19050">
            <a:solidFill>
              <a:sysClr val="window" lastClr="FFFFFF"/>
            </a:solidFill>
            <a:round/>
            <a:headEnd/>
            <a:tailEnd/>
          </a:ln>
        </p:spPr>
        <p:txBody>
          <a:bodyPr vert="horz" wrap="square" lIns="68564" tIns="34282" rIns="68564" bIns="34282"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4</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24" name="橢圓 23"/>
          <p:cNvSpPr/>
          <p:nvPr/>
        </p:nvSpPr>
        <p:spPr>
          <a:xfrm>
            <a:off x="6060216" y="4172713"/>
            <a:ext cx="339675" cy="354947"/>
          </a:xfrm>
          <a:prstGeom prst="ellipse">
            <a:avLst/>
          </a:prstGeom>
          <a:solidFill>
            <a:schemeClr val="tx2"/>
          </a:solidFill>
          <a:ln w="19050">
            <a:solidFill>
              <a:sysClr val="window" lastClr="FFFFFF"/>
            </a:solidFill>
            <a:round/>
            <a:headEnd/>
            <a:tailEnd/>
          </a:ln>
        </p:spPr>
        <p:txBody>
          <a:bodyPr vert="horz" wrap="square" lIns="68564" tIns="34282" rIns="68564" bIns="34282"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5</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25" name="矩形 24"/>
          <p:cNvSpPr/>
          <p:nvPr/>
        </p:nvSpPr>
        <p:spPr>
          <a:xfrm>
            <a:off x="761025" y="2007134"/>
            <a:ext cx="3348022" cy="4586806"/>
          </a:xfrm>
          <a:prstGeom prst="rect">
            <a:avLst/>
          </a:prstGeom>
          <a:noFill/>
          <a:ln w="28575">
            <a:solidFill>
              <a:srgbClr val="404040"/>
            </a:solidFill>
          </a:ln>
          <a:effectLst/>
        </p:spPr>
        <p:txBody>
          <a:bodyPr wrap="square" lIns="0" tIns="0" rIns="0" bIns="0" rtlCol="0" anchor="ctr">
            <a:noAutofit/>
          </a:bodyPr>
          <a:lstStyle/>
          <a:p>
            <a:pPr algn="ctr" fontAlgn="auto">
              <a:spcBef>
                <a:spcPts val="0"/>
              </a:spcBef>
              <a:spcAft>
                <a:spcPts val="0"/>
              </a:spcAft>
            </a:pPr>
            <a:endParaRPr kumimoji="0" lang="zh-TW" altLang="en-US" sz="1600" b="1" u="none" dirty="0">
              <a:solidFill>
                <a:prstClr val="black"/>
              </a:solidFill>
              <a:latin typeface="微軟正黑體" pitchFamily="34" charset="-120"/>
              <a:ea typeface="微軟正黑體" pitchFamily="34" charset="-120"/>
            </a:endParaRPr>
          </a:p>
        </p:txBody>
      </p:sp>
      <p:sp>
        <p:nvSpPr>
          <p:cNvPr id="26" name="矩形 25"/>
          <p:cNvSpPr/>
          <p:nvPr/>
        </p:nvSpPr>
        <p:spPr>
          <a:xfrm>
            <a:off x="964853" y="5340979"/>
            <a:ext cx="747367" cy="1136294"/>
          </a:xfrm>
          <a:prstGeom prst="rect">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費用</a:t>
            </a: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系統</a:t>
            </a: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zh-TW" altLang="en-US" sz="1600" b="1" u="none" dirty="0">
              <a:solidFill>
                <a:prstClr val="white"/>
              </a:solidFill>
              <a:latin typeface="微軟正黑體" pitchFamily="34" charset="-120"/>
              <a:ea typeface="微軟正黑體" pitchFamily="34" charset="-120"/>
            </a:endParaRPr>
          </a:p>
        </p:txBody>
      </p:sp>
      <p:sp>
        <p:nvSpPr>
          <p:cNvPr id="27" name="矩形 26"/>
          <p:cNvSpPr/>
          <p:nvPr/>
        </p:nvSpPr>
        <p:spPr>
          <a:xfrm>
            <a:off x="964853" y="2435113"/>
            <a:ext cx="747367" cy="2739067"/>
          </a:xfrm>
          <a:prstGeom prst="rect">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核心</a:t>
            </a: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系統</a:t>
            </a:r>
          </a:p>
        </p:txBody>
      </p:sp>
      <p:sp>
        <p:nvSpPr>
          <p:cNvPr id="28" name="橢圓 27"/>
          <p:cNvSpPr/>
          <p:nvPr/>
        </p:nvSpPr>
        <p:spPr>
          <a:xfrm>
            <a:off x="829007" y="2533148"/>
            <a:ext cx="339675" cy="354947"/>
          </a:xfrm>
          <a:prstGeom prst="ellipse">
            <a:avLst/>
          </a:prstGeom>
          <a:solidFill>
            <a:schemeClr val="tx2"/>
          </a:solidFill>
          <a:ln w="19050">
            <a:solidFill>
              <a:sysClr val="window" lastClr="FFFFFF"/>
            </a:solidFill>
            <a:round/>
            <a:headEnd/>
            <a:tailEnd/>
          </a:ln>
        </p:spPr>
        <p:txBody>
          <a:bodyPr vert="horz" wrap="square" lIns="68564" tIns="34282" rIns="68564" bIns="34282"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1</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29" name="向右箭號 28"/>
          <p:cNvSpPr/>
          <p:nvPr/>
        </p:nvSpPr>
        <p:spPr>
          <a:xfrm>
            <a:off x="1794736" y="2314714"/>
            <a:ext cx="4172880" cy="439887"/>
          </a:xfrm>
          <a:prstGeom prst="rightArrow">
            <a:avLst/>
          </a:prstGeom>
          <a:solidFill>
            <a:srgbClr val="FFC1C2"/>
          </a:solidFill>
          <a:ln w="19050">
            <a:solidFill>
              <a:schemeClr val="bg1"/>
            </a:solidFill>
          </a:ln>
          <a:effectLst/>
        </p:spPr>
        <p:txBody>
          <a:bodyPr wrap="square" lIns="0" tIns="0" rIns="0" bIns="0" rtlCol="0" anchor="ctr">
            <a:noAutofit/>
          </a:bodyPr>
          <a:lstStyle/>
          <a:p>
            <a:pPr algn="ctr" fontAlgn="auto">
              <a:spcBef>
                <a:spcPts val="0"/>
              </a:spcBef>
              <a:spcAft>
                <a:spcPts val="0"/>
              </a:spcAft>
            </a:pPr>
            <a:endParaRPr kumimoji="0" lang="zh-TW" altLang="en-US" sz="1200" b="1" u="none" dirty="0">
              <a:solidFill>
                <a:prstClr val="white"/>
              </a:solidFill>
              <a:latin typeface="微軟正黑體" pitchFamily="34" charset="-120"/>
              <a:ea typeface="微軟正黑體" pitchFamily="34" charset="-120"/>
            </a:endParaRPr>
          </a:p>
        </p:txBody>
      </p:sp>
      <p:sp>
        <p:nvSpPr>
          <p:cNvPr id="30" name="矩形 29"/>
          <p:cNvSpPr/>
          <p:nvPr/>
        </p:nvSpPr>
        <p:spPr>
          <a:xfrm>
            <a:off x="964853" y="4574593"/>
            <a:ext cx="740458" cy="599587"/>
          </a:xfrm>
          <a:prstGeom prst="rect">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r>
              <a:rPr kumimoji="0" lang="zh-TW" altLang="en-US" sz="1400" b="1" u="none" dirty="0">
                <a:solidFill>
                  <a:prstClr val="white"/>
                </a:solidFill>
                <a:latin typeface="微軟正黑體" pitchFamily="34" charset="-120"/>
                <a:ea typeface="微軟正黑體" pitchFamily="34" charset="-120"/>
              </a:rPr>
              <a:t>決算</a:t>
            </a:r>
            <a:endParaRPr kumimoji="0" lang="en-US" altLang="zh-TW" sz="1400" b="1" u="none" dirty="0">
              <a:solidFill>
                <a:prstClr val="white"/>
              </a:solidFill>
              <a:latin typeface="微軟正黑體" pitchFamily="34" charset="-120"/>
              <a:ea typeface="微軟正黑體" pitchFamily="34" charset="-120"/>
            </a:endParaRPr>
          </a:p>
          <a:p>
            <a:pPr algn="ctr" fontAlgn="auto">
              <a:spcBef>
                <a:spcPts val="0"/>
              </a:spcBef>
              <a:spcAft>
                <a:spcPts val="0"/>
              </a:spcAft>
            </a:pPr>
            <a:r>
              <a:rPr kumimoji="0" lang="zh-TW" altLang="en-US" sz="1400" b="1" u="none" dirty="0">
                <a:solidFill>
                  <a:prstClr val="white"/>
                </a:solidFill>
                <a:latin typeface="微軟正黑體" pitchFamily="34" charset="-120"/>
                <a:ea typeface="微軟正黑體" pitchFamily="34" charset="-120"/>
              </a:rPr>
              <a:t>環境</a:t>
            </a:r>
          </a:p>
        </p:txBody>
      </p:sp>
      <p:sp>
        <p:nvSpPr>
          <p:cNvPr id="31" name="橢圓 30"/>
          <p:cNvSpPr/>
          <p:nvPr/>
        </p:nvSpPr>
        <p:spPr>
          <a:xfrm>
            <a:off x="811219" y="5316160"/>
            <a:ext cx="339675" cy="354947"/>
          </a:xfrm>
          <a:prstGeom prst="ellipse">
            <a:avLst/>
          </a:prstGeom>
          <a:solidFill>
            <a:schemeClr val="tx2"/>
          </a:solidFill>
          <a:ln w="19050">
            <a:solidFill>
              <a:sysClr val="window" lastClr="FFFFFF"/>
            </a:solidFill>
            <a:round/>
            <a:headEnd/>
            <a:tailEnd/>
          </a:ln>
        </p:spPr>
        <p:txBody>
          <a:bodyPr vert="horz" wrap="square" lIns="68564" tIns="34282" rIns="68564" bIns="34282"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2</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32" name="矩形 31"/>
          <p:cNvSpPr/>
          <p:nvPr/>
        </p:nvSpPr>
        <p:spPr>
          <a:xfrm>
            <a:off x="2323702" y="2710622"/>
            <a:ext cx="1494734" cy="3719481"/>
          </a:xfrm>
          <a:prstGeom prst="rect">
            <a:avLst/>
          </a:prstGeom>
          <a:solidFill>
            <a:srgbClr val="C0504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資料</a:t>
            </a: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中介</a:t>
            </a:r>
            <a:r>
              <a:rPr kumimoji="0" lang="zh-TW" altLang="en-US" sz="1600" b="1" u="none" dirty="0" smtClean="0">
                <a:solidFill>
                  <a:prstClr val="white"/>
                </a:solidFill>
                <a:latin typeface="微軟正黑體" pitchFamily="34" charset="-120"/>
                <a:ea typeface="微軟正黑體" pitchFamily="34" charset="-120"/>
              </a:rPr>
              <a:t>層</a:t>
            </a:r>
            <a:endParaRPr kumimoji="0" lang="en-US" altLang="zh-TW" sz="1600" b="1" u="none" dirty="0" smtClean="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en-US" altLang="zh-TW" sz="1600" b="1" u="none" dirty="0" smtClean="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en-US" altLang="zh-TW" sz="1600" b="1" u="none" dirty="0" smtClean="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en-US" altLang="zh-TW" sz="1600" b="1" u="none" dirty="0" smtClean="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en-US" altLang="zh-TW" sz="1600" b="1" u="none" dirty="0" smtClean="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en-US" altLang="zh-TW" sz="1600" b="1" u="none" dirty="0" smtClean="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en-US" altLang="zh-TW" sz="1600" b="1" u="none" dirty="0">
              <a:solidFill>
                <a:prstClr val="white"/>
              </a:solidFill>
              <a:latin typeface="微軟正黑體" pitchFamily="34" charset="-120"/>
              <a:ea typeface="微軟正黑體" pitchFamily="34" charset="-120"/>
            </a:endParaRPr>
          </a:p>
        </p:txBody>
      </p:sp>
      <p:sp>
        <p:nvSpPr>
          <p:cNvPr id="33" name="橢圓 32"/>
          <p:cNvSpPr/>
          <p:nvPr/>
        </p:nvSpPr>
        <p:spPr>
          <a:xfrm>
            <a:off x="2187829" y="2535134"/>
            <a:ext cx="339675" cy="354947"/>
          </a:xfrm>
          <a:prstGeom prst="ellipse">
            <a:avLst/>
          </a:prstGeom>
          <a:solidFill>
            <a:schemeClr val="tx2"/>
          </a:solidFill>
          <a:ln w="19050">
            <a:solidFill>
              <a:sysClr val="window" lastClr="FFFFFF"/>
            </a:solidFill>
            <a:round/>
            <a:headEnd/>
            <a:tailEnd/>
          </a:ln>
        </p:spPr>
        <p:txBody>
          <a:bodyPr vert="horz" wrap="square" lIns="68564" tIns="34282" rIns="68564" bIns="34282"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3</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34" name="向右箭號 33"/>
          <p:cNvSpPr/>
          <p:nvPr/>
        </p:nvSpPr>
        <p:spPr>
          <a:xfrm flipH="1">
            <a:off x="3682554" y="2547565"/>
            <a:ext cx="2242101" cy="467401"/>
          </a:xfrm>
          <a:prstGeom prst="rightArrow">
            <a:avLst/>
          </a:prstGeom>
          <a:solidFill>
            <a:srgbClr val="0095CD"/>
          </a:solidFill>
          <a:ln w="19050">
            <a:solidFill>
              <a:schemeClr val="bg1"/>
            </a:solidFill>
          </a:ln>
          <a:effectLst/>
        </p:spPr>
        <p:txBody>
          <a:bodyPr wrap="square" lIns="0" tIns="0" rIns="0" bIns="0" rtlCol="0" anchor="ctr">
            <a:noAutofit/>
          </a:bodyPr>
          <a:lstStyle/>
          <a:p>
            <a:pPr algn="ctr" fontAlgn="auto">
              <a:spcBef>
                <a:spcPts val="0"/>
              </a:spcBef>
              <a:spcAft>
                <a:spcPts val="0"/>
              </a:spcAft>
            </a:pPr>
            <a:endParaRPr kumimoji="0" lang="zh-TW" altLang="en-US" sz="1100" b="1" u="none" dirty="0">
              <a:solidFill>
                <a:prstClr val="white"/>
              </a:solidFill>
              <a:latin typeface="微軟正黑體" pitchFamily="34" charset="-120"/>
              <a:ea typeface="微軟正黑體" pitchFamily="34" charset="-120"/>
            </a:endParaRPr>
          </a:p>
        </p:txBody>
      </p:sp>
      <p:sp>
        <p:nvSpPr>
          <p:cNvPr id="37" name="矩形 36"/>
          <p:cNvSpPr/>
          <p:nvPr/>
        </p:nvSpPr>
        <p:spPr>
          <a:xfrm>
            <a:off x="108537" y="5986462"/>
            <a:ext cx="601692" cy="270993"/>
          </a:xfrm>
          <a:prstGeom prst="rect">
            <a:avLst/>
          </a:prstGeom>
          <a:solidFill>
            <a:schemeClr val="tx1">
              <a:lumMod val="50000"/>
              <a:lumOff val="50000"/>
            </a:schemeClr>
          </a:solidFill>
          <a:ln>
            <a:noFill/>
          </a:ln>
          <a:effectLst/>
        </p:spPr>
        <p:txBody>
          <a:bodyPr wrap="square" lIns="0" tIns="0" rIns="0" bIns="0" rtlCol="0" anchor="ctr">
            <a:noAutofit/>
          </a:bodyPr>
          <a:lstStyle/>
          <a:p>
            <a:pPr algn="ctr" fontAlgn="auto">
              <a:spcBef>
                <a:spcPts val="0"/>
              </a:spcBef>
              <a:spcAft>
                <a:spcPts val="0"/>
              </a:spcAft>
            </a:pPr>
            <a:r>
              <a:rPr kumimoji="0" lang="zh-TW" altLang="en-US" sz="900" b="1" u="none" dirty="0">
                <a:solidFill>
                  <a:prstClr val="white"/>
                </a:solidFill>
                <a:latin typeface="微軟正黑體" pitchFamily="34" charset="-120"/>
                <a:ea typeface="微軟正黑體" pitchFamily="34" charset="-120"/>
              </a:rPr>
              <a:t>既有系統</a:t>
            </a:r>
          </a:p>
        </p:txBody>
      </p:sp>
      <p:sp>
        <p:nvSpPr>
          <p:cNvPr id="38" name="矩形 37"/>
          <p:cNvSpPr/>
          <p:nvPr/>
        </p:nvSpPr>
        <p:spPr>
          <a:xfrm>
            <a:off x="108537" y="6297934"/>
            <a:ext cx="610586" cy="225049"/>
          </a:xfrm>
          <a:prstGeom prst="rect">
            <a:avLst/>
          </a:prstGeom>
          <a:solidFill>
            <a:srgbClr val="C0504D"/>
          </a:solidFill>
          <a:ln>
            <a:noFill/>
          </a:ln>
          <a:effectLst/>
        </p:spPr>
        <p:txBody>
          <a:bodyPr wrap="square" lIns="0" tIns="0" rIns="0" bIns="0" rtlCol="0" anchor="ctr">
            <a:noAutofit/>
          </a:bodyPr>
          <a:lstStyle/>
          <a:p>
            <a:pPr algn="ctr" fontAlgn="auto">
              <a:spcBef>
                <a:spcPts val="0"/>
              </a:spcBef>
              <a:spcAft>
                <a:spcPts val="0"/>
              </a:spcAft>
            </a:pPr>
            <a:r>
              <a:rPr kumimoji="0" lang="zh-TW" altLang="en-US" sz="900" b="1" u="none" dirty="0">
                <a:solidFill>
                  <a:prstClr val="white"/>
                </a:solidFill>
                <a:latin typeface="微軟正黑體" pitchFamily="34" charset="-120"/>
                <a:ea typeface="微軟正黑體" pitchFamily="34" charset="-120"/>
              </a:rPr>
              <a:t>待建置</a:t>
            </a:r>
          </a:p>
        </p:txBody>
      </p:sp>
      <p:grpSp>
        <p:nvGrpSpPr>
          <p:cNvPr id="3" name="群組 2"/>
          <p:cNvGrpSpPr/>
          <p:nvPr/>
        </p:nvGrpSpPr>
        <p:grpSpPr>
          <a:xfrm>
            <a:off x="3682554" y="5987463"/>
            <a:ext cx="2242101" cy="467401"/>
            <a:chOff x="3682551" y="5093146"/>
            <a:chExt cx="2242101" cy="467293"/>
          </a:xfrm>
        </p:grpSpPr>
        <p:sp>
          <p:nvSpPr>
            <p:cNvPr id="36" name="向右箭號 35"/>
            <p:cNvSpPr/>
            <p:nvPr/>
          </p:nvSpPr>
          <p:spPr>
            <a:xfrm>
              <a:off x="3682551" y="5093146"/>
              <a:ext cx="2242101" cy="467293"/>
            </a:xfrm>
            <a:prstGeom prst="rightArrow">
              <a:avLst/>
            </a:prstGeom>
            <a:solidFill>
              <a:srgbClr val="FFC1C2"/>
            </a:solidFill>
            <a:ln w="19050">
              <a:solidFill>
                <a:schemeClr val="bg1"/>
              </a:solidFill>
            </a:ln>
            <a:effectLst/>
          </p:spPr>
          <p:txBody>
            <a:bodyPr wrap="square" lIns="0" tIns="0" rIns="0" bIns="0" rtlCol="0" anchor="ctr">
              <a:noAutofit/>
            </a:bodyPr>
            <a:lstStyle/>
            <a:p>
              <a:pPr algn="ctr" fontAlgn="auto">
                <a:spcBef>
                  <a:spcPts val="0"/>
                </a:spcBef>
                <a:spcAft>
                  <a:spcPts val="0"/>
                </a:spcAft>
              </a:pPr>
              <a:endParaRPr kumimoji="0" lang="zh-TW" altLang="en-US" sz="1200" b="1" u="none" dirty="0">
                <a:solidFill>
                  <a:prstClr val="white"/>
                </a:solidFill>
                <a:latin typeface="微軟正黑體" pitchFamily="34" charset="-120"/>
                <a:ea typeface="微軟正黑體" pitchFamily="34" charset="-120"/>
              </a:endParaRPr>
            </a:p>
          </p:txBody>
        </p:sp>
        <p:sp>
          <p:nvSpPr>
            <p:cNvPr id="39" name="文字方塊 38"/>
            <p:cNvSpPr txBox="1"/>
            <p:nvPr/>
          </p:nvSpPr>
          <p:spPr>
            <a:xfrm>
              <a:off x="4305467" y="5183614"/>
              <a:ext cx="1562677" cy="261610"/>
            </a:xfrm>
            <a:prstGeom prst="rect">
              <a:avLst/>
            </a:prstGeom>
            <a:noFill/>
          </p:spPr>
          <p:txBody>
            <a:bodyPr wrap="square" rtlCol="0">
              <a:spAutoFit/>
            </a:bodyPr>
            <a:lstStyle/>
            <a:p>
              <a:pPr marL="171416" indent="-171416" fontAlgn="auto">
                <a:spcBef>
                  <a:spcPts val="0"/>
                </a:spcBef>
                <a:spcAft>
                  <a:spcPts val="0"/>
                </a:spcAft>
                <a:buFont typeface="Arial" panose="020B0604020202020204" pitchFamily="34" charset="0"/>
                <a:buChar char="•"/>
              </a:pPr>
              <a:r>
                <a:rPr kumimoji="0" lang="zh-TW" altLang="en-US" sz="1100" b="1" u="none" dirty="0" smtClean="0">
                  <a:solidFill>
                    <a:prstClr val="black"/>
                  </a:solidFill>
                  <a:latin typeface="微軟正黑體" panose="020B0604030504040204" pitchFamily="34" charset="-120"/>
                  <a:ea typeface="微軟正黑體" panose="020B0604030504040204" pitchFamily="34" charset="-120"/>
                </a:rPr>
                <a:t>保單</a:t>
              </a:r>
              <a:r>
                <a:rPr kumimoji="0" lang="zh-TW" altLang="en-US" sz="1100" b="1" u="none" dirty="0">
                  <a:solidFill>
                    <a:prstClr val="black"/>
                  </a:solidFill>
                  <a:latin typeface="微軟正黑體" panose="020B0604030504040204" pitchFamily="34" charset="-120"/>
                  <a:ea typeface="微軟正黑體" panose="020B0604030504040204" pitchFamily="34" charset="-120"/>
                </a:rPr>
                <a:t>基礎</a:t>
              </a:r>
              <a:r>
                <a:rPr kumimoji="0" lang="zh-TW" altLang="en-US" sz="1100" b="1" u="none" dirty="0" smtClean="0">
                  <a:solidFill>
                    <a:prstClr val="black"/>
                  </a:solidFill>
                  <a:latin typeface="微軟正黑體" panose="020B0604030504040204" pitchFamily="34" charset="-120"/>
                  <a:ea typeface="微軟正黑體" panose="020B0604030504040204" pitchFamily="34" charset="-120"/>
                </a:rPr>
                <a:t>資料</a:t>
              </a:r>
              <a:endParaRPr kumimoji="0" lang="en-US" altLang="zh-TW" sz="1100" b="1" u="none" dirty="0">
                <a:solidFill>
                  <a:prstClr val="black"/>
                </a:solidFill>
                <a:latin typeface="微軟正黑體" panose="020B0604030504040204" pitchFamily="34" charset="-120"/>
                <a:ea typeface="微軟正黑體" panose="020B0604030504040204" pitchFamily="34" charset="-120"/>
              </a:endParaRPr>
            </a:p>
          </p:txBody>
        </p:sp>
      </p:grpSp>
      <p:sp>
        <p:nvSpPr>
          <p:cNvPr id="41" name="文字方塊 40"/>
          <p:cNvSpPr txBox="1"/>
          <p:nvPr/>
        </p:nvSpPr>
        <p:spPr>
          <a:xfrm>
            <a:off x="4240222" y="2656032"/>
            <a:ext cx="1486304" cy="261671"/>
          </a:xfrm>
          <a:prstGeom prst="rect">
            <a:avLst/>
          </a:prstGeom>
          <a:noFill/>
        </p:spPr>
        <p:txBody>
          <a:bodyPr wrap="none" rtlCol="0">
            <a:spAutoFit/>
          </a:bodyPr>
          <a:lstStyle/>
          <a:p>
            <a:pPr marL="171416" indent="-171416" fontAlgn="auto">
              <a:spcBef>
                <a:spcPts val="0"/>
              </a:spcBef>
              <a:spcAft>
                <a:spcPts val="0"/>
              </a:spcAft>
              <a:buFont typeface="Arial" panose="020B0604020202020204" pitchFamily="34" charset="0"/>
              <a:buChar char="•"/>
            </a:pPr>
            <a:r>
              <a:rPr kumimoji="0" lang="zh-TW" altLang="en-US" sz="1100" b="1" u="none" dirty="0" smtClean="0">
                <a:solidFill>
                  <a:prstClr val="black"/>
                </a:solidFill>
                <a:latin typeface="微軟正黑體" panose="020B0604030504040204" pitchFamily="34" charset="-120"/>
                <a:ea typeface="微軟正黑體" panose="020B0604030504040204" pitchFamily="34" charset="-120"/>
              </a:rPr>
              <a:t>投資</a:t>
            </a:r>
            <a:r>
              <a:rPr kumimoji="0" lang="zh-TW" altLang="en-US" sz="1100" b="1" u="none" dirty="0">
                <a:solidFill>
                  <a:prstClr val="black"/>
                </a:solidFill>
                <a:latin typeface="微軟正黑體" panose="020B0604030504040204" pitchFamily="34" charset="-120"/>
                <a:ea typeface="微軟正黑體" panose="020B0604030504040204" pitchFamily="34" charset="-120"/>
              </a:rPr>
              <a:t>費用及手工帳</a:t>
            </a:r>
            <a:endParaRPr kumimoji="0" lang="en-US" altLang="zh-TW" sz="1100" b="1" u="none" dirty="0">
              <a:solidFill>
                <a:prstClr val="black"/>
              </a:solidFill>
              <a:latin typeface="微軟正黑體" panose="020B0604030504040204" pitchFamily="34" charset="-120"/>
              <a:ea typeface="微軟正黑體" panose="020B0604030504040204" pitchFamily="34" charset="-120"/>
            </a:endParaRPr>
          </a:p>
        </p:txBody>
      </p:sp>
      <p:sp>
        <p:nvSpPr>
          <p:cNvPr id="42" name="向右箭號 41"/>
          <p:cNvSpPr/>
          <p:nvPr/>
        </p:nvSpPr>
        <p:spPr>
          <a:xfrm rot="16200000">
            <a:off x="7178950" y="5605711"/>
            <a:ext cx="453818" cy="317666"/>
          </a:xfrm>
          <a:prstGeom prst="rightArrow">
            <a:avLst/>
          </a:prstGeom>
          <a:solidFill>
            <a:srgbClr val="0095CD"/>
          </a:solidFill>
          <a:ln w="19050">
            <a:solidFill>
              <a:schemeClr val="bg1"/>
            </a:solidFill>
          </a:ln>
          <a:effectLst/>
        </p:spPr>
        <p:txBody>
          <a:bodyPr wrap="square" lIns="0" tIns="0" rIns="0" bIns="0" rtlCol="0" anchor="ctr">
            <a:noAutofit/>
          </a:bodyPr>
          <a:lstStyle/>
          <a:p>
            <a:pPr algn="ctr" fontAlgn="auto">
              <a:spcBef>
                <a:spcPts val="0"/>
              </a:spcBef>
              <a:spcAft>
                <a:spcPts val="0"/>
              </a:spcAft>
            </a:pPr>
            <a:endParaRPr kumimoji="0" lang="zh-TW" altLang="en-US" sz="1100" b="1" u="none" dirty="0">
              <a:solidFill>
                <a:prstClr val="white"/>
              </a:solidFill>
              <a:latin typeface="微軟正黑體" pitchFamily="34" charset="-120"/>
              <a:ea typeface="微軟正黑體" pitchFamily="34" charset="-120"/>
            </a:endParaRPr>
          </a:p>
        </p:txBody>
      </p:sp>
      <p:sp>
        <p:nvSpPr>
          <p:cNvPr id="43" name="文字方塊 42"/>
          <p:cNvSpPr txBox="1"/>
          <p:nvPr/>
        </p:nvSpPr>
        <p:spPr>
          <a:xfrm>
            <a:off x="7580425" y="5616935"/>
            <a:ext cx="679349" cy="177455"/>
          </a:xfrm>
          <a:prstGeom prst="rect">
            <a:avLst/>
          </a:prstGeom>
          <a:noFill/>
        </p:spPr>
        <p:txBody>
          <a:bodyPr wrap="none" lIns="71983" tIns="0" rIns="71983" bIns="0" rtlCol="0" anchor="ctr" anchorCtr="0">
            <a:noAutofit/>
          </a:bodyPr>
          <a:lstStyle/>
          <a:p>
            <a:pPr marL="179352" indent="-179352" algn="ctr" fontAlgn="auto">
              <a:spcBef>
                <a:spcPts val="0"/>
              </a:spcBef>
              <a:spcAft>
                <a:spcPts val="0"/>
              </a:spcAft>
              <a:buFont typeface="Arial" panose="020B0604020202020204" pitchFamily="34" charset="0"/>
              <a:buChar char="•"/>
            </a:pPr>
            <a:r>
              <a:rPr kumimoji="0" lang="zh-TW" altLang="en-US" sz="1200" b="1" u="none" dirty="0">
                <a:solidFill>
                  <a:prstClr val="black"/>
                </a:solidFill>
                <a:latin typeface="微軟正黑體" panose="020B0604030504040204" pitchFamily="34" charset="-120"/>
                <a:ea typeface="微軟正黑體" panose="020B0604030504040204" pitchFamily="34" charset="-120"/>
              </a:rPr>
              <a:t>預期數</a:t>
            </a:r>
            <a:endParaRPr kumimoji="0" lang="en-US" altLang="zh-TW" sz="1200" b="1" u="none" dirty="0">
              <a:solidFill>
                <a:prstClr val="black"/>
              </a:solidFill>
              <a:latin typeface="微軟正黑體" panose="020B0604030504040204" pitchFamily="34" charset="-120"/>
              <a:ea typeface="微軟正黑體" panose="020B0604030504040204" pitchFamily="34" charset="-120"/>
            </a:endParaRPr>
          </a:p>
        </p:txBody>
      </p:sp>
      <p:sp>
        <p:nvSpPr>
          <p:cNvPr id="44" name="文字方塊 43"/>
          <p:cNvSpPr txBox="1"/>
          <p:nvPr/>
        </p:nvSpPr>
        <p:spPr>
          <a:xfrm>
            <a:off x="7512387" y="3410317"/>
            <a:ext cx="973118" cy="277063"/>
          </a:xfrm>
          <a:prstGeom prst="rect">
            <a:avLst/>
          </a:prstGeom>
          <a:noFill/>
        </p:spPr>
        <p:txBody>
          <a:bodyPr wrap="none" rtlCol="0">
            <a:spAutoFit/>
          </a:bodyPr>
          <a:lstStyle/>
          <a:p>
            <a:pPr marL="171416" indent="-171416" fontAlgn="auto">
              <a:spcBef>
                <a:spcPts val="0"/>
              </a:spcBef>
              <a:spcAft>
                <a:spcPts val="0"/>
              </a:spcAft>
              <a:buFont typeface="Arial" panose="020B0604020202020204" pitchFamily="34" charset="0"/>
              <a:buChar char="•"/>
            </a:pPr>
            <a:r>
              <a:rPr kumimoji="0" lang="zh-TW" altLang="en-US" sz="1200" b="1" u="none" dirty="0">
                <a:solidFill>
                  <a:prstClr val="black"/>
                </a:solidFill>
                <a:latin typeface="微軟正黑體" panose="020B0604030504040204" pitchFamily="34" charset="-120"/>
                <a:ea typeface="微軟正黑體" panose="020B0604030504040204" pitchFamily="34" charset="-120"/>
              </a:rPr>
              <a:t>計算結果</a:t>
            </a:r>
            <a:endParaRPr kumimoji="0" lang="en-US" altLang="zh-TW" sz="1200" b="1" u="none" dirty="0">
              <a:solidFill>
                <a:prstClr val="black"/>
              </a:solidFill>
              <a:latin typeface="微軟正黑體" panose="020B0604030504040204" pitchFamily="34" charset="-120"/>
              <a:ea typeface="微軟正黑體" panose="020B0604030504040204" pitchFamily="34" charset="-120"/>
            </a:endParaRPr>
          </a:p>
        </p:txBody>
      </p:sp>
      <p:sp>
        <p:nvSpPr>
          <p:cNvPr id="45" name="文字方塊 44"/>
          <p:cNvSpPr txBox="1"/>
          <p:nvPr/>
        </p:nvSpPr>
        <p:spPr>
          <a:xfrm>
            <a:off x="4243895" y="2402972"/>
            <a:ext cx="1203897" cy="261671"/>
          </a:xfrm>
          <a:prstGeom prst="rect">
            <a:avLst/>
          </a:prstGeom>
          <a:noFill/>
        </p:spPr>
        <p:txBody>
          <a:bodyPr wrap="none" rtlCol="0">
            <a:spAutoFit/>
          </a:bodyPr>
          <a:lstStyle/>
          <a:p>
            <a:pPr marL="171416" indent="-171416" fontAlgn="auto">
              <a:spcBef>
                <a:spcPts val="0"/>
              </a:spcBef>
              <a:spcAft>
                <a:spcPts val="0"/>
              </a:spcAft>
              <a:buFont typeface="Arial" panose="020B0604020202020204" pitchFamily="34" charset="0"/>
              <a:buChar char="•"/>
            </a:pPr>
            <a:r>
              <a:rPr kumimoji="0" lang="zh-TW" altLang="en-US" sz="1100" b="1" u="none" dirty="0">
                <a:solidFill>
                  <a:prstClr val="black"/>
                </a:solidFill>
                <a:latin typeface="微軟正黑體" panose="020B0604030504040204" pitchFamily="34" charset="-120"/>
                <a:ea typeface="微軟正黑體" panose="020B0604030504040204" pitchFamily="34" charset="-120"/>
              </a:rPr>
              <a:t>每日傳票資料</a:t>
            </a:r>
            <a:endParaRPr kumimoji="0" lang="en-US" altLang="zh-TW" sz="1100" b="1" u="none" dirty="0">
              <a:solidFill>
                <a:prstClr val="black"/>
              </a:solidFill>
              <a:latin typeface="微軟正黑體" panose="020B0604030504040204" pitchFamily="34" charset="-120"/>
              <a:ea typeface="微軟正黑體" panose="020B0604030504040204" pitchFamily="34" charset="-120"/>
            </a:endParaRPr>
          </a:p>
        </p:txBody>
      </p:sp>
      <p:grpSp>
        <p:nvGrpSpPr>
          <p:cNvPr id="4" name="群組 3"/>
          <p:cNvGrpSpPr/>
          <p:nvPr/>
        </p:nvGrpSpPr>
        <p:grpSpPr>
          <a:xfrm>
            <a:off x="3704037" y="5627339"/>
            <a:ext cx="2242101" cy="467401"/>
            <a:chOff x="3704033" y="4653136"/>
            <a:chExt cx="2242101" cy="467293"/>
          </a:xfrm>
        </p:grpSpPr>
        <p:sp>
          <p:nvSpPr>
            <p:cNvPr id="46" name="向右箭號 45"/>
            <p:cNvSpPr/>
            <p:nvPr/>
          </p:nvSpPr>
          <p:spPr>
            <a:xfrm flipH="1">
              <a:off x="3704033" y="4653136"/>
              <a:ext cx="2242101" cy="467293"/>
            </a:xfrm>
            <a:prstGeom prst="rightArrow">
              <a:avLst/>
            </a:prstGeom>
            <a:solidFill>
              <a:srgbClr val="0095CD"/>
            </a:solidFill>
            <a:ln w="19050">
              <a:solidFill>
                <a:schemeClr val="bg1"/>
              </a:solidFill>
            </a:ln>
            <a:effectLst/>
          </p:spPr>
          <p:txBody>
            <a:bodyPr wrap="square" lIns="0" tIns="0" rIns="0" bIns="0" rtlCol="0" anchor="ctr">
              <a:noAutofit/>
            </a:bodyPr>
            <a:lstStyle/>
            <a:p>
              <a:pPr algn="ctr" fontAlgn="auto">
                <a:spcBef>
                  <a:spcPts val="0"/>
                </a:spcBef>
                <a:spcAft>
                  <a:spcPts val="0"/>
                </a:spcAft>
              </a:pPr>
              <a:endParaRPr kumimoji="0" lang="zh-TW" altLang="en-US" sz="1100" b="1" u="none" dirty="0">
                <a:solidFill>
                  <a:prstClr val="white"/>
                </a:solidFill>
                <a:latin typeface="微軟正黑體" pitchFamily="34" charset="-120"/>
                <a:ea typeface="微軟正黑體" pitchFamily="34" charset="-120"/>
              </a:endParaRPr>
            </a:p>
          </p:txBody>
        </p:sp>
        <p:sp>
          <p:nvSpPr>
            <p:cNvPr id="47" name="文字方塊 46"/>
            <p:cNvSpPr txBox="1"/>
            <p:nvPr/>
          </p:nvSpPr>
          <p:spPr>
            <a:xfrm>
              <a:off x="4296768" y="4743616"/>
              <a:ext cx="1063112" cy="261610"/>
            </a:xfrm>
            <a:prstGeom prst="rect">
              <a:avLst/>
            </a:prstGeom>
            <a:noFill/>
          </p:spPr>
          <p:txBody>
            <a:bodyPr wrap="none" rtlCol="0">
              <a:spAutoFit/>
            </a:bodyPr>
            <a:lstStyle/>
            <a:p>
              <a:pPr marL="171416" indent="-171416" fontAlgn="auto">
                <a:spcBef>
                  <a:spcPts val="0"/>
                </a:spcBef>
                <a:spcAft>
                  <a:spcPts val="0"/>
                </a:spcAft>
                <a:buFont typeface="Arial" panose="020B0604020202020204" pitchFamily="34" charset="0"/>
                <a:buChar char="•"/>
              </a:pPr>
              <a:r>
                <a:rPr kumimoji="0" lang="zh-TW" altLang="en-US" sz="1100" b="1" u="none" dirty="0">
                  <a:solidFill>
                    <a:prstClr val="white"/>
                  </a:solidFill>
                  <a:latin typeface="微軟正黑體" panose="020B0604030504040204" pitchFamily="34" charset="-120"/>
                  <a:ea typeface="微軟正黑體" panose="020B0604030504040204" pitchFamily="34" charset="-120"/>
                </a:rPr>
                <a:t>當</a:t>
              </a:r>
              <a:r>
                <a:rPr kumimoji="0" lang="zh-TW" altLang="en-US" sz="1100" b="1" u="none" dirty="0" smtClean="0">
                  <a:solidFill>
                    <a:prstClr val="white"/>
                  </a:solidFill>
                  <a:latin typeface="微軟正黑體" panose="020B0604030504040204" pitchFamily="34" charset="-120"/>
                  <a:ea typeface="微軟正黑體" panose="020B0604030504040204" pitchFamily="34" charset="-120"/>
                </a:rPr>
                <a:t>期預期數</a:t>
              </a:r>
              <a:endParaRPr kumimoji="0" lang="en-US" altLang="zh-TW" sz="1100" b="1" u="none" dirty="0">
                <a:solidFill>
                  <a:prstClr val="white"/>
                </a:solidFill>
                <a:latin typeface="微軟正黑體" panose="020B0604030504040204" pitchFamily="34" charset="-120"/>
                <a:ea typeface="微軟正黑體" panose="020B0604030504040204" pitchFamily="34" charset="-120"/>
              </a:endParaRPr>
            </a:p>
          </p:txBody>
        </p:sp>
      </p:grpSp>
      <p:sp>
        <p:nvSpPr>
          <p:cNvPr id="9" name="向右箭號 8"/>
          <p:cNvSpPr/>
          <p:nvPr/>
        </p:nvSpPr>
        <p:spPr>
          <a:xfrm rot="16200000">
            <a:off x="7130254" y="3225812"/>
            <a:ext cx="538391" cy="317666"/>
          </a:xfrm>
          <a:prstGeom prst="rightArrow">
            <a:avLst/>
          </a:prstGeom>
          <a:solidFill>
            <a:srgbClr val="0095CD"/>
          </a:solidFill>
          <a:ln w="19050">
            <a:solidFill>
              <a:schemeClr val="bg1"/>
            </a:solidFill>
          </a:ln>
          <a:effectLst/>
        </p:spPr>
        <p:txBody>
          <a:bodyPr wrap="square" lIns="0" tIns="0" rIns="0" bIns="0" rtlCol="0" anchor="ctr">
            <a:noAutofit/>
          </a:bodyPr>
          <a:lstStyle/>
          <a:p>
            <a:pPr algn="ctr" fontAlgn="auto">
              <a:spcBef>
                <a:spcPts val="0"/>
              </a:spcBef>
              <a:spcAft>
                <a:spcPts val="0"/>
              </a:spcAft>
            </a:pPr>
            <a:endParaRPr kumimoji="0" lang="zh-TW" altLang="en-US" sz="1100" b="1" u="none" dirty="0">
              <a:solidFill>
                <a:prstClr val="white"/>
              </a:solidFill>
              <a:latin typeface="微軟正黑體" pitchFamily="34" charset="-120"/>
              <a:ea typeface="微軟正黑體" pitchFamily="34" charset="-120"/>
            </a:endParaRPr>
          </a:p>
        </p:txBody>
      </p:sp>
      <p:sp>
        <p:nvSpPr>
          <p:cNvPr id="50" name="矩形 49"/>
          <p:cNvSpPr/>
          <p:nvPr/>
        </p:nvSpPr>
        <p:spPr bwMode="auto">
          <a:xfrm>
            <a:off x="252520" y="837506"/>
            <a:ext cx="8710952" cy="1296144"/>
          </a:xfrm>
          <a:prstGeom prst="rect">
            <a:avLst/>
          </a:prstGeom>
          <a:gradFill flip="none" rotWithShape="1">
            <a:gsLst>
              <a:gs pos="0">
                <a:schemeClr val="tx2">
                  <a:lumMod val="20000"/>
                  <a:lumOff val="80000"/>
                </a:schemeClr>
              </a:gs>
              <a:gs pos="50000">
                <a:schemeClr val="accent1">
                  <a:lumMod val="20000"/>
                  <a:lumOff val="80000"/>
                </a:schemeClr>
              </a:gs>
              <a:gs pos="100000">
                <a:schemeClr val="bg1">
                  <a:alpha val="0"/>
                </a:schemeClr>
              </a:gs>
            </a:gsLst>
            <a:lin ang="5400000" scaled="1"/>
            <a:tileRect/>
          </a:gradFill>
          <a:ln w="12700" cap="flat" cmpd="sng" algn="ctr">
            <a:noFill/>
            <a:prstDash val="solid"/>
            <a:round/>
            <a:headEnd type="none" w="med" len="med"/>
            <a:tailEnd type="none" w="med" len="med"/>
          </a:ln>
          <a:effectLst/>
          <a:extLst/>
        </p:spPr>
        <p:txBody>
          <a:bodyPr vert="horz" wrap="square" lIns="91419" tIns="45709" rIns="91419" bIns="45709" numCol="1" rtlCol="0" anchor="t" anchorCtr="0" compatLnSpc="1">
            <a:prstTxWarp prst="textNoShape">
              <a:avLst/>
            </a:prstTxWarp>
          </a:bodyPr>
          <a:lstStyle/>
          <a:p>
            <a:pPr marL="266647" indent="-266647" defTabSz="266647">
              <a:spcBef>
                <a:spcPts val="0"/>
              </a:spcBef>
              <a:spcAft>
                <a:spcPts val="600"/>
              </a:spcAft>
              <a:buFontTx/>
              <a:buBlip>
                <a:blip r:embed="rId3"/>
              </a:buBlip>
            </a:pPr>
            <a:r>
              <a:rPr lang="zh-TW" altLang="en-US" sz="1600" b="1" u="none" dirty="0">
                <a:solidFill>
                  <a:prstClr val="black"/>
                </a:solidFill>
                <a:latin typeface="新細明體"/>
                <a:ea typeface="新細明體"/>
              </a:rPr>
              <a:t>盡可能減少</a:t>
            </a:r>
            <a:r>
              <a:rPr lang="en-US" altLang="zh-TW" sz="1600" b="1" u="none" dirty="0">
                <a:solidFill>
                  <a:prstClr val="black"/>
                </a:solidFill>
                <a:latin typeface="新細明體"/>
                <a:ea typeface="新細明體"/>
              </a:rPr>
              <a:t>【</a:t>
            </a:r>
            <a:r>
              <a:rPr lang="zh-TW" altLang="en-US" sz="1600" b="1" u="none" dirty="0">
                <a:solidFill>
                  <a:prstClr val="black"/>
                </a:solidFill>
                <a:latin typeface="新細明體"/>
                <a:ea typeface="新細明體"/>
              </a:rPr>
              <a:t>核心</a:t>
            </a:r>
            <a:r>
              <a:rPr lang="en-US" altLang="zh-TW" sz="1600" b="1" u="none" dirty="0">
                <a:solidFill>
                  <a:prstClr val="black"/>
                </a:solidFill>
                <a:latin typeface="新細明體"/>
                <a:ea typeface="新細明體"/>
              </a:rPr>
              <a:t>】</a:t>
            </a:r>
            <a:r>
              <a:rPr lang="zh-TW" altLang="en-US" sz="1600" b="1" u="none" dirty="0">
                <a:solidFill>
                  <a:prstClr val="black"/>
                </a:solidFill>
                <a:latin typeface="新細明體"/>
                <a:ea typeface="新細明體"/>
              </a:rPr>
              <a:t>與</a:t>
            </a:r>
            <a:r>
              <a:rPr lang="en-US" altLang="zh-TW" sz="1600" b="1" u="none" dirty="0">
                <a:solidFill>
                  <a:prstClr val="black"/>
                </a:solidFill>
                <a:latin typeface="新細明體"/>
                <a:ea typeface="新細明體"/>
              </a:rPr>
              <a:t>【</a:t>
            </a:r>
            <a:r>
              <a:rPr lang="zh-TW" altLang="en-US" sz="1600" b="1" u="none" dirty="0">
                <a:solidFill>
                  <a:prstClr val="black"/>
                </a:solidFill>
                <a:latin typeface="新細明體"/>
                <a:ea typeface="新細明體"/>
              </a:rPr>
              <a:t>費用系統</a:t>
            </a:r>
            <a:r>
              <a:rPr lang="en-US" altLang="zh-TW" sz="1600" b="1" u="none" dirty="0">
                <a:solidFill>
                  <a:prstClr val="black"/>
                </a:solidFill>
                <a:latin typeface="新細明體"/>
                <a:ea typeface="新細明體"/>
              </a:rPr>
              <a:t>】</a:t>
            </a:r>
            <a:r>
              <a:rPr lang="zh-TW" altLang="en-US" sz="1600" b="1" u="none" dirty="0">
                <a:solidFill>
                  <a:prstClr val="black"/>
                </a:solidFill>
                <a:latin typeface="新細明體"/>
                <a:ea typeface="新細明體"/>
              </a:rPr>
              <a:t>的異動。</a:t>
            </a:r>
            <a:endParaRPr lang="en-US" altLang="zh-TW" sz="1600" b="1" u="none" dirty="0">
              <a:solidFill>
                <a:prstClr val="black"/>
              </a:solidFill>
              <a:latin typeface="新細明體"/>
              <a:ea typeface="新細明體"/>
            </a:endParaRPr>
          </a:p>
          <a:p>
            <a:pPr marL="266647" indent="-266647" defTabSz="266647">
              <a:spcBef>
                <a:spcPts val="0"/>
              </a:spcBef>
              <a:spcAft>
                <a:spcPts val="600"/>
              </a:spcAft>
              <a:buFontTx/>
              <a:buBlip>
                <a:blip r:embed="rId3"/>
              </a:buBlip>
            </a:pPr>
            <a:r>
              <a:rPr lang="zh-TW" altLang="en-US" sz="1600" b="1" u="none" dirty="0">
                <a:solidFill>
                  <a:prstClr val="black"/>
                </a:solidFill>
                <a:latin typeface="新細明體"/>
                <a:ea typeface="新細明體"/>
              </a:rPr>
              <a:t>新增</a:t>
            </a:r>
            <a:r>
              <a:rPr lang="en-US" altLang="zh-TW" sz="1600" b="1" u="none" dirty="0">
                <a:solidFill>
                  <a:prstClr val="black"/>
                </a:solidFill>
                <a:latin typeface="新細明體"/>
                <a:ea typeface="新細明體"/>
              </a:rPr>
              <a:t>【</a:t>
            </a:r>
            <a:r>
              <a:rPr lang="zh-TW" altLang="en-US" sz="1600" b="1" u="none" dirty="0">
                <a:solidFill>
                  <a:prstClr val="black"/>
                </a:solidFill>
                <a:latin typeface="新細明體"/>
                <a:ea typeface="新細明體"/>
              </a:rPr>
              <a:t>資料中介層</a:t>
            </a:r>
            <a:r>
              <a:rPr lang="en-US" altLang="zh-TW" sz="1600" b="1" u="none" dirty="0">
                <a:solidFill>
                  <a:prstClr val="black"/>
                </a:solidFill>
                <a:latin typeface="新細明體"/>
                <a:ea typeface="新細明體"/>
              </a:rPr>
              <a:t>】</a:t>
            </a:r>
            <a:r>
              <a:rPr lang="zh-TW" altLang="en-US" sz="1600" b="1" u="none" dirty="0">
                <a:solidFill>
                  <a:prstClr val="black"/>
                </a:solidFill>
                <a:latin typeface="新細明體"/>
                <a:ea typeface="新細明體"/>
              </a:rPr>
              <a:t>進行分組分群、費用分攤處理</a:t>
            </a:r>
            <a:r>
              <a:rPr lang="en-US" altLang="zh-TW" sz="1600" b="1" u="none" dirty="0">
                <a:solidFill>
                  <a:prstClr val="black"/>
                </a:solidFill>
                <a:latin typeface="新細明體"/>
                <a:ea typeface="新細明體"/>
              </a:rPr>
              <a:t>..</a:t>
            </a:r>
            <a:r>
              <a:rPr lang="zh-TW" altLang="en-US" sz="1600" b="1" u="none" dirty="0">
                <a:solidFill>
                  <a:prstClr val="black"/>
                </a:solidFill>
                <a:latin typeface="新細明體"/>
                <a:ea typeface="新細明體"/>
              </a:rPr>
              <a:t>等準則要求，並產出模型所需資料。</a:t>
            </a:r>
            <a:endParaRPr lang="en-US" altLang="zh-TW" sz="1600" b="1" u="none" dirty="0">
              <a:solidFill>
                <a:prstClr val="black"/>
              </a:solidFill>
              <a:latin typeface="新細明體"/>
              <a:ea typeface="新細明體"/>
            </a:endParaRPr>
          </a:p>
          <a:p>
            <a:pPr marL="266647" indent="-266647" defTabSz="266647">
              <a:spcBef>
                <a:spcPts val="0"/>
              </a:spcBef>
              <a:spcAft>
                <a:spcPts val="600"/>
              </a:spcAft>
              <a:buFontTx/>
              <a:buBlip>
                <a:blip r:embed="rId3"/>
              </a:buBlip>
            </a:pPr>
            <a:r>
              <a:rPr lang="zh-TW" altLang="en-US" sz="1600" b="1" u="none" dirty="0">
                <a:solidFill>
                  <a:prstClr val="black"/>
                </a:solidFill>
                <a:latin typeface="新細明體"/>
                <a:ea typeface="新細明體"/>
              </a:rPr>
              <a:t>新增</a:t>
            </a:r>
            <a:r>
              <a:rPr lang="en-US" altLang="zh-TW" sz="1600" b="1" u="none" dirty="0">
                <a:solidFill>
                  <a:prstClr val="black"/>
                </a:solidFill>
                <a:latin typeface="新細明體"/>
                <a:ea typeface="新細明體"/>
              </a:rPr>
              <a:t>【IFRS17</a:t>
            </a:r>
            <a:r>
              <a:rPr lang="zh-TW" altLang="en-US" sz="1600" b="1" u="none" dirty="0">
                <a:solidFill>
                  <a:prstClr val="black"/>
                </a:solidFill>
                <a:latin typeface="新細明體"/>
                <a:ea typeface="新細明體"/>
              </a:rPr>
              <a:t>計算引擎</a:t>
            </a:r>
            <a:r>
              <a:rPr lang="en-US" altLang="zh-TW" sz="1600" b="1" u="none" dirty="0">
                <a:solidFill>
                  <a:prstClr val="black"/>
                </a:solidFill>
                <a:latin typeface="新細明體"/>
                <a:ea typeface="新細明體"/>
              </a:rPr>
              <a:t>】</a:t>
            </a:r>
            <a:r>
              <a:rPr lang="zh-TW" altLang="en-US" sz="1600" b="1" u="none" dirty="0">
                <a:solidFill>
                  <a:prstClr val="black"/>
                </a:solidFill>
                <a:latin typeface="新細明體"/>
                <a:ea typeface="新細明體"/>
              </a:rPr>
              <a:t>進行</a:t>
            </a:r>
            <a:r>
              <a:rPr lang="en-US" altLang="zh-TW" sz="1600" b="1" u="none" dirty="0">
                <a:solidFill>
                  <a:prstClr val="black"/>
                </a:solidFill>
                <a:latin typeface="新細明體"/>
                <a:ea typeface="新細明體"/>
              </a:rPr>
              <a:t>CSM</a:t>
            </a:r>
            <a:r>
              <a:rPr lang="zh-TW" altLang="en-US" sz="1600" b="1" u="none" dirty="0">
                <a:solidFill>
                  <a:prstClr val="black"/>
                </a:solidFill>
                <a:latin typeface="新細明體"/>
                <a:ea typeface="新細明體"/>
              </a:rPr>
              <a:t>之計算及新增</a:t>
            </a:r>
            <a:r>
              <a:rPr lang="en-US" altLang="zh-TW" sz="1600" b="1" u="none" dirty="0">
                <a:solidFill>
                  <a:prstClr val="black"/>
                </a:solidFill>
                <a:latin typeface="新細明體"/>
                <a:ea typeface="新細明體"/>
              </a:rPr>
              <a:t>【</a:t>
            </a:r>
            <a:r>
              <a:rPr lang="zh-TW" altLang="en-US" sz="1600" b="1" u="none" dirty="0">
                <a:solidFill>
                  <a:prstClr val="black"/>
                </a:solidFill>
                <a:latin typeface="新細明體"/>
                <a:ea typeface="新細明體"/>
              </a:rPr>
              <a:t>會計資訊系統</a:t>
            </a:r>
            <a:r>
              <a:rPr lang="en-US" altLang="zh-TW" sz="1600" b="1" u="none" dirty="0">
                <a:solidFill>
                  <a:prstClr val="black"/>
                </a:solidFill>
                <a:latin typeface="新細明體"/>
                <a:ea typeface="新細明體"/>
              </a:rPr>
              <a:t>】</a:t>
            </a:r>
            <a:r>
              <a:rPr lang="zh-TW" altLang="en-US" sz="1600" b="1" u="none" dirty="0">
                <a:solidFill>
                  <a:prstClr val="black"/>
                </a:solidFill>
                <a:latin typeface="新細明體"/>
                <a:ea typeface="新細明體"/>
              </a:rPr>
              <a:t>因應多套會計準則</a:t>
            </a:r>
            <a:endParaRPr lang="en-US" altLang="zh-TW" sz="1600" b="1" u="none" dirty="0">
              <a:solidFill>
                <a:prstClr val="black"/>
              </a:solidFill>
              <a:latin typeface="新細明體"/>
              <a:ea typeface="新細明體"/>
            </a:endParaRPr>
          </a:p>
        </p:txBody>
      </p:sp>
      <p:sp>
        <p:nvSpPr>
          <p:cNvPr id="49" name="標題 1"/>
          <p:cNvSpPr txBox="1">
            <a:spLocks/>
          </p:cNvSpPr>
          <p:nvPr/>
        </p:nvSpPr>
        <p:spPr>
          <a:xfrm>
            <a:off x="2369292" y="117634"/>
            <a:ext cx="6955236" cy="53816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a:lstStyle>
          <a:p>
            <a:r>
              <a:rPr lang="en-US" altLang="zh-TW" sz="3600" b="1" u="none" dirty="0">
                <a:solidFill>
                  <a:prstClr val="black">
                    <a:lumMod val="75000"/>
                    <a:lumOff val="25000"/>
                  </a:prstClr>
                </a:solidFill>
              </a:rPr>
              <a:t>IFRS17 </a:t>
            </a:r>
            <a:r>
              <a:rPr lang="zh-TW" altLang="en-US" sz="3600" b="1" u="none" dirty="0" smtClean="0">
                <a:solidFill>
                  <a:prstClr val="black">
                    <a:lumMod val="75000"/>
                    <a:lumOff val="25000"/>
                  </a:prstClr>
                </a:solidFill>
              </a:rPr>
              <a:t>架構</a:t>
            </a:r>
            <a:r>
              <a:rPr lang="en-US" altLang="zh-TW" sz="3600" b="1" u="none" dirty="0" smtClean="0">
                <a:solidFill>
                  <a:prstClr val="black">
                    <a:lumMod val="75000"/>
                    <a:lumOff val="25000"/>
                  </a:prstClr>
                </a:solidFill>
              </a:rPr>
              <a:t>-</a:t>
            </a:r>
            <a:r>
              <a:rPr lang="zh-TW" altLang="en-US" sz="3600" b="1" u="none" dirty="0" smtClean="0">
                <a:solidFill>
                  <a:prstClr val="black">
                    <a:lumMod val="75000"/>
                    <a:lumOff val="25000"/>
                  </a:prstClr>
                </a:solidFill>
              </a:rPr>
              <a:t>自建引擎</a:t>
            </a:r>
            <a:endParaRPr lang="zh-TW" altLang="en-US" sz="3600" b="1" u="none" dirty="0">
              <a:solidFill>
                <a:prstClr val="black">
                  <a:lumMod val="75000"/>
                  <a:lumOff val="25000"/>
                </a:prstClr>
              </a:solidFill>
            </a:endParaRPr>
          </a:p>
        </p:txBody>
      </p:sp>
      <p:sp>
        <p:nvSpPr>
          <p:cNvPr id="51" name="矩形 50"/>
          <p:cNvSpPr/>
          <p:nvPr/>
        </p:nvSpPr>
        <p:spPr>
          <a:xfrm>
            <a:off x="2411760" y="3441198"/>
            <a:ext cx="1113756" cy="2797558"/>
          </a:xfrm>
          <a:prstGeom prst="rect">
            <a:avLst/>
          </a:prstGeom>
          <a:solidFill>
            <a:srgbClr val="0095CD"/>
          </a:solidFill>
          <a:ln w="38100">
            <a:solidFill>
              <a:schemeClr val="bg1"/>
            </a:solidFill>
          </a:ln>
          <a:effectLst/>
        </p:spPr>
        <p:txBody>
          <a:bodyPr wrap="square" lIns="0" tIns="0" rIns="0" bIns="0" rtlCol="0" anchor="ctr">
            <a:noAutofit/>
          </a:bodyPr>
          <a:lstStyle/>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自建引擎</a:t>
            </a:r>
            <a:endParaRPr kumimoji="0" lang="en-US" altLang="zh-TW" sz="1600" b="1" u="none" dirty="0">
              <a:solidFill>
                <a:prstClr val="white"/>
              </a:solidFill>
              <a:latin typeface="微軟正黑體" pitchFamily="34" charset="-120"/>
              <a:ea typeface="微軟正黑體" pitchFamily="34" charset="-120"/>
            </a:endParaRPr>
          </a:p>
        </p:txBody>
      </p:sp>
      <p:grpSp>
        <p:nvGrpSpPr>
          <p:cNvPr id="2" name="群組 1"/>
          <p:cNvGrpSpPr/>
          <p:nvPr/>
        </p:nvGrpSpPr>
        <p:grpSpPr>
          <a:xfrm rot="20136531">
            <a:off x="3258228" y="3866970"/>
            <a:ext cx="2981743" cy="474106"/>
            <a:chOff x="3682551" y="3095855"/>
            <a:chExt cx="2581074" cy="473996"/>
          </a:xfrm>
        </p:grpSpPr>
        <p:sp>
          <p:nvSpPr>
            <p:cNvPr id="57" name="向右箭號 56"/>
            <p:cNvSpPr/>
            <p:nvPr/>
          </p:nvSpPr>
          <p:spPr>
            <a:xfrm>
              <a:off x="3682551" y="3095855"/>
              <a:ext cx="2581074" cy="473996"/>
            </a:xfrm>
            <a:prstGeom prst="rightArrow">
              <a:avLst/>
            </a:prstGeom>
            <a:solidFill>
              <a:srgbClr val="FFC1C2"/>
            </a:solidFill>
            <a:ln w="19050">
              <a:solidFill>
                <a:schemeClr val="bg1"/>
              </a:solidFill>
            </a:ln>
            <a:effectLst/>
          </p:spPr>
          <p:txBody>
            <a:bodyPr wrap="square" lIns="0" tIns="0" rIns="0" bIns="0" rtlCol="0" anchor="ctr">
              <a:noAutofit/>
            </a:bodyPr>
            <a:lstStyle/>
            <a:p>
              <a:pPr algn="ctr" fontAlgn="auto">
                <a:spcBef>
                  <a:spcPts val="0"/>
                </a:spcBef>
                <a:spcAft>
                  <a:spcPts val="0"/>
                </a:spcAft>
              </a:pPr>
              <a:endParaRPr kumimoji="0" lang="zh-TW" altLang="en-US" sz="1200" b="1" u="none" dirty="0">
                <a:solidFill>
                  <a:prstClr val="white"/>
                </a:solidFill>
                <a:latin typeface="微軟正黑體" pitchFamily="34" charset="-120"/>
                <a:ea typeface="微軟正黑體" pitchFamily="34" charset="-120"/>
              </a:endParaRPr>
            </a:p>
          </p:txBody>
        </p:sp>
        <p:sp>
          <p:nvSpPr>
            <p:cNvPr id="58" name="文字方塊 57"/>
            <p:cNvSpPr txBox="1"/>
            <p:nvPr/>
          </p:nvSpPr>
          <p:spPr>
            <a:xfrm>
              <a:off x="4345928" y="3205567"/>
              <a:ext cx="798148" cy="261549"/>
            </a:xfrm>
            <a:prstGeom prst="rect">
              <a:avLst/>
            </a:prstGeom>
            <a:noFill/>
          </p:spPr>
          <p:txBody>
            <a:bodyPr wrap="none" rtlCol="0">
              <a:spAutoFit/>
            </a:bodyPr>
            <a:lstStyle/>
            <a:p>
              <a:pPr marL="171450" indent="-171450">
                <a:buFont typeface="Arial" panose="020B0604020202020204" pitchFamily="34" charset="0"/>
                <a:buChar char="•"/>
              </a:pPr>
              <a:r>
                <a:rPr lang="zh-TW" altLang="en-US" sz="1100" b="1" u="none" dirty="0">
                  <a:solidFill>
                    <a:prstClr val="black"/>
                  </a:solidFill>
                  <a:latin typeface="微軟正黑體" panose="020B0604030504040204" pitchFamily="34" charset="-120"/>
                  <a:ea typeface="微軟正黑體" panose="020B0604030504040204" pitchFamily="34" charset="-120"/>
                </a:rPr>
                <a:t>計算結果</a:t>
              </a:r>
              <a:endParaRPr lang="en-US" altLang="zh-TW" sz="1100" b="1" u="none" dirty="0">
                <a:solidFill>
                  <a:prstClr val="black"/>
                </a:solidFill>
                <a:latin typeface="微軟正黑體" panose="020B0604030504040204" pitchFamily="34" charset="-120"/>
                <a:ea typeface="微軟正黑體" panose="020B0604030504040204" pitchFamily="34" charset="-120"/>
              </a:endParaRPr>
            </a:p>
          </p:txBody>
        </p:sp>
      </p:grpSp>
      <p:grpSp>
        <p:nvGrpSpPr>
          <p:cNvPr id="54" name="群組 53"/>
          <p:cNvGrpSpPr/>
          <p:nvPr/>
        </p:nvGrpSpPr>
        <p:grpSpPr>
          <a:xfrm>
            <a:off x="3669422" y="2925654"/>
            <a:ext cx="2309259" cy="717527"/>
            <a:chOff x="3700288" y="3088883"/>
            <a:chExt cx="2421799" cy="717359"/>
          </a:xfrm>
        </p:grpSpPr>
        <p:sp>
          <p:nvSpPr>
            <p:cNvPr id="55" name="向右箭號 54"/>
            <p:cNvSpPr/>
            <p:nvPr/>
          </p:nvSpPr>
          <p:spPr>
            <a:xfrm>
              <a:off x="3700288" y="3088883"/>
              <a:ext cx="2421799" cy="473996"/>
            </a:xfrm>
            <a:prstGeom prst="rightArrow">
              <a:avLst/>
            </a:prstGeom>
            <a:solidFill>
              <a:srgbClr val="FFC1C2"/>
            </a:solidFill>
            <a:ln w="19050">
              <a:solidFill>
                <a:schemeClr val="bg1"/>
              </a:solidFill>
            </a:ln>
            <a:effectLst/>
          </p:spPr>
          <p:txBody>
            <a:bodyPr wrap="square" lIns="0" tIns="0" rIns="0" bIns="0" rtlCol="0" anchor="ctr">
              <a:noAutofit/>
            </a:bodyPr>
            <a:lstStyle/>
            <a:p>
              <a:pPr algn="ctr" fontAlgn="auto">
                <a:spcBef>
                  <a:spcPts val="0"/>
                </a:spcBef>
                <a:spcAft>
                  <a:spcPts val="0"/>
                </a:spcAft>
              </a:pPr>
              <a:endParaRPr kumimoji="0" lang="zh-TW" altLang="en-US" sz="1200" b="1" u="none" dirty="0">
                <a:solidFill>
                  <a:prstClr val="white"/>
                </a:solidFill>
                <a:latin typeface="微軟正黑體" pitchFamily="34" charset="-120"/>
                <a:ea typeface="微軟正黑體" pitchFamily="34" charset="-120"/>
              </a:endParaRPr>
            </a:p>
          </p:txBody>
        </p:sp>
        <p:sp>
          <p:nvSpPr>
            <p:cNvPr id="56" name="文字方塊 55"/>
            <p:cNvSpPr txBox="1"/>
            <p:nvPr/>
          </p:nvSpPr>
          <p:spPr>
            <a:xfrm>
              <a:off x="3990832" y="3206218"/>
              <a:ext cx="1854616" cy="600024"/>
            </a:xfrm>
            <a:prstGeom prst="rect">
              <a:avLst/>
            </a:prstGeom>
            <a:noFill/>
          </p:spPr>
          <p:txBody>
            <a:bodyPr wrap="none" rtlCol="0">
              <a:spAutoFit/>
            </a:bodyPr>
            <a:lstStyle>
              <a:defPPr>
                <a:defRPr lang="zh-TW"/>
              </a:defPPr>
              <a:lvl1pPr marL="171416" indent="-171416">
                <a:buFont typeface="Arial" panose="020B0604020202020204" pitchFamily="34" charset="0"/>
                <a:buChar char="•"/>
                <a:defRPr sz="1100" b="1">
                  <a:solidFill>
                    <a:prstClr val="black"/>
                  </a:solidFill>
                  <a:latin typeface="微軟正黑體" panose="020B0604030504040204" pitchFamily="34" charset="-120"/>
                  <a:ea typeface="微軟正黑體" panose="020B0604030504040204" pitchFamily="34" charset="-120"/>
                </a:defRPr>
              </a:lvl1pPr>
            </a:lstStyle>
            <a:p>
              <a:pPr fontAlgn="auto">
                <a:spcBef>
                  <a:spcPts val="0"/>
                </a:spcBef>
                <a:spcAft>
                  <a:spcPts val="0"/>
                </a:spcAft>
              </a:pPr>
              <a:r>
                <a:rPr kumimoji="0" lang="zh-TW" altLang="en-US" u="none" dirty="0"/>
                <a:t>每月間接費用分攤結果</a:t>
              </a:r>
              <a:endParaRPr kumimoji="0" lang="en-US" altLang="zh-TW" u="none" dirty="0"/>
            </a:p>
            <a:p>
              <a:pPr fontAlgn="auto">
                <a:spcBef>
                  <a:spcPts val="0"/>
                </a:spcBef>
                <a:spcAft>
                  <a:spcPts val="0"/>
                </a:spcAft>
              </a:pPr>
              <a:endParaRPr kumimoji="0" lang="en-US" altLang="zh-TW" u="none" dirty="0"/>
            </a:p>
            <a:p>
              <a:pPr fontAlgn="auto">
                <a:spcBef>
                  <a:spcPts val="0"/>
                </a:spcBef>
                <a:spcAft>
                  <a:spcPts val="0"/>
                </a:spcAft>
              </a:pPr>
              <a:endParaRPr kumimoji="0" lang="en-US" altLang="zh-TW" u="none" dirty="0"/>
            </a:p>
          </p:txBody>
        </p:sp>
      </p:grpSp>
      <p:sp>
        <p:nvSpPr>
          <p:cNvPr id="59" name="矩形 58"/>
          <p:cNvSpPr/>
          <p:nvPr/>
        </p:nvSpPr>
        <p:spPr>
          <a:xfrm>
            <a:off x="5978680" y="4145645"/>
            <a:ext cx="2602226" cy="1618900"/>
          </a:xfrm>
          <a:prstGeom prst="rect">
            <a:avLst/>
          </a:prstGeom>
          <a:solidFill>
            <a:srgbClr val="D9D9D9">
              <a:alpha val="69804"/>
            </a:srgbClr>
          </a:solidFill>
          <a:ln>
            <a:solidFill>
              <a:schemeClr val="bg1">
                <a:lumMod val="50000"/>
              </a:schemeClr>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Tree>
    <p:extLst>
      <p:ext uri="{BB962C8B-B14F-4D97-AF65-F5344CB8AC3E}">
        <p14:creationId xmlns:p14="http://schemas.microsoft.com/office/powerpoint/2010/main" val="6144502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圓角矩形 54"/>
          <p:cNvSpPr/>
          <p:nvPr/>
        </p:nvSpPr>
        <p:spPr>
          <a:xfrm>
            <a:off x="721895" y="2301654"/>
            <a:ext cx="987038" cy="4262774"/>
          </a:xfrm>
          <a:prstGeom prst="roundRect">
            <a:avLst/>
          </a:prstGeom>
          <a:noFill/>
          <a:ln w="19050">
            <a:solidFill>
              <a:schemeClr val="accent2"/>
            </a:solidFill>
            <a:prstDash val="dash"/>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2" name="圓角矩形 1"/>
          <p:cNvSpPr/>
          <p:nvPr/>
        </p:nvSpPr>
        <p:spPr>
          <a:xfrm>
            <a:off x="6372200" y="4178072"/>
            <a:ext cx="2448272" cy="1539127"/>
          </a:xfrm>
          <a:prstGeom prst="roundRect">
            <a:avLst/>
          </a:prstGeom>
          <a:noFill/>
          <a:ln w="19050">
            <a:solidFill>
              <a:schemeClr val="bg1">
                <a:lumMod val="85000"/>
              </a:schemeClr>
            </a:solidFill>
            <a:prstDash val="dash"/>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34" name="向右箭號 33"/>
          <p:cNvSpPr/>
          <p:nvPr/>
        </p:nvSpPr>
        <p:spPr>
          <a:xfrm rot="16200000">
            <a:off x="7534518" y="3256611"/>
            <a:ext cx="460330" cy="336674"/>
          </a:xfrm>
          <a:prstGeom prst="rightArrow">
            <a:avLst/>
          </a:prstGeom>
          <a:solidFill>
            <a:schemeClr val="bg1">
              <a:lumMod val="85000"/>
            </a:schemeClr>
          </a:solidFill>
          <a:ln w="19050">
            <a:solidFill>
              <a:schemeClr val="bg1"/>
            </a:solidFill>
          </a:ln>
          <a:effectLst/>
        </p:spPr>
        <p:txBody>
          <a:bodyPr vert="eaVert" wrap="square" lIns="0" tIns="0" rIns="0" bIns="0" rtlCol="0" anchor="t">
            <a:noAutofit/>
          </a:bodyPr>
          <a:lstStyle/>
          <a:p>
            <a:pPr algn="ctr"/>
            <a:endParaRPr lang="zh-TW" altLang="en-US" sz="1100" b="1" u="none" dirty="0">
              <a:solidFill>
                <a:prstClr val="white"/>
              </a:solidFill>
              <a:latin typeface="微軟正黑體" pitchFamily="34" charset="-120"/>
              <a:ea typeface="微軟正黑體" pitchFamily="34" charset="-120"/>
            </a:endParaRPr>
          </a:p>
        </p:txBody>
      </p:sp>
      <p:sp>
        <p:nvSpPr>
          <p:cNvPr id="19" name="向右箭號 18"/>
          <p:cNvSpPr/>
          <p:nvPr/>
        </p:nvSpPr>
        <p:spPr>
          <a:xfrm>
            <a:off x="1708933" y="3285778"/>
            <a:ext cx="472676" cy="360040"/>
          </a:xfrm>
          <a:prstGeom prst="rightArrow">
            <a:avLst/>
          </a:prstGeom>
          <a:solidFill>
            <a:schemeClr val="bg1">
              <a:lumMod val="85000"/>
            </a:schemeClr>
          </a:solidFill>
          <a:ln w="19050">
            <a:solidFill>
              <a:schemeClr val="bg1"/>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20" name="左-右雙向箭號 19"/>
          <p:cNvSpPr/>
          <p:nvPr/>
        </p:nvSpPr>
        <p:spPr>
          <a:xfrm>
            <a:off x="1699522" y="5662043"/>
            <a:ext cx="471335" cy="360040"/>
          </a:xfrm>
          <a:prstGeom prst="leftRightArrow">
            <a:avLst/>
          </a:prstGeom>
          <a:solidFill>
            <a:schemeClr val="bg1">
              <a:lumMod val="85000"/>
            </a:schemeClr>
          </a:solidFill>
          <a:ln w="19050">
            <a:solidFill>
              <a:schemeClr val="bg1"/>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11" name="矩形 10"/>
          <p:cNvSpPr/>
          <p:nvPr/>
        </p:nvSpPr>
        <p:spPr>
          <a:xfrm>
            <a:off x="6516216" y="2452017"/>
            <a:ext cx="2160240" cy="530422"/>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r>
              <a:rPr lang="zh-TW" altLang="en-US" sz="1400" b="1" u="none" dirty="0">
                <a:solidFill>
                  <a:prstClr val="white"/>
                </a:solidFill>
                <a:latin typeface="微軟正黑體" pitchFamily="34" charset="-120"/>
                <a:ea typeface="微軟正黑體" pitchFamily="34" charset="-120"/>
              </a:rPr>
              <a:t>會計資訊系統</a:t>
            </a:r>
          </a:p>
        </p:txBody>
      </p:sp>
      <p:sp>
        <p:nvSpPr>
          <p:cNvPr id="27" name="矩形 26"/>
          <p:cNvSpPr/>
          <p:nvPr/>
        </p:nvSpPr>
        <p:spPr>
          <a:xfrm>
            <a:off x="6228184" y="1954890"/>
            <a:ext cx="2736304" cy="1206526"/>
          </a:xfrm>
          <a:prstGeom prst="rect">
            <a:avLst/>
          </a:prstGeom>
          <a:noFill/>
          <a:ln w="19050">
            <a:solidFill>
              <a:schemeClr val="bg1">
                <a:lumMod val="85000"/>
              </a:schemeClr>
            </a:solidFill>
          </a:ln>
          <a:effectLst/>
        </p:spPr>
        <p:txBody>
          <a:bodyPr wrap="square" lIns="0" tIns="0" rIns="0" bIns="0" rtlCol="0" anchor="ctr">
            <a:noAutofit/>
          </a:bodyPr>
          <a:lstStyle/>
          <a:p>
            <a:pPr algn="ctr"/>
            <a:endParaRPr lang="zh-TW" altLang="en-US" sz="1600" b="1" u="none" dirty="0">
              <a:solidFill>
                <a:prstClr val="black"/>
              </a:solidFill>
              <a:latin typeface="微軟正黑體" pitchFamily="34" charset="-120"/>
              <a:ea typeface="微軟正黑體" pitchFamily="34" charset="-120"/>
            </a:endParaRPr>
          </a:p>
        </p:txBody>
      </p:sp>
      <p:sp>
        <p:nvSpPr>
          <p:cNvPr id="116" name="矩形 115"/>
          <p:cNvSpPr/>
          <p:nvPr/>
        </p:nvSpPr>
        <p:spPr>
          <a:xfrm>
            <a:off x="6220564" y="1942290"/>
            <a:ext cx="2736304" cy="381871"/>
          </a:xfrm>
          <a:prstGeom prst="rect">
            <a:avLst/>
          </a:prstGeom>
          <a:solidFill>
            <a:schemeClr val="bg1">
              <a:lumMod val="85000"/>
            </a:schemeClr>
          </a:solidFill>
          <a:ln w="19050">
            <a:no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endParaRPr kumimoji="0" lang="zh-TW" altLang="en-US" sz="1800" b="1" u="none" dirty="0">
              <a:solidFill>
                <a:prstClr val="white"/>
              </a:solidFill>
              <a:latin typeface="微軟正黑體" panose="020B0604030504040204" pitchFamily="34" charset="-120"/>
              <a:ea typeface="微軟正黑體" panose="020B0604030504040204" pitchFamily="34" charset="-120"/>
            </a:endParaRPr>
          </a:p>
        </p:txBody>
      </p:sp>
      <p:sp>
        <p:nvSpPr>
          <p:cNvPr id="32" name="橢圓 31"/>
          <p:cNvSpPr/>
          <p:nvPr/>
        </p:nvSpPr>
        <p:spPr>
          <a:xfrm>
            <a:off x="6372200" y="2488444"/>
            <a:ext cx="360000" cy="360040"/>
          </a:xfrm>
          <a:prstGeom prst="ellipse">
            <a:avLst/>
          </a:prstGeom>
          <a:solidFill>
            <a:schemeClr val="bg1">
              <a:lumMod val="85000"/>
            </a:schemeClr>
          </a:solidFill>
          <a:ln w="19050">
            <a:solidFill>
              <a:sysClr val="window" lastClr="FFFFFF"/>
            </a:solid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6</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3" name="文字方塊 2"/>
          <p:cNvSpPr txBox="1"/>
          <p:nvPr/>
        </p:nvSpPr>
        <p:spPr>
          <a:xfrm>
            <a:off x="7020271" y="1937084"/>
            <a:ext cx="1107996" cy="369418"/>
          </a:xfrm>
          <a:prstGeom prst="rect">
            <a:avLst/>
          </a:prstGeom>
          <a:noFill/>
        </p:spPr>
        <p:txBody>
          <a:bodyPr wrap="none" rtlCol="0">
            <a:spAutoFit/>
          </a:bodyPr>
          <a:lstStyle/>
          <a:p>
            <a:r>
              <a:rPr lang="zh-TW" altLang="en-US" sz="1800" b="1" u="none" dirty="0">
                <a:solidFill>
                  <a:prstClr val="white"/>
                </a:solidFill>
                <a:latin typeface="微軟正黑體" panose="020B0604030504040204" pitchFamily="34" charset="-120"/>
                <a:ea typeface="微軟正黑體" panose="020B0604030504040204" pitchFamily="34" charset="-120"/>
              </a:rPr>
              <a:t>會計部門</a:t>
            </a:r>
            <a:endParaRPr lang="zh-TW" altLang="en-US" sz="2000" b="1" u="none" dirty="0">
              <a:solidFill>
                <a:prstClr val="white"/>
              </a:solidFill>
              <a:latin typeface="微軟正黑體" panose="020B0604030504040204" pitchFamily="34" charset="-120"/>
              <a:ea typeface="微軟正黑體" panose="020B0604030504040204" pitchFamily="34" charset="-120"/>
            </a:endParaRPr>
          </a:p>
        </p:txBody>
      </p:sp>
      <p:sp>
        <p:nvSpPr>
          <p:cNvPr id="9" name="矩形 8"/>
          <p:cNvSpPr/>
          <p:nvPr/>
        </p:nvSpPr>
        <p:spPr>
          <a:xfrm>
            <a:off x="6228184" y="3691493"/>
            <a:ext cx="2736304" cy="2916031"/>
          </a:xfrm>
          <a:prstGeom prst="rect">
            <a:avLst/>
          </a:prstGeom>
          <a:noFill/>
          <a:ln w="19050">
            <a:solidFill>
              <a:schemeClr val="bg1">
                <a:lumMod val="85000"/>
              </a:schemeClr>
            </a:solidFill>
          </a:ln>
          <a:effectLst/>
        </p:spPr>
        <p:txBody>
          <a:bodyPr wrap="square" lIns="0" tIns="0" rIns="0" bIns="0" rtlCol="0" anchor="ctr">
            <a:noAutofit/>
          </a:bodyPr>
          <a:lstStyle/>
          <a:p>
            <a:pPr algn="ctr"/>
            <a:endParaRPr lang="zh-TW" altLang="en-US" sz="1600" b="1" u="none" dirty="0">
              <a:solidFill>
                <a:prstClr val="black"/>
              </a:solidFill>
              <a:latin typeface="微軟正黑體" pitchFamily="34" charset="-120"/>
              <a:ea typeface="微軟正黑體" pitchFamily="34" charset="-120"/>
            </a:endParaRPr>
          </a:p>
        </p:txBody>
      </p:sp>
      <p:sp>
        <p:nvSpPr>
          <p:cNvPr id="15" name="矩形 14"/>
          <p:cNvSpPr/>
          <p:nvPr/>
        </p:nvSpPr>
        <p:spPr>
          <a:xfrm>
            <a:off x="6516215" y="4331549"/>
            <a:ext cx="2160240" cy="567143"/>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r>
              <a:rPr lang="en-US" altLang="zh-TW" sz="1400" b="1" u="none" dirty="0">
                <a:solidFill>
                  <a:prstClr val="white"/>
                </a:solidFill>
                <a:latin typeface="微軟正黑體" pitchFamily="34" charset="-120"/>
                <a:ea typeface="微軟正黑體" pitchFamily="34" charset="-120"/>
              </a:rPr>
              <a:t>Prophet PRD/IDR</a:t>
            </a:r>
          </a:p>
          <a:p>
            <a:pPr algn="ctr"/>
            <a:r>
              <a:rPr lang="en-US" altLang="zh-TW" sz="1400" b="1" u="none" dirty="0">
                <a:solidFill>
                  <a:prstClr val="white"/>
                </a:solidFill>
                <a:latin typeface="微軟正黑體" pitchFamily="34" charset="-120"/>
                <a:ea typeface="微軟正黑體" pitchFamily="34" charset="-120"/>
              </a:rPr>
              <a:t>(</a:t>
            </a:r>
            <a:r>
              <a:rPr lang="zh-TW" altLang="en-US" sz="1400" b="1" u="none" dirty="0">
                <a:solidFill>
                  <a:prstClr val="white"/>
                </a:solidFill>
                <a:latin typeface="微軟正黑體" pitchFamily="34" charset="-120"/>
                <a:ea typeface="微軟正黑體" pitchFamily="34" charset="-120"/>
              </a:rPr>
              <a:t>儲存單元</a:t>
            </a:r>
            <a:r>
              <a:rPr lang="en-US" altLang="zh-TW" sz="1400" b="1" u="none" dirty="0">
                <a:solidFill>
                  <a:prstClr val="white"/>
                </a:solidFill>
                <a:latin typeface="微軟正黑體" pitchFamily="34" charset="-120"/>
                <a:ea typeface="微軟正黑體" pitchFamily="34" charset="-120"/>
              </a:rPr>
              <a:t>)</a:t>
            </a:r>
            <a:endParaRPr lang="zh-TW" altLang="en-US" sz="1400" b="1" u="none" dirty="0">
              <a:solidFill>
                <a:prstClr val="white"/>
              </a:solidFill>
              <a:latin typeface="微軟正黑體" pitchFamily="34" charset="-120"/>
              <a:ea typeface="微軟正黑體" pitchFamily="34" charset="-120"/>
            </a:endParaRPr>
          </a:p>
        </p:txBody>
      </p:sp>
      <p:sp>
        <p:nvSpPr>
          <p:cNvPr id="16" name="矩形 15"/>
          <p:cNvSpPr/>
          <p:nvPr/>
        </p:nvSpPr>
        <p:spPr>
          <a:xfrm>
            <a:off x="6516215" y="5042708"/>
            <a:ext cx="2160240" cy="504056"/>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r>
              <a:rPr lang="en-US" altLang="zh-TW" sz="1400" b="1" u="none" dirty="0">
                <a:solidFill>
                  <a:prstClr val="white"/>
                </a:solidFill>
                <a:latin typeface="微軟正黑體" pitchFamily="34" charset="-120"/>
                <a:ea typeface="微軟正黑體" pitchFamily="34" charset="-120"/>
              </a:rPr>
              <a:t>IFRS17 </a:t>
            </a:r>
          </a:p>
          <a:p>
            <a:pPr algn="ctr"/>
            <a:r>
              <a:rPr lang="zh-TW" altLang="en-US" sz="1400" b="1" u="none" dirty="0">
                <a:solidFill>
                  <a:prstClr val="white"/>
                </a:solidFill>
                <a:latin typeface="微軟正黑體" pitchFamily="34" charset="-120"/>
                <a:ea typeface="微軟正黑體" pitchFamily="34" charset="-120"/>
              </a:rPr>
              <a:t>計算引擎</a:t>
            </a:r>
            <a:endParaRPr lang="en-US" altLang="zh-TW" sz="1400" b="1" u="none" dirty="0">
              <a:solidFill>
                <a:prstClr val="white"/>
              </a:solidFill>
              <a:latin typeface="微軟正黑體" pitchFamily="34" charset="-120"/>
              <a:ea typeface="微軟正黑體" pitchFamily="34" charset="-120"/>
            </a:endParaRPr>
          </a:p>
        </p:txBody>
      </p:sp>
      <p:sp>
        <p:nvSpPr>
          <p:cNvPr id="35" name="矩形 34"/>
          <p:cNvSpPr/>
          <p:nvPr/>
        </p:nvSpPr>
        <p:spPr>
          <a:xfrm>
            <a:off x="6516215" y="5815403"/>
            <a:ext cx="2160240" cy="648073"/>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r>
              <a:rPr lang="en-US" altLang="zh-TW" sz="1400" b="1" u="none" dirty="0">
                <a:solidFill>
                  <a:prstClr val="white"/>
                </a:solidFill>
                <a:latin typeface="微軟正黑體" pitchFamily="34" charset="-120"/>
                <a:ea typeface="微軟正黑體" pitchFamily="34" charset="-120"/>
              </a:rPr>
              <a:t>Prophet </a:t>
            </a:r>
            <a:r>
              <a:rPr lang="zh-TW" altLang="en-US" sz="1400" b="1" u="none" dirty="0">
                <a:solidFill>
                  <a:prstClr val="white"/>
                </a:solidFill>
                <a:latin typeface="微軟正黑體" pitchFamily="34" charset="-120"/>
                <a:ea typeface="微軟正黑體" pitchFamily="34" charset="-120"/>
              </a:rPr>
              <a:t>精算模型</a:t>
            </a:r>
            <a:r>
              <a:rPr lang="en-US" altLang="zh-TW" sz="1400" b="1" u="none" dirty="0">
                <a:solidFill>
                  <a:prstClr val="white"/>
                </a:solidFill>
                <a:latin typeface="微軟正黑體" pitchFamily="34" charset="-120"/>
                <a:ea typeface="微軟正黑體" pitchFamily="34" charset="-120"/>
              </a:rPr>
              <a:t>  </a:t>
            </a:r>
          </a:p>
        </p:txBody>
      </p:sp>
      <p:sp>
        <p:nvSpPr>
          <p:cNvPr id="117" name="矩形 116"/>
          <p:cNvSpPr/>
          <p:nvPr/>
        </p:nvSpPr>
        <p:spPr>
          <a:xfrm>
            <a:off x="6241084" y="3701333"/>
            <a:ext cx="2715805" cy="381871"/>
          </a:xfrm>
          <a:prstGeom prst="rect">
            <a:avLst/>
          </a:prstGeom>
          <a:solidFill>
            <a:schemeClr val="bg1">
              <a:lumMod val="85000"/>
            </a:schemeClr>
          </a:solidFill>
          <a:ln w="19050">
            <a:no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endParaRPr kumimoji="0" lang="zh-TW" altLang="en-US" sz="1800" b="1" u="none" dirty="0">
              <a:solidFill>
                <a:prstClr val="white"/>
              </a:solidFill>
              <a:latin typeface="微軟正黑體" panose="020B0604030504040204" pitchFamily="34" charset="-120"/>
              <a:ea typeface="微軟正黑體" panose="020B0604030504040204" pitchFamily="34" charset="-120"/>
            </a:endParaRPr>
          </a:p>
        </p:txBody>
      </p:sp>
      <p:sp>
        <p:nvSpPr>
          <p:cNvPr id="24" name="文字方塊 23"/>
          <p:cNvSpPr txBox="1"/>
          <p:nvPr/>
        </p:nvSpPr>
        <p:spPr>
          <a:xfrm>
            <a:off x="7020272" y="3697229"/>
            <a:ext cx="1165704" cy="369418"/>
          </a:xfrm>
          <a:prstGeom prst="rect">
            <a:avLst/>
          </a:prstGeom>
          <a:noFill/>
          <a:ln>
            <a:noFill/>
          </a:ln>
        </p:spPr>
        <p:txBody>
          <a:bodyPr wrap="none" rtlCol="0">
            <a:spAutoFit/>
          </a:bodyPr>
          <a:lstStyle/>
          <a:p>
            <a:r>
              <a:rPr lang="zh-TW" altLang="en-US" sz="1800" b="1" u="none" dirty="0">
                <a:solidFill>
                  <a:prstClr val="white"/>
                </a:solidFill>
                <a:latin typeface="微軟正黑體" panose="020B0604030504040204" pitchFamily="34" charset="-120"/>
                <a:ea typeface="微軟正黑體" panose="020B0604030504040204" pitchFamily="34" charset="-120"/>
              </a:rPr>
              <a:t> 精算部門</a:t>
            </a:r>
          </a:p>
        </p:txBody>
      </p:sp>
      <p:sp>
        <p:nvSpPr>
          <p:cNvPr id="31" name="橢圓 30"/>
          <p:cNvSpPr/>
          <p:nvPr/>
        </p:nvSpPr>
        <p:spPr>
          <a:xfrm>
            <a:off x="6372200" y="5815434"/>
            <a:ext cx="360000" cy="360040"/>
          </a:xfrm>
          <a:prstGeom prst="ellipse">
            <a:avLst/>
          </a:prstGeom>
          <a:solidFill>
            <a:schemeClr val="bg1">
              <a:lumMod val="85000"/>
            </a:schemeClr>
          </a:solidFill>
          <a:ln w="19050">
            <a:solidFill>
              <a:sysClr val="window" lastClr="FFFFFF"/>
            </a:solid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4</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45" name="橢圓 44"/>
          <p:cNvSpPr/>
          <p:nvPr/>
        </p:nvSpPr>
        <p:spPr>
          <a:xfrm>
            <a:off x="6345284" y="4151529"/>
            <a:ext cx="360000" cy="360040"/>
          </a:xfrm>
          <a:prstGeom prst="ellipse">
            <a:avLst/>
          </a:prstGeom>
          <a:solidFill>
            <a:schemeClr val="bg1">
              <a:lumMod val="85000"/>
            </a:schemeClr>
          </a:solidFill>
          <a:ln w="19050">
            <a:solidFill>
              <a:sysClr val="window" lastClr="FFFFFF"/>
            </a:solid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5</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10" name="矩形 9"/>
          <p:cNvSpPr/>
          <p:nvPr/>
        </p:nvSpPr>
        <p:spPr>
          <a:xfrm>
            <a:off x="603952" y="1945587"/>
            <a:ext cx="3548361" cy="4652608"/>
          </a:xfrm>
          <a:prstGeom prst="rect">
            <a:avLst/>
          </a:prstGeom>
          <a:noFill/>
          <a:ln w="19050">
            <a:solidFill>
              <a:srgbClr val="404040"/>
            </a:solidFill>
          </a:ln>
          <a:effectLst/>
        </p:spPr>
        <p:txBody>
          <a:bodyPr wrap="square" lIns="0" tIns="0" rIns="0" bIns="0" rtlCol="0" anchor="ctr">
            <a:noAutofit/>
          </a:bodyPr>
          <a:lstStyle/>
          <a:p>
            <a:pPr algn="ctr"/>
            <a:endParaRPr lang="zh-TW" altLang="en-US" sz="1600" b="1" u="none" dirty="0">
              <a:solidFill>
                <a:prstClr val="black"/>
              </a:solidFill>
              <a:latin typeface="微軟正黑體" pitchFamily="34" charset="-120"/>
              <a:ea typeface="微軟正黑體" pitchFamily="34" charset="-120"/>
            </a:endParaRPr>
          </a:p>
        </p:txBody>
      </p:sp>
      <p:sp>
        <p:nvSpPr>
          <p:cNvPr id="6" name="矩形 5"/>
          <p:cNvSpPr/>
          <p:nvPr/>
        </p:nvSpPr>
        <p:spPr>
          <a:xfrm>
            <a:off x="819964" y="5327177"/>
            <a:ext cx="792088" cy="1152595"/>
          </a:xfrm>
          <a:prstGeom prst="rect">
            <a:avLst/>
          </a:prstGeom>
          <a:solidFill>
            <a:srgbClr val="C0504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費用</a:t>
            </a: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系統</a:t>
            </a: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endParaRPr kumimoji="0" lang="zh-TW" altLang="en-US" sz="1600" b="1" u="none" dirty="0">
              <a:solidFill>
                <a:prstClr val="white"/>
              </a:solidFill>
              <a:latin typeface="微軟正黑體" pitchFamily="34" charset="-120"/>
              <a:ea typeface="微軟正黑體" pitchFamily="34" charset="-120"/>
            </a:endParaRPr>
          </a:p>
        </p:txBody>
      </p:sp>
      <p:sp>
        <p:nvSpPr>
          <p:cNvPr id="5" name="矩形 4"/>
          <p:cNvSpPr/>
          <p:nvPr/>
        </p:nvSpPr>
        <p:spPr>
          <a:xfrm>
            <a:off x="819964" y="2379681"/>
            <a:ext cx="792088" cy="2778362"/>
          </a:xfrm>
          <a:prstGeom prst="rect">
            <a:avLst/>
          </a:prstGeom>
          <a:solidFill>
            <a:srgbClr val="C0504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核心</a:t>
            </a: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系統</a:t>
            </a:r>
          </a:p>
        </p:txBody>
      </p:sp>
      <p:sp>
        <p:nvSpPr>
          <p:cNvPr id="119" name="矩形 118"/>
          <p:cNvSpPr/>
          <p:nvPr/>
        </p:nvSpPr>
        <p:spPr>
          <a:xfrm>
            <a:off x="603941" y="1946752"/>
            <a:ext cx="3548360" cy="381871"/>
          </a:xfrm>
          <a:prstGeom prst="rect">
            <a:avLst/>
          </a:prstGeom>
          <a:solidFill>
            <a:srgbClr val="0095CD"/>
          </a:solidFill>
          <a:ln w="19050">
            <a:noFill/>
            <a:round/>
            <a:headEnd/>
            <a:tailEnd/>
          </a:ln>
        </p:spPr>
        <p:txBody>
          <a:bodyPr vert="horz" wrap="square" lIns="68564" tIns="34282" rIns="68564" bIns="34282" numCol="1" anchor="ctr" anchorCtr="0" compatLnSpc="1">
            <a:prstTxWarp prst="textNoShape">
              <a:avLst/>
            </a:prstTxWarp>
          </a:bodyPr>
          <a:lstStyle/>
          <a:p>
            <a:pPr algn="ctr" fontAlgn="auto">
              <a:spcBef>
                <a:spcPts val="0"/>
              </a:spcBef>
              <a:spcAft>
                <a:spcPts val="0"/>
              </a:spcAft>
            </a:pPr>
            <a:r>
              <a:rPr kumimoji="0" lang="zh-TW" altLang="en-US" sz="1800" b="1" u="none" dirty="0">
                <a:solidFill>
                  <a:prstClr val="white"/>
                </a:solidFill>
                <a:latin typeface="微軟正黑體" panose="020B0604030504040204" pitchFamily="34" charset="-120"/>
                <a:ea typeface="微軟正黑體" panose="020B0604030504040204" pitchFamily="34" charset="-120"/>
              </a:rPr>
              <a:t>資訊部門</a:t>
            </a:r>
          </a:p>
        </p:txBody>
      </p:sp>
      <p:sp>
        <p:nvSpPr>
          <p:cNvPr id="29" name="橢圓 28"/>
          <p:cNvSpPr/>
          <p:nvPr/>
        </p:nvSpPr>
        <p:spPr>
          <a:xfrm>
            <a:off x="675988" y="2479150"/>
            <a:ext cx="360000" cy="360040"/>
          </a:xfrm>
          <a:prstGeom prst="ellipse">
            <a:avLst/>
          </a:prstGeom>
          <a:solidFill>
            <a:schemeClr val="tx2"/>
          </a:solidFill>
          <a:ln w="19050">
            <a:solidFill>
              <a:sysClr val="window" lastClr="FFFFFF"/>
            </a:solid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1</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49" name="向右箭號 48"/>
          <p:cNvSpPr/>
          <p:nvPr/>
        </p:nvSpPr>
        <p:spPr>
          <a:xfrm>
            <a:off x="1699506" y="2257593"/>
            <a:ext cx="4507443" cy="446198"/>
          </a:xfrm>
          <a:prstGeom prst="rightArrow">
            <a:avLst/>
          </a:prstGeom>
          <a:solidFill>
            <a:schemeClr val="bg1">
              <a:lumMod val="85000"/>
            </a:schemeClr>
          </a:solidFill>
          <a:ln w="19050">
            <a:solidFill>
              <a:schemeClr val="bg1"/>
            </a:solidFill>
          </a:ln>
          <a:effectLst/>
        </p:spPr>
        <p:txBody>
          <a:bodyPr wrap="square" lIns="0" tIns="0" rIns="0" bIns="0" rtlCol="0" anchor="ctr">
            <a:noAutofit/>
          </a:bodyPr>
          <a:lstStyle/>
          <a:p>
            <a:pPr algn="ctr"/>
            <a:r>
              <a:rPr lang="zh-TW" altLang="en-US" sz="1200" b="1" u="none" dirty="0">
                <a:solidFill>
                  <a:prstClr val="white"/>
                </a:solidFill>
                <a:latin typeface="微軟正黑體" pitchFamily="34" charset="-120"/>
                <a:ea typeface="微軟正黑體" pitchFamily="34" charset="-120"/>
              </a:rPr>
              <a:t>每日帳務 及 費用資料</a:t>
            </a:r>
          </a:p>
        </p:txBody>
      </p:sp>
      <p:sp>
        <p:nvSpPr>
          <p:cNvPr id="64" name="矩形 63"/>
          <p:cNvSpPr/>
          <p:nvPr/>
        </p:nvSpPr>
        <p:spPr bwMode="auto">
          <a:xfrm>
            <a:off x="251520" y="765622"/>
            <a:ext cx="8640000" cy="936000"/>
          </a:xfrm>
          <a:prstGeom prst="rect">
            <a:avLst/>
          </a:prstGeom>
          <a:solidFill>
            <a:schemeClr val="bg1">
              <a:lumMod val="95000"/>
            </a:schemeClr>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358775" indent="-358775" algn="just" defTabSz="266700">
              <a:spcBef>
                <a:spcPts val="0"/>
              </a:spcBef>
              <a:spcAft>
                <a:spcPts val="0"/>
              </a:spcAft>
              <a:buClr>
                <a:srgbClr val="C00000"/>
              </a:buClr>
              <a:buFont typeface="+mj-lt"/>
              <a:buAutoNum type="arabicParenR"/>
            </a:pPr>
            <a:r>
              <a:rPr lang="zh-TW" altLang="en-US" sz="1800" b="1" u="none" dirty="0">
                <a:solidFill>
                  <a:prstClr val="black"/>
                </a:solidFill>
                <a:latin typeface="微軟正黑體" pitchFamily="34" charset="-120"/>
                <a:ea typeface="微軟正黑體"/>
              </a:rPr>
              <a:t>配合</a:t>
            </a:r>
            <a:r>
              <a:rPr lang="en-US" altLang="zh-TW" sz="1800" b="1" u="none" dirty="0">
                <a:solidFill>
                  <a:prstClr val="black"/>
                </a:solidFill>
                <a:latin typeface="微軟正黑體" pitchFamily="34" charset="-120"/>
                <a:ea typeface="微軟正黑體"/>
              </a:rPr>
              <a:t>IFRS17</a:t>
            </a:r>
            <a:r>
              <a:rPr lang="zh-TW" altLang="en-US" sz="1800" b="1" u="none" dirty="0">
                <a:solidFill>
                  <a:prstClr val="black"/>
                </a:solidFill>
                <a:latin typeface="微軟正黑體" pitchFamily="34" charset="-120"/>
                <a:ea typeface="微軟正黑體"/>
              </a:rPr>
              <a:t>準則要求，核心系統需產出所要求之資料顆粒細緻度，如：投資組成成分拆分</a:t>
            </a:r>
            <a:endParaRPr lang="en-US" altLang="zh-TW" sz="1800" b="1" u="none" dirty="0">
              <a:solidFill>
                <a:prstClr val="black"/>
              </a:solidFill>
              <a:latin typeface="微軟正黑體" pitchFamily="34" charset="-120"/>
              <a:ea typeface="微軟正黑體"/>
            </a:endParaRPr>
          </a:p>
          <a:p>
            <a:pPr marL="358775" indent="-358775" algn="just" defTabSz="266700">
              <a:spcBef>
                <a:spcPts val="0"/>
              </a:spcBef>
              <a:spcAft>
                <a:spcPts val="0"/>
              </a:spcAft>
              <a:buClr>
                <a:srgbClr val="C00000"/>
              </a:buClr>
              <a:buFont typeface="+mj-lt"/>
              <a:buAutoNum type="arabicParenR"/>
            </a:pPr>
            <a:r>
              <a:rPr lang="zh-TW" altLang="en-US" sz="1800" b="1" u="none" dirty="0">
                <a:solidFill>
                  <a:prstClr val="black"/>
                </a:solidFill>
                <a:latin typeface="微軟正黑體" pitchFamily="34" charset="-120"/>
                <a:ea typeface="微軟正黑體"/>
              </a:rPr>
              <a:t>以並存兩套帳方式進行，以減少因系統異動對現行作業之影響</a:t>
            </a:r>
            <a:endParaRPr lang="en-US" altLang="zh-TW" sz="1800" b="1" u="none" dirty="0">
              <a:solidFill>
                <a:prstClr val="black"/>
              </a:solidFill>
              <a:latin typeface="微軟正黑體" pitchFamily="34" charset="-120"/>
              <a:ea typeface="微軟正黑體"/>
            </a:endParaRPr>
          </a:p>
        </p:txBody>
      </p:sp>
      <p:sp>
        <p:nvSpPr>
          <p:cNvPr id="36" name="矩形 35"/>
          <p:cNvSpPr/>
          <p:nvPr/>
        </p:nvSpPr>
        <p:spPr>
          <a:xfrm>
            <a:off x="819980" y="4549797"/>
            <a:ext cx="784765" cy="608189"/>
          </a:xfrm>
          <a:prstGeom prst="rect">
            <a:avLst/>
          </a:prstGeom>
          <a:solidFill>
            <a:srgbClr val="C0504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決算環境</a:t>
            </a:r>
          </a:p>
        </p:txBody>
      </p:sp>
      <p:sp>
        <p:nvSpPr>
          <p:cNvPr id="37" name="橢圓 36"/>
          <p:cNvSpPr/>
          <p:nvPr/>
        </p:nvSpPr>
        <p:spPr>
          <a:xfrm>
            <a:off x="657134" y="5302004"/>
            <a:ext cx="360000" cy="360040"/>
          </a:xfrm>
          <a:prstGeom prst="ellipse">
            <a:avLst/>
          </a:prstGeom>
          <a:solidFill>
            <a:schemeClr val="tx2"/>
          </a:solidFill>
          <a:ln w="19050">
            <a:solidFill>
              <a:sysClr val="window" lastClr="FFFFFF"/>
            </a:solid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2</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41" name="矩形 40"/>
          <p:cNvSpPr/>
          <p:nvPr/>
        </p:nvSpPr>
        <p:spPr>
          <a:xfrm>
            <a:off x="2260124" y="2717271"/>
            <a:ext cx="1584176" cy="3724029"/>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r>
              <a:rPr lang="en-US" altLang="zh-TW" sz="1400" b="1" u="none" dirty="0">
                <a:solidFill>
                  <a:prstClr val="white"/>
                </a:solidFill>
                <a:latin typeface="微軟正黑體" pitchFamily="34" charset="-120"/>
                <a:ea typeface="微軟正黑體" pitchFamily="34" charset="-120"/>
              </a:rPr>
              <a:t>IFRS17</a:t>
            </a:r>
          </a:p>
          <a:p>
            <a:pPr algn="ctr"/>
            <a:r>
              <a:rPr lang="en-US" altLang="zh-TW" sz="1400" b="1" u="none" dirty="0">
                <a:solidFill>
                  <a:prstClr val="white"/>
                </a:solidFill>
                <a:latin typeface="微軟正黑體" pitchFamily="34" charset="-120"/>
                <a:ea typeface="微軟正黑體" pitchFamily="34" charset="-120"/>
              </a:rPr>
              <a:t>Data Hub</a:t>
            </a:r>
          </a:p>
        </p:txBody>
      </p:sp>
      <p:sp>
        <p:nvSpPr>
          <p:cNvPr id="43" name="橢圓 42"/>
          <p:cNvSpPr/>
          <p:nvPr/>
        </p:nvSpPr>
        <p:spPr>
          <a:xfrm>
            <a:off x="2116108" y="2490377"/>
            <a:ext cx="360000" cy="360040"/>
          </a:xfrm>
          <a:prstGeom prst="ellipse">
            <a:avLst/>
          </a:prstGeom>
          <a:solidFill>
            <a:schemeClr val="bg1">
              <a:lumMod val="85000"/>
            </a:schemeClr>
          </a:solidFill>
          <a:ln w="19050">
            <a:solidFill>
              <a:sysClr val="window" lastClr="FFFFFF"/>
            </a:solid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3</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25" name="向右箭號 24"/>
          <p:cNvSpPr/>
          <p:nvPr/>
        </p:nvSpPr>
        <p:spPr>
          <a:xfrm flipH="1">
            <a:off x="3700284" y="2676951"/>
            <a:ext cx="2376264" cy="474106"/>
          </a:xfrm>
          <a:prstGeom prst="rightArrow">
            <a:avLst/>
          </a:prstGeom>
          <a:solidFill>
            <a:schemeClr val="bg1">
              <a:lumMod val="85000"/>
            </a:schemeClr>
          </a:solidFill>
          <a:ln w="19050">
            <a:solidFill>
              <a:schemeClr val="bg1"/>
            </a:solidFill>
          </a:ln>
          <a:effectLst/>
        </p:spPr>
        <p:txBody>
          <a:bodyPr wrap="square" lIns="0" tIns="0" rIns="0" bIns="0" rtlCol="0" anchor="ctr">
            <a:noAutofit/>
          </a:bodyPr>
          <a:lstStyle/>
          <a:p>
            <a:pPr algn="ctr"/>
            <a:endParaRPr lang="zh-TW" altLang="en-US" sz="1100" b="1" u="none" dirty="0">
              <a:solidFill>
                <a:prstClr val="white"/>
              </a:solidFill>
              <a:latin typeface="微軟正黑體" pitchFamily="34" charset="-120"/>
              <a:ea typeface="微軟正黑體" pitchFamily="34" charset="-120"/>
            </a:endParaRPr>
          </a:p>
        </p:txBody>
      </p:sp>
      <p:sp>
        <p:nvSpPr>
          <p:cNvPr id="65" name="向右箭號 64"/>
          <p:cNvSpPr/>
          <p:nvPr/>
        </p:nvSpPr>
        <p:spPr>
          <a:xfrm>
            <a:off x="3700304" y="2951882"/>
            <a:ext cx="2421799" cy="474106"/>
          </a:xfrm>
          <a:prstGeom prst="rightArrow">
            <a:avLst/>
          </a:prstGeom>
          <a:solidFill>
            <a:schemeClr val="bg1">
              <a:lumMod val="85000"/>
            </a:schemeClr>
          </a:solidFill>
          <a:ln w="19050">
            <a:solidFill>
              <a:schemeClr val="bg1"/>
            </a:solidFill>
          </a:ln>
          <a:effectLst/>
        </p:spPr>
        <p:txBody>
          <a:bodyPr wrap="square" lIns="0" tIns="0" rIns="0" bIns="0" rtlCol="0" anchor="ctr">
            <a:noAutofit/>
          </a:bodyPr>
          <a:lstStyle/>
          <a:p>
            <a:pPr algn="ctr"/>
            <a:endParaRPr lang="zh-TW" altLang="en-US" sz="1100" b="1" u="none" dirty="0">
              <a:solidFill>
                <a:prstClr val="white"/>
              </a:solidFill>
              <a:latin typeface="微軟正黑體" pitchFamily="34" charset="-120"/>
              <a:ea typeface="微軟正黑體" pitchFamily="34" charset="-120"/>
            </a:endParaRPr>
          </a:p>
        </p:txBody>
      </p:sp>
      <p:sp>
        <p:nvSpPr>
          <p:cNvPr id="63" name="向右箭號 62"/>
          <p:cNvSpPr/>
          <p:nvPr/>
        </p:nvSpPr>
        <p:spPr>
          <a:xfrm>
            <a:off x="3700284" y="5086316"/>
            <a:ext cx="2376264" cy="474106"/>
          </a:xfrm>
          <a:prstGeom prst="rightArrow">
            <a:avLst/>
          </a:prstGeom>
          <a:solidFill>
            <a:schemeClr val="bg1">
              <a:lumMod val="85000"/>
            </a:schemeClr>
          </a:solidFill>
          <a:ln w="19050">
            <a:solidFill>
              <a:schemeClr val="bg1"/>
            </a:solidFill>
          </a:ln>
          <a:effectLst/>
        </p:spPr>
        <p:txBody>
          <a:bodyPr wrap="square" lIns="0" tIns="0" rIns="0" bIns="0" rtlCol="0" anchor="ctr">
            <a:noAutofit/>
          </a:bodyPr>
          <a:lstStyle/>
          <a:p>
            <a:pPr algn="ctr"/>
            <a:endParaRPr lang="zh-TW" altLang="en-US" sz="1100" b="1" u="none" dirty="0">
              <a:solidFill>
                <a:prstClr val="white"/>
              </a:solidFill>
              <a:latin typeface="微軟正黑體" pitchFamily="34" charset="-120"/>
              <a:ea typeface="微軟正黑體" pitchFamily="34" charset="-120"/>
            </a:endParaRPr>
          </a:p>
        </p:txBody>
      </p:sp>
      <p:sp>
        <p:nvSpPr>
          <p:cNvPr id="46" name="矩形 45"/>
          <p:cNvSpPr/>
          <p:nvPr/>
        </p:nvSpPr>
        <p:spPr>
          <a:xfrm>
            <a:off x="46812" y="5950218"/>
            <a:ext cx="503292" cy="228278"/>
          </a:xfrm>
          <a:prstGeom prst="rect">
            <a:avLst/>
          </a:prstGeom>
          <a:solidFill>
            <a:schemeClr val="tx1">
              <a:lumMod val="50000"/>
              <a:lumOff val="50000"/>
            </a:schemeClr>
          </a:solidFill>
          <a:ln>
            <a:noFill/>
          </a:ln>
          <a:effectLst/>
        </p:spPr>
        <p:txBody>
          <a:bodyPr wrap="square" lIns="0" tIns="0" rIns="0" bIns="0" rtlCol="0" anchor="ctr">
            <a:noAutofit/>
          </a:bodyPr>
          <a:lstStyle/>
          <a:p>
            <a:pPr algn="ctr"/>
            <a:r>
              <a:rPr lang="zh-TW" altLang="en-US" sz="800" b="1" u="none" dirty="0">
                <a:solidFill>
                  <a:prstClr val="white"/>
                </a:solidFill>
                <a:latin typeface="微軟正黑體" pitchFamily="34" charset="-120"/>
                <a:ea typeface="微軟正黑體" pitchFamily="34" charset="-120"/>
              </a:rPr>
              <a:t>既有系統</a:t>
            </a:r>
          </a:p>
        </p:txBody>
      </p:sp>
      <p:sp>
        <p:nvSpPr>
          <p:cNvPr id="7" name="矩形圖說文字 6"/>
          <p:cNvSpPr/>
          <p:nvPr/>
        </p:nvSpPr>
        <p:spPr>
          <a:xfrm>
            <a:off x="1945298" y="1868629"/>
            <a:ext cx="7019217" cy="4801599"/>
          </a:xfrm>
          <a:prstGeom prst="wedgeRectCallout">
            <a:avLst>
              <a:gd name="adj1" fmla="val -56915"/>
              <a:gd name="adj2" fmla="val -20772"/>
            </a:avLst>
          </a:prstGeom>
          <a:solidFill>
            <a:schemeClr val="bg1"/>
          </a:solidFill>
          <a:ln w="28575">
            <a:solidFill>
              <a:srgbClr val="C00000"/>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graphicFrame>
        <p:nvGraphicFramePr>
          <p:cNvPr id="59" name="表格 58"/>
          <p:cNvGraphicFramePr>
            <a:graphicFrameLocks noGrp="1"/>
          </p:cNvGraphicFramePr>
          <p:nvPr>
            <p:extLst>
              <p:ext uri="{D42A27DB-BD31-4B8C-83A1-F6EECF244321}">
                <p14:modId xmlns:p14="http://schemas.microsoft.com/office/powerpoint/2010/main" val="1450295160"/>
              </p:ext>
            </p:extLst>
          </p:nvPr>
        </p:nvGraphicFramePr>
        <p:xfrm>
          <a:off x="2181610" y="1926954"/>
          <a:ext cx="6638862" cy="4654876"/>
        </p:xfrm>
        <a:graphic>
          <a:graphicData uri="http://schemas.openxmlformats.org/drawingml/2006/table">
            <a:tbl>
              <a:tblPr firstRow="1" bandRow="1">
                <a:tableStyleId>{21E4AEA4-8DFA-4A89-87EB-49C32662AFE0}</a:tableStyleId>
              </a:tblPr>
              <a:tblGrid>
                <a:gridCol w="1310270">
                  <a:extLst>
                    <a:ext uri="{9D8B030D-6E8A-4147-A177-3AD203B41FA5}">
                      <a16:colId xmlns:a16="http://schemas.microsoft.com/office/drawing/2014/main" val="20000"/>
                    </a:ext>
                  </a:extLst>
                </a:gridCol>
                <a:gridCol w="3888432">
                  <a:extLst>
                    <a:ext uri="{9D8B030D-6E8A-4147-A177-3AD203B41FA5}">
                      <a16:colId xmlns:a16="http://schemas.microsoft.com/office/drawing/2014/main" val="20001"/>
                    </a:ext>
                  </a:extLst>
                </a:gridCol>
                <a:gridCol w="1440160">
                  <a:extLst>
                    <a:ext uri="{9D8B030D-6E8A-4147-A177-3AD203B41FA5}">
                      <a16:colId xmlns:a16="http://schemas.microsoft.com/office/drawing/2014/main" val="20002"/>
                    </a:ext>
                  </a:extLst>
                </a:gridCol>
              </a:tblGrid>
              <a:tr h="3383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dirty="0" smtClean="0">
                          <a:latin typeface="微軟正黑體" pitchFamily="34" charset="-120"/>
                          <a:ea typeface="微軟正黑體" pitchFamily="34" charset="-120"/>
                        </a:rPr>
                        <a:t>項目</a:t>
                      </a:r>
                      <a:endParaRPr lang="en-US" altLang="zh-TW" sz="1600" dirty="0" smtClean="0">
                        <a:latin typeface="微軟正黑體" pitchFamily="34" charset="-120"/>
                        <a:ea typeface="微軟正黑體" pitchFamily="34" charset="-120"/>
                      </a:endParaRPr>
                    </a:p>
                  </a:txBody>
                  <a:tcPr anchor="ctr">
                    <a:solidFill>
                      <a:srgbClr val="C00000"/>
                    </a:solidFill>
                  </a:tcPr>
                </a:tc>
                <a:tc>
                  <a:txBody>
                    <a:bodyPr/>
                    <a:lstStyle/>
                    <a:p>
                      <a:pPr algn="ctr"/>
                      <a:r>
                        <a:rPr lang="en-US" altLang="zh-TW" sz="1600" dirty="0" smtClean="0">
                          <a:latin typeface="微軟正黑體" pitchFamily="34" charset="-120"/>
                          <a:ea typeface="微軟正黑體" pitchFamily="34" charset="-120"/>
                        </a:rPr>
                        <a:t>IFRS17</a:t>
                      </a:r>
                      <a:r>
                        <a:rPr lang="zh-TW" altLang="en-US" sz="1600" dirty="0" smtClean="0">
                          <a:latin typeface="微軟正黑體" pitchFamily="34" charset="-120"/>
                          <a:ea typeface="微軟正黑體" pitchFamily="34" charset="-120"/>
                        </a:rPr>
                        <a:t>需求</a:t>
                      </a:r>
                      <a:endParaRPr lang="zh-TW" altLang="en-US" sz="1600" dirty="0">
                        <a:latin typeface="微軟正黑體" pitchFamily="34" charset="-120"/>
                        <a:ea typeface="微軟正黑體" pitchFamily="34" charset="-120"/>
                      </a:endParaRPr>
                    </a:p>
                  </a:txBody>
                  <a:tcPr anchor="ctr">
                    <a:solidFill>
                      <a:srgbClr val="C00000"/>
                    </a:solidFill>
                  </a:tcPr>
                </a:tc>
                <a:tc>
                  <a:txBody>
                    <a:bodyPr/>
                    <a:lstStyle/>
                    <a:p>
                      <a:pPr algn="ctr"/>
                      <a:r>
                        <a:rPr lang="zh-TW" altLang="en-US" sz="1600" dirty="0" smtClean="0">
                          <a:latin typeface="微軟正黑體" pitchFamily="34" charset="-120"/>
                          <a:ea typeface="微軟正黑體" pitchFamily="34" charset="-120"/>
                        </a:rPr>
                        <a:t>需投入資源</a:t>
                      </a:r>
                      <a:endParaRPr lang="zh-TW" altLang="en-US" sz="1600" dirty="0">
                        <a:latin typeface="微軟正黑體" pitchFamily="34" charset="-120"/>
                        <a:ea typeface="微軟正黑體" pitchFamily="34" charset="-120"/>
                      </a:endParaRPr>
                    </a:p>
                  </a:txBody>
                  <a:tcPr anchor="ctr">
                    <a:solidFill>
                      <a:srgbClr val="C00000"/>
                    </a:solidFill>
                  </a:tcPr>
                </a:tc>
                <a:extLst>
                  <a:ext uri="{0D108BD9-81ED-4DB2-BD59-A6C34878D82A}">
                    <a16:rowId xmlns:a16="http://schemas.microsoft.com/office/drawing/2014/main" val="10000"/>
                  </a:ext>
                </a:extLst>
              </a:tr>
              <a:tr h="335337">
                <a:tc>
                  <a:txBody>
                    <a:bodyPr/>
                    <a:lstStyle/>
                    <a:p>
                      <a:pPr algn="ctr"/>
                      <a:r>
                        <a:rPr lang="zh-TW" altLang="en-US" sz="1500" b="1" dirty="0" smtClean="0">
                          <a:solidFill>
                            <a:schemeClr val="tx1">
                              <a:lumMod val="65000"/>
                              <a:lumOff val="35000"/>
                            </a:schemeClr>
                          </a:solidFill>
                          <a:latin typeface="微軟正黑體" pitchFamily="34" charset="-120"/>
                          <a:ea typeface="微軟正黑體" pitchFamily="34" charset="-120"/>
                        </a:rPr>
                        <a:t>初始認列日</a:t>
                      </a:r>
                      <a:endParaRPr lang="zh-TW" altLang="en-US" sz="1500" b="1" dirty="0">
                        <a:solidFill>
                          <a:schemeClr val="tx1">
                            <a:lumMod val="65000"/>
                            <a:lumOff val="35000"/>
                          </a:schemeClr>
                        </a:solidFill>
                        <a:latin typeface="微軟正黑體" pitchFamily="34" charset="-120"/>
                        <a:ea typeface="微軟正黑體" pitchFamily="34" charset="-120"/>
                      </a:endParaRPr>
                    </a:p>
                  </a:txBody>
                  <a:tcPr anchor="ctr">
                    <a:lnB w="28575" cap="flat" cmpd="sng" algn="ctr">
                      <a:solidFill>
                        <a:srgbClr val="C00000"/>
                      </a:solidFill>
                      <a:prstDash val="sysDot"/>
                      <a:round/>
                      <a:headEnd type="none" w="med" len="med"/>
                      <a:tailEnd type="none" w="med" len="med"/>
                    </a:lnB>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500" b="1" dirty="0" smtClean="0">
                          <a:solidFill>
                            <a:schemeClr val="tx1">
                              <a:lumMod val="65000"/>
                              <a:lumOff val="35000"/>
                            </a:schemeClr>
                          </a:solidFill>
                          <a:latin typeface="微軟正黑體" pitchFamily="34" charset="-120"/>
                          <a:ea typeface="微軟正黑體" pitchFamily="34" charset="-120"/>
                        </a:rPr>
                        <a:t>收費與保障開始日孰早者</a:t>
                      </a:r>
                      <a:endParaRPr lang="en-US" altLang="zh-TW" sz="1500" b="1" dirty="0" smtClean="0">
                        <a:solidFill>
                          <a:schemeClr val="tx1">
                            <a:lumMod val="65000"/>
                            <a:lumOff val="35000"/>
                          </a:schemeClr>
                        </a:solidFill>
                        <a:latin typeface="微軟正黑體" pitchFamily="34" charset="-120"/>
                        <a:ea typeface="微軟正黑體" pitchFamily="34" charset="-120"/>
                      </a:endParaRPr>
                    </a:p>
                  </a:txBody>
                  <a:tcPr anchor="ctr">
                    <a:lnB w="28575" cap="flat" cmpd="sng" algn="ctr">
                      <a:solidFill>
                        <a:srgbClr val="C00000"/>
                      </a:solidFill>
                      <a:prstDash val="sysDot"/>
                      <a:round/>
                      <a:headEnd type="none" w="med" len="med"/>
                      <a:tailEnd type="none" w="med" len="med"/>
                    </a:lnB>
                    <a:solidFill>
                      <a:schemeClr val="bg1"/>
                    </a:solidFill>
                  </a:tcPr>
                </a:tc>
                <a:tc>
                  <a:txBody>
                    <a:bodyPr/>
                    <a:lstStyle/>
                    <a:p>
                      <a:pPr algn="ctr"/>
                      <a:endParaRPr lang="zh-TW" altLang="en-US" sz="1600" b="1" dirty="0">
                        <a:solidFill>
                          <a:schemeClr val="tx1">
                            <a:lumMod val="65000"/>
                            <a:lumOff val="35000"/>
                          </a:schemeClr>
                        </a:solidFill>
                        <a:latin typeface="微軟正黑體" pitchFamily="34" charset="-120"/>
                        <a:ea typeface="微軟正黑體" pitchFamily="34" charset="-120"/>
                      </a:endParaRPr>
                    </a:p>
                  </a:txBody>
                  <a:tcPr anchor="ctr">
                    <a:lnB w="28575" cap="flat" cmpd="sng" algn="ctr">
                      <a:solidFill>
                        <a:srgbClr val="C00000"/>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777399">
                <a:tc>
                  <a:txBody>
                    <a:bodyPr/>
                    <a:lstStyle/>
                    <a:p>
                      <a:pPr algn="ctr"/>
                      <a:r>
                        <a:rPr lang="zh-TW" altLang="en-US" sz="1500" b="1" dirty="0" smtClean="0">
                          <a:solidFill>
                            <a:schemeClr val="tx1">
                              <a:lumMod val="65000"/>
                              <a:lumOff val="35000"/>
                            </a:schemeClr>
                          </a:solidFill>
                          <a:latin typeface="微軟正黑體" pitchFamily="34" charset="-120"/>
                          <a:ea typeface="微軟正黑體" pitchFamily="34" charset="-120"/>
                        </a:rPr>
                        <a:t>合約修改</a:t>
                      </a:r>
                      <a:endParaRPr lang="zh-TW" altLang="en-US" sz="1500" b="1" dirty="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algn="l"/>
                      <a:r>
                        <a:rPr lang="zh-TW" altLang="en-US" sz="1500" b="1" dirty="0" smtClean="0">
                          <a:solidFill>
                            <a:schemeClr val="tx1">
                              <a:lumMod val="65000"/>
                              <a:lumOff val="35000"/>
                            </a:schemeClr>
                          </a:solidFill>
                          <a:latin typeface="微軟正黑體" pitchFamily="34" charset="-120"/>
                          <a:ea typeface="微軟正黑體" pitchFamily="34" charset="-120"/>
                        </a:rPr>
                        <a:t>若契變行為影響到現金流，且造成合約邊界重大變化、分組分群改變與衡量模型的改變，即須進行合約除列再認列</a:t>
                      </a:r>
                      <a:endParaRPr lang="zh-TW" altLang="en-US" sz="1500" b="1" dirty="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algn="ctr"/>
                      <a:endParaRPr lang="zh-TW" altLang="en-US" sz="1600" b="1" dirty="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351029">
                <a:tc>
                  <a:txBody>
                    <a:bodyPr/>
                    <a:lstStyle/>
                    <a:p>
                      <a:pPr marL="0" algn="ctr" defTabSz="914400" rtl="0" eaLnBrk="1" latinLnBrk="0" hangingPunct="1"/>
                      <a:r>
                        <a:rPr lang="zh-TW" altLang="en-US" sz="1500" b="1" kern="1200" dirty="0" smtClean="0">
                          <a:solidFill>
                            <a:schemeClr val="tx1">
                              <a:lumMod val="65000"/>
                              <a:lumOff val="35000"/>
                            </a:schemeClr>
                          </a:solidFill>
                          <a:latin typeface="微軟正黑體" pitchFamily="34" charset="-120"/>
                          <a:ea typeface="微軟正黑體" pitchFamily="34" charset="-120"/>
                          <a:cs typeface="+mn-cs"/>
                        </a:rPr>
                        <a:t>再保險</a:t>
                      </a:r>
                      <a:endParaRPr lang="zh-TW" altLang="en-US" sz="1500" b="1" kern="1200" dirty="0">
                        <a:solidFill>
                          <a:schemeClr val="tx1">
                            <a:lumMod val="65000"/>
                            <a:lumOff val="35000"/>
                          </a:schemeClr>
                        </a:solidFill>
                        <a:latin typeface="微軟正黑體" pitchFamily="34" charset="-120"/>
                        <a:ea typeface="微軟正黑體" pitchFamily="34" charset="-120"/>
                        <a:cs typeface="+mn-cs"/>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algn="l"/>
                      <a:r>
                        <a:rPr lang="zh-TW" altLang="en-US" sz="1500" b="1" dirty="0" smtClean="0">
                          <a:solidFill>
                            <a:schemeClr val="tx1">
                              <a:lumMod val="65000"/>
                              <a:lumOff val="35000"/>
                            </a:schemeClr>
                          </a:solidFill>
                          <a:latin typeface="微軟正黑體" pitchFamily="34" charset="-120"/>
                          <a:ea typeface="微軟正黑體" pitchFamily="34" charset="-120"/>
                        </a:rPr>
                        <a:t>提供再保合約資料以產出再保現金流</a:t>
                      </a:r>
                      <a:endParaRPr lang="zh-TW" altLang="en-US" sz="1500" b="1" dirty="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algn="ctr"/>
                      <a:endParaRPr lang="zh-TW" altLang="en-US" sz="1600" b="1" dirty="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r h="576000">
                <a:tc>
                  <a:txBody>
                    <a:bodyPr/>
                    <a:lstStyle/>
                    <a:p>
                      <a:pPr algn="ctr"/>
                      <a:r>
                        <a:rPr lang="zh-TW" altLang="en-US" sz="1500" b="1" dirty="0" smtClean="0">
                          <a:solidFill>
                            <a:schemeClr val="tx1">
                              <a:lumMod val="65000"/>
                              <a:lumOff val="35000"/>
                            </a:schemeClr>
                          </a:solidFill>
                          <a:latin typeface="微軟正黑體" pitchFamily="34" charset="-120"/>
                          <a:ea typeface="微軟正黑體" pitchFamily="34" charset="-120"/>
                        </a:rPr>
                        <a:t>實際</a:t>
                      </a:r>
                      <a:endParaRPr lang="en-US" altLang="zh-TW" sz="1500" b="1" dirty="0" smtClean="0">
                        <a:solidFill>
                          <a:schemeClr val="tx1">
                            <a:lumMod val="65000"/>
                            <a:lumOff val="35000"/>
                          </a:schemeClr>
                        </a:solidFill>
                        <a:latin typeface="微軟正黑體" pitchFamily="34" charset="-120"/>
                        <a:ea typeface="微軟正黑體" pitchFamily="34" charset="-120"/>
                      </a:endParaRPr>
                    </a:p>
                    <a:p>
                      <a:pPr algn="ctr"/>
                      <a:r>
                        <a:rPr lang="zh-TW" altLang="en-US" sz="1500" b="1" dirty="0" smtClean="0">
                          <a:solidFill>
                            <a:schemeClr val="tx1">
                              <a:lumMod val="65000"/>
                              <a:lumOff val="35000"/>
                            </a:schemeClr>
                          </a:solidFill>
                          <a:latin typeface="微軟正黑體" pitchFamily="34" charset="-120"/>
                          <a:ea typeface="微軟正黑體" pitchFamily="34" charset="-120"/>
                        </a:rPr>
                        <a:t>現金流</a:t>
                      </a:r>
                      <a:endParaRPr lang="en-US" altLang="zh-TW" sz="1500" b="1" dirty="0" smtClean="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algn="l"/>
                      <a:r>
                        <a:rPr lang="zh-TW" altLang="en-US" sz="1500" b="1" dirty="0" smtClean="0">
                          <a:solidFill>
                            <a:schemeClr val="tx1">
                              <a:lumMod val="65000"/>
                              <a:lumOff val="35000"/>
                            </a:schemeClr>
                          </a:solidFill>
                          <a:latin typeface="微軟正黑體" pitchFamily="34" charset="-120"/>
                          <a:ea typeface="微軟正黑體" pitchFamily="34" charset="-120"/>
                        </a:rPr>
                        <a:t>以實際交易的現流調整精算模型之預期數</a:t>
                      </a:r>
                      <a:endParaRPr lang="zh-TW" altLang="en-US" sz="1500" b="1" dirty="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algn="ctr"/>
                      <a:endParaRPr lang="zh-TW" altLang="en-US" sz="1600" b="1" dirty="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extLst>
                  <a:ext uri="{0D108BD9-81ED-4DB2-BD59-A6C34878D82A}">
                    <a16:rowId xmlns:a16="http://schemas.microsoft.com/office/drawing/2014/main" val="10004"/>
                  </a:ext>
                </a:extLst>
              </a:tr>
              <a:tr h="548746">
                <a:tc>
                  <a:txBody>
                    <a:bodyPr/>
                    <a:lstStyle/>
                    <a:p>
                      <a:pPr algn="ctr"/>
                      <a:r>
                        <a:rPr lang="zh-TW" altLang="en-US" sz="1500" b="1" dirty="0" smtClean="0">
                          <a:solidFill>
                            <a:schemeClr val="tx1">
                              <a:lumMod val="65000"/>
                              <a:lumOff val="35000"/>
                            </a:schemeClr>
                          </a:solidFill>
                          <a:latin typeface="微軟正黑體" pitchFamily="34" charset="-120"/>
                          <a:ea typeface="微軟正黑體" pitchFamily="34" charset="-120"/>
                        </a:rPr>
                        <a:t>兩套帳</a:t>
                      </a:r>
                      <a:endParaRPr lang="en-US" altLang="zh-TW" sz="1500" b="1" dirty="0" smtClean="0">
                        <a:solidFill>
                          <a:schemeClr val="tx1">
                            <a:lumMod val="65000"/>
                            <a:lumOff val="35000"/>
                          </a:schemeClr>
                        </a:solidFill>
                        <a:latin typeface="微軟正黑體" pitchFamily="34" charset="-120"/>
                        <a:ea typeface="微軟正黑體" pitchFamily="34" charset="-120"/>
                      </a:endParaRPr>
                    </a:p>
                    <a:p>
                      <a:pPr algn="ctr"/>
                      <a:r>
                        <a:rPr lang="zh-TW" altLang="en-US" sz="1500" b="1" dirty="0" smtClean="0">
                          <a:solidFill>
                            <a:schemeClr val="tx1">
                              <a:lumMod val="65000"/>
                              <a:lumOff val="35000"/>
                            </a:schemeClr>
                          </a:solidFill>
                          <a:latin typeface="微軟正黑體" pitchFamily="34" charset="-120"/>
                          <a:ea typeface="微軟正黑體" pitchFamily="34" charset="-120"/>
                        </a:rPr>
                        <a:t>分流</a:t>
                      </a:r>
                      <a:endParaRPr lang="zh-TW" altLang="en-US" sz="1500" b="1" dirty="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algn="l"/>
                      <a:r>
                        <a:rPr lang="zh-TW" altLang="en-US" sz="1500" b="1" dirty="0" smtClean="0">
                          <a:solidFill>
                            <a:schemeClr val="tx1">
                              <a:lumMod val="65000"/>
                              <a:lumOff val="35000"/>
                            </a:schemeClr>
                          </a:solidFill>
                          <a:latin typeface="微軟正黑體" pitchFamily="34" charset="-120"/>
                          <a:ea typeface="微軟正黑體" pitchFamily="34" charset="-120"/>
                        </a:rPr>
                        <a:t>系統中以兩套帳並行方式，同時產生</a:t>
                      </a:r>
                      <a:r>
                        <a:rPr lang="en-US" altLang="zh-TW" sz="1500" b="1" dirty="0" smtClean="0">
                          <a:solidFill>
                            <a:schemeClr val="tx1">
                              <a:lumMod val="65000"/>
                              <a:lumOff val="35000"/>
                            </a:schemeClr>
                          </a:solidFill>
                          <a:latin typeface="微軟正黑體" pitchFamily="34" charset="-120"/>
                          <a:ea typeface="微軟正黑體" pitchFamily="34" charset="-120"/>
                        </a:rPr>
                        <a:t>IFRS17</a:t>
                      </a:r>
                      <a:r>
                        <a:rPr lang="zh-TW" altLang="en-US" sz="1500" b="1" dirty="0" smtClean="0">
                          <a:solidFill>
                            <a:schemeClr val="tx1">
                              <a:lumMod val="65000"/>
                              <a:lumOff val="35000"/>
                            </a:schemeClr>
                          </a:solidFill>
                          <a:latin typeface="微軟正黑體" pitchFamily="34" charset="-120"/>
                          <a:ea typeface="微軟正黑體" pitchFamily="34" charset="-120"/>
                        </a:rPr>
                        <a:t>與</a:t>
                      </a:r>
                      <a:r>
                        <a:rPr lang="en-US" altLang="zh-TW" sz="1500" b="1" dirty="0" smtClean="0">
                          <a:solidFill>
                            <a:schemeClr val="tx1">
                              <a:lumMod val="65000"/>
                              <a:lumOff val="35000"/>
                            </a:schemeClr>
                          </a:solidFill>
                          <a:latin typeface="微軟正黑體" pitchFamily="34" charset="-120"/>
                          <a:ea typeface="微軟正黑體" pitchFamily="34" charset="-120"/>
                        </a:rPr>
                        <a:t>4</a:t>
                      </a:r>
                      <a:r>
                        <a:rPr lang="zh-TW" altLang="en-US" sz="1500" b="1" dirty="0" smtClean="0">
                          <a:solidFill>
                            <a:schemeClr val="tx1">
                              <a:lumMod val="65000"/>
                              <a:lumOff val="35000"/>
                            </a:schemeClr>
                          </a:solidFill>
                          <a:latin typeface="微軟正黑體" pitchFamily="34" charset="-120"/>
                          <a:ea typeface="微軟正黑體" pitchFamily="34" charset="-120"/>
                        </a:rPr>
                        <a:t>的會計相關資料</a:t>
                      </a:r>
                      <a:endParaRPr lang="zh-TW" altLang="en-US" sz="1500" b="1" dirty="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algn="ctr"/>
                      <a:endParaRPr lang="zh-TW" altLang="en-US" sz="1600" b="1" dirty="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extLst>
                  <a:ext uri="{0D108BD9-81ED-4DB2-BD59-A6C34878D82A}">
                    <a16:rowId xmlns:a16="http://schemas.microsoft.com/office/drawing/2014/main" val="10005"/>
                  </a:ext>
                </a:extLst>
              </a:tr>
              <a:tr h="576000">
                <a:tc>
                  <a:txBody>
                    <a:bodyPr/>
                    <a:lstStyle/>
                    <a:p>
                      <a:pPr marL="0" algn="ctr" defTabSz="914400" rtl="0" eaLnBrk="1" latinLnBrk="0" hangingPunct="1"/>
                      <a:r>
                        <a:rPr lang="zh-TW" altLang="en-US" sz="1500" b="1" kern="1200" dirty="0" smtClean="0">
                          <a:solidFill>
                            <a:schemeClr val="tx1">
                              <a:lumMod val="65000"/>
                              <a:lumOff val="35000"/>
                            </a:schemeClr>
                          </a:solidFill>
                          <a:latin typeface="微軟正黑體" pitchFamily="34" charset="-120"/>
                          <a:ea typeface="微軟正黑體" pitchFamily="34" charset="-120"/>
                          <a:cs typeface="+mn-cs"/>
                        </a:rPr>
                        <a:t>投資組成</a:t>
                      </a:r>
                      <a:endParaRPr lang="en-US" altLang="zh-TW" sz="1500" b="1" kern="1200" dirty="0" smtClean="0">
                        <a:solidFill>
                          <a:schemeClr val="tx1">
                            <a:lumMod val="65000"/>
                            <a:lumOff val="35000"/>
                          </a:schemeClr>
                        </a:solidFill>
                        <a:latin typeface="微軟正黑體" pitchFamily="34" charset="-120"/>
                        <a:ea typeface="微軟正黑體" pitchFamily="34" charset="-120"/>
                        <a:cs typeface="+mn-cs"/>
                      </a:endParaRPr>
                    </a:p>
                    <a:p>
                      <a:pPr marL="0" algn="ctr" defTabSz="914400" rtl="0" eaLnBrk="1" latinLnBrk="0" hangingPunct="1"/>
                      <a:r>
                        <a:rPr lang="zh-TW" altLang="en-US" sz="1500" b="1" kern="1200" dirty="0" smtClean="0">
                          <a:solidFill>
                            <a:schemeClr val="tx1">
                              <a:lumMod val="65000"/>
                              <a:lumOff val="35000"/>
                            </a:schemeClr>
                          </a:solidFill>
                          <a:latin typeface="微軟正黑體" pitchFamily="34" charset="-120"/>
                          <a:ea typeface="微軟正黑體" pitchFamily="34" charset="-120"/>
                          <a:cs typeface="+mn-cs"/>
                        </a:rPr>
                        <a:t>成分拆分</a:t>
                      </a:r>
                      <a:endParaRPr lang="zh-TW" altLang="en-US" sz="1500" b="1" kern="1200" dirty="0">
                        <a:solidFill>
                          <a:schemeClr val="tx1">
                            <a:lumMod val="65000"/>
                            <a:lumOff val="35000"/>
                          </a:schemeClr>
                        </a:solidFill>
                        <a:latin typeface="微軟正黑體" pitchFamily="34" charset="-120"/>
                        <a:ea typeface="微軟正黑體" pitchFamily="34" charset="-120"/>
                        <a:cs typeface="+mn-cs"/>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marL="0" algn="l" defTabSz="914400" rtl="0" eaLnBrk="1" latinLnBrk="0" hangingPunct="1"/>
                      <a:r>
                        <a:rPr lang="zh-TW" altLang="en-US" sz="1500" b="1" kern="1200" dirty="0" smtClean="0">
                          <a:solidFill>
                            <a:schemeClr val="tx1">
                              <a:lumMod val="65000"/>
                              <a:lumOff val="35000"/>
                            </a:schemeClr>
                          </a:solidFill>
                          <a:latin typeface="微軟正黑體" pitchFamily="34" charset="-120"/>
                          <a:ea typeface="微軟正黑體" pitchFamily="34" charset="-120"/>
                          <a:cs typeface="+mn-cs"/>
                        </a:rPr>
                        <a:t>理賠給付時應拆分投資組成成分與保險成分，並以不同的會計科目記錄</a:t>
                      </a:r>
                      <a:endParaRPr lang="zh-TW" altLang="en-US" sz="1500" b="1" kern="1200" dirty="0">
                        <a:solidFill>
                          <a:schemeClr val="tx1">
                            <a:lumMod val="65000"/>
                            <a:lumOff val="35000"/>
                          </a:schemeClr>
                        </a:solidFill>
                        <a:latin typeface="微軟正黑體" pitchFamily="34" charset="-120"/>
                        <a:ea typeface="微軟正黑體" pitchFamily="34" charset="-120"/>
                        <a:cs typeface="+mn-cs"/>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endParaRPr lang="zh-TW" altLang="en-US" sz="1900" dirty="0"/>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extLst>
                  <a:ext uri="{0D108BD9-81ED-4DB2-BD59-A6C34878D82A}">
                    <a16:rowId xmlns:a16="http://schemas.microsoft.com/office/drawing/2014/main" val="10006"/>
                  </a:ext>
                </a:extLst>
              </a:tr>
              <a:tr h="576000">
                <a:tc>
                  <a:txBody>
                    <a:bodyPr/>
                    <a:lstStyle/>
                    <a:p>
                      <a:pPr marL="0" algn="ctr" defTabSz="914400" rtl="0" eaLnBrk="1" latinLnBrk="0" hangingPunct="1"/>
                      <a:r>
                        <a:rPr lang="zh-TW" altLang="en-US" sz="1500" b="1" kern="1200" dirty="0" smtClean="0">
                          <a:solidFill>
                            <a:schemeClr val="tx1">
                              <a:lumMod val="65000"/>
                              <a:lumOff val="35000"/>
                            </a:schemeClr>
                          </a:solidFill>
                          <a:latin typeface="微軟正黑體" pitchFamily="34" charset="-120"/>
                          <a:ea typeface="微軟正黑體" pitchFamily="34" charset="-120"/>
                          <a:cs typeface="+mn-cs"/>
                        </a:rPr>
                        <a:t>保單貸款</a:t>
                      </a:r>
                      <a:endParaRPr lang="en-US" altLang="zh-TW" sz="1500" b="1" kern="1200" dirty="0" smtClean="0">
                        <a:solidFill>
                          <a:schemeClr val="tx1">
                            <a:lumMod val="65000"/>
                            <a:lumOff val="35000"/>
                          </a:schemeClr>
                        </a:solidFill>
                        <a:latin typeface="微軟正黑體" pitchFamily="34" charset="-120"/>
                        <a:ea typeface="微軟正黑體" pitchFamily="34" charset="-120"/>
                        <a:cs typeface="+mn-cs"/>
                      </a:endParaRPr>
                    </a:p>
                    <a:p>
                      <a:pPr marL="0" algn="ctr" defTabSz="914400" rtl="0" eaLnBrk="1" latinLnBrk="0" hangingPunct="1"/>
                      <a:r>
                        <a:rPr lang="zh-TW" altLang="en-US" sz="1500" b="1" kern="1200" dirty="0" smtClean="0">
                          <a:solidFill>
                            <a:schemeClr val="tx1">
                              <a:lumMod val="65000"/>
                              <a:lumOff val="35000"/>
                            </a:schemeClr>
                          </a:solidFill>
                          <a:latin typeface="微軟正黑體" pitchFamily="34" charset="-120"/>
                          <a:ea typeface="微軟正黑體" pitchFamily="34" charset="-120"/>
                          <a:cs typeface="+mn-cs"/>
                        </a:rPr>
                        <a:t>列入負債項</a:t>
                      </a:r>
                      <a:endParaRPr lang="zh-TW" altLang="en-US" sz="1500" b="1" kern="1200" dirty="0">
                        <a:solidFill>
                          <a:schemeClr val="tx1">
                            <a:lumMod val="65000"/>
                            <a:lumOff val="35000"/>
                          </a:schemeClr>
                        </a:solidFill>
                        <a:latin typeface="微軟正黑體" pitchFamily="34" charset="-120"/>
                        <a:ea typeface="微軟正黑體" pitchFamily="34" charset="-120"/>
                        <a:cs typeface="+mn-cs"/>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marL="0" algn="l" defTabSz="914400" rtl="0" eaLnBrk="1" latinLnBrk="0" hangingPunct="1"/>
                      <a:r>
                        <a:rPr lang="zh-TW" altLang="en-US" sz="1500" b="1" kern="1200" dirty="0" smtClean="0">
                          <a:solidFill>
                            <a:schemeClr val="tx1">
                              <a:lumMod val="65000"/>
                              <a:lumOff val="35000"/>
                            </a:schemeClr>
                          </a:solidFill>
                          <a:latin typeface="微軟正黑體" pitchFamily="34" charset="-120"/>
                          <a:ea typeface="微軟正黑體" pitchFamily="34" charset="-120"/>
                          <a:cs typeface="+mn-cs"/>
                        </a:rPr>
                        <a:t>在</a:t>
                      </a:r>
                      <a:r>
                        <a:rPr lang="en-US" altLang="zh-TW" sz="1500" b="1" kern="1200" dirty="0" smtClean="0">
                          <a:solidFill>
                            <a:schemeClr val="tx1">
                              <a:lumMod val="65000"/>
                              <a:lumOff val="35000"/>
                            </a:schemeClr>
                          </a:solidFill>
                          <a:latin typeface="微軟正黑體" pitchFamily="34" charset="-120"/>
                          <a:ea typeface="微軟正黑體" pitchFamily="34" charset="-120"/>
                          <a:cs typeface="+mn-cs"/>
                        </a:rPr>
                        <a:t>IFRS17</a:t>
                      </a:r>
                      <a:r>
                        <a:rPr lang="zh-TW" altLang="en-US" sz="1500" b="1" kern="1200" dirty="0" smtClean="0">
                          <a:solidFill>
                            <a:schemeClr val="tx1">
                              <a:lumMod val="65000"/>
                              <a:lumOff val="35000"/>
                            </a:schemeClr>
                          </a:solidFill>
                          <a:latin typeface="微軟正黑體" pitchFamily="34" charset="-120"/>
                          <a:ea typeface="微軟正黑體" pitchFamily="34" charset="-120"/>
                          <a:cs typeface="+mn-cs"/>
                        </a:rPr>
                        <a:t>下，保單貸款金額改列入負債的收入項</a:t>
                      </a:r>
                      <a:endParaRPr lang="zh-TW" altLang="en-US" sz="1500" b="1" kern="1200" dirty="0">
                        <a:solidFill>
                          <a:schemeClr val="tx1">
                            <a:lumMod val="65000"/>
                            <a:lumOff val="35000"/>
                          </a:schemeClr>
                        </a:solidFill>
                        <a:latin typeface="微軟正黑體" pitchFamily="34" charset="-120"/>
                        <a:ea typeface="微軟正黑體" pitchFamily="34" charset="-120"/>
                        <a:cs typeface="+mn-cs"/>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endParaRPr lang="zh-TW" altLang="en-US" sz="1900" dirty="0"/>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extLst>
                  <a:ext uri="{0D108BD9-81ED-4DB2-BD59-A6C34878D82A}">
                    <a16:rowId xmlns:a16="http://schemas.microsoft.com/office/drawing/2014/main" val="10007"/>
                  </a:ext>
                </a:extLst>
              </a:tr>
              <a:tr h="576000">
                <a:tc>
                  <a:txBody>
                    <a:bodyPr/>
                    <a:lstStyle/>
                    <a:p>
                      <a:pPr algn="ctr"/>
                      <a:r>
                        <a:rPr lang="zh-TW" altLang="en-US" sz="1500" b="1" dirty="0" smtClean="0">
                          <a:solidFill>
                            <a:schemeClr val="tx1">
                              <a:lumMod val="65000"/>
                              <a:lumOff val="35000"/>
                            </a:schemeClr>
                          </a:solidFill>
                          <a:latin typeface="微軟正黑體" pitchFamily="34" charset="-120"/>
                          <a:ea typeface="微軟正黑體" pitchFamily="34" charset="-120"/>
                        </a:rPr>
                        <a:t>資訊拋接</a:t>
                      </a:r>
                      <a:endParaRPr lang="en-US" altLang="zh-TW" sz="1500" b="1" dirty="0" smtClean="0">
                        <a:solidFill>
                          <a:schemeClr val="tx1">
                            <a:lumMod val="65000"/>
                            <a:lumOff val="35000"/>
                          </a:schemeClr>
                        </a:solidFill>
                        <a:latin typeface="微軟正黑體" pitchFamily="34" charset="-120"/>
                        <a:ea typeface="微軟正黑體" pitchFamily="34" charset="-120"/>
                      </a:endParaRPr>
                    </a:p>
                    <a:p>
                      <a:pPr algn="ctr"/>
                      <a:r>
                        <a:rPr lang="zh-TW" altLang="en-US" sz="1500" b="1" dirty="0" smtClean="0">
                          <a:solidFill>
                            <a:schemeClr val="tx1">
                              <a:lumMod val="65000"/>
                              <a:lumOff val="35000"/>
                            </a:schemeClr>
                          </a:solidFill>
                          <a:latin typeface="微軟正黑體" pitchFamily="34" charset="-120"/>
                          <a:ea typeface="微軟正黑體" pitchFamily="34" charset="-120"/>
                        </a:rPr>
                        <a:t>至中介層</a:t>
                      </a:r>
                      <a:endParaRPr lang="zh-TW" altLang="en-US" sz="1500" b="1" dirty="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zh-TW" sz="1500" b="1" dirty="0" smtClean="0">
                          <a:solidFill>
                            <a:schemeClr val="tx1">
                              <a:lumMod val="65000"/>
                              <a:lumOff val="35000"/>
                            </a:schemeClr>
                          </a:solidFill>
                          <a:latin typeface="微軟正黑體" pitchFamily="34" charset="-120"/>
                          <a:ea typeface="微軟正黑體" pitchFamily="34" charset="-120"/>
                        </a:rPr>
                        <a:t>【</a:t>
                      </a:r>
                      <a:r>
                        <a:rPr lang="zh-TW" altLang="en-US" sz="1500" b="1" dirty="0" smtClean="0">
                          <a:solidFill>
                            <a:schemeClr val="tx1">
                              <a:lumMod val="65000"/>
                              <a:lumOff val="35000"/>
                            </a:schemeClr>
                          </a:solidFill>
                          <a:latin typeface="微軟正黑體" pitchFamily="34" charset="-120"/>
                          <a:ea typeface="微軟正黑體" pitchFamily="34" charset="-120"/>
                        </a:rPr>
                        <a:t>核心</a:t>
                      </a:r>
                      <a:r>
                        <a:rPr lang="en-US" altLang="zh-TW" sz="1500" b="1" dirty="0" smtClean="0">
                          <a:solidFill>
                            <a:schemeClr val="tx1">
                              <a:lumMod val="65000"/>
                              <a:lumOff val="35000"/>
                            </a:schemeClr>
                          </a:solidFill>
                          <a:latin typeface="微軟正黑體" pitchFamily="34" charset="-120"/>
                          <a:ea typeface="微軟正黑體" pitchFamily="34" charset="-120"/>
                        </a:rPr>
                        <a:t>】</a:t>
                      </a:r>
                      <a:r>
                        <a:rPr lang="zh-TW" altLang="en-US" sz="1500" b="1" dirty="0" smtClean="0">
                          <a:solidFill>
                            <a:schemeClr val="tx1">
                              <a:lumMod val="65000"/>
                              <a:lumOff val="35000"/>
                            </a:schemeClr>
                          </a:solidFill>
                          <a:latin typeface="微軟正黑體" pitchFamily="34" charset="-120"/>
                          <a:ea typeface="微軟正黑體" pitchFamily="34" charset="-120"/>
                        </a:rPr>
                        <a:t>及</a:t>
                      </a:r>
                      <a:r>
                        <a:rPr lang="en-US" altLang="zh-TW" sz="1500" b="1" dirty="0" smtClean="0">
                          <a:solidFill>
                            <a:schemeClr val="tx1">
                              <a:lumMod val="65000"/>
                              <a:lumOff val="35000"/>
                            </a:schemeClr>
                          </a:solidFill>
                          <a:latin typeface="微軟正黑體" pitchFamily="34" charset="-120"/>
                          <a:ea typeface="微軟正黑體" pitchFamily="34" charset="-120"/>
                        </a:rPr>
                        <a:t>【</a:t>
                      </a:r>
                      <a:r>
                        <a:rPr lang="zh-TW" altLang="en-US" sz="1500" b="1" dirty="0" smtClean="0">
                          <a:solidFill>
                            <a:schemeClr val="tx1">
                              <a:lumMod val="65000"/>
                              <a:lumOff val="35000"/>
                            </a:schemeClr>
                          </a:solidFill>
                          <a:latin typeface="微軟正黑體" pitchFamily="34" charset="-120"/>
                          <a:ea typeface="微軟正黑體" pitchFamily="34" charset="-120"/>
                        </a:rPr>
                        <a:t>費用系統</a:t>
                      </a:r>
                      <a:r>
                        <a:rPr lang="en-US" altLang="zh-TW" sz="1500" b="1" dirty="0" smtClean="0">
                          <a:solidFill>
                            <a:schemeClr val="tx1">
                              <a:lumMod val="65000"/>
                              <a:lumOff val="35000"/>
                            </a:schemeClr>
                          </a:solidFill>
                          <a:latin typeface="微軟正黑體" pitchFamily="34" charset="-120"/>
                          <a:ea typeface="微軟正黑體" pitchFamily="34" charset="-120"/>
                        </a:rPr>
                        <a:t>】</a:t>
                      </a:r>
                      <a:r>
                        <a:rPr lang="zh-TW" altLang="en-US" sz="1500" b="1" dirty="0" smtClean="0">
                          <a:solidFill>
                            <a:schemeClr val="tx1">
                              <a:lumMod val="65000"/>
                              <a:lumOff val="35000"/>
                            </a:schemeClr>
                          </a:solidFill>
                          <a:latin typeface="微軟正黑體" pitchFamily="34" charset="-120"/>
                          <a:ea typeface="微軟正黑體" pitchFamily="34" charset="-120"/>
                        </a:rPr>
                        <a:t>須將相關資料透過</a:t>
                      </a:r>
                      <a:r>
                        <a:rPr lang="zh-TW" altLang="en-US" sz="1500" b="1" baseline="0" dirty="0" smtClean="0">
                          <a:solidFill>
                            <a:schemeClr val="tx1">
                              <a:lumMod val="65000"/>
                              <a:lumOff val="35000"/>
                            </a:schemeClr>
                          </a:solidFill>
                          <a:latin typeface="微軟正黑體" pitchFamily="34" charset="-120"/>
                          <a:ea typeface="微軟正黑體" pitchFamily="34" charset="-120"/>
                        </a:rPr>
                        <a:t>工具傳遞至資料中介層供後續計算使用</a:t>
                      </a:r>
                      <a:endParaRPr lang="zh-TW" altLang="en-US" sz="1500" b="1" dirty="0" smtClean="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algn="ctr"/>
                      <a:endParaRPr lang="zh-TW" altLang="en-US" sz="1600" b="1" dirty="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grpSp>
        <p:nvGrpSpPr>
          <p:cNvPr id="60" name="群組 59"/>
          <p:cNvGrpSpPr>
            <a:grpSpLocks noChangeAspect="1"/>
          </p:cNvGrpSpPr>
          <p:nvPr/>
        </p:nvGrpSpPr>
        <p:grpSpPr>
          <a:xfrm>
            <a:off x="7431988" y="3815303"/>
            <a:ext cx="1382246" cy="288000"/>
            <a:chOff x="7416000" y="3573810"/>
            <a:chExt cx="1728000" cy="360040"/>
          </a:xfrm>
        </p:grpSpPr>
        <p:sp>
          <p:nvSpPr>
            <p:cNvPr id="61" name="流程圖: 替代處理程序 60"/>
            <p:cNvSpPr/>
            <p:nvPr/>
          </p:nvSpPr>
          <p:spPr>
            <a:xfrm>
              <a:off x="7416000" y="3573810"/>
              <a:ext cx="1728000" cy="360040"/>
            </a:xfrm>
            <a:prstGeom prst="flowChartAlternateProcess">
              <a:avLst/>
            </a:prstGeom>
            <a:gradFill flip="none" rotWithShape="1">
              <a:gsLst>
                <a:gs pos="0">
                  <a:srgbClr val="619428"/>
                </a:gs>
                <a:gs pos="53000">
                  <a:srgbClr val="FEDE82"/>
                </a:gs>
                <a:gs pos="100000">
                  <a:srgbClr val="FF0000"/>
                </a:gs>
              </a:gsLst>
              <a:lin ang="0" scaled="1"/>
              <a:tileRect/>
            </a:gradFill>
            <a:ln w="28575">
              <a:solidFill>
                <a:schemeClr val="bg1"/>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62" name="橢圓 61"/>
            <p:cNvSpPr/>
            <p:nvPr/>
          </p:nvSpPr>
          <p:spPr>
            <a:xfrm>
              <a:off x="8657298" y="3573810"/>
              <a:ext cx="360000" cy="360040"/>
            </a:xfrm>
            <a:prstGeom prst="ellipse">
              <a:avLst/>
            </a:prstGeom>
            <a:solidFill>
              <a:schemeClr val="bg1">
                <a:lumMod val="95000"/>
              </a:schemeClr>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grpSp>
      <p:grpSp>
        <p:nvGrpSpPr>
          <p:cNvPr id="66" name="群組 65"/>
          <p:cNvGrpSpPr>
            <a:grpSpLocks noChangeAspect="1"/>
          </p:cNvGrpSpPr>
          <p:nvPr/>
        </p:nvGrpSpPr>
        <p:grpSpPr>
          <a:xfrm>
            <a:off x="7431988" y="4911385"/>
            <a:ext cx="1382246" cy="288000"/>
            <a:chOff x="7416000" y="3573810"/>
            <a:chExt cx="1728000" cy="360040"/>
          </a:xfrm>
        </p:grpSpPr>
        <p:sp>
          <p:nvSpPr>
            <p:cNvPr id="67" name="流程圖: 替代處理程序 66"/>
            <p:cNvSpPr/>
            <p:nvPr/>
          </p:nvSpPr>
          <p:spPr>
            <a:xfrm>
              <a:off x="7416000" y="3573810"/>
              <a:ext cx="1728000" cy="360040"/>
            </a:xfrm>
            <a:prstGeom prst="flowChartAlternateProcess">
              <a:avLst/>
            </a:prstGeom>
            <a:gradFill flip="none" rotWithShape="1">
              <a:gsLst>
                <a:gs pos="0">
                  <a:srgbClr val="619428"/>
                </a:gs>
                <a:gs pos="53000">
                  <a:srgbClr val="FEDE82"/>
                </a:gs>
                <a:gs pos="100000">
                  <a:srgbClr val="FF0000"/>
                </a:gs>
              </a:gsLst>
              <a:lin ang="0" scaled="1"/>
              <a:tileRect/>
            </a:gradFill>
            <a:ln w="28575">
              <a:solidFill>
                <a:schemeClr val="bg1"/>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68" name="橢圓 67"/>
            <p:cNvSpPr/>
            <p:nvPr/>
          </p:nvSpPr>
          <p:spPr>
            <a:xfrm>
              <a:off x="8108833" y="3573810"/>
              <a:ext cx="360000" cy="360040"/>
            </a:xfrm>
            <a:prstGeom prst="ellipse">
              <a:avLst/>
            </a:prstGeom>
            <a:solidFill>
              <a:schemeClr val="bg1">
                <a:lumMod val="95000"/>
              </a:schemeClr>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grpSp>
      <p:grpSp>
        <p:nvGrpSpPr>
          <p:cNvPr id="69" name="群組 68"/>
          <p:cNvGrpSpPr>
            <a:grpSpLocks noChangeAspect="1"/>
          </p:cNvGrpSpPr>
          <p:nvPr/>
        </p:nvGrpSpPr>
        <p:grpSpPr>
          <a:xfrm>
            <a:off x="7445158" y="5496748"/>
            <a:ext cx="1382246" cy="288000"/>
            <a:chOff x="7416000" y="3573810"/>
            <a:chExt cx="1728000" cy="360040"/>
          </a:xfrm>
        </p:grpSpPr>
        <p:sp>
          <p:nvSpPr>
            <p:cNvPr id="70" name="流程圖: 替代處理程序 69"/>
            <p:cNvSpPr/>
            <p:nvPr/>
          </p:nvSpPr>
          <p:spPr>
            <a:xfrm>
              <a:off x="7416000" y="3573810"/>
              <a:ext cx="1728000" cy="360040"/>
            </a:xfrm>
            <a:prstGeom prst="flowChartAlternateProcess">
              <a:avLst/>
            </a:prstGeom>
            <a:gradFill flip="none" rotWithShape="1">
              <a:gsLst>
                <a:gs pos="0">
                  <a:srgbClr val="619428"/>
                </a:gs>
                <a:gs pos="53000">
                  <a:srgbClr val="FEDE82"/>
                </a:gs>
                <a:gs pos="100000">
                  <a:srgbClr val="FF0000"/>
                </a:gs>
              </a:gsLst>
              <a:lin ang="0" scaled="1"/>
              <a:tileRect/>
            </a:gradFill>
            <a:ln w="28575">
              <a:solidFill>
                <a:schemeClr val="bg1"/>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71" name="橢圓 70"/>
            <p:cNvSpPr/>
            <p:nvPr/>
          </p:nvSpPr>
          <p:spPr>
            <a:xfrm>
              <a:off x="7523639" y="3573810"/>
              <a:ext cx="360000" cy="360040"/>
            </a:xfrm>
            <a:prstGeom prst="ellipse">
              <a:avLst/>
            </a:prstGeom>
            <a:solidFill>
              <a:schemeClr val="bg1">
                <a:lumMod val="95000"/>
              </a:schemeClr>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grpSp>
      <p:grpSp>
        <p:nvGrpSpPr>
          <p:cNvPr id="72" name="群組 71"/>
          <p:cNvGrpSpPr>
            <a:grpSpLocks noChangeAspect="1"/>
          </p:cNvGrpSpPr>
          <p:nvPr/>
        </p:nvGrpSpPr>
        <p:grpSpPr>
          <a:xfrm>
            <a:off x="7424331" y="6084012"/>
            <a:ext cx="1382246" cy="288000"/>
            <a:chOff x="7416000" y="3573810"/>
            <a:chExt cx="1728000" cy="360040"/>
          </a:xfrm>
        </p:grpSpPr>
        <p:sp>
          <p:nvSpPr>
            <p:cNvPr id="73" name="流程圖: 替代處理程序 72"/>
            <p:cNvSpPr/>
            <p:nvPr/>
          </p:nvSpPr>
          <p:spPr>
            <a:xfrm>
              <a:off x="7416000" y="3573810"/>
              <a:ext cx="1728000" cy="360040"/>
            </a:xfrm>
            <a:prstGeom prst="flowChartAlternateProcess">
              <a:avLst/>
            </a:prstGeom>
            <a:gradFill flip="none" rotWithShape="1">
              <a:gsLst>
                <a:gs pos="0">
                  <a:srgbClr val="619428"/>
                </a:gs>
                <a:gs pos="53000">
                  <a:srgbClr val="FEDE82"/>
                </a:gs>
                <a:gs pos="100000">
                  <a:srgbClr val="FF0000"/>
                </a:gs>
              </a:gsLst>
              <a:lin ang="0" scaled="1"/>
              <a:tileRect/>
            </a:gradFill>
            <a:ln w="28575">
              <a:solidFill>
                <a:schemeClr val="bg1"/>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74" name="橢圓 73"/>
            <p:cNvSpPr/>
            <p:nvPr/>
          </p:nvSpPr>
          <p:spPr>
            <a:xfrm>
              <a:off x="7901170" y="3573810"/>
              <a:ext cx="360000" cy="360040"/>
            </a:xfrm>
            <a:prstGeom prst="ellipse">
              <a:avLst/>
            </a:prstGeom>
            <a:solidFill>
              <a:schemeClr val="bg1">
                <a:lumMod val="95000"/>
              </a:schemeClr>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grpSp>
      <p:grpSp>
        <p:nvGrpSpPr>
          <p:cNvPr id="78" name="群組 77"/>
          <p:cNvGrpSpPr>
            <a:grpSpLocks noChangeAspect="1"/>
          </p:cNvGrpSpPr>
          <p:nvPr/>
        </p:nvGrpSpPr>
        <p:grpSpPr>
          <a:xfrm>
            <a:off x="7424331" y="4353840"/>
            <a:ext cx="1382246" cy="288000"/>
            <a:chOff x="7416000" y="3573810"/>
            <a:chExt cx="1728000" cy="360040"/>
          </a:xfrm>
        </p:grpSpPr>
        <p:sp>
          <p:nvSpPr>
            <p:cNvPr id="79" name="流程圖: 替代處理程序 78"/>
            <p:cNvSpPr/>
            <p:nvPr/>
          </p:nvSpPr>
          <p:spPr>
            <a:xfrm>
              <a:off x="7416000" y="3573810"/>
              <a:ext cx="1728000" cy="360040"/>
            </a:xfrm>
            <a:prstGeom prst="flowChartAlternateProcess">
              <a:avLst/>
            </a:prstGeom>
            <a:gradFill flip="none" rotWithShape="1">
              <a:gsLst>
                <a:gs pos="0">
                  <a:srgbClr val="619428"/>
                </a:gs>
                <a:gs pos="53000">
                  <a:srgbClr val="FEDE82"/>
                </a:gs>
                <a:gs pos="100000">
                  <a:srgbClr val="FF0000"/>
                </a:gs>
              </a:gsLst>
              <a:lin ang="0" scaled="1"/>
              <a:tileRect/>
            </a:gradFill>
            <a:ln w="28575">
              <a:solidFill>
                <a:schemeClr val="bg1"/>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80" name="橢圓 79"/>
            <p:cNvSpPr/>
            <p:nvPr/>
          </p:nvSpPr>
          <p:spPr>
            <a:xfrm>
              <a:off x="8657298" y="3573810"/>
              <a:ext cx="360000" cy="360040"/>
            </a:xfrm>
            <a:prstGeom prst="ellipse">
              <a:avLst/>
            </a:prstGeom>
            <a:solidFill>
              <a:schemeClr val="bg1">
                <a:lumMod val="95000"/>
              </a:schemeClr>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grpSp>
      <p:grpSp>
        <p:nvGrpSpPr>
          <p:cNvPr id="81" name="群組 80"/>
          <p:cNvGrpSpPr>
            <a:grpSpLocks noChangeAspect="1"/>
          </p:cNvGrpSpPr>
          <p:nvPr/>
        </p:nvGrpSpPr>
        <p:grpSpPr>
          <a:xfrm>
            <a:off x="7424331" y="3357901"/>
            <a:ext cx="1382246" cy="288000"/>
            <a:chOff x="7416000" y="3573810"/>
            <a:chExt cx="1728000" cy="360040"/>
          </a:xfrm>
        </p:grpSpPr>
        <p:sp>
          <p:nvSpPr>
            <p:cNvPr id="82" name="流程圖: 替代處理程序 81"/>
            <p:cNvSpPr/>
            <p:nvPr/>
          </p:nvSpPr>
          <p:spPr>
            <a:xfrm>
              <a:off x="7416000" y="3573810"/>
              <a:ext cx="1728000" cy="360040"/>
            </a:xfrm>
            <a:prstGeom prst="flowChartAlternateProcess">
              <a:avLst/>
            </a:prstGeom>
            <a:gradFill flip="none" rotWithShape="1">
              <a:gsLst>
                <a:gs pos="0">
                  <a:srgbClr val="619428"/>
                </a:gs>
                <a:gs pos="53000">
                  <a:srgbClr val="FEDE82"/>
                </a:gs>
                <a:gs pos="100000">
                  <a:srgbClr val="FF0000"/>
                </a:gs>
              </a:gsLst>
              <a:lin ang="0" scaled="1"/>
              <a:tileRect/>
            </a:gradFill>
            <a:ln w="28575">
              <a:solidFill>
                <a:schemeClr val="bg1"/>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83" name="橢圓 82"/>
            <p:cNvSpPr/>
            <p:nvPr/>
          </p:nvSpPr>
          <p:spPr>
            <a:xfrm>
              <a:off x="8657298" y="3573810"/>
              <a:ext cx="360000" cy="360040"/>
            </a:xfrm>
            <a:prstGeom prst="ellipse">
              <a:avLst/>
            </a:prstGeom>
            <a:solidFill>
              <a:schemeClr val="bg1">
                <a:lumMod val="95000"/>
              </a:schemeClr>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grpSp>
      <p:grpSp>
        <p:nvGrpSpPr>
          <p:cNvPr id="84" name="群組 83"/>
          <p:cNvGrpSpPr>
            <a:grpSpLocks noChangeAspect="1"/>
          </p:cNvGrpSpPr>
          <p:nvPr/>
        </p:nvGrpSpPr>
        <p:grpSpPr>
          <a:xfrm>
            <a:off x="7445158" y="2781724"/>
            <a:ext cx="1382246" cy="288000"/>
            <a:chOff x="7416000" y="3573810"/>
            <a:chExt cx="1728000" cy="360040"/>
          </a:xfrm>
        </p:grpSpPr>
        <p:sp>
          <p:nvSpPr>
            <p:cNvPr id="85" name="流程圖: 替代處理程序 84"/>
            <p:cNvSpPr/>
            <p:nvPr/>
          </p:nvSpPr>
          <p:spPr>
            <a:xfrm>
              <a:off x="7416000" y="3573810"/>
              <a:ext cx="1728000" cy="360040"/>
            </a:xfrm>
            <a:prstGeom prst="flowChartAlternateProcess">
              <a:avLst/>
            </a:prstGeom>
            <a:gradFill flip="none" rotWithShape="1">
              <a:gsLst>
                <a:gs pos="0">
                  <a:srgbClr val="619428"/>
                </a:gs>
                <a:gs pos="53000">
                  <a:srgbClr val="FEDE82"/>
                </a:gs>
                <a:gs pos="100000">
                  <a:srgbClr val="FF0000"/>
                </a:gs>
              </a:gsLst>
              <a:lin ang="0" scaled="1"/>
              <a:tileRect/>
            </a:gradFill>
            <a:ln w="28575">
              <a:solidFill>
                <a:schemeClr val="bg1"/>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86" name="橢圓 85"/>
            <p:cNvSpPr/>
            <p:nvPr/>
          </p:nvSpPr>
          <p:spPr>
            <a:xfrm>
              <a:off x="8657298" y="3573810"/>
              <a:ext cx="360000" cy="360040"/>
            </a:xfrm>
            <a:prstGeom prst="ellipse">
              <a:avLst/>
            </a:prstGeom>
            <a:solidFill>
              <a:schemeClr val="bg1">
                <a:lumMod val="95000"/>
              </a:schemeClr>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grpSp>
      <p:grpSp>
        <p:nvGrpSpPr>
          <p:cNvPr id="88" name="群組 87"/>
          <p:cNvGrpSpPr>
            <a:grpSpLocks noChangeAspect="1"/>
          </p:cNvGrpSpPr>
          <p:nvPr/>
        </p:nvGrpSpPr>
        <p:grpSpPr>
          <a:xfrm>
            <a:off x="7438226" y="2277443"/>
            <a:ext cx="1382246" cy="288000"/>
            <a:chOff x="7416000" y="3573810"/>
            <a:chExt cx="1728000" cy="360040"/>
          </a:xfrm>
        </p:grpSpPr>
        <p:sp>
          <p:nvSpPr>
            <p:cNvPr id="89" name="流程圖: 替代處理程序 88"/>
            <p:cNvSpPr/>
            <p:nvPr/>
          </p:nvSpPr>
          <p:spPr>
            <a:xfrm>
              <a:off x="7416000" y="3573810"/>
              <a:ext cx="1728000" cy="360040"/>
            </a:xfrm>
            <a:prstGeom prst="flowChartAlternateProcess">
              <a:avLst/>
            </a:prstGeom>
            <a:gradFill flip="none" rotWithShape="1">
              <a:gsLst>
                <a:gs pos="0">
                  <a:srgbClr val="619428"/>
                </a:gs>
                <a:gs pos="53000">
                  <a:srgbClr val="FEDE82"/>
                </a:gs>
                <a:gs pos="100000">
                  <a:srgbClr val="FF0000"/>
                </a:gs>
              </a:gsLst>
              <a:lin ang="0" scaled="1"/>
              <a:tileRect/>
            </a:gradFill>
            <a:ln w="28575">
              <a:solidFill>
                <a:schemeClr val="bg1"/>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90" name="橢圓 89"/>
            <p:cNvSpPr/>
            <p:nvPr/>
          </p:nvSpPr>
          <p:spPr>
            <a:xfrm>
              <a:off x="7523639" y="3573810"/>
              <a:ext cx="360000" cy="360040"/>
            </a:xfrm>
            <a:prstGeom prst="ellipse">
              <a:avLst/>
            </a:prstGeom>
            <a:solidFill>
              <a:schemeClr val="bg1">
                <a:lumMod val="95000"/>
              </a:schemeClr>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grpSp>
      <p:sp>
        <p:nvSpPr>
          <p:cNvPr id="75" name="標題 1"/>
          <p:cNvSpPr txBox="1">
            <a:spLocks/>
          </p:cNvSpPr>
          <p:nvPr/>
        </p:nvSpPr>
        <p:spPr>
          <a:xfrm>
            <a:off x="2081260" y="117634"/>
            <a:ext cx="6955236" cy="53816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a:lstStyle>
          <a:p>
            <a:r>
              <a:rPr lang="en-US" altLang="zh-TW" sz="3600" b="1" u="none" dirty="0" smtClean="0">
                <a:solidFill>
                  <a:prstClr val="black">
                    <a:lumMod val="75000"/>
                    <a:lumOff val="25000"/>
                  </a:prstClr>
                </a:solidFill>
              </a:rPr>
              <a:t>IFRS17</a:t>
            </a:r>
            <a:r>
              <a:rPr lang="zh-TW" altLang="en-US" sz="3600" b="1" u="none" dirty="0" smtClean="0">
                <a:solidFill>
                  <a:prstClr val="black">
                    <a:lumMod val="75000"/>
                    <a:lumOff val="25000"/>
                  </a:prstClr>
                </a:solidFill>
              </a:rPr>
              <a:t>下</a:t>
            </a:r>
            <a:r>
              <a:rPr lang="zh-TW" altLang="en-US" sz="3600" b="1" u="none" dirty="0">
                <a:solidFill>
                  <a:prstClr val="black">
                    <a:lumMod val="75000"/>
                    <a:lumOff val="25000"/>
                  </a:prstClr>
                </a:solidFill>
              </a:rPr>
              <a:t>核心</a:t>
            </a:r>
            <a:r>
              <a:rPr lang="en-US" altLang="zh-TW" sz="3600" b="1" u="none" dirty="0">
                <a:solidFill>
                  <a:prstClr val="black">
                    <a:lumMod val="75000"/>
                    <a:lumOff val="25000"/>
                  </a:prstClr>
                </a:solidFill>
              </a:rPr>
              <a:t>/</a:t>
            </a:r>
            <a:r>
              <a:rPr lang="zh-TW" altLang="en-US" sz="3600" b="1" u="none" dirty="0">
                <a:solidFill>
                  <a:prstClr val="black">
                    <a:lumMod val="75000"/>
                    <a:lumOff val="25000"/>
                  </a:prstClr>
                </a:solidFill>
              </a:rPr>
              <a:t>費用系統異動範圍</a:t>
            </a:r>
          </a:p>
        </p:txBody>
      </p:sp>
      <p:sp>
        <p:nvSpPr>
          <p:cNvPr id="77" name="矩形 76"/>
          <p:cNvSpPr/>
          <p:nvPr/>
        </p:nvSpPr>
        <p:spPr>
          <a:xfrm>
            <a:off x="56239" y="6297922"/>
            <a:ext cx="503292" cy="228278"/>
          </a:xfrm>
          <a:prstGeom prst="rect">
            <a:avLst/>
          </a:prstGeom>
          <a:solidFill>
            <a:srgbClr val="C00000"/>
          </a:solidFill>
          <a:ln>
            <a:noFill/>
          </a:ln>
          <a:effectLst/>
        </p:spPr>
        <p:txBody>
          <a:bodyPr wrap="square" lIns="0" tIns="0" rIns="0" bIns="0" rtlCol="0" anchor="ctr">
            <a:noAutofit/>
          </a:bodyPr>
          <a:lstStyle/>
          <a:p>
            <a:pPr algn="ctr"/>
            <a:r>
              <a:rPr lang="zh-TW" altLang="en-US" sz="900" b="1" u="none" dirty="0">
                <a:solidFill>
                  <a:prstClr val="white"/>
                </a:solidFill>
                <a:latin typeface="微軟正黑體" pitchFamily="34" charset="-120"/>
                <a:ea typeface="微軟正黑體" pitchFamily="34" charset="-120"/>
              </a:rPr>
              <a:t>待建置</a:t>
            </a:r>
          </a:p>
        </p:txBody>
      </p:sp>
    </p:spTree>
    <p:extLst>
      <p:ext uri="{BB962C8B-B14F-4D97-AF65-F5344CB8AC3E}">
        <p14:creationId xmlns:p14="http://schemas.microsoft.com/office/powerpoint/2010/main" val="303628363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6372200" y="4168778"/>
            <a:ext cx="2448272" cy="1539127"/>
          </a:xfrm>
          <a:prstGeom prst="roundRect">
            <a:avLst/>
          </a:prstGeom>
          <a:noFill/>
          <a:ln w="19050">
            <a:solidFill>
              <a:schemeClr val="bg1">
                <a:lumMod val="85000"/>
              </a:schemeClr>
            </a:solidFill>
            <a:prstDash val="dash"/>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34" name="向右箭號 33"/>
          <p:cNvSpPr/>
          <p:nvPr/>
        </p:nvSpPr>
        <p:spPr>
          <a:xfrm rot="16200000">
            <a:off x="7534518" y="3247317"/>
            <a:ext cx="460330" cy="336674"/>
          </a:xfrm>
          <a:prstGeom prst="rightArrow">
            <a:avLst/>
          </a:prstGeom>
          <a:solidFill>
            <a:schemeClr val="bg1">
              <a:lumMod val="85000"/>
            </a:schemeClr>
          </a:solidFill>
          <a:ln w="19050">
            <a:solidFill>
              <a:schemeClr val="bg1"/>
            </a:solidFill>
          </a:ln>
          <a:effectLst/>
        </p:spPr>
        <p:txBody>
          <a:bodyPr vert="eaVert" wrap="square" lIns="0" tIns="0" rIns="0" bIns="0" rtlCol="0" anchor="t">
            <a:noAutofit/>
          </a:bodyPr>
          <a:lstStyle/>
          <a:p>
            <a:pPr algn="ctr"/>
            <a:endParaRPr lang="zh-TW" altLang="en-US" sz="1100" b="1" u="none" dirty="0">
              <a:solidFill>
                <a:prstClr val="white"/>
              </a:solidFill>
              <a:latin typeface="微軟正黑體" pitchFamily="34" charset="-120"/>
              <a:ea typeface="微軟正黑體" pitchFamily="34" charset="-120"/>
            </a:endParaRPr>
          </a:p>
        </p:txBody>
      </p:sp>
      <p:sp>
        <p:nvSpPr>
          <p:cNvPr id="19" name="向右箭號 18"/>
          <p:cNvSpPr/>
          <p:nvPr/>
        </p:nvSpPr>
        <p:spPr>
          <a:xfrm>
            <a:off x="1708933" y="3285778"/>
            <a:ext cx="472676" cy="360040"/>
          </a:xfrm>
          <a:prstGeom prst="rightArrow">
            <a:avLst/>
          </a:prstGeom>
          <a:solidFill>
            <a:schemeClr val="bg1">
              <a:lumMod val="85000"/>
            </a:schemeClr>
          </a:solidFill>
          <a:ln w="19050">
            <a:solidFill>
              <a:schemeClr val="bg1"/>
            </a:solidFill>
          </a:ln>
          <a:effectLst/>
        </p:spPr>
        <p:txBody>
          <a:bodyPr wrap="square" lIns="0" tIns="0" rIns="0" bIns="0" rtlCol="0" anchor="ctr">
            <a:noAutofit/>
          </a:bodyPr>
          <a:lstStyle/>
          <a:p>
            <a:pPr algn="ctr"/>
            <a:endParaRPr lang="zh-TW" altLang="en-US" sz="1100" b="1" u="none" dirty="0">
              <a:solidFill>
                <a:prstClr val="white"/>
              </a:solidFill>
              <a:latin typeface="微軟正黑體" pitchFamily="34" charset="-120"/>
              <a:ea typeface="微軟正黑體" pitchFamily="34" charset="-120"/>
            </a:endParaRPr>
          </a:p>
        </p:txBody>
      </p:sp>
      <p:sp>
        <p:nvSpPr>
          <p:cNvPr id="20" name="左-右雙向箭號 19"/>
          <p:cNvSpPr/>
          <p:nvPr/>
        </p:nvSpPr>
        <p:spPr>
          <a:xfrm>
            <a:off x="1699522" y="5662043"/>
            <a:ext cx="471335" cy="360040"/>
          </a:xfrm>
          <a:prstGeom prst="leftRightArrow">
            <a:avLst/>
          </a:prstGeom>
          <a:solidFill>
            <a:schemeClr val="bg1">
              <a:lumMod val="85000"/>
            </a:schemeClr>
          </a:solidFill>
          <a:ln w="19050">
            <a:solidFill>
              <a:schemeClr val="bg1"/>
            </a:solidFill>
          </a:ln>
          <a:effectLst/>
        </p:spPr>
        <p:txBody>
          <a:bodyPr wrap="square" lIns="0" tIns="0" rIns="0" bIns="0" rtlCol="0" anchor="ctr">
            <a:noAutofit/>
          </a:bodyPr>
          <a:lstStyle/>
          <a:p>
            <a:pPr algn="ctr"/>
            <a:endParaRPr lang="zh-TW" altLang="en-US" sz="1100" b="1" u="none" dirty="0">
              <a:solidFill>
                <a:prstClr val="white"/>
              </a:solidFill>
              <a:latin typeface="微軟正黑體" pitchFamily="34" charset="-120"/>
              <a:ea typeface="微軟正黑體" pitchFamily="34" charset="-120"/>
            </a:endParaRPr>
          </a:p>
        </p:txBody>
      </p:sp>
      <p:sp>
        <p:nvSpPr>
          <p:cNvPr id="11" name="矩形 10"/>
          <p:cNvSpPr/>
          <p:nvPr/>
        </p:nvSpPr>
        <p:spPr>
          <a:xfrm>
            <a:off x="6516216" y="2442738"/>
            <a:ext cx="2160240" cy="530422"/>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r>
              <a:rPr lang="zh-TW" altLang="en-US" sz="1400" b="1" u="none" dirty="0">
                <a:solidFill>
                  <a:prstClr val="white"/>
                </a:solidFill>
                <a:latin typeface="微軟正黑體" pitchFamily="34" charset="-120"/>
                <a:ea typeface="微軟正黑體" pitchFamily="34" charset="-120"/>
              </a:rPr>
              <a:t>會計資訊系統</a:t>
            </a:r>
          </a:p>
        </p:txBody>
      </p:sp>
      <p:sp>
        <p:nvSpPr>
          <p:cNvPr id="27" name="矩形 26"/>
          <p:cNvSpPr/>
          <p:nvPr/>
        </p:nvSpPr>
        <p:spPr>
          <a:xfrm>
            <a:off x="6228184" y="1945634"/>
            <a:ext cx="2736304" cy="1206526"/>
          </a:xfrm>
          <a:prstGeom prst="rect">
            <a:avLst/>
          </a:prstGeom>
          <a:noFill/>
          <a:ln w="19050">
            <a:solidFill>
              <a:schemeClr val="bg1">
                <a:lumMod val="85000"/>
              </a:schemeClr>
            </a:solidFill>
          </a:ln>
          <a:effectLst/>
        </p:spPr>
        <p:txBody>
          <a:bodyPr wrap="square" lIns="0" tIns="0" rIns="0" bIns="0" rtlCol="0" anchor="ctr">
            <a:noAutofit/>
          </a:bodyPr>
          <a:lstStyle/>
          <a:p>
            <a:pPr algn="ctr"/>
            <a:endParaRPr lang="zh-TW" altLang="en-US" sz="1600" b="1" u="none" dirty="0">
              <a:solidFill>
                <a:prstClr val="black"/>
              </a:solidFill>
              <a:latin typeface="微軟正黑體" pitchFamily="34" charset="-120"/>
              <a:ea typeface="微軟正黑體" pitchFamily="34" charset="-120"/>
            </a:endParaRPr>
          </a:p>
        </p:txBody>
      </p:sp>
      <p:sp>
        <p:nvSpPr>
          <p:cNvPr id="116" name="矩形 115"/>
          <p:cNvSpPr/>
          <p:nvPr/>
        </p:nvSpPr>
        <p:spPr>
          <a:xfrm>
            <a:off x="6220564" y="1932980"/>
            <a:ext cx="2736304" cy="381871"/>
          </a:xfrm>
          <a:prstGeom prst="rect">
            <a:avLst/>
          </a:prstGeom>
          <a:solidFill>
            <a:schemeClr val="bg1">
              <a:lumMod val="85000"/>
            </a:schemeClr>
          </a:solidFill>
          <a:ln w="19050">
            <a:no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endParaRPr kumimoji="0" lang="zh-TW" altLang="en-US" sz="1800" b="1" u="none" dirty="0">
              <a:solidFill>
                <a:prstClr val="white"/>
              </a:solidFill>
              <a:latin typeface="微軟正黑體" panose="020B0604030504040204" pitchFamily="34" charset="-120"/>
              <a:ea typeface="微軟正黑體" panose="020B0604030504040204" pitchFamily="34" charset="-120"/>
            </a:endParaRPr>
          </a:p>
        </p:txBody>
      </p:sp>
      <p:sp>
        <p:nvSpPr>
          <p:cNvPr id="32" name="橢圓 31"/>
          <p:cNvSpPr/>
          <p:nvPr/>
        </p:nvSpPr>
        <p:spPr>
          <a:xfrm>
            <a:off x="6372200" y="2479150"/>
            <a:ext cx="360000" cy="360040"/>
          </a:xfrm>
          <a:prstGeom prst="ellipse">
            <a:avLst/>
          </a:prstGeom>
          <a:solidFill>
            <a:schemeClr val="bg1">
              <a:lumMod val="85000"/>
            </a:schemeClr>
          </a:solidFill>
          <a:ln w="19050">
            <a:solidFill>
              <a:sysClr val="window" lastClr="FFFFFF"/>
            </a:solid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6</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3" name="文字方塊 2"/>
          <p:cNvSpPr txBox="1"/>
          <p:nvPr/>
        </p:nvSpPr>
        <p:spPr>
          <a:xfrm>
            <a:off x="7020271" y="1927790"/>
            <a:ext cx="1107996" cy="369418"/>
          </a:xfrm>
          <a:prstGeom prst="rect">
            <a:avLst/>
          </a:prstGeom>
          <a:noFill/>
        </p:spPr>
        <p:txBody>
          <a:bodyPr wrap="none" rtlCol="0">
            <a:spAutoFit/>
          </a:bodyPr>
          <a:lstStyle/>
          <a:p>
            <a:r>
              <a:rPr lang="zh-TW" altLang="en-US" sz="1800" b="1" u="none" dirty="0">
                <a:solidFill>
                  <a:prstClr val="white"/>
                </a:solidFill>
                <a:latin typeface="微軟正黑體" panose="020B0604030504040204" pitchFamily="34" charset="-120"/>
                <a:ea typeface="微軟正黑體" panose="020B0604030504040204" pitchFamily="34" charset="-120"/>
              </a:rPr>
              <a:t>會計部門</a:t>
            </a:r>
            <a:endParaRPr lang="zh-TW" altLang="en-US" sz="2000" b="1" u="none" dirty="0">
              <a:solidFill>
                <a:prstClr val="white"/>
              </a:solidFill>
              <a:latin typeface="微軟正黑體" panose="020B0604030504040204" pitchFamily="34" charset="-120"/>
              <a:ea typeface="微軟正黑體" panose="020B0604030504040204" pitchFamily="34" charset="-120"/>
            </a:endParaRPr>
          </a:p>
        </p:txBody>
      </p:sp>
      <p:sp>
        <p:nvSpPr>
          <p:cNvPr id="9" name="矩形 8"/>
          <p:cNvSpPr/>
          <p:nvPr/>
        </p:nvSpPr>
        <p:spPr>
          <a:xfrm>
            <a:off x="6228184" y="3682115"/>
            <a:ext cx="2736304" cy="2916031"/>
          </a:xfrm>
          <a:prstGeom prst="rect">
            <a:avLst/>
          </a:prstGeom>
          <a:noFill/>
          <a:ln w="19050">
            <a:solidFill>
              <a:schemeClr val="bg1">
                <a:lumMod val="85000"/>
              </a:schemeClr>
            </a:solidFill>
          </a:ln>
          <a:effectLst/>
        </p:spPr>
        <p:txBody>
          <a:bodyPr wrap="square" lIns="0" tIns="0" rIns="0" bIns="0" rtlCol="0" anchor="ctr">
            <a:noAutofit/>
          </a:bodyPr>
          <a:lstStyle/>
          <a:p>
            <a:pPr algn="ctr"/>
            <a:endParaRPr lang="zh-TW" altLang="en-US" sz="1600" b="1" u="none" dirty="0">
              <a:solidFill>
                <a:prstClr val="black"/>
              </a:solidFill>
              <a:latin typeface="微軟正黑體" pitchFamily="34" charset="-120"/>
              <a:ea typeface="微軟正黑體" pitchFamily="34" charset="-120"/>
            </a:endParaRPr>
          </a:p>
        </p:txBody>
      </p:sp>
      <p:sp>
        <p:nvSpPr>
          <p:cNvPr id="15" name="矩形 14"/>
          <p:cNvSpPr/>
          <p:nvPr/>
        </p:nvSpPr>
        <p:spPr>
          <a:xfrm>
            <a:off x="6516215" y="4322255"/>
            <a:ext cx="2160240" cy="567143"/>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r>
              <a:rPr lang="en-US" altLang="zh-TW" sz="1400" b="1" u="none" dirty="0">
                <a:solidFill>
                  <a:prstClr val="white"/>
                </a:solidFill>
                <a:latin typeface="微軟正黑體" pitchFamily="34" charset="-120"/>
                <a:ea typeface="微軟正黑體" pitchFamily="34" charset="-120"/>
              </a:rPr>
              <a:t>Prophet PRD/IDR</a:t>
            </a:r>
          </a:p>
          <a:p>
            <a:pPr algn="ctr"/>
            <a:r>
              <a:rPr lang="en-US" altLang="zh-TW" sz="1400" b="1" u="none" dirty="0">
                <a:solidFill>
                  <a:prstClr val="white"/>
                </a:solidFill>
                <a:latin typeface="微軟正黑體" pitchFamily="34" charset="-120"/>
                <a:ea typeface="微軟正黑體" pitchFamily="34" charset="-120"/>
              </a:rPr>
              <a:t>(</a:t>
            </a:r>
            <a:r>
              <a:rPr lang="zh-TW" altLang="en-US" sz="1400" b="1" u="none" dirty="0">
                <a:solidFill>
                  <a:prstClr val="white"/>
                </a:solidFill>
                <a:latin typeface="微軟正黑體" pitchFamily="34" charset="-120"/>
                <a:ea typeface="微軟正黑體" pitchFamily="34" charset="-120"/>
              </a:rPr>
              <a:t>儲存單元</a:t>
            </a:r>
            <a:r>
              <a:rPr lang="en-US" altLang="zh-TW" sz="1400" b="1" u="none" dirty="0">
                <a:solidFill>
                  <a:prstClr val="white"/>
                </a:solidFill>
                <a:latin typeface="微軟正黑體" pitchFamily="34" charset="-120"/>
                <a:ea typeface="微軟正黑體" pitchFamily="34" charset="-120"/>
              </a:rPr>
              <a:t>)</a:t>
            </a:r>
            <a:endParaRPr lang="zh-TW" altLang="en-US" sz="1400" b="1" u="none" dirty="0">
              <a:solidFill>
                <a:prstClr val="white"/>
              </a:solidFill>
              <a:latin typeface="微軟正黑體" pitchFamily="34" charset="-120"/>
              <a:ea typeface="微軟正黑體" pitchFamily="34" charset="-120"/>
            </a:endParaRPr>
          </a:p>
        </p:txBody>
      </p:sp>
      <p:sp>
        <p:nvSpPr>
          <p:cNvPr id="16" name="矩形 15"/>
          <p:cNvSpPr/>
          <p:nvPr/>
        </p:nvSpPr>
        <p:spPr>
          <a:xfrm>
            <a:off x="6516215" y="5033414"/>
            <a:ext cx="2160240" cy="504056"/>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r>
              <a:rPr lang="en-US" altLang="zh-TW" sz="1400" b="1" u="none" dirty="0">
                <a:solidFill>
                  <a:prstClr val="white"/>
                </a:solidFill>
                <a:latin typeface="微軟正黑體" pitchFamily="34" charset="-120"/>
                <a:ea typeface="微軟正黑體" pitchFamily="34" charset="-120"/>
              </a:rPr>
              <a:t>IFRS17 </a:t>
            </a:r>
          </a:p>
          <a:p>
            <a:pPr algn="ctr"/>
            <a:r>
              <a:rPr lang="zh-TW" altLang="en-US" sz="1400" b="1" u="none" dirty="0">
                <a:solidFill>
                  <a:prstClr val="white"/>
                </a:solidFill>
                <a:latin typeface="微軟正黑體" pitchFamily="34" charset="-120"/>
                <a:ea typeface="微軟正黑體" pitchFamily="34" charset="-120"/>
              </a:rPr>
              <a:t>計算引擎</a:t>
            </a:r>
            <a:endParaRPr lang="en-US" altLang="zh-TW" sz="1400" b="1" u="none" dirty="0">
              <a:solidFill>
                <a:prstClr val="white"/>
              </a:solidFill>
              <a:latin typeface="微軟正黑體" pitchFamily="34" charset="-120"/>
              <a:ea typeface="微軟正黑體" pitchFamily="34" charset="-120"/>
            </a:endParaRPr>
          </a:p>
        </p:txBody>
      </p:sp>
      <p:sp>
        <p:nvSpPr>
          <p:cNvPr id="35" name="矩形 34"/>
          <p:cNvSpPr/>
          <p:nvPr/>
        </p:nvSpPr>
        <p:spPr>
          <a:xfrm>
            <a:off x="6516215" y="5806109"/>
            <a:ext cx="2160240" cy="648073"/>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r>
              <a:rPr lang="en-US" altLang="zh-TW" sz="1400" b="1" u="none" dirty="0">
                <a:solidFill>
                  <a:prstClr val="white"/>
                </a:solidFill>
                <a:latin typeface="微軟正黑體" pitchFamily="34" charset="-120"/>
                <a:ea typeface="微軟正黑體" pitchFamily="34" charset="-120"/>
              </a:rPr>
              <a:t>Prophet </a:t>
            </a:r>
            <a:r>
              <a:rPr lang="zh-TW" altLang="en-US" sz="1400" b="1" u="none" dirty="0">
                <a:solidFill>
                  <a:prstClr val="white"/>
                </a:solidFill>
                <a:latin typeface="微軟正黑體" pitchFamily="34" charset="-120"/>
                <a:ea typeface="微軟正黑體" pitchFamily="34" charset="-120"/>
              </a:rPr>
              <a:t>精算模型</a:t>
            </a:r>
            <a:r>
              <a:rPr lang="en-US" altLang="zh-TW" sz="1400" b="1" u="none" dirty="0">
                <a:solidFill>
                  <a:prstClr val="white"/>
                </a:solidFill>
                <a:latin typeface="微軟正黑體" pitchFamily="34" charset="-120"/>
                <a:ea typeface="微軟正黑體" pitchFamily="34" charset="-120"/>
              </a:rPr>
              <a:t>  </a:t>
            </a:r>
          </a:p>
        </p:txBody>
      </p:sp>
      <p:sp>
        <p:nvSpPr>
          <p:cNvPr id="117" name="矩形 116"/>
          <p:cNvSpPr/>
          <p:nvPr/>
        </p:nvSpPr>
        <p:spPr>
          <a:xfrm>
            <a:off x="6241084" y="3692022"/>
            <a:ext cx="2715805" cy="381871"/>
          </a:xfrm>
          <a:prstGeom prst="rect">
            <a:avLst/>
          </a:prstGeom>
          <a:solidFill>
            <a:schemeClr val="bg1">
              <a:lumMod val="85000"/>
            </a:schemeClr>
          </a:solidFill>
          <a:ln w="19050">
            <a:no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endParaRPr kumimoji="0" lang="zh-TW" altLang="en-US" sz="1800" b="1" u="none" dirty="0">
              <a:solidFill>
                <a:prstClr val="white"/>
              </a:solidFill>
              <a:latin typeface="微軟正黑體" panose="020B0604030504040204" pitchFamily="34" charset="-120"/>
              <a:ea typeface="微軟正黑體" panose="020B0604030504040204" pitchFamily="34" charset="-120"/>
            </a:endParaRPr>
          </a:p>
        </p:txBody>
      </p:sp>
      <p:sp>
        <p:nvSpPr>
          <p:cNvPr id="24" name="文字方塊 23"/>
          <p:cNvSpPr txBox="1"/>
          <p:nvPr/>
        </p:nvSpPr>
        <p:spPr>
          <a:xfrm>
            <a:off x="7020272" y="3687935"/>
            <a:ext cx="1165704" cy="369418"/>
          </a:xfrm>
          <a:prstGeom prst="rect">
            <a:avLst/>
          </a:prstGeom>
          <a:noFill/>
          <a:ln>
            <a:noFill/>
          </a:ln>
        </p:spPr>
        <p:txBody>
          <a:bodyPr wrap="none" rtlCol="0">
            <a:spAutoFit/>
          </a:bodyPr>
          <a:lstStyle/>
          <a:p>
            <a:r>
              <a:rPr lang="zh-TW" altLang="en-US" sz="1800" b="1" u="none" dirty="0">
                <a:solidFill>
                  <a:prstClr val="white"/>
                </a:solidFill>
                <a:latin typeface="微軟正黑體" panose="020B0604030504040204" pitchFamily="34" charset="-120"/>
                <a:ea typeface="微軟正黑體" panose="020B0604030504040204" pitchFamily="34" charset="-120"/>
              </a:rPr>
              <a:t> 精算部門</a:t>
            </a:r>
          </a:p>
        </p:txBody>
      </p:sp>
      <p:sp>
        <p:nvSpPr>
          <p:cNvPr id="31" name="橢圓 30"/>
          <p:cNvSpPr/>
          <p:nvPr/>
        </p:nvSpPr>
        <p:spPr>
          <a:xfrm>
            <a:off x="6372200" y="5806140"/>
            <a:ext cx="360000" cy="360040"/>
          </a:xfrm>
          <a:prstGeom prst="ellipse">
            <a:avLst/>
          </a:prstGeom>
          <a:solidFill>
            <a:schemeClr val="bg1">
              <a:lumMod val="85000"/>
            </a:schemeClr>
          </a:solidFill>
          <a:ln w="19050">
            <a:solidFill>
              <a:sysClr val="window" lastClr="FFFFFF"/>
            </a:solid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4</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45" name="橢圓 44"/>
          <p:cNvSpPr/>
          <p:nvPr/>
        </p:nvSpPr>
        <p:spPr>
          <a:xfrm>
            <a:off x="6345284" y="4142235"/>
            <a:ext cx="360000" cy="360040"/>
          </a:xfrm>
          <a:prstGeom prst="ellipse">
            <a:avLst/>
          </a:prstGeom>
          <a:solidFill>
            <a:schemeClr val="bg1">
              <a:lumMod val="85000"/>
            </a:schemeClr>
          </a:solidFill>
          <a:ln w="19050">
            <a:solidFill>
              <a:sysClr val="window" lastClr="FFFFFF"/>
            </a:solid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5</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10" name="矩形 9"/>
          <p:cNvSpPr/>
          <p:nvPr/>
        </p:nvSpPr>
        <p:spPr>
          <a:xfrm>
            <a:off x="603952" y="1945587"/>
            <a:ext cx="3548361" cy="4652608"/>
          </a:xfrm>
          <a:prstGeom prst="rect">
            <a:avLst/>
          </a:prstGeom>
          <a:noFill/>
          <a:ln w="19050">
            <a:solidFill>
              <a:srgbClr val="404040"/>
            </a:solidFill>
          </a:ln>
          <a:effectLst/>
        </p:spPr>
        <p:txBody>
          <a:bodyPr wrap="square" lIns="0" tIns="0" rIns="0" bIns="0" rtlCol="0" anchor="ctr">
            <a:noAutofit/>
          </a:bodyPr>
          <a:lstStyle/>
          <a:p>
            <a:pPr algn="ctr"/>
            <a:endParaRPr lang="zh-TW" altLang="en-US" sz="1600" b="1" u="none" dirty="0">
              <a:solidFill>
                <a:prstClr val="black"/>
              </a:solidFill>
              <a:latin typeface="微軟正黑體" pitchFamily="34" charset="-120"/>
              <a:ea typeface="微軟正黑體" pitchFamily="34" charset="-120"/>
            </a:endParaRPr>
          </a:p>
        </p:txBody>
      </p:sp>
      <p:sp>
        <p:nvSpPr>
          <p:cNvPr id="6" name="矩形 5"/>
          <p:cNvSpPr/>
          <p:nvPr/>
        </p:nvSpPr>
        <p:spPr>
          <a:xfrm>
            <a:off x="819964" y="5327177"/>
            <a:ext cx="792088" cy="1152595"/>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endParaRPr lang="en-US" altLang="zh-TW" sz="1400" b="1" u="none" dirty="0">
              <a:solidFill>
                <a:prstClr val="white"/>
              </a:solidFill>
              <a:latin typeface="微軟正黑體" pitchFamily="34" charset="-120"/>
              <a:ea typeface="微軟正黑體" pitchFamily="34" charset="-120"/>
            </a:endParaRPr>
          </a:p>
          <a:p>
            <a:pPr algn="ctr"/>
            <a:r>
              <a:rPr lang="zh-TW" altLang="en-US" sz="1400" b="1" u="none" dirty="0">
                <a:solidFill>
                  <a:prstClr val="white"/>
                </a:solidFill>
                <a:latin typeface="微軟正黑體" pitchFamily="34" charset="-120"/>
                <a:ea typeface="微軟正黑體" pitchFamily="34" charset="-120"/>
              </a:rPr>
              <a:t>費用</a:t>
            </a:r>
            <a:endParaRPr lang="en-US" altLang="zh-TW" sz="1400" b="1" u="none" dirty="0">
              <a:solidFill>
                <a:prstClr val="white"/>
              </a:solidFill>
              <a:latin typeface="微軟正黑體" pitchFamily="34" charset="-120"/>
              <a:ea typeface="微軟正黑體" pitchFamily="34" charset="-120"/>
            </a:endParaRPr>
          </a:p>
          <a:p>
            <a:pPr algn="ctr"/>
            <a:r>
              <a:rPr lang="zh-TW" altLang="en-US" sz="1400" b="1" u="none" dirty="0">
                <a:solidFill>
                  <a:prstClr val="white"/>
                </a:solidFill>
                <a:latin typeface="微軟正黑體" pitchFamily="34" charset="-120"/>
                <a:ea typeface="微軟正黑體" pitchFamily="34" charset="-120"/>
              </a:rPr>
              <a:t>暨</a:t>
            </a:r>
            <a:endParaRPr lang="en-US" altLang="zh-TW" sz="1400" b="1" u="none" dirty="0">
              <a:solidFill>
                <a:prstClr val="white"/>
              </a:solidFill>
              <a:latin typeface="微軟正黑體" pitchFamily="34" charset="-120"/>
              <a:ea typeface="微軟正黑體" pitchFamily="34" charset="-120"/>
            </a:endParaRPr>
          </a:p>
          <a:p>
            <a:pPr algn="ctr"/>
            <a:r>
              <a:rPr lang="zh-TW" altLang="en-US" sz="1400" b="1" u="none" dirty="0">
                <a:solidFill>
                  <a:prstClr val="white"/>
                </a:solidFill>
                <a:latin typeface="微軟正黑體" pitchFamily="34" charset="-120"/>
                <a:ea typeface="微軟正黑體" pitchFamily="34" charset="-120"/>
              </a:rPr>
              <a:t>預算</a:t>
            </a:r>
            <a:endParaRPr lang="en-US" altLang="zh-TW" sz="1400" b="1" u="none" dirty="0">
              <a:solidFill>
                <a:prstClr val="white"/>
              </a:solidFill>
              <a:latin typeface="微軟正黑體" pitchFamily="34" charset="-120"/>
              <a:ea typeface="微軟正黑體" pitchFamily="34" charset="-120"/>
            </a:endParaRPr>
          </a:p>
          <a:p>
            <a:pPr algn="ctr"/>
            <a:r>
              <a:rPr lang="zh-TW" altLang="en-US" sz="1400" b="1" u="none" dirty="0">
                <a:solidFill>
                  <a:prstClr val="white"/>
                </a:solidFill>
                <a:latin typeface="微軟正黑體" pitchFamily="34" charset="-120"/>
                <a:ea typeface="微軟正黑體" pitchFamily="34" charset="-120"/>
              </a:rPr>
              <a:t>系統</a:t>
            </a:r>
            <a:endParaRPr lang="en-US" altLang="zh-TW" sz="1400" b="1" u="none" dirty="0">
              <a:solidFill>
                <a:prstClr val="white"/>
              </a:solidFill>
              <a:latin typeface="微軟正黑體" pitchFamily="34" charset="-120"/>
              <a:ea typeface="微軟正黑體" pitchFamily="34" charset="-120"/>
            </a:endParaRPr>
          </a:p>
          <a:p>
            <a:pPr algn="ctr"/>
            <a:endParaRPr lang="zh-TW" altLang="en-US" sz="1400" b="1" u="none" dirty="0">
              <a:solidFill>
                <a:prstClr val="white"/>
              </a:solidFill>
              <a:latin typeface="微軟正黑體" pitchFamily="34" charset="-120"/>
              <a:ea typeface="微軟正黑體" pitchFamily="34" charset="-120"/>
            </a:endParaRPr>
          </a:p>
        </p:txBody>
      </p:sp>
      <p:sp>
        <p:nvSpPr>
          <p:cNvPr id="5" name="矩形 4"/>
          <p:cNvSpPr/>
          <p:nvPr/>
        </p:nvSpPr>
        <p:spPr>
          <a:xfrm>
            <a:off x="819964" y="2379681"/>
            <a:ext cx="792088" cy="2778362"/>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r>
              <a:rPr lang="zh-TW" altLang="en-US" sz="1400" b="1" u="none" dirty="0">
                <a:solidFill>
                  <a:prstClr val="white"/>
                </a:solidFill>
                <a:latin typeface="微軟正黑體" pitchFamily="34" charset="-120"/>
                <a:ea typeface="微軟正黑體" pitchFamily="34" charset="-120"/>
              </a:rPr>
              <a:t>核心</a:t>
            </a:r>
            <a:endParaRPr lang="en-US" altLang="zh-TW" sz="1400" b="1" u="none" dirty="0">
              <a:solidFill>
                <a:prstClr val="white"/>
              </a:solidFill>
              <a:latin typeface="微軟正黑體" pitchFamily="34" charset="-120"/>
              <a:ea typeface="微軟正黑體" pitchFamily="34" charset="-120"/>
            </a:endParaRPr>
          </a:p>
          <a:p>
            <a:pPr algn="ctr"/>
            <a:r>
              <a:rPr lang="zh-TW" altLang="en-US" sz="1400" b="1" u="none" dirty="0">
                <a:solidFill>
                  <a:prstClr val="white"/>
                </a:solidFill>
                <a:latin typeface="微軟正黑體" pitchFamily="34" charset="-120"/>
                <a:ea typeface="微軟正黑體" pitchFamily="34" charset="-120"/>
              </a:rPr>
              <a:t>系統</a:t>
            </a:r>
          </a:p>
        </p:txBody>
      </p:sp>
      <p:sp>
        <p:nvSpPr>
          <p:cNvPr id="119" name="矩形 118"/>
          <p:cNvSpPr/>
          <p:nvPr/>
        </p:nvSpPr>
        <p:spPr>
          <a:xfrm>
            <a:off x="603941" y="1946752"/>
            <a:ext cx="3548360" cy="381871"/>
          </a:xfrm>
          <a:prstGeom prst="rect">
            <a:avLst/>
          </a:prstGeom>
          <a:solidFill>
            <a:srgbClr val="0095CD"/>
          </a:solidFill>
          <a:ln w="19050">
            <a:noFill/>
            <a:round/>
            <a:headEnd/>
            <a:tailEnd/>
          </a:ln>
        </p:spPr>
        <p:txBody>
          <a:bodyPr vert="horz" wrap="square" lIns="68564" tIns="34282" rIns="68564" bIns="34282" numCol="1" anchor="ctr" anchorCtr="0" compatLnSpc="1">
            <a:prstTxWarp prst="textNoShape">
              <a:avLst/>
            </a:prstTxWarp>
          </a:bodyPr>
          <a:lstStyle/>
          <a:p>
            <a:pPr algn="ctr" fontAlgn="auto">
              <a:spcBef>
                <a:spcPts val="0"/>
              </a:spcBef>
              <a:spcAft>
                <a:spcPts val="0"/>
              </a:spcAft>
            </a:pPr>
            <a:r>
              <a:rPr kumimoji="0" lang="zh-TW" altLang="en-US" sz="1800" b="1" u="none" dirty="0" smtClean="0">
                <a:solidFill>
                  <a:prstClr val="white"/>
                </a:solidFill>
                <a:latin typeface="微軟正黑體" panose="020B0604030504040204" pitchFamily="34" charset="-120"/>
                <a:ea typeface="微軟正黑體" panose="020B0604030504040204" pitchFamily="34" charset="-120"/>
              </a:rPr>
              <a:t>行政、精算、會計部門</a:t>
            </a:r>
            <a:endParaRPr kumimoji="0" lang="zh-TW" altLang="en-US" sz="1800" b="1" u="none" dirty="0">
              <a:solidFill>
                <a:prstClr val="white"/>
              </a:solidFill>
              <a:latin typeface="微軟正黑體" panose="020B0604030504040204" pitchFamily="34" charset="-120"/>
              <a:ea typeface="微軟正黑體" panose="020B0604030504040204" pitchFamily="34" charset="-120"/>
            </a:endParaRPr>
          </a:p>
        </p:txBody>
      </p:sp>
      <p:sp>
        <p:nvSpPr>
          <p:cNvPr id="29" name="橢圓 28"/>
          <p:cNvSpPr/>
          <p:nvPr/>
        </p:nvSpPr>
        <p:spPr>
          <a:xfrm>
            <a:off x="675988" y="2479150"/>
            <a:ext cx="360000" cy="360040"/>
          </a:xfrm>
          <a:prstGeom prst="ellipse">
            <a:avLst/>
          </a:prstGeom>
          <a:solidFill>
            <a:schemeClr val="bg1">
              <a:lumMod val="85000"/>
            </a:schemeClr>
          </a:solidFill>
          <a:ln w="19050">
            <a:solidFill>
              <a:sysClr val="window" lastClr="FFFFFF"/>
            </a:solid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1</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49" name="向右箭號 48"/>
          <p:cNvSpPr/>
          <p:nvPr/>
        </p:nvSpPr>
        <p:spPr>
          <a:xfrm>
            <a:off x="1699506" y="2257593"/>
            <a:ext cx="4507443" cy="446198"/>
          </a:xfrm>
          <a:prstGeom prst="rightArrow">
            <a:avLst/>
          </a:prstGeom>
          <a:solidFill>
            <a:schemeClr val="bg1">
              <a:lumMod val="85000"/>
            </a:schemeClr>
          </a:solidFill>
          <a:ln w="19050">
            <a:solidFill>
              <a:schemeClr val="bg1"/>
            </a:solidFill>
          </a:ln>
          <a:effectLst/>
        </p:spPr>
        <p:txBody>
          <a:bodyPr wrap="square" lIns="0" tIns="0" rIns="0" bIns="0" rtlCol="0" anchor="ctr">
            <a:noAutofit/>
          </a:bodyPr>
          <a:lstStyle/>
          <a:p>
            <a:pPr algn="ctr"/>
            <a:r>
              <a:rPr lang="zh-TW" altLang="en-US" sz="1100" b="1" u="none" dirty="0">
                <a:solidFill>
                  <a:prstClr val="white"/>
                </a:solidFill>
                <a:latin typeface="微軟正黑體" pitchFamily="34" charset="-120"/>
                <a:ea typeface="微軟正黑體" pitchFamily="34" charset="-120"/>
              </a:rPr>
              <a:t>每日帳務 及 費用資料</a:t>
            </a:r>
          </a:p>
        </p:txBody>
      </p:sp>
      <p:sp>
        <p:nvSpPr>
          <p:cNvPr id="64" name="矩形 63"/>
          <p:cNvSpPr/>
          <p:nvPr/>
        </p:nvSpPr>
        <p:spPr bwMode="auto">
          <a:xfrm>
            <a:off x="251520" y="765498"/>
            <a:ext cx="8640000" cy="720079"/>
          </a:xfrm>
          <a:prstGeom prst="rect">
            <a:avLst/>
          </a:prstGeom>
          <a:solidFill>
            <a:schemeClr val="bg1">
              <a:lumMod val="95000"/>
            </a:schemeClr>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358775" indent="-358775" algn="just" defTabSz="266700">
              <a:spcBef>
                <a:spcPts val="0"/>
              </a:spcBef>
              <a:spcAft>
                <a:spcPts val="0"/>
              </a:spcAft>
              <a:buClr>
                <a:srgbClr val="C00000"/>
              </a:buClr>
              <a:buFont typeface="+mj-lt"/>
              <a:buAutoNum type="arabicParenR"/>
            </a:pPr>
            <a:r>
              <a:rPr lang="zh-TW" altLang="en-US" sz="1800" b="1" u="none" dirty="0">
                <a:solidFill>
                  <a:prstClr val="black"/>
                </a:solidFill>
                <a:latin typeface="微軟正黑體" pitchFamily="34" charset="-120"/>
                <a:ea typeface="微軟正黑體"/>
              </a:rPr>
              <a:t>新購 </a:t>
            </a:r>
            <a:r>
              <a:rPr lang="en-US" altLang="zh-TW" sz="1800" b="1" u="none" dirty="0">
                <a:solidFill>
                  <a:prstClr val="black"/>
                </a:solidFill>
                <a:latin typeface="微軟正黑體" pitchFamily="34" charset="-120"/>
                <a:ea typeface="微軟正黑體"/>
              </a:rPr>
              <a:t>【</a:t>
            </a:r>
            <a:r>
              <a:rPr lang="zh-TW" altLang="en-US" sz="1800" b="1" u="none" dirty="0">
                <a:solidFill>
                  <a:prstClr val="black"/>
                </a:solidFill>
                <a:latin typeface="微軟正黑體" pitchFamily="34" charset="-120"/>
                <a:ea typeface="微軟正黑體"/>
              </a:rPr>
              <a:t>資料中介層</a:t>
            </a:r>
            <a:r>
              <a:rPr lang="en-US" altLang="zh-TW" sz="1800" b="1" u="none" dirty="0">
                <a:solidFill>
                  <a:prstClr val="black"/>
                </a:solidFill>
                <a:latin typeface="微軟正黑體" pitchFamily="34" charset="-120"/>
                <a:ea typeface="微軟正黑體"/>
              </a:rPr>
              <a:t>】</a:t>
            </a:r>
            <a:r>
              <a:rPr lang="zh-TW" altLang="en-US" sz="1800" b="1" u="none" dirty="0">
                <a:solidFill>
                  <a:prstClr val="black"/>
                </a:solidFill>
                <a:latin typeface="微軟正黑體" pitchFamily="34" charset="-120"/>
                <a:ea typeface="微軟正黑體"/>
              </a:rPr>
              <a:t>以彙整</a:t>
            </a:r>
            <a:r>
              <a:rPr lang="en-US" altLang="zh-TW" sz="1800" b="1" u="none" dirty="0">
                <a:solidFill>
                  <a:prstClr val="black"/>
                </a:solidFill>
                <a:latin typeface="微軟正黑體" pitchFamily="34" charset="-120"/>
                <a:ea typeface="微軟正黑體"/>
              </a:rPr>
              <a:t>IFRS17</a:t>
            </a:r>
            <a:r>
              <a:rPr lang="zh-TW" altLang="en-US" sz="1800" b="1" u="none" dirty="0">
                <a:solidFill>
                  <a:prstClr val="black"/>
                </a:solidFill>
                <a:latin typeface="微軟正黑體" pitchFamily="34" charset="-120"/>
                <a:ea typeface="微軟正黑體"/>
              </a:rPr>
              <a:t>相關系統所需資訊</a:t>
            </a:r>
            <a:endParaRPr lang="en-US" altLang="zh-TW" sz="1800" b="1" u="none" dirty="0">
              <a:solidFill>
                <a:prstClr val="black"/>
              </a:solidFill>
              <a:latin typeface="微軟正黑體" pitchFamily="34" charset="-120"/>
              <a:ea typeface="微軟正黑體"/>
            </a:endParaRPr>
          </a:p>
          <a:p>
            <a:pPr marL="358775" indent="-358775" algn="just" defTabSz="266700">
              <a:spcBef>
                <a:spcPts val="0"/>
              </a:spcBef>
              <a:spcAft>
                <a:spcPts val="0"/>
              </a:spcAft>
              <a:buClr>
                <a:srgbClr val="C00000"/>
              </a:buClr>
              <a:buFont typeface="+mj-lt"/>
              <a:buAutoNum type="arabicParenR"/>
            </a:pPr>
            <a:r>
              <a:rPr lang="zh-TW" altLang="en-US" sz="1800" b="1" u="none" dirty="0">
                <a:solidFill>
                  <a:prstClr val="black"/>
                </a:solidFill>
                <a:latin typeface="微軟正黑體" pitchFamily="34" charset="-120"/>
                <a:ea typeface="微軟正黑體"/>
              </a:rPr>
              <a:t>負責處理合約分類、分組分群、費用分攤、實際數產出</a:t>
            </a:r>
            <a:r>
              <a:rPr lang="en-US" altLang="zh-TW" sz="1800" b="1" u="none" dirty="0">
                <a:solidFill>
                  <a:prstClr val="black"/>
                </a:solidFill>
                <a:latin typeface="微軟正黑體" pitchFamily="34" charset="-120"/>
                <a:ea typeface="微軟正黑體"/>
              </a:rPr>
              <a:t>…</a:t>
            </a:r>
            <a:r>
              <a:rPr lang="zh-TW" altLang="en-US" sz="1800" b="1" u="none" dirty="0">
                <a:solidFill>
                  <a:prstClr val="black"/>
                </a:solidFill>
                <a:latin typeface="微軟正黑體" pitchFamily="34" charset="-120"/>
                <a:ea typeface="微軟正黑體"/>
              </a:rPr>
              <a:t>等相關功能</a:t>
            </a:r>
            <a:endParaRPr lang="en-US" altLang="zh-TW" sz="1800" b="1" u="none" dirty="0">
              <a:solidFill>
                <a:prstClr val="black"/>
              </a:solidFill>
              <a:latin typeface="微軟正黑體" pitchFamily="34" charset="-120"/>
              <a:ea typeface="微軟正黑體"/>
            </a:endParaRPr>
          </a:p>
        </p:txBody>
      </p:sp>
      <p:sp>
        <p:nvSpPr>
          <p:cNvPr id="36" name="矩形 35"/>
          <p:cNvSpPr/>
          <p:nvPr/>
        </p:nvSpPr>
        <p:spPr>
          <a:xfrm>
            <a:off x="819980" y="4549797"/>
            <a:ext cx="784765" cy="608189"/>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r>
              <a:rPr lang="zh-TW" altLang="en-US" sz="1400" b="1" u="none" dirty="0">
                <a:solidFill>
                  <a:prstClr val="white"/>
                </a:solidFill>
                <a:latin typeface="微軟正黑體" pitchFamily="34" charset="-120"/>
                <a:ea typeface="微軟正黑體" pitchFamily="34" charset="-120"/>
              </a:rPr>
              <a:t>決算環境</a:t>
            </a:r>
          </a:p>
        </p:txBody>
      </p:sp>
      <p:sp>
        <p:nvSpPr>
          <p:cNvPr id="37" name="橢圓 36"/>
          <p:cNvSpPr/>
          <p:nvPr/>
        </p:nvSpPr>
        <p:spPr>
          <a:xfrm>
            <a:off x="657134" y="5302004"/>
            <a:ext cx="360000" cy="360040"/>
          </a:xfrm>
          <a:prstGeom prst="ellipse">
            <a:avLst/>
          </a:prstGeom>
          <a:solidFill>
            <a:schemeClr val="bg1">
              <a:lumMod val="85000"/>
            </a:schemeClr>
          </a:solidFill>
          <a:ln w="19050">
            <a:solidFill>
              <a:sysClr val="window" lastClr="FFFFFF"/>
            </a:solid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2</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41" name="矩形 40"/>
          <p:cNvSpPr/>
          <p:nvPr/>
        </p:nvSpPr>
        <p:spPr>
          <a:xfrm>
            <a:off x="2260124" y="2707979"/>
            <a:ext cx="1584176" cy="3724029"/>
          </a:xfrm>
          <a:prstGeom prst="rect">
            <a:avLst/>
          </a:prstGeom>
          <a:solidFill>
            <a:srgbClr val="C0504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資料</a:t>
            </a:r>
            <a:endParaRPr kumimoji="0" lang="en-US" altLang="zh-TW" sz="1600" b="1" u="none" dirty="0">
              <a:solidFill>
                <a:prstClr val="white"/>
              </a:solidFill>
              <a:latin typeface="微軟正黑體" pitchFamily="34" charset="-120"/>
              <a:ea typeface="微軟正黑體" pitchFamily="34" charset="-120"/>
            </a:endParaRPr>
          </a:p>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中介層</a:t>
            </a:r>
            <a:endParaRPr kumimoji="0" lang="en-US" altLang="zh-TW" sz="1600" b="1" u="none" dirty="0">
              <a:solidFill>
                <a:prstClr val="white"/>
              </a:solidFill>
              <a:latin typeface="微軟正黑體" pitchFamily="34" charset="-120"/>
              <a:ea typeface="微軟正黑體" pitchFamily="34" charset="-120"/>
            </a:endParaRPr>
          </a:p>
        </p:txBody>
      </p:sp>
      <p:sp>
        <p:nvSpPr>
          <p:cNvPr id="43" name="橢圓 42"/>
          <p:cNvSpPr/>
          <p:nvPr/>
        </p:nvSpPr>
        <p:spPr>
          <a:xfrm>
            <a:off x="2116108" y="2481083"/>
            <a:ext cx="360000" cy="360040"/>
          </a:xfrm>
          <a:prstGeom prst="ellipse">
            <a:avLst/>
          </a:prstGeom>
          <a:solidFill>
            <a:schemeClr val="tx2"/>
          </a:solidFill>
          <a:ln w="19050">
            <a:solidFill>
              <a:sysClr val="window" lastClr="FFFFFF"/>
            </a:solid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3</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25" name="向右箭號 24"/>
          <p:cNvSpPr/>
          <p:nvPr/>
        </p:nvSpPr>
        <p:spPr>
          <a:xfrm flipH="1">
            <a:off x="3700284" y="2667656"/>
            <a:ext cx="2376264" cy="474106"/>
          </a:xfrm>
          <a:prstGeom prst="rightArrow">
            <a:avLst/>
          </a:prstGeom>
          <a:solidFill>
            <a:schemeClr val="bg1">
              <a:lumMod val="85000"/>
            </a:schemeClr>
          </a:solidFill>
          <a:ln w="19050">
            <a:solidFill>
              <a:schemeClr val="bg1"/>
            </a:solidFill>
          </a:ln>
          <a:effectLst/>
        </p:spPr>
        <p:txBody>
          <a:bodyPr wrap="square" lIns="0" tIns="0" rIns="0" bIns="0" rtlCol="0" anchor="ctr">
            <a:noAutofit/>
          </a:bodyPr>
          <a:lstStyle/>
          <a:p>
            <a:pPr algn="ctr"/>
            <a:endParaRPr lang="zh-TW" altLang="en-US" sz="1100" b="1" u="none" dirty="0">
              <a:solidFill>
                <a:prstClr val="white"/>
              </a:solidFill>
              <a:latin typeface="微軟正黑體" pitchFamily="34" charset="-120"/>
              <a:ea typeface="微軟正黑體" pitchFamily="34" charset="-120"/>
            </a:endParaRPr>
          </a:p>
        </p:txBody>
      </p:sp>
      <p:sp>
        <p:nvSpPr>
          <p:cNvPr id="65" name="向右箭號 64"/>
          <p:cNvSpPr/>
          <p:nvPr/>
        </p:nvSpPr>
        <p:spPr>
          <a:xfrm>
            <a:off x="3700304" y="2942588"/>
            <a:ext cx="2421799" cy="474106"/>
          </a:xfrm>
          <a:prstGeom prst="rightArrow">
            <a:avLst/>
          </a:prstGeom>
          <a:solidFill>
            <a:schemeClr val="bg1">
              <a:lumMod val="85000"/>
            </a:schemeClr>
          </a:solidFill>
          <a:ln w="19050">
            <a:solidFill>
              <a:schemeClr val="bg1"/>
            </a:solidFill>
          </a:ln>
          <a:effectLst/>
        </p:spPr>
        <p:txBody>
          <a:bodyPr wrap="square" lIns="0" tIns="0" rIns="0" bIns="0" rtlCol="0" anchor="ctr">
            <a:noAutofit/>
          </a:bodyPr>
          <a:lstStyle/>
          <a:p>
            <a:pPr algn="ctr"/>
            <a:endParaRPr lang="zh-TW" altLang="en-US" sz="1100" b="1" u="none" dirty="0">
              <a:solidFill>
                <a:prstClr val="white"/>
              </a:solidFill>
              <a:latin typeface="微軟正黑體" pitchFamily="34" charset="-120"/>
              <a:ea typeface="微軟正黑體" pitchFamily="34" charset="-120"/>
            </a:endParaRPr>
          </a:p>
        </p:txBody>
      </p:sp>
      <p:sp>
        <p:nvSpPr>
          <p:cNvPr id="63" name="向右箭號 62"/>
          <p:cNvSpPr/>
          <p:nvPr/>
        </p:nvSpPr>
        <p:spPr>
          <a:xfrm>
            <a:off x="3700284" y="5077022"/>
            <a:ext cx="2376264" cy="474106"/>
          </a:xfrm>
          <a:prstGeom prst="rightArrow">
            <a:avLst/>
          </a:prstGeom>
          <a:solidFill>
            <a:schemeClr val="bg1">
              <a:lumMod val="85000"/>
            </a:schemeClr>
          </a:solidFill>
          <a:ln w="19050">
            <a:solidFill>
              <a:schemeClr val="bg1"/>
            </a:solidFill>
          </a:ln>
          <a:effectLst/>
        </p:spPr>
        <p:txBody>
          <a:bodyPr wrap="square" lIns="0" tIns="0" rIns="0" bIns="0" rtlCol="0" anchor="ctr">
            <a:noAutofit/>
          </a:bodyPr>
          <a:lstStyle/>
          <a:p>
            <a:pPr algn="ctr"/>
            <a:endParaRPr lang="zh-TW" altLang="en-US" sz="1100" b="1" u="none" dirty="0">
              <a:solidFill>
                <a:prstClr val="white"/>
              </a:solidFill>
              <a:latin typeface="微軟正黑體" pitchFamily="34" charset="-120"/>
              <a:ea typeface="微軟正黑體" pitchFamily="34" charset="-120"/>
            </a:endParaRPr>
          </a:p>
        </p:txBody>
      </p:sp>
      <p:sp>
        <p:nvSpPr>
          <p:cNvPr id="46" name="矩形 45"/>
          <p:cNvSpPr/>
          <p:nvPr/>
        </p:nvSpPr>
        <p:spPr>
          <a:xfrm>
            <a:off x="46812" y="5950218"/>
            <a:ext cx="503292" cy="228278"/>
          </a:xfrm>
          <a:prstGeom prst="rect">
            <a:avLst/>
          </a:prstGeom>
          <a:solidFill>
            <a:schemeClr val="tx1">
              <a:lumMod val="50000"/>
              <a:lumOff val="50000"/>
            </a:schemeClr>
          </a:solidFill>
          <a:ln>
            <a:noFill/>
          </a:ln>
          <a:effectLst/>
        </p:spPr>
        <p:txBody>
          <a:bodyPr wrap="square" lIns="0" tIns="0" rIns="0" bIns="0" rtlCol="0" anchor="ctr">
            <a:noAutofit/>
          </a:bodyPr>
          <a:lstStyle/>
          <a:p>
            <a:pPr algn="ctr"/>
            <a:r>
              <a:rPr lang="zh-TW" altLang="en-US" sz="900" b="1" u="none" dirty="0">
                <a:solidFill>
                  <a:prstClr val="white"/>
                </a:solidFill>
                <a:latin typeface="微軟正黑體" pitchFamily="34" charset="-120"/>
                <a:ea typeface="微軟正黑體" pitchFamily="34" charset="-120"/>
              </a:rPr>
              <a:t>既有系統</a:t>
            </a:r>
          </a:p>
        </p:txBody>
      </p:sp>
      <p:sp>
        <p:nvSpPr>
          <p:cNvPr id="47" name="矩形 46"/>
          <p:cNvSpPr/>
          <p:nvPr/>
        </p:nvSpPr>
        <p:spPr>
          <a:xfrm>
            <a:off x="56239" y="6297922"/>
            <a:ext cx="503292" cy="228278"/>
          </a:xfrm>
          <a:prstGeom prst="rect">
            <a:avLst/>
          </a:prstGeom>
          <a:solidFill>
            <a:srgbClr val="C00000"/>
          </a:solidFill>
          <a:ln>
            <a:noFill/>
          </a:ln>
          <a:effectLst/>
        </p:spPr>
        <p:txBody>
          <a:bodyPr wrap="square" lIns="0" tIns="0" rIns="0" bIns="0" rtlCol="0" anchor="ctr">
            <a:noAutofit/>
          </a:bodyPr>
          <a:lstStyle/>
          <a:p>
            <a:pPr algn="ctr"/>
            <a:r>
              <a:rPr lang="zh-TW" altLang="en-US" sz="900" b="1" u="none" dirty="0">
                <a:solidFill>
                  <a:prstClr val="white"/>
                </a:solidFill>
                <a:latin typeface="微軟正黑體" pitchFamily="34" charset="-120"/>
                <a:ea typeface="微軟正黑體" pitchFamily="34" charset="-120"/>
              </a:rPr>
              <a:t>待建置</a:t>
            </a:r>
          </a:p>
        </p:txBody>
      </p:sp>
      <p:sp>
        <p:nvSpPr>
          <p:cNvPr id="39" name="矩形圖說文字 38"/>
          <p:cNvSpPr/>
          <p:nvPr/>
        </p:nvSpPr>
        <p:spPr>
          <a:xfrm>
            <a:off x="3563888" y="1603954"/>
            <a:ext cx="5472608" cy="5210218"/>
          </a:xfrm>
          <a:prstGeom prst="wedgeRectCallout">
            <a:avLst>
              <a:gd name="adj1" fmla="val -57389"/>
              <a:gd name="adj2" fmla="val -21115"/>
            </a:avLst>
          </a:prstGeom>
          <a:solidFill>
            <a:schemeClr val="bg1"/>
          </a:solidFill>
          <a:ln w="28575">
            <a:solidFill>
              <a:srgbClr val="C00000"/>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graphicFrame>
        <p:nvGraphicFramePr>
          <p:cNvPr id="42" name="表格 41"/>
          <p:cNvGraphicFramePr>
            <a:graphicFrameLocks noGrp="1"/>
          </p:cNvGraphicFramePr>
          <p:nvPr>
            <p:extLst>
              <p:ext uri="{D42A27DB-BD31-4B8C-83A1-F6EECF244321}">
                <p14:modId xmlns:p14="http://schemas.microsoft.com/office/powerpoint/2010/main" val="406744001"/>
              </p:ext>
            </p:extLst>
          </p:nvPr>
        </p:nvGraphicFramePr>
        <p:xfrm>
          <a:off x="3635896" y="1663547"/>
          <a:ext cx="5320972" cy="5007391"/>
        </p:xfrm>
        <a:graphic>
          <a:graphicData uri="http://schemas.openxmlformats.org/drawingml/2006/table">
            <a:tbl>
              <a:tblPr firstRow="1" bandRow="1">
                <a:tableStyleId>{21E4AEA4-8DFA-4A89-87EB-49C32662AFE0}</a:tableStyleId>
              </a:tblPr>
              <a:tblGrid>
                <a:gridCol w="877084">
                  <a:extLst>
                    <a:ext uri="{9D8B030D-6E8A-4147-A177-3AD203B41FA5}">
                      <a16:colId xmlns:a16="http://schemas.microsoft.com/office/drawing/2014/main" val="20000"/>
                    </a:ext>
                  </a:extLst>
                </a:gridCol>
                <a:gridCol w="3083356">
                  <a:extLst>
                    <a:ext uri="{9D8B030D-6E8A-4147-A177-3AD203B41FA5}">
                      <a16:colId xmlns:a16="http://schemas.microsoft.com/office/drawing/2014/main" val="20001"/>
                    </a:ext>
                  </a:extLst>
                </a:gridCol>
                <a:gridCol w="1360532">
                  <a:extLst>
                    <a:ext uri="{9D8B030D-6E8A-4147-A177-3AD203B41FA5}">
                      <a16:colId xmlns:a16="http://schemas.microsoft.com/office/drawing/2014/main" val="20002"/>
                    </a:ext>
                  </a:extLst>
                </a:gridCol>
              </a:tblGrid>
              <a:tr h="36057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dirty="0" smtClean="0">
                          <a:latin typeface="微軟正黑體" pitchFamily="34" charset="-120"/>
                          <a:ea typeface="微軟正黑體" pitchFamily="34" charset="-120"/>
                        </a:rPr>
                        <a:t>項目</a:t>
                      </a:r>
                      <a:endParaRPr lang="en-US" altLang="zh-TW" sz="1600" dirty="0" smtClean="0">
                        <a:latin typeface="微軟正黑體" pitchFamily="34" charset="-120"/>
                        <a:ea typeface="微軟正黑體" pitchFamily="34" charset="-120"/>
                      </a:endParaRPr>
                    </a:p>
                  </a:txBody>
                  <a:tcPr anchor="ctr">
                    <a:solidFill>
                      <a:srgbClr val="C00000"/>
                    </a:solidFill>
                  </a:tcPr>
                </a:tc>
                <a:tc>
                  <a:txBody>
                    <a:bodyPr/>
                    <a:lstStyle/>
                    <a:p>
                      <a:pPr algn="ctr"/>
                      <a:r>
                        <a:rPr lang="en-US" altLang="zh-TW" sz="1600" dirty="0" smtClean="0">
                          <a:latin typeface="微軟正黑體" pitchFamily="34" charset="-120"/>
                          <a:ea typeface="微軟正黑體" pitchFamily="34" charset="-120"/>
                        </a:rPr>
                        <a:t>IFRS17</a:t>
                      </a:r>
                      <a:r>
                        <a:rPr lang="zh-TW" altLang="en-US" sz="1600" dirty="0" smtClean="0">
                          <a:latin typeface="微軟正黑體" pitchFamily="34" charset="-120"/>
                          <a:ea typeface="微軟正黑體" pitchFamily="34" charset="-120"/>
                        </a:rPr>
                        <a:t>需求</a:t>
                      </a:r>
                      <a:endParaRPr lang="zh-TW" altLang="en-US" sz="1600" dirty="0">
                        <a:latin typeface="微軟正黑體" pitchFamily="34" charset="-120"/>
                        <a:ea typeface="微軟正黑體" pitchFamily="34" charset="-120"/>
                      </a:endParaRPr>
                    </a:p>
                  </a:txBody>
                  <a:tcPr anchor="ctr">
                    <a:solidFill>
                      <a:srgbClr val="C00000"/>
                    </a:solidFill>
                  </a:tcPr>
                </a:tc>
                <a:tc>
                  <a:txBody>
                    <a:bodyPr/>
                    <a:lstStyle/>
                    <a:p>
                      <a:pPr algn="ctr"/>
                      <a:r>
                        <a:rPr lang="zh-TW" altLang="en-US" sz="1600" dirty="0" smtClean="0">
                          <a:latin typeface="微軟正黑體" pitchFamily="34" charset="-120"/>
                          <a:ea typeface="微軟正黑體" pitchFamily="34" charset="-120"/>
                        </a:rPr>
                        <a:t>需投入資源</a:t>
                      </a:r>
                      <a:endParaRPr lang="zh-TW" altLang="en-US" sz="1600" dirty="0">
                        <a:latin typeface="微軟正黑體" pitchFamily="34" charset="-120"/>
                        <a:ea typeface="微軟正黑體" pitchFamily="34" charset="-120"/>
                      </a:endParaRPr>
                    </a:p>
                  </a:txBody>
                  <a:tcPr anchor="ctr">
                    <a:solidFill>
                      <a:srgbClr val="C00000"/>
                    </a:solidFill>
                  </a:tcPr>
                </a:tc>
                <a:extLst>
                  <a:ext uri="{0D108BD9-81ED-4DB2-BD59-A6C34878D82A}">
                    <a16:rowId xmlns:a16="http://schemas.microsoft.com/office/drawing/2014/main" val="10000"/>
                  </a:ext>
                </a:extLst>
              </a:tr>
              <a:tr h="731667">
                <a:tc>
                  <a:txBody>
                    <a:bodyPr/>
                    <a:lstStyle/>
                    <a:p>
                      <a:pPr algn="ctr"/>
                      <a:r>
                        <a:rPr lang="zh-TW" altLang="en-US" sz="1400" b="1" dirty="0" smtClean="0">
                          <a:solidFill>
                            <a:schemeClr val="tx1">
                              <a:lumMod val="65000"/>
                              <a:lumOff val="35000"/>
                            </a:schemeClr>
                          </a:solidFill>
                          <a:latin typeface="微軟正黑體" pitchFamily="34" charset="-120"/>
                          <a:ea typeface="微軟正黑體" pitchFamily="34" charset="-120"/>
                        </a:rPr>
                        <a:t>合約</a:t>
                      </a:r>
                      <a:endParaRPr lang="en-US" altLang="zh-TW" sz="1400" b="1" dirty="0" smtClean="0">
                        <a:solidFill>
                          <a:schemeClr val="tx1">
                            <a:lumMod val="65000"/>
                            <a:lumOff val="35000"/>
                          </a:schemeClr>
                        </a:solidFill>
                        <a:latin typeface="微軟正黑體" pitchFamily="34" charset="-120"/>
                        <a:ea typeface="微軟正黑體" pitchFamily="34" charset="-120"/>
                      </a:endParaRPr>
                    </a:p>
                    <a:p>
                      <a:pPr algn="ctr"/>
                      <a:r>
                        <a:rPr lang="zh-TW" altLang="en-US" sz="1400" b="1" dirty="0" smtClean="0">
                          <a:solidFill>
                            <a:schemeClr val="tx1">
                              <a:lumMod val="65000"/>
                              <a:lumOff val="35000"/>
                            </a:schemeClr>
                          </a:solidFill>
                          <a:latin typeface="微軟正黑體" pitchFamily="34" charset="-120"/>
                          <a:ea typeface="微軟正黑體" pitchFamily="34" charset="-120"/>
                        </a:rPr>
                        <a:t>分類</a:t>
                      </a:r>
                    </a:p>
                  </a:txBody>
                  <a:tcPr anchor="ctr">
                    <a:lnB w="28575" cap="flat" cmpd="sng" algn="ctr">
                      <a:solidFill>
                        <a:srgbClr val="FF0000"/>
                      </a:solidFill>
                      <a:prstDash val="sysDot"/>
                      <a:round/>
                      <a:headEnd type="none" w="med" len="med"/>
                      <a:tailEnd type="none" w="med" len="med"/>
                    </a:lnB>
                    <a:solidFill>
                      <a:schemeClr val="bg1"/>
                    </a:solidFill>
                  </a:tcPr>
                </a:tc>
                <a:tc>
                  <a:txBody>
                    <a:bodyPr/>
                    <a:lstStyle/>
                    <a:p>
                      <a:pPr algn="l"/>
                      <a:r>
                        <a:rPr lang="zh-TW" altLang="en-US" sz="1400" b="1" dirty="0" smtClean="0">
                          <a:solidFill>
                            <a:schemeClr val="tx1">
                              <a:lumMod val="65000"/>
                              <a:lumOff val="35000"/>
                            </a:schemeClr>
                          </a:solidFill>
                          <a:latin typeface="微軟正黑體" pitchFamily="34" charset="-120"/>
                          <a:ea typeface="微軟正黑體" pitchFamily="34" charset="-120"/>
                        </a:rPr>
                        <a:t>需逐單判斷是否具商業實質與顯著風險，區分出是否歸屬於</a:t>
                      </a:r>
                      <a:r>
                        <a:rPr lang="en-US" altLang="zh-TW" sz="1400" b="1" dirty="0" smtClean="0">
                          <a:solidFill>
                            <a:schemeClr val="tx1">
                              <a:lumMod val="65000"/>
                              <a:lumOff val="35000"/>
                            </a:schemeClr>
                          </a:solidFill>
                          <a:latin typeface="微軟正黑體" pitchFamily="34" charset="-120"/>
                          <a:ea typeface="微軟正黑體" pitchFamily="34" charset="-120"/>
                        </a:rPr>
                        <a:t>IFRS17</a:t>
                      </a:r>
                      <a:r>
                        <a:rPr lang="zh-TW" altLang="en-US" sz="1400" b="1" dirty="0" smtClean="0">
                          <a:solidFill>
                            <a:schemeClr val="tx1">
                              <a:lumMod val="65000"/>
                              <a:lumOff val="35000"/>
                            </a:schemeClr>
                          </a:solidFill>
                          <a:latin typeface="微軟正黑體" pitchFamily="34" charset="-120"/>
                          <a:ea typeface="微軟正黑體" pitchFamily="34" charset="-120"/>
                        </a:rPr>
                        <a:t>或其他會計準則</a:t>
                      </a:r>
                      <a:endParaRPr lang="zh-TW" altLang="en-US" sz="1400" b="1" dirty="0">
                        <a:solidFill>
                          <a:schemeClr val="tx1">
                            <a:lumMod val="65000"/>
                            <a:lumOff val="35000"/>
                          </a:schemeClr>
                        </a:solidFill>
                        <a:latin typeface="微軟正黑體" pitchFamily="34" charset="-120"/>
                        <a:ea typeface="微軟正黑體" pitchFamily="34" charset="-120"/>
                      </a:endParaRPr>
                    </a:p>
                  </a:txBody>
                  <a:tcPr anchor="ctr">
                    <a:lnB w="28575" cap="flat" cmpd="sng" algn="ctr">
                      <a:solidFill>
                        <a:srgbClr val="FF0000"/>
                      </a:solidFill>
                      <a:prstDash val="sysDot"/>
                      <a:round/>
                      <a:headEnd type="none" w="med" len="med"/>
                      <a:tailEnd type="none" w="med" len="med"/>
                    </a:lnB>
                    <a:solidFill>
                      <a:schemeClr val="bg1"/>
                    </a:solidFill>
                  </a:tcPr>
                </a:tc>
                <a:tc>
                  <a:txBody>
                    <a:bodyPr/>
                    <a:lstStyle/>
                    <a:p>
                      <a:pPr algn="ctr"/>
                      <a:endParaRPr lang="zh-TW" altLang="en-US" sz="1400" b="1" dirty="0">
                        <a:solidFill>
                          <a:schemeClr val="tx1">
                            <a:lumMod val="65000"/>
                            <a:lumOff val="35000"/>
                          </a:schemeClr>
                        </a:solidFill>
                        <a:latin typeface="微軟正黑體" pitchFamily="34" charset="-120"/>
                        <a:ea typeface="微軟正黑體" pitchFamily="34" charset="-120"/>
                      </a:endParaRPr>
                    </a:p>
                  </a:txBody>
                  <a:tcPr anchor="ctr">
                    <a:lnB w="28575" cap="flat" cmpd="sng" algn="ctr">
                      <a:solidFill>
                        <a:srgbClr val="FF0000"/>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518258">
                <a:tc>
                  <a:txBody>
                    <a:bodyPr/>
                    <a:lstStyle/>
                    <a:p>
                      <a:pPr algn="ctr"/>
                      <a:r>
                        <a:rPr lang="zh-TW" altLang="en-US" sz="1400" b="1" dirty="0" smtClean="0">
                          <a:solidFill>
                            <a:schemeClr val="tx1">
                              <a:lumMod val="65000"/>
                              <a:lumOff val="35000"/>
                            </a:schemeClr>
                          </a:solidFill>
                          <a:latin typeface="微軟正黑體" pitchFamily="34" charset="-120"/>
                          <a:ea typeface="微軟正黑體" pitchFamily="34" charset="-120"/>
                        </a:rPr>
                        <a:t>合約</a:t>
                      </a:r>
                      <a:endParaRPr lang="en-US" altLang="zh-TW" sz="1400" b="1" dirty="0" smtClean="0">
                        <a:solidFill>
                          <a:schemeClr val="tx1">
                            <a:lumMod val="65000"/>
                            <a:lumOff val="35000"/>
                          </a:schemeClr>
                        </a:solidFill>
                        <a:latin typeface="微軟正黑體" pitchFamily="34" charset="-120"/>
                        <a:ea typeface="微軟正黑體" pitchFamily="34" charset="-120"/>
                      </a:endParaRPr>
                    </a:p>
                    <a:p>
                      <a:pPr algn="ctr"/>
                      <a:r>
                        <a:rPr lang="zh-TW" altLang="en-US" sz="1400" b="1" dirty="0" smtClean="0">
                          <a:solidFill>
                            <a:schemeClr val="tx1">
                              <a:lumMod val="65000"/>
                              <a:lumOff val="35000"/>
                            </a:schemeClr>
                          </a:solidFill>
                          <a:latin typeface="微軟正黑體" pitchFamily="34" charset="-120"/>
                          <a:ea typeface="微軟正黑體" pitchFamily="34" charset="-120"/>
                        </a:rPr>
                        <a:t>邊界</a:t>
                      </a:r>
                      <a:endParaRPr lang="en-US" altLang="zh-TW" sz="1400" b="1" dirty="0" smtClean="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FF0000"/>
                      </a:solidFill>
                      <a:prstDash val="sysDot"/>
                      <a:round/>
                      <a:headEnd type="none" w="med" len="med"/>
                      <a:tailEnd type="none" w="med" len="med"/>
                    </a:lnT>
                    <a:lnB w="28575" cap="flat" cmpd="sng" algn="ctr">
                      <a:solidFill>
                        <a:srgbClr val="FF0000"/>
                      </a:solidFill>
                      <a:prstDash val="sysDot"/>
                      <a:round/>
                      <a:headEnd type="none" w="med" len="med"/>
                      <a:tailEnd type="none" w="med" len="med"/>
                    </a:lnB>
                    <a:solidFill>
                      <a:schemeClr val="bg1"/>
                    </a:solidFill>
                  </a:tcPr>
                </a:tc>
                <a:tc>
                  <a:txBody>
                    <a:bodyPr/>
                    <a:lstStyle/>
                    <a:p>
                      <a:pPr algn="l"/>
                      <a:r>
                        <a:rPr lang="zh-TW" altLang="en-US" sz="1400" b="1" dirty="0" smtClean="0">
                          <a:solidFill>
                            <a:schemeClr val="tx1">
                              <a:lumMod val="65000"/>
                              <a:lumOff val="35000"/>
                            </a:schemeClr>
                          </a:solidFill>
                          <a:latin typeface="微軟正黑體" pitchFamily="34" charset="-120"/>
                          <a:ea typeface="微軟正黑體" pitchFamily="34" charset="-120"/>
                        </a:rPr>
                        <a:t>需依照經濟實質之權利與義務關係，進行合約邊界之判斷</a:t>
                      </a:r>
                      <a:endParaRPr lang="zh-TW" altLang="en-US" sz="1400" b="1" dirty="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FF0000"/>
                      </a:solidFill>
                      <a:prstDash val="sysDot"/>
                      <a:round/>
                      <a:headEnd type="none" w="med" len="med"/>
                      <a:tailEnd type="none" w="med" len="med"/>
                    </a:lnT>
                    <a:lnB w="28575" cap="flat" cmpd="sng" algn="ctr">
                      <a:solidFill>
                        <a:srgbClr val="FF0000"/>
                      </a:solidFill>
                      <a:prstDash val="sysDot"/>
                      <a:round/>
                      <a:headEnd type="none" w="med" len="med"/>
                      <a:tailEnd type="none" w="med" len="med"/>
                    </a:lnB>
                    <a:solidFill>
                      <a:schemeClr val="bg1"/>
                    </a:solidFill>
                  </a:tcPr>
                </a:tc>
                <a:tc>
                  <a:txBody>
                    <a:bodyPr/>
                    <a:lstStyle/>
                    <a:p>
                      <a:pPr algn="ctr"/>
                      <a:endParaRPr lang="zh-TW" altLang="en-US" sz="1400" b="1" dirty="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FF0000"/>
                      </a:solidFill>
                      <a:prstDash val="sysDot"/>
                      <a:round/>
                      <a:headEnd type="none" w="med" len="med"/>
                      <a:tailEnd type="none" w="med" len="med"/>
                    </a:lnT>
                    <a:lnB w="28575" cap="flat" cmpd="sng" algn="ctr">
                      <a:solidFill>
                        <a:srgbClr val="FF0000"/>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731667">
                <a:tc>
                  <a:txBody>
                    <a:bodyPr/>
                    <a:lstStyle/>
                    <a:p>
                      <a:pPr algn="ctr"/>
                      <a:r>
                        <a:rPr lang="zh-TW" altLang="en-US" sz="1400" b="1" dirty="0" smtClean="0">
                          <a:solidFill>
                            <a:schemeClr val="tx1">
                              <a:lumMod val="65000"/>
                              <a:lumOff val="35000"/>
                            </a:schemeClr>
                          </a:solidFill>
                          <a:latin typeface="微軟正黑體" pitchFamily="34" charset="-120"/>
                          <a:ea typeface="微軟正黑體" pitchFamily="34" charset="-120"/>
                        </a:rPr>
                        <a:t>分組</a:t>
                      </a:r>
                      <a:endParaRPr lang="en-US" altLang="zh-TW" sz="1400" b="1" dirty="0" smtClean="0">
                        <a:solidFill>
                          <a:schemeClr val="tx1">
                            <a:lumMod val="65000"/>
                            <a:lumOff val="35000"/>
                          </a:schemeClr>
                        </a:solidFill>
                        <a:latin typeface="微軟正黑體" pitchFamily="34" charset="-120"/>
                        <a:ea typeface="微軟正黑體" pitchFamily="34" charset="-120"/>
                      </a:endParaRPr>
                    </a:p>
                    <a:p>
                      <a:pPr algn="ctr"/>
                      <a:r>
                        <a:rPr lang="zh-TW" altLang="en-US" sz="1400" b="1" dirty="0" smtClean="0">
                          <a:solidFill>
                            <a:schemeClr val="tx1">
                              <a:lumMod val="65000"/>
                              <a:lumOff val="35000"/>
                            </a:schemeClr>
                          </a:solidFill>
                          <a:latin typeface="微軟正黑體" pitchFamily="34" charset="-120"/>
                          <a:ea typeface="微軟正黑體" pitchFamily="34" charset="-120"/>
                        </a:rPr>
                        <a:t>分群</a:t>
                      </a:r>
                    </a:p>
                  </a:txBody>
                  <a:tcPr anchor="ctr">
                    <a:lnT w="28575" cap="flat" cmpd="sng" algn="ctr">
                      <a:solidFill>
                        <a:srgbClr val="FF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algn="l"/>
                      <a:r>
                        <a:rPr lang="zh-TW" altLang="en-US" sz="1400" b="1" dirty="0" smtClean="0">
                          <a:solidFill>
                            <a:schemeClr val="tx1">
                              <a:lumMod val="65000"/>
                              <a:lumOff val="35000"/>
                            </a:schemeClr>
                          </a:solidFill>
                          <a:latin typeface="微軟正黑體" pitchFamily="34" charset="-120"/>
                          <a:ea typeface="微軟正黑體" pitchFamily="34" charset="-120"/>
                        </a:rPr>
                        <a:t>以保單群組為衡量單位，需於系統內標註每一保單所屬之群</a:t>
                      </a:r>
                      <a:r>
                        <a:rPr lang="en-US" altLang="zh-TW" sz="1400" b="1" dirty="0" smtClean="0">
                          <a:solidFill>
                            <a:schemeClr val="tx1">
                              <a:lumMod val="65000"/>
                              <a:lumOff val="35000"/>
                            </a:schemeClr>
                          </a:solidFill>
                          <a:latin typeface="微軟正黑體" pitchFamily="34" charset="-120"/>
                          <a:ea typeface="微軟正黑體" pitchFamily="34" charset="-120"/>
                        </a:rPr>
                        <a:t>(Group)</a:t>
                      </a:r>
                      <a:r>
                        <a:rPr lang="zh-TW" altLang="en-US" sz="1400" b="1" dirty="0" smtClean="0">
                          <a:solidFill>
                            <a:schemeClr val="tx1">
                              <a:lumMod val="65000"/>
                              <a:lumOff val="35000"/>
                            </a:schemeClr>
                          </a:solidFill>
                          <a:latin typeface="微軟正黑體" pitchFamily="34" charset="-120"/>
                          <a:ea typeface="微軟正黑體" pitchFamily="34" charset="-120"/>
                        </a:rPr>
                        <a:t>、組合</a:t>
                      </a:r>
                      <a:r>
                        <a:rPr lang="en-US" altLang="zh-TW" sz="1400" b="1" dirty="0" smtClean="0">
                          <a:solidFill>
                            <a:schemeClr val="tx1">
                              <a:lumMod val="65000"/>
                              <a:lumOff val="35000"/>
                            </a:schemeClr>
                          </a:solidFill>
                          <a:latin typeface="微軟正黑體" pitchFamily="34" charset="-120"/>
                          <a:ea typeface="微軟正黑體" pitchFamily="34" charset="-120"/>
                        </a:rPr>
                        <a:t>(Portfolio)</a:t>
                      </a:r>
                    </a:p>
                  </a:txBody>
                  <a:tcPr anchor="ctr">
                    <a:lnT w="28575" cap="flat" cmpd="sng" algn="ctr">
                      <a:solidFill>
                        <a:srgbClr val="FF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algn="ctr"/>
                      <a:r>
                        <a:rPr lang="zh-TW" altLang="en-US" sz="1400" b="1" dirty="0" smtClean="0">
                          <a:solidFill>
                            <a:schemeClr val="tx1">
                              <a:lumMod val="65000"/>
                              <a:lumOff val="35000"/>
                            </a:schemeClr>
                          </a:solidFill>
                          <a:latin typeface="微軟正黑體" pitchFamily="34" charset="-120"/>
                          <a:ea typeface="微軟正黑體" pitchFamily="34" charset="-120"/>
                        </a:rPr>
                        <a:t>中</a:t>
                      </a:r>
                      <a:endParaRPr lang="zh-TW" altLang="en-US" sz="1400" b="1" dirty="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FF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r h="518258">
                <a:tc>
                  <a:txBody>
                    <a:bodyPr/>
                    <a:lstStyle/>
                    <a:p>
                      <a:pPr algn="ctr"/>
                      <a:r>
                        <a:rPr lang="zh-TW" altLang="en-US" sz="1400" b="1" strike="noStrike" dirty="0" smtClean="0">
                          <a:solidFill>
                            <a:schemeClr val="tx1">
                              <a:lumMod val="65000"/>
                              <a:lumOff val="35000"/>
                            </a:schemeClr>
                          </a:solidFill>
                          <a:latin typeface="微軟正黑體" pitchFamily="34" charset="-120"/>
                          <a:ea typeface="微軟正黑體" pitchFamily="34" charset="-120"/>
                        </a:rPr>
                        <a:t>費用</a:t>
                      </a:r>
                      <a:endParaRPr lang="en-US" altLang="zh-TW" sz="1400" b="1" strike="noStrike" dirty="0" smtClean="0">
                        <a:solidFill>
                          <a:schemeClr val="tx1">
                            <a:lumMod val="65000"/>
                            <a:lumOff val="35000"/>
                          </a:schemeClr>
                        </a:solidFill>
                        <a:latin typeface="微軟正黑體" pitchFamily="34" charset="-120"/>
                        <a:ea typeface="微軟正黑體" pitchFamily="34" charset="-120"/>
                      </a:endParaRPr>
                    </a:p>
                    <a:p>
                      <a:pPr algn="ctr"/>
                      <a:r>
                        <a:rPr lang="zh-TW" altLang="en-US" sz="1400" b="1" strike="noStrike" dirty="0" smtClean="0">
                          <a:solidFill>
                            <a:schemeClr val="tx1">
                              <a:lumMod val="65000"/>
                              <a:lumOff val="35000"/>
                            </a:schemeClr>
                          </a:solidFill>
                          <a:latin typeface="微軟正黑體" pitchFamily="34" charset="-120"/>
                          <a:ea typeface="微軟正黑體" pitchFamily="34" charset="-120"/>
                        </a:rPr>
                        <a:t>拆分</a:t>
                      </a:r>
                      <a:endParaRPr lang="zh-TW" altLang="en-US" sz="1400" b="1" strike="noStrike" dirty="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algn="l"/>
                      <a:r>
                        <a:rPr lang="zh-TW" altLang="en-US" sz="1400" b="1" strike="noStrike" kern="1200" dirty="0" smtClean="0">
                          <a:solidFill>
                            <a:schemeClr val="tx1">
                              <a:lumMod val="65000"/>
                              <a:lumOff val="35000"/>
                            </a:schemeClr>
                          </a:solidFill>
                          <a:latin typeface="微軟正黑體" pitchFamily="34" charset="-120"/>
                          <a:ea typeface="微軟正黑體" pitchFamily="34" charset="-120"/>
                          <a:cs typeface="+mn-cs"/>
                        </a:rPr>
                        <a:t>需拆分為維護、間接、其他費用</a:t>
                      </a:r>
                      <a:endParaRPr lang="zh-TW" altLang="en-US" sz="1400" b="1" strike="noStrike" dirty="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algn="ctr"/>
                      <a:r>
                        <a:rPr lang="zh-TW" altLang="en-US" sz="1400" b="1" strike="noStrike" dirty="0" smtClean="0">
                          <a:solidFill>
                            <a:schemeClr val="tx1">
                              <a:lumMod val="65000"/>
                              <a:lumOff val="35000"/>
                            </a:schemeClr>
                          </a:solidFill>
                          <a:latin typeface="微軟正黑體" pitchFamily="34" charset="-120"/>
                          <a:ea typeface="微軟正黑體" pitchFamily="34" charset="-120"/>
                        </a:rPr>
                        <a:t>高</a:t>
                      </a:r>
                      <a:endParaRPr lang="zh-TW" altLang="en-US" sz="1400" b="1" strike="noStrike" dirty="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extLst>
                  <a:ext uri="{0D108BD9-81ED-4DB2-BD59-A6C34878D82A}">
                    <a16:rowId xmlns:a16="http://schemas.microsoft.com/office/drawing/2014/main" val="10004"/>
                  </a:ext>
                </a:extLst>
              </a:tr>
              <a:tr h="518258">
                <a:tc>
                  <a:txBody>
                    <a:bodyPr/>
                    <a:lstStyle/>
                    <a:p>
                      <a:pPr algn="ctr"/>
                      <a:r>
                        <a:rPr lang="zh-TW" altLang="en-US" sz="1400" b="1" dirty="0" smtClean="0">
                          <a:solidFill>
                            <a:schemeClr val="tx1">
                              <a:lumMod val="65000"/>
                              <a:lumOff val="35000"/>
                            </a:schemeClr>
                          </a:solidFill>
                          <a:latin typeface="微軟正黑體" pitchFamily="34" charset="-120"/>
                          <a:ea typeface="微軟正黑體" pitchFamily="34" charset="-120"/>
                        </a:rPr>
                        <a:t>費用</a:t>
                      </a:r>
                      <a:endParaRPr lang="en-US" altLang="zh-TW" sz="1400" b="1" dirty="0" smtClean="0">
                        <a:solidFill>
                          <a:schemeClr val="tx1">
                            <a:lumMod val="65000"/>
                            <a:lumOff val="35000"/>
                          </a:schemeClr>
                        </a:solidFill>
                        <a:latin typeface="微軟正黑體" pitchFamily="34" charset="-120"/>
                        <a:ea typeface="微軟正黑體" pitchFamily="34" charset="-120"/>
                      </a:endParaRPr>
                    </a:p>
                    <a:p>
                      <a:pPr algn="ctr"/>
                      <a:r>
                        <a:rPr lang="zh-TW" altLang="en-US" sz="1400" b="1" dirty="0" smtClean="0">
                          <a:solidFill>
                            <a:schemeClr val="tx1">
                              <a:lumMod val="65000"/>
                              <a:lumOff val="35000"/>
                            </a:schemeClr>
                          </a:solidFill>
                          <a:latin typeface="微軟正黑體" pitchFamily="34" charset="-120"/>
                          <a:ea typeface="微軟正黑體" pitchFamily="34" charset="-120"/>
                        </a:rPr>
                        <a:t>分攤</a:t>
                      </a:r>
                      <a:endParaRPr lang="en-US" altLang="zh-TW" sz="1400" b="1" dirty="0" smtClean="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algn="l"/>
                      <a:r>
                        <a:rPr lang="zh-TW" altLang="en-US" sz="1400" b="1" dirty="0" smtClean="0">
                          <a:solidFill>
                            <a:schemeClr val="tx1">
                              <a:lumMod val="65000"/>
                              <a:lumOff val="35000"/>
                            </a:schemeClr>
                          </a:solidFill>
                          <a:latin typeface="微軟正黑體" pitchFamily="34" charset="-120"/>
                          <a:ea typeface="微軟正黑體" pitchFamily="34" charset="-120"/>
                        </a:rPr>
                        <a:t>依照</a:t>
                      </a:r>
                      <a:r>
                        <a:rPr lang="en-US" altLang="zh-TW" sz="1400" b="1" dirty="0" smtClean="0">
                          <a:solidFill>
                            <a:schemeClr val="tx1">
                              <a:lumMod val="65000"/>
                              <a:lumOff val="35000"/>
                            </a:schemeClr>
                          </a:solidFill>
                          <a:latin typeface="微軟正黑體" pitchFamily="34" charset="-120"/>
                          <a:ea typeface="微軟正黑體" pitchFamily="34" charset="-120"/>
                        </a:rPr>
                        <a:t>【</a:t>
                      </a:r>
                      <a:r>
                        <a:rPr lang="zh-TW" altLang="en-US" sz="1400" b="1" dirty="0" smtClean="0">
                          <a:solidFill>
                            <a:schemeClr val="tx1">
                              <a:lumMod val="65000"/>
                              <a:lumOff val="35000"/>
                            </a:schemeClr>
                          </a:solidFill>
                          <a:latin typeface="微軟正黑體" pitchFamily="34" charset="-120"/>
                          <a:ea typeface="微軟正黑體" pitchFamily="34" charset="-120"/>
                        </a:rPr>
                        <a:t>費用分攤作業細則</a:t>
                      </a:r>
                      <a:r>
                        <a:rPr lang="en-US" altLang="zh-TW" sz="1400" b="1" dirty="0" smtClean="0">
                          <a:solidFill>
                            <a:schemeClr val="tx1">
                              <a:lumMod val="65000"/>
                              <a:lumOff val="35000"/>
                            </a:schemeClr>
                          </a:solidFill>
                          <a:latin typeface="微軟正黑體" pitchFamily="34" charset="-120"/>
                          <a:ea typeface="微軟正黑體" pitchFamily="34" charset="-120"/>
                        </a:rPr>
                        <a:t>】</a:t>
                      </a:r>
                      <a:r>
                        <a:rPr lang="zh-TW" altLang="en-US" sz="1400" b="1" dirty="0" smtClean="0">
                          <a:solidFill>
                            <a:schemeClr val="tx1">
                              <a:lumMod val="65000"/>
                              <a:lumOff val="35000"/>
                            </a:schemeClr>
                          </a:solidFill>
                          <a:latin typeface="微軟正黑體" pitchFamily="34" charset="-120"/>
                          <a:ea typeface="微軟正黑體" pitchFamily="34" charset="-120"/>
                        </a:rPr>
                        <a:t>，攤分至個保單群組及帳冊</a:t>
                      </a: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algn="ctr"/>
                      <a:endParaRPr lang="zh-TW" altLang="en-US" sz="1400" b="1" dirty="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extLst>
                  <a:ext uri="{0D108BD9-81ED-4DB2-BD59-A6C34878D82A}">
                    <a16:rowId xmlns:a16="http://schemas.microsoft.com/office/drawing/2014/main" val="10005"/>
                  </a:ext>
                </a:extLst>
              </a:tr>
              <a:tr h="592191">
                <a:tc>
                  <a:txBody>
                    <a:bodyPr/>
                    <a:lstStyle/>
                    <a:p>
                      <a:pPr algn="ctr"/>
                      <a:r>
                        <a:rPr lang="zh-TW" altLang="en-US" sz="1400" b="1" dirty="0" smtClean="0">
                          <a:solidFill>
                            <a:schemeClr val="tx1">
                              <a:lumMod val="65000"/>
                              <a:lumOff val="35000"/>
                            </a:schemeClr>
                          </a:solidFill>
                          <a:latin typeface="微軟正黑體" pitchFamily="34" charset="-120"/>
                          <a:ea typeface="微軟正黑體" pitchFamily="34" charset="-120"/>
                        </a:rPr>
                        <a:t>實際數</a:t>
                      </a:r>
                      <a:endParaRPr lang="en-US" altLang="zh-TW" sz="1400" b="1" dirty="0" smtClean="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algn="l"/>
                      <a:r>
                        <a:rPr lang="zh-TW" altLang="en-US" sz="1400" b="1" dirty="0" smtClean="0">
                          <a:solidFill>
                            <a:schemeClr val="tx1">
                              <a:lumMod val="65000"/>
                              <a:lumOff val="35000"/>
                            </a:schemeClr>
                          </a:solidFill>
                          <a:latin typeface="微軟正黑體" pitchFamily="34" charset="-120"/>
                          <a:ea typeface="微軟正黑體" pitchFamily="34" charset="-120"/>
                        </a:rPr>
                        <a:t>損益科目實際與預期差異須由</a:t>
                      </a:r>
                      <a:r>
                        <a:rPr lang="en-US" altLang="zh-TW" sz="1400" b="1" dirty="0" smtClean="0">
                          <a:solidFill>
                            <a:schemeClr val="tx1">
                              <a:lumMod val="65000"/>
                              <a:lumOff val="35000"/>
                            </a:schemeClr>
                          </a:solidFill>
                          <a:latin typeface="微軟正黑體" pitchFamily="34" charset="-120"/>
                          <a:ea typeface="微軟正黑體" pitchFamily="34" charset="-120"/>
                        </a:rPr>
                        <a:t>CSM</a:t>
                      </a:r>
                      <a:r>
                        <a:rPr lang="zh-TW" altLang="en-US" sz="1400" b="1" dirty="0" smtClean="0">
                          <a:solidFill>
                            <a:schemeClr val="tx1">
                              <a:lumMod val="65000"/>
                              <a:lumOff val="35000"/>
                            </a:schemeClr>
                          </a:solidFill>
                          <a:latin typeface="微軟正黑體" pitchFamily="34" charset="-120"/>
                          <a:ea typeface="微軟正黑體" pitchFamily="34" charset="-120"/>
                        </a:rPr>
                        <a:t>吸收，故需將實際數拆分至保單群組</a:t>
                      </a: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algn="ctr"/>
                      <a:r>
                        <a:rPr lang="zh-TW" altLang="en-US" sz="1400" b="1" dirty="0" smtClean="0">
                          <a:solidFill>
                            <a:schemeClr val="tx1">
                              <a:lumMod val="65000"/>
                              <a:lumOff val="35000"/>
                            </a:schemeClr>
                          </a:solidFill>
                          <a:latin typeface="微軟正黑體" pitchFamily="34" charset="-120"/>
                          <a:ea typeface="微軟正黑體" pitchFamily="34" charset="-120"/>
                        </a:rPr>
                        <a:t>中</a:t>
                      </a:r>
                      <a:endParaRPr lang="zh-TW" altLang="en-US" sz="1400" b="1" dirty="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extLst>
                  <a:ext uri="{0D108BD9-81ED-4DB2-BD59-A6C34878D82A}">
                    <a16:rowId xmlns:a16="http://schemas.microsoft.com/office/drawing/2014/main" val="10006"/>
                  </a:ext>
                </a:extLst>
              </a:tr>
              <a:tr h="518258">
                <a:tc>
                  <a:txBody>
                    <a:bodyPr/>
                    <a:lstStyle/>
                    <a:p>
                      <a:pPr algn="ctr"/>
                      <a:r>
                        <a:rPr lang="zh-TW" altLang="en-US" sz="1400" b="1" dirty="0" smtClean="0">
                          <a:solidFill>
                            <a:schemeClr val="tx1">
                              <a:lumMod val="65000"/>
                              <a:lumOff val="35000"/>
                            </a:schemeClr>
                          </a:solidFill>
                          <a:latin typeface="微軟正黑體" pitchFamily="34" charset="-120"/>
                          <a:ea typeface="微軟正黑體" pitchFamily="34" charset="-120"/>
                        </a:rPr>
                        <a:t>保單基礎資料</a:t>
                      </a: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algn="l"/>
                      <a:r>
                        <a:rPr lang="zh-TW" altLang="en-US" sz="1400" b="1" dirty="0" smtClean="0">
                          <a:solidFill>
                            <a:schemeClr val="tx1">
                              <a:lumMod val="65000"/>
                              <a:lumOff val="35000"/>
                            </a:schemeClr>
                          </a:solidFill>
                          <a:latin typeface="微軟正黑體" pitchFamily="34" charset="-120"/>
                          <a:ea typeface="微軟正黑體" pitchFamily="34" charset="-120"/>
                        </a:rPr>
                        <a:t>透過來自核心的相關</a:t>
                      </a:r>
                      <a:r>
                        <a:rPr lang="en-US" altLang="zh-TW" sz="1400" b="1" dirty="0" smtClean="0">
                          <a:solidFill>
                            <a:schemeClr val="tx1">
                              <a:lumMod val="65000"/>
                              <a:lumOff val="35000"/>
                            </a:schemeClr>
                          </a:solidFill>
                          <a:latin typeface="微軟正黑體" pitchFamily="34" charset="-120"/>
                          <a:ea typeface="微軟正黑體" pitchFamily="34" charset="-120"/>
                        </a:rPr>
                        <a:t>Table</a:t>
                      </a:r>
                      <a:r>
                        <a:rPr lang="zh-TW" altLang="en-US" sz="1400" b="1" dirty="0" smtClean="0">
                          <a:solidFill>
                            <a:schemeClr val="tx1">
                              <a:lumMod val="65000"/>
                              <a:lumOff val="35000"/>
                            </a:schemeClr>
                          </a:solidFill>
                          <a:latin typeface="微軟正黑體" pitchFamily="34" charset="-120"/>
                          <a:ea typeface="微軟正黑體" pitchFamily="34" charset="-120"/>
                        </a:rPr>
                        <a:t>，產出精算模型所需要的保單基礎資料</a:t>
                      </a: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algn="ctr"/>
                      <a:r>
                        <a:rPr lang="zh-TW" altLang="en-US" sz="1400" b="1" dirty="0" smtClean="0">
                          <a:solidFill>
                            <a:schemeClr val="tx1">
                              <a:lumMod val="65000"/>
                              <a:lumOff val="35000"/>
                            </a:schemeClr>
                          </a:solidFill>
                          <a:latin typeface="微軟正黑體" pitchFamily="34" charset="-120"/>
                          <a:ea typeface="微軟正黑體" pitchFamily="34" charset="-120"/>
                        </a:rPr>
                        <a:t>中</a:t>
                      </a:r>
                      <a:endParaRPr lang="zh-TW" altLang="en-US" sz="1400" b="1" dirty="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extLst>
                  <a:ext uri="{0D108BD9-81ED-4DB2-BD59-A6C34878D82A}">
                    <a16:rowId xmlns:a16="http://schemas.microsoft.com/office/drawing/2014/main" val="10007"/>
                  </a:ext>
                </a:extLst>
              </a:tr>
              <a:tr h="518258">
                <a:tc>
                  <a:txBody>
                    <a:bodyPr/>
                    <a:lstStyle/>
                    <a:p>
                      <a:pPr algn="ctr"/>
                      <a:r>
                        <a:rPr lang="zh-TW" altLang="en-US" sz="1400" b="1" dirty="0" smtClean="0">
                          <a:solidFill>
                            <a:schemeClr val="tx1">
                              <a:lumMod val="65000"/>
                              <a:lumOff val="35000"/>
                            </a:schemeClr>
                          </a:solidFill>
                          <a:latin typeface="微軟正黑體" pitchFamily="34" charset="-120"/>
                          <a:ea typeface="微軟正黑體" pitchFamily="34" charset="-120"/>
                        </a:rPr>
                        <a:t>衡量</a:t>
                      </a:r>
                      <a:endParaRPr lang="en-US" altLang="zh-TW" sz="1400" b="1" dirty="0" smtClean="0">
                        <a:solidFill>
                          <a:schemeClr val="tx1">
                            <a:lumMod val="65000"/>
                            <a:lumOff val="35000"/>
                          </a:schemeClr>
                        </a:solidFill>
                        <a:latin typeface="微軟正黑體" pitchFamily="34" charset="-120"/>
                        <a:ea typeface="微軟正黑體" pitchFamily="34" charset="-120"/>
                      </a:endParaRPr>
                    </a:p>
                    <a:p>
                      <a:pPr algn="ctr"/>
                      <a:r>
                        <a:rPr lang="zh-TW" altLang="en-US" sz="1400" b="1" dirty="0" smtClean="0">
                          <a:solidFill>
                            <a:schemeClr val="tx1">
                              <a:lumMod val="65000"/>
                              <a:lumOff val="35000"/>
                            </a:schemeClr>
                          </a:solidFill>
                          <a:latin typeface="微軟正黑體" pitchFamily="34" charset="-120"/>
                          <a:ea typeface="微軟正黑體" pitchFamily="34" charset="-120"/>
                        </a:rPr>
                        <a:t>模型</a:t>
                      </a: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algn="l"/>
                      <a:r>
                        <a:rPr lang="zh-TW" altLang="en-US" sz="1400" b="1" dirty="0" smtClean="0">
                          <a:solidFill>
                            <a:schemeClr val="tx1">
                              <a:lumMod val="65000"/>
                              <a:lumOff val="35000"/>
                            </a:schemeClr>
                          </a:solidFill>
                          <a:latin typeface="微軟正黑體" pitchFamily="34" charset="-120"/>
                          <a:ea typeface="微軟正黑體" pitchFamily="34" charset="-120"/>
                        </a:rPr>
                        <a:t>透過分組分群決定該合約適用</a:t>
                      </a: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algn="ctr"/>
                      <a:endParaRPr lang="zh-TW" altLang="en-US" sz="1400" b="1" dirty="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grpSp>
        <p:nvGrpSpPr>
          <p:cNvPr id="54" name="群組 53"/>
          <p:cNvGrpSpPr>
            <a:grpSpLocks noChangeAspect="1"/>
          </p:cNvGrpSpPr>
          <p:nvPr/>
        </p:nvGrpSpPr>
        <p:grpSpPr>
          <a:xfrm>
            <a:off x="7562328" y="4700360"/>
            <a:ext cx="1382246" cy="288000"/>
            <a:chOff x="7416000" y="3573810"/>
            <a:chExt cx="1728000" cy="360040"/>
          </a:xfrm>
        </p:grpSpPr>
        <p:sp>
          <p:nvSpPr>
            <p:cNvPr id="55" name="流程圖: 替代處理程序 54"/>
            <p:cNvSpPr/>
            <p:nvPr/>
          </p:nvSpPr>
          <p:spPr>
            <a:xfrm>
              <a:off x="7416000" y="3573810"/>
              <a:ext cx="1728000" cy="360040"/>
            </a:xfrm>
            <a:prstGeom prst="flowChartAlternateProcess">
              <a:avLst/>
            </a:prstGeom>
            <a:gradFill flip="none" rotWithShape="1">
              <a:gsLst>
                <a:gs pos="0">
                  <a:srgbClr val="619428"/>
                </a:gs>
                <a:gs pos="53000">
                  <a:srgbClr val="FEDE82"/>
                </a:gs>
                <a:gs pos="100000">
                  <a:srgbClr val="FF0000"/>
                </a:gs>
              </a:gsLst>
              <a:lin ang="0" scaled="1"/>
              <a:tileRect/>
            </a:gradFill>
            <a:ln w="28575">
              <a:solidFill>
                <a:schemeClr val="bg1"/>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56" name="橢圓 55"/>
            <p:cNvSpPr/>
            <p:nvPr/>
          </p:nvSpPr>
          <p:spPr>
            <a:xfrm>
              <a:off x="7908695" y="3573810"/>
              <a:ext cx="360000" cy="360040"/>
            </a:xfrm>
            <a:prstGeom prst="ellipse">
              <a:avLst/>
            </a:prstGeom>
            <a:solidFill>
              <a:schemeClr val="bg1">
                <a:lumMod val="95000"/>
              </a:schemeClr>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grpSp>
      <p:grpSp>
        <p:nvGrpSpPr>
          <p:cNvPr id="57" name="群組 56"/>
          <p:cNvGrpSpPr>
            <a:grpSpLocks noChangeAspect="1"/>
          </p:cNvGrpSpPr>
          <p:nvPr/>
        </p:nvGrpSpPr>
        <p:grpSpPr>
          <a:xfrm>
            <a:off x="7588716" y="5780530"/>
            <a:ext cx="1382246" cy="288000"/>
            <a:chOff x="7416000" y="3573810"/>
            <a:chExt cx="1728000" cy="360040"/>
          </a:xfrm>
        </p:grpSpPr>
        <p:sp>
          <p:nvSpPr>
            <p:cNvPr id="58" name="流程圖: 替代處理程序 57"/>
            <p:cNvSpPr/>
            <p:nvPr/>
          </p:nvSpPr>
          <p:spPr>
            <a:xfrm>
              <a:off x="7416000" y="3573810"/>
              <a:ext cx="1728000" cy="360040"/>
            </a:xfrm>
            <a:prstGeom prst="flowChartAlternateProcess">
              <a:avLst/>
            </a:prstGeom>
            <a:gradFill flip="none" rotWithShape="1">
              <a:gsLst>
                <a:gs pos="0">
                  <a:srgbClr val="619428"/>
                </a:gs>
                <a:gs pos="53000">
                  <a:srgbClr val="FEDE82"/>
                </a:gs>
                <a:gs pos="100000">
                  <a:srgbClr val="FF0000"/>
                </a:gs>
              </a:gsLst>
              <a:lin ang="0" scaled="1"/>
              <a:tileRect/>
            </a:gradFill>
            <a:ln w="28575">
              <a:solidFill>
                <a:schemeClr val="bg1"/>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59" name="橢圓 58"/>
            <p:cNvSpPr/>
            <p:nvPr/>
          </p:nvSpPr>
          <p:spPr>
            <a:xfrm>
              <a:off x="8106494" y="3573810"/>
              <a:ext cx="360000" cy="360040"/>
            </a:xfrm>
            <a:prstGeom prst="ellipse">
              <a:avLst/>
            </a:prstGeom>
            <a:solidFill>
              <a:schemeClr val="bg1">
                <a:lumMod val="95000"/>
              </a:schemeClr>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grpSp>
      <p:grpSp>
        <p:nvGrpSpPr>
          <p:cNvPr id="60" name="群組 59"/>
          <p:cNvGrpSpPr>
            <a:grpSpLocks noChangeAspect="1"/>
          </p:cNvGrpSpPr>
          <p:nvPr/>
        </p:nvGrpSpPr>
        <p:grpSpPr>
          <a:xfrm>
            <a:off x="7551754" y="2252109"/>
            <a:ext cx="1382246" cy="288000"/>
            <a:chOff x="7416000" y="3573810"/>
            <a:chExt cx="1728000" cy="360040"/>
          </a:xfrm>
        </p:grpSpPr>
        <p:sp>
          <p:nvSpPr>
            <p:cNvPr id="61" name="流程圖: 替代處理程序 60"/>
            <p:cNvSpPr/>
            <p:nvPr/>
          </p:nvSpPr>
          <p:spPr>
            <a:xfrm>
              <a:off x="7416000" y="3573810"/>
              <a:ext cx="1728000" cy="360040"/>
            </a:xfrm>
            <a:prstGeom prst="flowChartAlternateProcess">
              <a:avLst/>
            </a:prstGeom>
            <a:gradFill flip="none" rotWithShape="1">
              <a:gsLst>
                <a:gs pos="0">
                  <a:srgbClr val="619428"/>
                </a:gs>
                <a:gs pos="53000">
                  <a:srgbClr val="FEDE82"/>
                </a:gs>
                <a:gs pos="100000">
                  <a:srgbClr val="FF0000"/>
                </a:gs>
              </a:gsLst>
              <a:lin ang="0" scaled="1"/>
              <a:tileRect/>
            </a:gradFill>
            <a:ln w="28575">
              <a:solidFill>
                <a:schemeClr val="bg1"/>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62" name="橢圓 61"/>
            <p:cNvSpPr/>
            <p:nvPr/>
          </p:nvSpPr>
          <p:spPr>
            <a:xfrm>
              <a:off x="7651774" y="3573810"/>
              <a:ext cx="360000" cy="360040"/>
            </a:xfrm>
            <a:prstGeom prst="ellipse">
              <a:avLst/>
            </a:prstGeom>
            <a:solidFill>
              <a:schemeClr val="bg1">
                <a:lumMod val="95000"/>
              </a:schemeClr>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grpSp>
      <p:grpSp>
        <p:nvGrpSpPr>
          <p:cNvPr id="66" name="群組 65"/>
          <p:cNvGrpSpPr>
            <a:grpSpLocks noChangeAspect="1"/>
          </p:cNvGrpSpPr>
          <p:nvPr/>
        </p:nvGrpSpPr>
        <p:grpSpPr>
          <a:xfrm>
            <a:off x="7551754" y="2902984"/>
            <a:ext cx="1382246" cy="288000"/>
            <a:chOff x="7416000" y="3573810"/>
            <a:chExt cx="1728000" cy="360040"/>
          </a:xfrm>
        </p:grpSpPr>
        <p:sp>
          <p:nvSpPr>
            <p:cNvPr id="67" name="流程圖: 替代處理程序 66"/>
            <p:cNvSpPr/>
            <p:nvPr/>
          </p:nvSpPr>
          <p:spPr>
            <a:xfrm>
              <a:off x="7416000" y="3573810"/>
              <a:ext cx="1728000" cy="360040"/>
            </a:xfrm>
            <a:prstGeom prst="flowChartAlternateProcess">
              <a:avLst/>
            </a:prstGeom>
            <a:gradFill flip="none" rotWithShape="1">
              <a:gsLst>
                <a:gs pos="0">
                  <a:srgbClr val="619428"/>
                </a:gs>
                <a:gs pos="53000">
                  <a:srgbClr val="FEDE82"/>
                </a:gs>
                <a:gs pos="100000">
                  <a:srgbClr val="FF0000"/>
                </a:gs>
              </a:gsLst>
              <a:lin ang="0" scaled="1"/>
              <a:tileRect/>
            </a:gradFill>
            <a:ln w="28575">
              <a:solidFill>
                <a:schemeClr val="bg1"/>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68" name="橢圓 67"/>
            <p:cNvSpPr/>
            <p:nvPr/>
          </p:nvSpPr>
          <p:spPr>
            <a:xfrm>
              <a:off x="8106494" y="3573810"/>
              <a:ext cx="360000" cy="360040"/>
            </a:xfrm>
            <a:prstGeom prst="ellipse">
              <a:avLst/>
            </a:prstGeom>
            <a:solidFill>
              <a:schemeClr val="bg1">
                <a:lumMod val="95000"/>
              </a:schemeClr>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grpSp>
      <p:grpSp>
        <p:nvGrpSpPr>
          <p:cNvPr id="69" name="群組 68"/>
          <p:cNvGrpSpPr>
            <a:grpSpLocks noChangeAspect="1"/>
          </p:cNvGrpSpPr>
          <p:nvPr/>
        </p:nvGrpSpPr>
        <p:grpSpPr>
          <a:xfrm>
            <a:off x="7562328" y="3528953"/>
            <a:ext cx="1382246" cy="288000"/>
            <a:chOff x="7416000" y="3573810"/>
            <a:chExt cx="1728000" cy="360040"/>
          </a:xfrm>
        </p:grpSpPr>
        <p:sp>
          <p:nvSpPr>
            <p:cNvPr id="70" name="流程圖: 替代處理程序 69"/>
            <p:cNvSpPr/>
            <p:nvPr/>
          </p:nvSpPr>
          <p:spPr>
            <a:xfrm>
              <a:off x="7416000" y="3573810"/>
              <a:ext cx="1728000" cy="360040"/>
            </a:xfrm>
            <a:prstGeom prst="flowChartAlternateProcess">
              <a:avLst/>
            </a:prstGeom>
            <a:gradFill flip="none" rotWithShape="1">
              <a:gsLst>
                <a:gs pos="0">
                  <a:srgbClr val="619428"/>
                </a:gs>
                <a:gs pos="53000">
                  <a:srgbClr val="FEDE82"/>
                </a:gs>
                <a:gs pos="100000">
                  <a:srgbClr val="FF0000"/>
                </a:gs>
              </a:gsLst>
              <a:lin ang="0" scaled="1"/>
              <a:tileRect/>
            </a:gradFill>
            <a:ln w="28575">
              <a:solidFill>
                <a:schemeClr val="bg1"/>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71" name="橢圓 70"/>
            <p:cNvSpPr/>
            <p:nvPr/>
          </p:nvSpPr>
          <p:spPr>
            <a:xfrm>
              <a:off x="7909064" y="3573810"/>
              <a:ext cx="360000" cy="360040"/>
            </a:xfrm>
            <a:prstGeom prst="ellipse">
              <a:avLst/>
            </a:prstGeom>
            <a:solidFill>
              <a:schemeClr val="bg1">
                <a:lumMod val="95000"/>
              </a:schemeClr>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grpSp>
      <p:grpSp>
        <p:nvGrpSpPr>
          <p:cNvPr id="72" name="群組 71"/>
          <p:cNvGrpSpPr>
            <a:grpSpLocks noChangeAspect="1"/>
          </p:cNvGrpSpPr>
          <p:nvPr/>
        </p:nvGrpSpPr>
        <p:grpSpPr>
          <a:xfrm>
            <a:off x="7558435" y="4176991"/>
            <a:ext cx="1382246" cy="288000"/>
            <a:chOff x="7416000" y="3573810"/>
            <a:chExt cx="1728000" cy="360040"/>
          </a:xfrm>
        </p:grpSpPr>
        <p:sp>
          <p:nvSpPr>
            <p:cNvPr id="73" name="流程圖: 替代處理程序 72"/>
            <p:cNvSpPr/>
            <p:nvPr/>
          </p:nvSpPr>
          <p:spPr>
            <a:xfrm>
              <a:off x="7416000" y="3573810"/>
              <a:ext cx="1728000" cy="360040"/>
            </a:xfrm>
            <a:prstGeom prst="flowChartAlternateProcess">
              <a:avLst/>
            </a:prstGeom>
            <a:gradFill flip="none" rotWithShape="1">
              <a:gsLst>
                <a:gs pos="0">
                  <a:srgbClr val="619428"/>
                </a:gs>
                <a:gs pos="53000">
                  <a:srgbClr val="FEDE82"/>
                </a:gs>
                <a:gs pos="100000">
                  <a:srgbClr val="FF0000"/>
                </a:gs>
              </a:gsLst>
              <a:lin ang="0" scaled="1"/>
              <a:tileRect/>
            </a:gradFill>
            <a:ln w="28575">
              <a:solidFill>
                <a:schemeClr val="bg1"/>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74" name="橢圓 73"/>
            <p:cNvSpPr/>
            <p:nvPr/>
          </p:nvSpPr>
          <p:spPr>
            <a:xfrm>
              <a:off x="7913562" y="3573810"/>
              <a:ext cx="360000" cy="360040"/>
            </a:xfrm>
            <a:prstGeom prst="ellipse">
              <a:avLst/>
            </a:prstGeom>
            <a:solidFill>
              <a:schemeClr val="bg1">
                <a:lumMod val="95000"/>
              </a:schemeClr>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grpSp>
      <p:grpSp>
        <p:nvGrpSpPr>
          <p:cNvPr id="75" name="群組 74"/>
          <p:cNvGrpSpPr>
            <a:grpSpLocks noChangeAspect="1"/>
          </p:cNvGrpSpPr>
          <p:nvPr/>
        </p:nvGrpSpPr>
        <p:grpSpPr>
          <a:xfrm>
            <a:off x="7583353" y="5204353"/>
            <a:ext cx="1382246" cy="288000"/>
            <a:chOff x="7416000" y="3573810"/>
            <a:chExt cx="1728000" cy="360040"/>
          </a:xfrm>
        </p:grpSpPr>
        <p:sp>
          <p:nvSpPr>
            <p:cNvPr id="76" name="流程圖: 替代處理程序 75"/>
            <p:cNvSpPr/>
            <p:nvPr/>
          </p:nvSpPr>
          <p:spPr>
            <a:xfrm>
              <a:off x="7416000" y="3573810"/>
              <a:ext cx="1728000" cy="360040"/>
            </a:xfrm>
            <a:prstGeom prst="flowChartAlternateProcess">
              <a:avLst/>
            </a:prstGeom>
            <a:gradFill flip="none" rotWithShape="1">
              <a:gsLst>
                <a:gs pos="0">
                  <a:srgbClr val="619428"/>
                </a:gs>
                <a:gs pos="53000">
                  <a:srgbClr val="FEDE82"/>
                </a:gs>
                <a:gs pos="100000">
                  <a:srgbClr val="FF0000"/>
                </a:gs>
              </a:gsLst>
              <a:lin ang="0" scaled="1"/>
              <a:tileRect/>
            </a:gradFill>
            <a:ln w="28575">
              <a:solidFill>
                <a:schemeClr val="bg1"/>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77" name="橢圓 76"/>
            <p:cNvSpPr/>
            <p:nvPr/>
          </p:nvSpPr>
          <p:spPr>
            <a:xfrm>
              <a:off x="8602571" y="3573810"/>
              <a:ext cx="360000" cy="360040"/>
            </a:xfrm>
            <a:prstGeom prst="ellipse">
              <a:avLst/>
            </a:prstGeom>
            <a:solidFill>
              <a:schemeClr val="bg1">
                <a:lumMod val="95000"/>
              </a:schemeClr>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grpSp>
      <p:grpSp>
        <p:nvGrpSpPr>
          <p:cNvPr id="78" name="群組 77"/>
          <p:cNvGrpSpPr>
            <a:grpSpLocks noChangeAspect="1"/>
          </p:cNvGrpSpPr>
          <p:nvPr/>
        </p:nvGrpSpPr>
        <p:grpSpPr>
          <a:xfrm>
            <a:off x="7596336" y="6238889"/>
            <a:ext cx="1382246" cy="288000"/>
            <a:chOff x="7416000" y="3573810"/>
            <a:chExt cx="1728000" cy="360040"/>
          </a:xfrm>
        </p:grpSpPr>
        <p:sp>
          <p:nvSpPr>
            <p:cNvPr id="79" name="流程圖: 替代處理程序 78"/>
            <p:cNvSpPr/>
            <p:nvPr/>
          </p:nvSpPr>
          <p:spPr>
            <a:xfrm>
              <a:off x="7416000" y="3573810"/>
              <a:ext cx="1728000" cy="360040"/>
            </a:xfrm>
            <a:prstGeom prst="flowChartAlternateProcess">
              <a:avLst/>
            </a:prstGeom>
            <a:gradFill flip="none" rotWithShape="1">
              <a:gsLst>
                <a:gs pos="0">
                  <a:srgbClr val="619428"/>
                </a:gs>
                <a:gs pos="53000">
                  <a:srgbClr val="FEDE82"/>
                </a:gs>
                <a:gs pos="100000">
                  <a:srgbClr val="FF0000"/>
                </a:gs>
              </a:gsLst>
              <a:lin ang="0" scaled="1"/>
              <a:tileRect/>
            </a:gradFill>
            <a:ln w="28575">
              <a:solidFill>
                <a:schemeClr val="bg1"/>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80" name="橢圓 79"/>
            <p:cNvSpPr/>
            <p:nvPr/>
          </p:nvSpPr>
          <p:spPr>
            <a:xfrm>
              <a:off x="7651774" y="3573810"/>
              <a:ext cx="360000" cy="360040"/>
            </a:xfrm>
            <a:prstGeom prst="ellipse">
              <a:avLst/>
            </a:prstGeom>
            <a:solidFill>
              <a:schemeClr val="bg1">
                <a:lumMod val="95000"/>
              </a:schemeClr>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grpSp>
      <p:sp>
        <p:nvSpPr>
          <p:cNvPr id="81" name="圓角矩形 80"/>
          <p:cNvSpPr/>
          <p:nvPr/>
        </p:nvSpPr>
        <p:spPr>
          <a:xfrm>
            <a:off x="721895" y="2301654"/>
            <a:ext cx="987038" cy="4262774"/>
          </a:xfrm>
          <a:prstGeom prst="roundRect">
            <a:avLst/>
          </a:prstGeom>
          <a:noFill/>
          <a:ln w="19050">
            <a:solidFill>
              <a:schemeClr val="bg1">
                <a:lumMod val="85000"/>
              </a:schemeClr>
            </a:solidFill>
            <a:prstDash val="dash"/>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82" name="標題 1"/>
          <p:cNvSpPr txBox="1">
            <a:spLocks/>
          </p:cNvSpPr>
          <p:nvPr/>
        </p:nvSpPr>
        <p:spPr>
          <a:xfrm>
            <a:off x="2081260" y="117634"/>
            <a:ext cx="6955236" cy="53816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a:lstStyle>
          <a:p>
            <a:r>
              <a:rPr lang="en-US" altLang="zh-TW" sz="3600" b="1" u="none" dirty="0" smtClean="0">
                <a:solidFill>
                  <a:prstClr val="black">
                    <a:lumMod val="75000"/>
                    <a:lumOff val="25000"/>
                  </a:prstClr>
                </a:solidFill>
              </a:rPr>
              <a:t>IFRS17</a:t>
            </a:r>
            <a:r>
              <a:rPr lang="zh-TW" altLang="en-US" sz="3600" b="1" u="none" dirty="0" smtClean="0">
                <a:solidFill>
                  <a:prstClr val="black">
                    <a:lumMod val="75000"/>
                    <a:lumOff val="25000"/>
                  </a:prstClr>
                </a:solidFill>
              </a:rPr>
              <a:t>下</a:t>
            </a:r>
            <a:r>
              <a:rPr lang="zh-TW" altLang="en-US" sz="3600" b="1" u="none" dirty="0">
                <a:solidFill>
                  <a:prstClr val="black">
                    <a:lumMod val="75000"/>
                    <a:lumOff val="25000"/>
                  </a:prstClr>
                </a:solidFill>
              </a:rPr>
              <a:t>資料中介層作業範圍</a:t>
            </a:r>
          </a:p>
        </p:txBody>
      </p:sp>
    </p:spTree>
    <p:extLst>
      <p:ext uri="{BB962C8B-B14F-4D97-AF65-F5344CB8AC3E}">
        <p14:creationId xmlns:p14="http://schemas.microsoft.com/office/powerpoint/2010/main" val="327839770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6372200" y="4168778"/>
            <a:ext cx="2448272" cy="1539127"/>
          </a:xfrm>
          <a:prstGeom prst="roundRect">
            <a:avLst/>
          </a:prstGeom>
          <a:noFill/>
          <a:ln w="19050">
            <a:solidFill>
              <a:srgbClr val="C00000"/>
            </a:solidFill>
            <a:prstDash val="dash"/>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34" name="向右箭號 33"/>
          <p:cNvSpPr/>
          <p:nvPr/>
        </p:nvSpPr>
        <p:spPr>
          <a:xfrm rot="16200000">
            <a:off x="7534518" y="3247317"/>
            <a:ext cx="460330" cy="336674"/>
          </a:xfrm>
          <a:prstGeom prst="rightArrow">
            <a:avLst/>
          </a:prstGeom>
          <a:solidFill>
            <a:schemeClr val="bg1">
              <a:lumMod val="85000"/>
            </a:schemeClr>
          </a:solidFill>
          <a:ln w="19050">
            <a:solidFill>
              <a:schemeClr val="bg1"/>
            </a:solidFill>
          </a:ln>
          <a:effectLst/>
        </p:spPr>
        <p:txBody>
          <a:bodyPr vert="eaVert" wrap="square" lIns="0" tIns="0" rIns="0" bIns="0" rtlCol="0" anchor="t">
            <a:noAutofit/>
          </a:bodyPr>
          <a:lstStyle/>
          <a:p>
            <a:pPr algn="ctr"/>
            <a:endParaRPr lang="zh-TW" altLang="en-US" sz="1100" b="1" u="none" dirty="0">
              <a:solidFill>
                <a:prstClr val="white"/>
              </a:solidFill>
              <a:latin typeface="微軟正黑體" pitchFamily="34" charset="-120"/>
              <a:ea typeface="微軟正黑體" pitchFamily="34" charset="-120"/>
            </a:endParaRPr>
          </a:p>
        </p:txBody>
      </p:sp>
      <p:sp>
        <p:nvSpPr>
          <p:cNvPr id="19" name="向右箭號 18"/>
          <p:cNvSpPr/>
          <p:nvPr/>
        </p:nvSpPr>
        <p:spPr>
          <a:xfrm>
            <a:off x="1708933" y="3285778"/>
            <a:ext cx="472676" cy="360040"/>
          </a:xfrm>
          <a:prstGeom prst="rightArrow">
            <a:avLst/>
          </a:prstGeom>
          <a:solidFill>
            <a:schemeClr val="bg1">
              <a:lumMod val="85000"/>
            </a:schemeClr>
          </a:solidFill>
          <a:ln w="19050">
            <a:solidFill>
              <a:schemeClr val="bg1"/>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20" name="向右箭號 19"/>
          <p:cNvSpPr/>
          <p:nvPr/>
        </p:nvSpPr>
        <p:spPr>
          <a:xfrm>
            <a:off x="1699522" y="5662043"/>
            <a:ext cx="471335" cy="360040"/>
          </a:xfrm>
          <a:prstGeom prst="rightArrow">
            <a:avLst/>
          </a:prstGeom>
          <a:solidFill>
            <a:schemeClr val="bg1">
              <a:lumMod val="85000"/>
            </a:schemeClr>
          </a:solidFill>
          <a:ln w="19050">
            <a:solidFill>
              <a:schemeClr val="bg1"/>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11" name="矩形 10"/>
          <p:cNvSpPr/>
          <p:nvPr/>
        </p:nvSpPr>
        <p:spPr>
          <a:xfrm>
            <a:off x="6516216" y="2442738"/>
            <a:ext cx="2160240" cy="530422"/>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r>
              <a:rPr lang="zh-TW" altLang="en-US" sz="1400" b="1" u="none" dirty="0">
                <a:solidFill>
                  <a:prstClr val="white"/>
                </a:solidFill>
                <a:latin typeface="微軟正黑體" pitchFamily="34" charset="-120"/>
                <a:ea typeface="微軟正黑體" pitchFamily="34" charset="-120"/>
              </a:rPr>
              <a:t>會計資訊系統</a:t>
            </a:r>
          </a:p>
        </p:txBody>
      </p:sp>
      <p:sp>
        <p:nvSpPr>
          <p:cNvPr id="27" name="矩形 26"/>
          <p:cNvSpPr/>
          <p:nvPr/>
        </p:nvSpPr>
        <p:spPr>
          <a:xfrm>
            <a:off x="6228184" y="1945634"/>
            <a:ext cx="2736304" cy="1206526"/>
          </a:xfrm>
          <a:prstGeom prst="rect">
            <a:avLst/>
          </a:prstGeom>
          <a:noFill/>
          <a:ln w="19050">
            <a:solidFill>
              <a:schemeClr val="bg1">
                <a:lumMod val="85000"/>
              </a:schemeClr>
            </a:solidFill>
          </a:ln>
          <a:effectLst/>
        </p:spPr>
        <p:txBody>
          <a:bodyPr wrap="square" lIns="0" tIns="0" rIns="0" bIns="0" rtlCol="0" anchor="ctr">
            <a:noAutofit/>
          </a:bodyPr>
          <a:lstStyle/>
          <a:p>
            <a:pPr algn="ctr"/>
            <a:endParaRPr lang="zh-TW" altLang="en-US" sz="1600" b="1" u="none" dirty="0">
              <a:solidFill>
                <a:prstClr val="black"/>
              </a:solidFill>
              <a:latin typeface="微軟正黑體" pitchFamily="34" charset="-120"/>
              <a:ea typeface="微軟正黑體" pitchFamily="34" charset="-120"/>
            </a:endParaRPr>
          </a:p>
        </p:txBody>
      </p:sp>
      <p:sp>
        <p:nvSpPr>
          <p:cNvPr id="116" name="矩形 115"/>
          <p:cNvSpPr/>
          <p:nvPr/>
        </p:nvSpPr>
        <p:spPr>
          <a:xfrm>
            <a:off x="6220564" y="1932980"/>
            <a:ext cx="2736304" cy="381871"/>
          </a:xfrm>
          <a:prstGeom prst="rect">
            <a:avLst/>
          </a:prstGeom>
          <a:solidFill>
            <a:schemeClr val="bg1">
              <a:lumMod val="85000"/>
            </a:schemeClr>
          </a:solidFill>
          <a:ln w="19050">
            <a:no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endParaRPr kumimoji="0" lang="zh-TW" altLang="en-US" sz="1800" b="1" u="none" dirty="0">
              <a:solidFill>
                <a:prstClr val="white"/>
              </a:solidFill>
              <a:latin typeface="微軟正黑體" panose="020B0604030504040204" pitchFamily="34" charset="-120"/>
              <a:ea typeface="微軟正黑體" panose="020B0604030504040204" pitchFamily="34" charset="-120"/>
            </a:endParaRPr>
          </a:p>
        </p:txBody>
      </p:sp>
      <p:sp>
        <p:nvSpPr>
          <p:cNvPr id="32" name="橢圓 31"/>
          <p:cNvSpPr/>
          <p:nvPr/>
        </p:nvSpPr>
        <p:spPr>
          <a:xfrm>
            <a:off x="6372200" y="2479150"/>
            <a:ext cx="360000" cy="360040"/>
          </a:xfrm>
          <a:prstGeom prst="ellipse">
            <a:avLst/>
          </a:prstGeom>
          <a:solidFill>
            <a:schemeClr val="bg1">
              <a:lumMod val="85000"/>
            </a:schemeClr>
          </a:solidFill>
          <a:ln w="19050">
            <a:solidFill>
              <a:sysClr val="window" lastClr="FFFFFF"/>
            </a:solid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6</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3" name="文字方塊 2"/>
          <p:cNvSpPr txBox="1"/>
          <p:nvPr/>
        </p:nvSpPr>
        <p:spPr>
          <a:xfrm>
            <a:off x="7020271" y="1927790"/>
            <a:ext cx="1107996" cy="369418"/>
          </a:xfrm>
          <a:prstGeom prst="rect">
            <a:avLst/>
          </a:prstGeom>
          <a:noFill/>
        </p:spPr>
        <p:txBody>
          <a:bodyPr wrap="none" rtlCol="0">
            <a:spAutoFit/>
          </a:bodyPr>
          <a:lstStyle/>
          <a:p>
            <a:r>
              <a:rPr lang="zh-TW" altLang="en-US" sz="1800" b="1" u="none" dirty="0">
                <a:solidFill>
                  <a:prstClr val="white"/>
                </a:solidFill>
                <a:latin typeface="微軟正黑體" panose="020B0604030504040204" pitchFamily="34" charset="-120"/>
                <a:ea typeface="微軟正黑體" panose="020B0604030504040204" pitchFamily="34" charset="-120"/>
              </a:rPr>
              <a:t>會計部門</a:t>
            </a:r>
            <a:endParaRPr lang="zh-TW" altLang="en-US" sz="2000" b="1" u="none" dirty="0">
              <a:solidFill>
                <a:prstClr val="white"/>
              </a:solidFill>
              <a:latin typeface="微軟正黑體" panose="020B0604030504040204" pitchFamily="34" charset="-120"/>
              <a:ea typeface="微軟正黑體" panose="020B0604030504040204" pitchFamily="34" charset="-120"/>
            </a:endParaRPr>
          </a:p>
        </p:txBody>
      </p:sp>
      <p:sp>
        <p:nvSpPr>
          <p:cNvPr id="9" name="矩形 8"/>
          <p:cNvSpPr/>
          <p:nvPr/>
        </p:nvSpPr>
        <p:spPr>
          <a:xfrm>
            <a:off x="6228184" y="3682115"/>
            <a:ext cx="2736304" cy="2916031"/>
          </a:xfrm>
          <a:prstGeom prst="rect">
            <a:avLst/>
          </a:prstGeom>
          <a:noFill/>
          <a:ln w="19050">
            <a:solidFill>
              <a:srgbClr val="404040"/>
            </a:solidFill>
          </a:ln>
          <a:effectLst/>
        </p:spPr>
        <p:txBody>
          <a:bodyPr wrap="square" lIns="0" tIns="0" rIns="0" bIns="0" rtlCol="0" anchor="ctr">
            <a:noAutofit/>
          </a:bodyPr>
          <a:lstStyle/>
          <a:p>
            <a:pPr algn="ctr"/>
            <a:endParaRPr lang="zh-TW" altLang="en-US" sz="1600" b="1" u="none" dirty="0">
              <a:solidFill>
                <a:prstClr val="black"/>
              </a:solidFill>
              <a:latin typeface="微軟正黑體" pitchFamily="34" charset="-120"/>
              <a:ea typeface="微軟正黑體" pitchFamily="34" charset="-120"/>
            </a:endParaRPr>
          </a:p>
        </p:txBody>
      </p:sp>
      <p:sp>
        <p:nvSpPr>
          <p:cNvPr id="15" name="矩形 14"/>
          <p:cNvSpPr/>
          <p:nvPr/>
        </p:nvSpPr>
        <p:spPr>
          <a:xfrm>
            <a:off x="6516215" y="4322255"/>
            <a:ext cx="2160240" cy="567143"/>
          </a:xfrm>
          <a:prstGeom prst="rect">
            <a:avLst/>
          </a:prstGeom>
          <a:solidFill>
            <a:srgbClr val="C0504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r>
              <a:rPr kumimoji="0" lang="en-US" altLang="zh-TW" sz="1600" b="1" u="none" dirty="0">
                <a:solidFill>
                  <a:prstClr val="white"/>
                </a:solidFill>
                <a:latin typeface="微軟正黑體" pitchFamily="34" charset="-120"/>
                <a:ea typeface="微軟正黑體" pitchFamily="34" charset="-120"/>
              </a:rPr>
              <a:t>Prophet PRD/IDR</a:t>
            </a:r>
          </a:p>
          <a:p>
            <a:pPr algn="ctr" fontAlgn="auto">
              <a:spcBef>
                <a:spcPts val="0"/>
              </a:spcBef>
              <a:spcAft>
                <a:spcPts val="0"/>
              </a:spcAft>
            </a:pPr>
            <a:r>
              <a:rPr kumimoji="0" lang="en-US" altLang="zh-TW" sz="1600" b="1" u="none" dirty="0">
                <a:solidFill>
                  <a:prstClr val="white"/>
                </a:solidFill>
                <a:latin typeface="微軟正黑體" pitchFamily="34" charset="-120"/>
                <a:ea typeface="微軟正黑體" pitchFamily="34" charset="-120"/>
              </a:rPr>
              <a:t>(</a:t>
            </a:r>
            <a:r>
              <a:rPr kumimoji="0" lang="zh-TW" altLang="en-US" sz="1600" b="1" u="none" dirty="0">
                <a:solidFill>
                  <a:prstClr val="white"/>
                </a:solidFill>
                <a:latin typeface="微軟正黑體" pitchFamily="34" charset="-120"/>
                <a:ea typeface="微軟正黑體" pitchFamily="34" charset="-120"/>
              </a:rPr>
              <a:t>儲存單元</a:t>
            </a:r>
            <a:r>
              <a:rPr kumimoji="0" lang="en-US" altLang="zh-TW" sz="1600" b="1" u="none" dirty="0">
                <a:solidFill>
                  <a:prstClr val="white"/>
                </a:solidFill>
                <a:latin typeface="微軟正黑體" pitchFamily="34" charset="-120"/>
                <a:ea typeface="微軟正黑體" pitchFamily="34" charset="-120"/>
              </a:rPr>
              <a:t>)</a:t>
            </a:r>
            <a:endParaRPr kumimoji="0" lang="zh-TW" altLang="en-US" sz="1600" b="1" u="none" dirty="0">
              <a:solidFill>
                <a:prstClr val="white"/>
              </a:solidFill>
              <a:latin typeface="微軟正黑體" pitchFamily="34" charset="-120"/>
              <a:ea typeface="微軟正黑體" pitchFamily="34" charset="-120"/>
            </a:endParaRPr>
          </a:p>
        </p:txBody>
      </p:sp>
      <p:sp>
        <p:nvSpPr>
          <p:cNvPr id="16" name="矩形 15"/>
          <p:cNvSpPr/>
          <p:nvPr/>
        </p:nvSpPr>
        <p:spPr>
          <a:xfrm>
            <a:off x="6516215" y="5033414"/>
            <a:ext cx="2160240" cy="504056"/>
          </a:xfrm>
          <a:prstGeom prst="rect">
            <a:avLst/>
          </a:prstGeom>
          <a:solidFill>
            <a:srgbClr val="C0504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r>
              <a:rPr kumimoji="0" lang="en-US" altLang="zh-TW" sz="1600" b="1" u="none" dirty="0">
                <a:solidFill>
                  <a:prstClr val="white"/>
                </a:solidFill>
                <a:latin typeface="微軟正黑體" pitchFamily="34" charset="-120"/>
                <a:ea typeface="微軟正黑體" pitchFamily="34" charset="-120"/>
              </a:rPr>
              <a:t>IFRS17 </a:t>
            </a:r>
          </a:p>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計算引擎</a:t>
            </a:r>
            <a:endParaRPr kumimoji="0" lang="en-US" altLang="zh-TW" sz="1600" b="1" u="none" dirty="0">
              <a:solidFill>
                <a:prstClr val="white"/>
              </a:solidFill>
              <a:latin typeface="微軟正黑體" pitchFamily="34" charset="-120"/>
              <a:ea typeface="微軟正黑體" pitchFamily="34" charset="-120"/>
            </a:endParaRPr>
          </a:p>
        </p:txBody>
      </p:sp>
      <p:sp>
        <p:nvSpPr>
          <p:cNvPr id="35" name="矩形 34"/>
          <p:cNvSpPr/>
          <p:nvPr/>
        </p:nvSpPr>
        <p:spPr>
          <a:xfrm>
            <a:off x="6516215" y="5806109"/>
            <a:ext cx="2160240" cy="648073"/>
          </a:xfrm>
          <a:prstGeom prst="rect">
            <a:avLst/>
          </a:prstGeom>
          <a:solidFill>
            <a:srgbClr val="C0504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r>
              <a:rPr kumimoji="0" lang="en-US" altLang="zh-TW" sz="1600" b="1" u="none" dirty="0">
                <a:solidFill>
                  <a:prstClr val="white"/>
                </a:solidFill>
                <a:latin typeface="微軟正黑體" pitchFamily="34" charset="-120"/>
                <a:ea typeface="微軟正黑體" pitchFamily="34" charset="-120"/>
              </a:rPr>
              <a:t>Prophet </a:t>
            </a:r>
            <a:r>
              <a:rPr kumimoji="0" lang="zh-TW" altLang="en-US" sz="1600" b="1" u="none" dirty="0">
                <a:solidFill>
                  <a:prstClr val="white"/>
                </a:solidFill>
                <a:latin typeface="微軟正黑體" pitchFamily="34" charset="-120"/>
                <a:ea typeface="微軟正黑體" pitchFamily="34" charset="-120"/>
              </a:rPr>
              <a:t>精算模型</a:t>
            </a:r>
            <a:r>
              <a:rPr kumimoji="0" lang="en-US" altLang="zh-TW" sz="1600" b="1" u="none" dirty="0">
                <a:solidFill>
                  <a:prstClr val="white"/>
                </a:solidFill>
                <a:latin typeface="微軟正黑體" pitchFamily="34" charset="-120"/>
                <a:ea typeface="微軟正黑體" pitchFamily="34" charset="-120"/>
              </a:rPr>
              <a:t>  </a:t>
            </a:r>
          </a:p>
        </p:txBody>
      </p:sp>
      <p:sp>
        <p:nvSpPr>
          <p:cNvPr id="117" name="矩形 116"/>
          <p:cNvSpPr/>
          <p:nvPr/>
        </p:nvSpPr>
        <p:spPr>
          <a:xfrm>
            <a:off x="6231849" y="3692022"/>
            <a:ext cx="2732661" cy="381871"/>
          </a:xfrm>
          <a:prstGeom prst="rect">
            <a:avLst/>
          </a:prstGeom>
          <a:solidFill>
            <a:srgbClr val="0095CD"/>
          </a:solidFill>
          <a:ln w="19050">
            <a:noFill/>
            <a:round/>
            <a:headEnd/>
            <a:tailEnd/>
          </a:ln>
        </p:spPr>
        <p:txBody>
          <a:bodyPr vert="horz" wrap="square" lIns="68564" tIns="34282" rIns="68564" bIns="34282" numCol="1" anchor="ctr" anchorCtr="0" compatLnSpc="1">
            <a:prstTxWarp prst="textNoShape">
              <a:avLst/>
            </a:prstTxWarp>
          </a:bodyPr>
          <a:lstStyle/>
          <a:p>
            <a:pPr algn="ctr" fontAlgn="auto">
              <a:spcBef>
                <a:spcPts val="0"/>
              </a:spcBef>
              <a:spcAft>
                <a:spcPts val="0"/>
              </a:spcAft>
            </a:pPr>
            <a:endParaRPr kumimoji="0" lang="zh-TW" altLang="en-US" sz="1800" b="1" u="none" dirty="0">
              <a:solidFill>
                <a:prstClr val="white"/>
              </a:solidFill>
              <a:latin typeface="微軟正黑體" panose="020B0604030504040204" pitchFamily="34" charset="-120"/>
              <a:ea typeface="微軟正黑體" panose="020B0604030504040204" pitchFamily="34" charset="-120"/>
            </a:endParaRPr>
          </a:p>
        </p:txBody>
      </p:sp>
      <p:sp>
        <p:nvSpPr>
          <p:cNvPr id="24" name="文字方塊 23"/>
          <p:cNvSpPr txBox="1"/>
          <p:nvPr/>
        </p:nvSpPr>
        <p:spPr>
          <a:xfrm>
            <a:off x="7020272" y="3687935"/>
            <a:ext cx="1165704" cy="369418"/>
          </a:xfrm>
          <a:prstGeom prst="rect">
            <a:avLst/>
          </a:prstGeom>
          <a:noFill/>
          <a:ln>
            <a:noFill/>
          </a:ln>
        </p:spPr>
        <p:txBody>
          <a:bodyPr wrap="none" rtlCol="0">
            <a:spAutoFit/>
          </a:bodyPr>
          <a:lstStyle/>
          <a:p>
            <a:r>
              <a:rPr lang="zh-TW" altLang="en-US" sz="1800" b="1" u="none" dirty="0">
                <a:solidFill>
                  <a:prstClr val="white"/>
                </a:solidFill>
                <a:latin typeface="微軟正黑體" panose="020B0604030504040204" pitchFamily="34" charset="-120"/>
                <a:ea typeface="微軟正黑體" panose="020B0604030504040204" pitchFamily="34" charset="-120"/>
              </a:rPr>
              <a:t> 精算部門</a:t>
            </a:r>
          </a:p>
        </p:txBody>
      </p:sp>
      <p:sp>
        <p:nvSpPr>
          <p:cNvPr id="31" name="橢圓 30"/>
          <p:cNvSpPr/>
          <p:nvPr/>
        </p:nvSpPr>
        <p:spPr>
          <a:xfrm>
            <a:off x="6372200" y="5806140"/>
            <a:ext cx="360000" cy="360040"/>
          </a:xfrm>
          <a:prstGeom prst="ellipse">
            <a:avLst/>
          </a:prstGeom>
          <a:solidFill>
            <a:schemeClr val="tx2"/>
          </a:solidFill>
          <a:ln w="19050">
            <a:solidFill>
              <a:sysClr val="window" lastClr="FFFFFF"/>
            </a:solid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4</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45" name="橢圓 44"/>
          <p:cNvSpPr/>
          <p:nvPr/>
        </p:nvSpPr>
        <p:spPr>
          <a:xfrm>
            <a:off x="6345284" y="4142235"/>
            <a:ext cx="360000" cy="360040"/>
          </a:xfrm>
          <a:prstGeom prst="ellipse">
            <a:avLst/>
          </a:prstGeom>
          <a:solidFill>
            <a:schemeClr val="tx2"/>
          </a:solidFill>
          <a:ln w="19050">
            <a:solidFill>
              <a:sysClr val="window" lastClr="FFFFFF"/>
            </a:solid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5</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10" name="矩形 9"/>
          <p:cNvSpPr/>
          <p:nvPr/>
        </p:nvSpPr>
        <p:spPr>
          <a:xfrm>
            <a:off x="603952" y="1945587"/>
            <a:ext cx="3548361" cy="4652608"/>
          </a:xfrm>
          <a:prstGeom prst="rect">
            <a:avLst/>
          </a:prstGeom>
          <a:noFill/>
          <a:ln w="19050">
            <a:solidFill>
              <a:schemeClr val="bg1">
                <a:lumMod val="85000"/>
              </a:schemeClr>
            </a:solidFill>
          </a:ln>
          <a:effectLst/>
        </p:spPr>
        <p:txBody>
          <a:bodyPr wrap="square" lIns="0" tIns="0" rIns="0" bIns="0" rtlCol="0" anchor="ctr">
            <a:noAutofit/>
          </a:bodyPr>
          <a:lstStyle/>
          <a:p>
            <a:pPr algn="ctr"/>
            <a:endParaRPr lang="zh-TW" altLang="en-US" sz="1600" b="1" u="none" dirty="0">
              <a:solidFill>
                <a:prstClr val="black"/>
              </a:solidFill>
              <a:latin typeface="微軟正黑體" pitchFamily="34" charset="-120"/>
              <a:ea typeface="微軟正黑體" pitchFamily="34" charset="-120"/>
            </a:endParaRPr>
          </a:p>
        </p:txBody>
      </p:sp>
      <p:sp>
        <p:nvSpPr>
          <p:cNvPr id="6" name="矩形 5"/>
          <p:cNvSpPr/>
          <p:nvPr/>
        </p:nvSpPr>
        <p:spPr>
          <a:xfrm>
            <a:off x="819964" y="5327177"/>
            <a:ext cx="792088" cy="1152595"/>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endParaRPr lang="en-US" altLang="zh-TW" sz="1400" b="1" u="none" dirty="0">
              <a:solidFill>
                <a:prstClr val="white"/>
              </a:solidFill>
              <a:latin typeface="微軟正黑體" pitchFamily="34" charset="-120"/>
              <a:ea typeface="微軟正黑體" pitchFamily="34" charset="-120"/>
            </a:endParaRPr>
          </a:p>
          <a:p>
            <a:pPr algn="ctr"/>
            <a:r>
              <a:rPr lang="zh-TW" altLang="en-US" sz="1400" b="1" u="none" dirty="0">
                <a:solidFill>
                  <a:prstClr val="white"/>
                </a:solidFill>
                <a:latin typeface="微軟正黑體" pitchFamily="34" charset="-120"/>
                <a:ea typeface="微軟正黑體" pitchFamily="34" charset="-120"/>
              </a:rPr>
              <a:t>費用</a:t>
            </a:r>
            <a:endParaRPr lang="en-US" altLang="zh-TW" sz="1400" b="1" u="none" dirty="0">
              <a:solidFill>
                <a:prstClr val="white"/>
              </a:solidFill>
              <a:latin typeface="微軟正黑體" pitchFamily="34" charset="-120"/>
              <a:ea typeface="微軟正黑體" pitchFamily="34" charset="-120"/>
            </a:endParaRPr>
          </a:p>
          <a:p>
            <a:pPr algn="ctr"/>
            <a:r>
              <a:rPr lang="zh-TW" altLang="en-US" sz="1400" b="1" u="none" dirty="0">
                <a:solidFill>
                  <a:prstClr val="white"/>
                </a:solidFill>
                <a:latin typeface="微軟正黑體" pitchFamily="34" charset="-120"/>
                <a:ea typeface="微軟正黑體" pitchFamily="34" charset="-120"/>
              </a:rPr>
              <a:t>暨</a:t>
            </a:r>
            <a:endParaRPr lang="en-US" altLang="zh-TW" sz="1400" b="1" u="none" dirty="0">
              <a:solidFill>
                <a:prstClr val="white"/>
              </a:solidFill>
              <a:latin typeface="微軟正黑體" pitchFamily="34" charset="-120"/>
              <a:ea typeface="微軟正黑體" pitchFamily="34" charset="-120"/>
            </a:endParaRPr>
          </a:p>
          <a:p>
            <a:pPr algn="ctr"/>
            <a:r>
              <a:rPr lang="zh-TW" altLang="en-US" sz="1400" b="1" u="none" dirty="0">
                <a:solidFill>
                  <a:prstClr val="white"/>
                </a:solidFill>
                <a:latin typeface="微軟正黑體" pitchFamily="34" charset="-120"/>
                <a:ea typeface="微軟正黑體" pitchFamily="34" charset="-120"/>
              </a:rPr>
              <a:t>預算</a:t>
            </a:r>
            <a:endParaRPr lang="en-US" altLang="zh-TW" sz="1400" b="1" u="none" dirty="0">
              <a:solidFill>
                <a:prstClr val="white"/>
              </a:solidFill>
              <a:latin typeface="微軟正黑體" pitchFamily="34" charset="-120"/>
              <a:ea typeface="微軟正黑體" pitchFamily="34" charset="-120"/>
            </a:endParaRPr>
          </a:p>
          <a:p>
            <a:pPr algn="ctr"/>
            <a:r>
              <a:rPr lang="zh-TW" altLang="en-US" sz="1400" b="1" u="none" dirty="0">
                <a:solidFill>
                  <a:prstClr val="white"/>
                </a:solidFill>
                <a:latin typeface="微軟正黑體" pitchFamily="34" charset="-120"/>
                <a:ea typeface="微軟正黑體" pitchFamily="34" charset="-120"/>
              </a:rPr>
              <a:t>系統</a:t>
            </a:r>
            <a:endParaRPr lang="en-US" altLang="zh-TW" sz="1400" b="1" u="none" dirty="0">
              <a:solidFill>
                <a:prstClr val="white"/>
              </a:solidFill>
              <a:latin typeface="微軟正黑體" pitchFamily="34" charset="-120"/>
              <a:ea typeface="微軟正黑體" pitchFamily="34" charset="-120"/>
            </a:endParaRPr>
          </a:p>
          <a:p>
            <a:pPr algn="ctr"/>
            <a:endParaRPr lang="zh-TW" altLang="en-US" sz="1400" b="1" u="none" dirty="0">
              <a:solidFill>
                <a:prstClr val="white"/>
              </a:solidFill>
              <a:latin typeface="微軟正黑體" pitchFamily="34" charset="-120"/>
              <a:ea typeface="微軟正黑體" pitchFamily="34" charset="-120"/>
            </a:endParaRPr>
          </a:p>
        </p:txBody>
      </p:sp>
      <p:sp>
        <p:nvSpPr>
          <p:cNvPr id="5" name="矩形 4"/>
          <p:cNvSpPr/>
          <p:nvPr/>
        </p:nvSpPr>
        <p:spPr>
          <a:xfrm>
            <a:off x="819964" y="2379681"/>
            <a:ext cx="792088" cy="2778362"/>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r>
              <a:rPr lang="zh-TW" altLang="en-US" sz="1400" b="1" u="none" dirty="0">
                <a:solidFill>
                  <a:prstClr val="white"/>
                </a:solidFill>
                <a:latin typeface="微軟正黑體" pitchFamily="34" charset="-120"/>
                <a:ea typeface="微軟正黑體" pitchFamily="34" charset="-120"/>
              </a:rPr>
              <a:t>核心</a:t>
            </a:r>
            <a:endParaRPr lang="en-US" altLang="zh-TW" sz="1400" b="1" u="none" dirty="0">
              <a:solidFill>
                <a:prstClr val="white"/>
              </a:solidFill>
              <a:latin typeface="微軟正黑體" pitchFamily="34" charset="-120"/>
              <a:ea typeface="微軟正黑體" pitchFamily="34" charset="-120"/>
            </a:endParaRPr>
          </a:p>
          <a:p>
            <a:pPr algn="ctr"/>
            <a:r>
              <a:rPr lang="zh-TW" altLang="en-US" sz="1400" b="1" u="none" dirty="0">
                <a:solidFill>
                  <a:prstClr val="white"/>
                </a:solidFill>
                <a:latin typeface="微軟正黑體" pitchFamily="34" charset="-120"/>
                <a:ea typeface="微軟正黑體" pitchFamily="34" charset="-120"/>
              </a:rPr>
              <a:t>系統</a:t>
            </a:r>
          </a:p>
        </p:txBody>
      </p:sp>
      <p:sp>
        <p:nvSpPr>
          <p:cNvPr id="119" name="矩形 118"/>
          <p:cNvSpPr/>
          <p:nvPr/>
        </p:nvSpPr>
        <p:spPr>
          <a:xfrm>
            <a:off x="603941" y="1946752"/>
            <a:ext cx="3548360" cy="381871"/>
          </a:xfrm>
          <a:prstGeom prst="rect">
            <a:avLst/>
          </a:prstGeom>
          <a:solidFill>
            <a:schemeClr val="bg1">
              <a:lumMod val="85000"/>
            </a:schemeClr>
          </a:solidFill>
          <a:ln w="19050">
            <a:no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r>
              <a:rPr kumimoji="0" lang="zh-TW" altLang="en-US" sz="1800" b="1" u="none" dirty="0">
                <a:solidFill>
                  <a:prstClr val="white"/>
                </a:solidFill>
                <a:latin typeface="微軟正黑體" panose="020B0604030504040204" pitchFamily="34" charset="-120"/>
                <a:ea typeface="微軟正黑體" panose="020B0604030504040204" pitchFamily="34" charset="-120"/>
              </a:rPr>
              <a:t>資訊部門</a:t>
            </a:r>
          </a:p>
        </p:txBody>
      </p:sp>
      <p:sp>
        <p:nvSpPr>
          <p:cNvPr id="29" name="橢圓 28"/>
          <p:cNvSpPr/>
          <p:nvPr/>
        </p:nvSpPr>
        <p:spPr>
          <a:xfrm>
            <a:off x="675988" y="2479150"/>
            <a:ext cx="360000" cy="360040"/>
          </a:xfrm>
          <a:prstGeom prst="ellipse">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r>
              <a:rPr lang="en-US" altLang="zh-TW" sz="1400" b="1" u="none" dirty="0">
                <a:solidFill>
                  <a:prstClr val="white"/>
                </a:solidFill>
                <a:latin typeface="微軟正黑體" pitchFamily="34" charset="-120"/>
                <a:ea typeface="微軟正黑體" pitchFamily="34" charset="-120"/>
              </a:rPr>
              <a:t>1</a:t>
            </a:r>
            <a:endParaRPr lang="zh-TW" altLang="en-US" sz="1400" b="1" u="none" dirty="0">
              <a:solidFill>
                <a:prstClr val="white"/>
              </a:solidFill>
              <a:latin typeface="微軟正黑體" pitchFamily="34" charset="-120"/>
              <a:ea typeface="微軟正黑體" pitchFamily="34" charset="-120"/>
            </a:endParaRPr>
          </a:p>
        </p:txBody>
      </p:sp>
      <p:sp>
        <p:nvSpPr>
          <p:cNvPr id="49" name="向右箭號 48"/>
          <p:cNvSpPr/>
          <p:nvPr/>
        </p:nvSpPr>
        <p:spPr>
          <a:xfrm>
            <a:off x="1699506" y="2257593"/>
            <a:ext cx="4507443" cy="446198"/>
          </a:xfrm>
          <a:prstGeom prst="rightArrow">
            <a:avLst/>
          </a:prstGeom>
          <a:solidFill>
            <a:schemeClr val="bg1">
              <a:lumMod val="85000"/>
            </a:schemeClr>
          </a:solidFill>
          <a:ln w="19050">
            <a:solidFill>
              <a:schemeClr val="bg1"/>
            </a:solidFill>
          </a:ln>
          <a:effectLst/>
        </p:spPr>
        <p:txBody>
          <a:bodyPr wrap="square" lIns="0" tIns="0" rIns="0" bIns="0" rtlCol="0" anchor="ctr">
            <a:noAutofit/>
          </a:bodyPr>
          <a:lstStyle/>
          <a:p>
            <a:pPr algn="ctr"/>
            <a:r>
              <a:rPr lang="zh-TW" altLang="en-US" sz="1200" b="1" u="none" dirty="0">
                <a:solidFill>
                  <a:prstClr val="white"/>
                </a:solidFill>
                <a:latin typeface="微軟正黑體" pitchFamily="34" charset="-120"/>
                <a:ea typeface="微軟正黑體" pitchFamily="34" charset="-120"/>
              </a:rPr>
              <a:t>每日帳務 及 費用資料</a:t>
            </a:r>
          </a:p>
        </p:txBody>
      </p:sp>
      <p:sp>
        <p:nvSpPr>
          <p:cNvPr id="64" name="矩形 63"/>
          <p:cNvSpPr/>
          <p:nvPr/>
        </p:nvSpPr>
        <p:spPr bwMode="auto">
          <a:xfrm>
            <a:off x="251520" y="765610"/>
            <a:ext cx="8640000" cy="972000"/>
          </a:xfrm>
          <a:prstGeom prst="rect">
            <a:avLst/>
          </a:prstGeom>
          <a:solidFill>
            <a:schemeClr val="bg1">
              <a:lumMod val="95000"/>
            </a:schemeClr>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358775" indent="-358775" algn="just" defTabSz="266700">
              <a:spcBef>
                <a:spcPts val="0"/>
              </a:spcBef>
              <a:spcAft>
                <a:spcPts val="0"/>
              </a:spcAft>
              <a:buClr>
                <a:srgbClr val="C00000"/>
              </a:buClr>
              <a:buFont typeface="+mj-lt"/>
              <a:buAutoNum type="arabicParenR"/>
            </a:pPr>
            <a:r>
              <a:rPr lang="zh-TW" altLang="en-US" sz="1800" b="1" u="none" dirty="0">
                <a:solidFill>
                  <a:prstClr val="black"/>
                </a:solidFill>
                <a:latin typeface="微軟正黑體" pitchFamily="34" charset="-120"/>
                <a:ea typeface="微軟正黑體"/>
              </a:rPr>
              <a:t>精算模型需新增團險、再保、保單貸款</a:t>
            </a:r>
            <a:r>
              <a:rPr lang="en-US" altLang="zh-TW" sz="1800" b="1" u="none" dirty="0">
                <a:solidFill>
                  <a:prstClr val="black"/>
                </a:solidFill>
                <a:latin typeface="微軟正黑體" pitchFamily="34" charset="-120"/>
                <a:ea typeface="微軟正黑體"/>
              </a:rPr>
              <a:t>…</a:t>
            </a:r>
            <a:r>
              <a:rPr lang="zh-TW" altLang="en-US" sz="1800" b="1" u="none" dirty="0">
                <a:solidFill>
                  <a:prstClr val="black"/>
                </a:solidFill>
                <a:latin typeface="微軟正黑體" pitchFamily="34" charset="-120"/>
                <a:ea typeface="微軟正黑體"/>
              </a:rPr>
              <a:t>等相關現金流量計算、並考量精算系統之更新需求</a:t>
            </a:r>
            <a:endParaRPr lang="en-US" altLang="zh-TW" sz="1800" b="1" u="none" dirty="0">
              <a:solidFill>
                <a:prstClr val="black"/>
              </a:solidFill>
              <a:latin typeface="微軟正黑體" pitchFamily="34" charset="-120"/>
              <a:ea typeface="微軟正黑體"/>
            </a:endParaRPr>
          </a:p>
          <a:p>
            <a:pPr marL="358775" indent="-358775" algn="just" defTabSz="266700">
              <a:spcBef>
                <a:spcPts val="0"/>
              </a:spcBef>
              <a:spcAft>
                <a:spcPts val="0"/>
              </a:spcAft>
              <a:buClr>
                <a:srgbClr val="C00000"/>
              </a:buClr>
              <a:buFont typeface="+mj-lt"/>
              <a:buAutoNum type="arabicParenR"/>
            </a:pPr>
            <a:r>
              <a:rPr lang="zh-TW" altLang="en-US" sz="1800" b="1" u="none" dirty="0">
                <a:solidFill>
                  <a:prstClr val="black"/>
                </a:solidFill>
                <a:latin typeface="微軟正黑體" pitchFamily="34" charset="-120"/>
                <a:ea typeface="微軟正黑體"/>
              </a:rPr>
              <a:t>需增購</a:t>
            </a:r>
            <a:r>
              <a:rPr lang="en-US" altLang="zh-TW" sz="1800" b="1" u="none" dirty="0">
                <a:solidFill>
                  <a:prstClr val="black"/>
                </a:solidFill>
                <a:latin typeface="微軟正黑體" pitchFamily="34" charset="-120"/>
                <a:ea typeface="微軟正黑體"/>
              </a:rPr>
              <a:t>IFRS17</a:t>
            </a:r>
            <a:r>
              <a:rPr lang="zh-TW" altLang="en-US" sz="1800" b="1" u="none" dirty="0">
                <a:solidFill>
                  <a:prstClr val="black"/>
                </a:solidFill>
                <a:latin typeface="微軟正黑體" pitchFamily="34" charset="-120"/>
                <a:ea typeface="微軟正黑體"/>
              </a:rPr>
              <a:t>計算引擎，提供</a:t>
            </a:r>
            <a:r>
              <a:rPr lang="en-US" altLang="zh-TW" sz="1800" b="1" u="none" dirty="0">
                <a:solidFill>
                  <a:prstClr val="black"/>
                </a:solidFill>
                <a:latin typeface="微軟正黑體" pitchFamily="34" charset="-120"/>
                <a:ea typeface="微軟正黑體"/>
              </a:rPr>
              <a:t>CSM</a:t>
            </a:r>
            <a:r>
              <a:rPr lang="zh-TW" altLang="en-US" sz="1800" b="1" u="none" dirty="0">
                <a:solidFill>
                  <a:prstClr val="black"/>
                </a:solidFill>
                <a:latin typeface="微軟正黑體" pitchFamily="34" charset="-120"/>
                <a:ea typeface="微軟正黑體"/>
              </a:rPr>
              <a:t>、</a:t>
            </a:r>
            <a:r>
              <a:rPr lang="en-US" altLang="zh-TW" sz="1800" b="1" u="none" dirty="0">
                <a:solidFill>
                  <a:prstClr val="black"/>
                </a:solidFill>
                <a:latin typeface="微軟正黑體" pitchFamily="34" charset="-120"/>
                <a:ea typeface="微軟正黑體"/>
              </a:rPr>
              <a:t>RA</a:t>
            </a:r>
            <a:r>
              <a:rPr lang="zh-TW" altLang="en-US" sz="1800" b="1" u="none" dirty="0">
                <a:solidFill>
                  <a:prstClr val="black"/>
                </a:solidFill>
                <a:latin typeface="微軟正黑體" pitchFamily="34" charset="-120"/>
                <a:ea typeface="微軟正黑體"/>
              </a:rPr>
              <a:t>相關計算功能</a:t>
            </a:r>
            <a:endParaRPr lang="en-US" altLang="zh-TW" sz="1800" b="1" u="none" dirty="0">
              <a:solidFill>
                <a:prstClr val="black"/>
              </a:solidFill>
              <a:latin typeface="微軟正黑體" pitchFamily="34" charset="-120"/>
              <a:ea typeface="微軟正黑體"/>
            </a:endParaRPr>
          </a:p>
        </p:txBody>
      </p:sp>
      <p:sp>
        <p:nvSpPr>
          <p:cNvPr id="36" name="矩形 35"/>
          <p:cNvSpPr/>
          <p:nvPr/>
        </p:nvSpPr>
        <p:spPr>
          <a:xfrm>
            <a:off x="819980" y="4168811"/>
            <a:ext cx="784765" cy="608189"/>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r>
              <a:rPr lang="zh-TW" altLang="en-US" sz="1400" b="1" u="none" dirty="0">
                <a:solidFill>
                  <a:prstClr val="white"/>
                </a:solidFill>
                <a:latin typeface="微軟正黑體" pitchFamily="34" charset="-120"/>
                <a:ea typeface="微軟正黑體" pitchFamily="34" charset="-120"/>
              </a:rPr>
              <a:t>決算環境</a:t>
            </a:r>
          </a:p>
        </p:txBody>
      </p:sp>
      <p:sp>
        <p:nvSpPr>
          <p:cNvPr id="37" name="橢圓 36"/>
          <p:cNvSpPr/>
          <p:nvPr/>
        </p:nvSpPr>
        <p:spPr>
          <a:xfrm>
            <a:off x="657134" y="5302004"/>
            <a:ext cx="360000" cy="360040"/>
          </a:xfrm>
          <a:prstGeom prst="ellipse">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r>
              <a:rPr lang="en-US" altLang="zh-TW" sz="1400" b="1" u="none" dirty="0">
                <a:solidFill>
                  <a:prstClr val="white"/>
                </a:solidFill>
                <a:latin typeface="微軟正黑體" pitchFamily="34" charset="-120"/>
                <a:ea typeface="微軟正黑體" pitchFamily="34" charset="-120"/>
              </a:rPr>
              <a:t>2</a:t>
            </a:r>
            <a:endParaRPr lang="zh-TW" altLang="en-US" sz="1400" b="1" u="none" dirty="0">
              <a:solidFill>
                <a:prstClr val="white"/>
              </a:solidFill>
              <a:latin typeface="微軟正黑體" pitchFamily="34" charset="-120"/>
              <a:ea typeface="微軟正黑體" pitchFamily="34" charset="-120"/>
            </a:endParaRPr>
          </a:p>
        </p:txBody>
      </p:sp>
      <p:sp>
        <p:nvSpPr>
          <p:cNvPr id="41" name="矩形 40"/>
          <p:cNvSpPr/>
          <p:nvPr/>
        </p:nvSpPr>
        <p:spPr>
          <a:xfrm>
            <a:off x="2296108" y="2707979"/>
            <a:ext cx="1584176" cy="3724029"/>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r>
              <a:rPr lang="en-US" altLang="zh-TW" sz="1400" b="1" u="none" dirty="0">
                <a:solidFill>
                  <a:prstClr val="white"/>
                </a:solidFill>
                <a:latin typeface="微軟正黑體" pitchFamily="34" charset="-120"/>
                <a:ea typeface="微軟正黑體" pitchFamily="34" charset="-120"/>
              </a:rPr>
              <a:t>IFRS17</a:t>
            </a:r>
          </a:p>
          <a:p>
            <a:pPr algn="ctr"/>
            <a:r>
              <a:rPr lang="en-US" altLang="zh-TW" sz="1400" b="1" u="none" dirty="0">
                <a:solidFill>
                  <a:prstClr val="white"/>
                </a:solidFill>
                <a:latin typeface="微軟正黑體" pitchFamily="34" charset="-120"/>
                <a:ea typeface="微軟正黑體" pitchFamily="34" charset="-120"/>
              </a:rPr>
              <a:t>Data Hub</a:t>
            </a:r>
          </a:p>
        </p:txBody>
      </p:sp>
      <p:sp>
        <p:nvSpPr>
          <p:cNvPr id="43" name="橢圓 42"/>
          <p:cNvSpPr/>
          <p:nvPr/>
        </p:nvSpPr>
        <p:spPr>
          <a:xfrm>
            <a:off x="2116108" y="2481083"/>
            <a:ext cx="360000" cy="360040"/>
          </a:xfrm>
          <a:prstGeom prst="ellipse">
            <a:avLst/>
          </a:prstGeom>
          <a:solidFill>
            <a:schemeClr val="bg1">
              <a:lumMod val="85000"/>
            </a:schemeClr>
          </a:solidFill>
          <a:ln w="19050">
            <a:solidFill>
              <a:sysClr val="window" lastClr="FFFFFF"/>
            </a:solid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3</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25" name="向右箭號 24"/>
          <p:cNvSpPr/>
          <p:nvPr/>
        </p:nvSpPr>
        <p:spPr>
          <a:xfrm flipH="1">
            <a:off x="3700284" y="2667656"/>
            <a:ext cx="2376264" cy="474106"/>
          </a:xfrm>
          <a:prstGeom prst="rightArrow">
            <a:avLst/>
          </a:prstGeom>
          <a:solidFill>
            <a:schemeClr val="bg1">
              <a:lumMod val="85000"/>
            </a:schemeClr>
          </a:solidFill>
          <a:ln w="19050">
            <a:solidFill>
              <a:schemeClr val="bg1"/>
            </a:solidFill>
          </a:ln>
          <a:effectLst/>
        </p:spPr>
        <p:txBody>
          <a:bodyPr wrap="square" lIns="0" tIns="0" rIns="0" bIns="0" rtlCol="0" anchor="ctr">
            <a:noAutofit/>
          </a:bodyPr>
          <a:lstStyle/>
          <a:p>
            <a:pPr algn="ctr"/>
            <a:endParaRPr lang="zh-TW" altLang="en-US" sz="1100" b="1" u="none" dirty="0">
              <a:solidFill>
                <a:prstClr val="white"/>
              </a:solidFill>
              <a:latin typeface="微軟正黑體" pitchFamily="34" charset="-120"/>
              <a:ea typeface="微軟正黑體" pitchFamily="34" charset="-120"/>
            </a:endParaRPr>
          </a:p>
        </p:txBody>
      </p:sp>
      <p:sp>
        <p:nvSpPr>
          <p:cNvPr id="65" name="向右箭號 64"/>
          <p:cNvSpPr/>
          <p:nvPr/>
        </p:nvSpPr>
        <p:spPr>
          <a:xfrm>
            <a:off x="3700304" y="2942588"/>
            <a:ext cx="2421799" cy="474106"/>
          </a:xfrm>
          <a:prstGeom prst="rightArrow">
            <a:avLst/>
          </a:prstGeom>
          <a:solidFill>
            <a:schemeClr val="bg1">
              <a:lumMod val="85000"/>
            </a:schemeClr>
          </a:solidFill>
          <a:ln w="19050">
            <a:solidFill>
              <a:schemeClr val="bg1"/>
            </a:solidFill>
          </a:ln>
          <a:effectLst/>
        </p:spPr>
        <p:txBody>
          <a:bodyPr wrap="square" lIns="0" tIns="0" rIns="0" bIns="0" rtlCol="0" anchor="ctr">
            <a:noAutofit/>
          </a:bodyPr>
          <a:lstStyle/>
          <a:p>
            <a:pPr algn="ctr"/>
            <a:endParaRPr lang="zh-TW" altLang="en-US" sz="1100" b="1" u="none" dirty="0">
              <a:solidFill>
                <a:prstClr val="white"/>
              </a:solidFill>
              <a:latin typeface="微軟正黑體" pitchFamily="34" charset="-120"/>
              <a:ea typeface="微軟正黑體" pitchFamily="34" charset="-120"/>
            </a:endParaRPr>
          </a:p>
        </p:txBody>
      </p:sp>
      <p:sp>
        <p:nvSpPr>
          <p:cNvPr id="63" name="向右箭號 62"/>
          <p:cNvSpPr/>
          <p:nvPr/>
        </p:nvSpPr>
        <p:spPr>
          <a:xfrm>
            <a:off x="3700284" y="5077022"/>
            <a:ext cx="2376264" cy="474106"/>
          </a:xfrm>
          <a:prstGeom prst="rightArrow">
            <a:avLst/>
          </a:prstGeom>
          <a:solidFill>
            <a:schemeClr val="bg1">
              <a:lumMod val="85000"/>
            </a:schemeClr>
          </a:solidFill>
          <a:ln w="19050">
            <a:solidFill>
              <a:schemeClr val="bg1"/>
            </a:solidFill>
          </a:ln>
          <a:effectLst/>
        </p:spPr>
        <p:txBody>
          <a:bodyPr wrap="square" lIns="0" tIns="0" rIns="0" bIns="0" rtlCol="0" anchor="ctr">
            <a:noAutofit/>
          </a:bodyPr>
          <a:lstStyle/>
          <a:p>
            <a:pPr algn="ctr"/>
            <a:endParaRPr lang="zh-TW" altLang="en-US" sz="1100" b="1" u="none" dirty="0">
              <a:solidFill>
                <a:prstClr val="white"/>
              </a:solidFill>
              <a:latin typeface="微軟正黑體" pitchFamily="34" charset="-120"/>
              <a:ea typeface="微軟正黑體" pitchFamily="34" charset="-120"/>
            </a:endParaRPr>
          </a:p>
        </p:txBody>
      </p:sp>
      <p:sp>
        <p:nvSpPr>
          <p:cNvPr id="46" name="矩形 45"/>
          <p:cNvSpPr/>
          <p:nvPr/>
        </p:nvSpPr>
        <p:spPr>
          <a:xfrm>
            <a:off x="46812" y="5950218"/>
            <a:ext cx="503292" cy="228278"/>
          </a:xfrm>
          <a:prstGeom prst="rect">
            <a:avLst/>
          </a:prstGeom>
          <a:solidFill>
            <a:schemeClr val="tx1">
              <a:lumMod val="50000"/>
              <a:lumOff val="50000"/>
            </a:schemeClr>
          </a:solidFill>
          <a:ln>
            <a:noFill/>
          </a:ln>
          <a:effectLst/>
        </p:spPr>
        <p:txBody>
          <a:bodyPr wrap="square" lIns="0" tIns="0" rIns="0" bIns="0" rtlCol="0" anchor="ctr">
            <a:noAutofit/>
          </a:bodyPr>
          <a:lstStyle/>
          <a:p>
            <a:pPr algn="ctr"/>
            <a:r>
              <a:rPr lang="zh-TW" altLang="en-US" sz="800" b="1" u="none" dirty="0">
                <a:solidFill>
                  <a:prstClr val="white"/>
                </a:solidFill>
                <a:latin typeface="微軟正黑體" pitchFamily="34" charset="-120"/>
                <a:ea typeface="微軟正黑體" pitchFamily="34" charset="-120"/>
              </a:rPr>
              <a:t>既有系統</a:t>
            </a:r>
          </a:p>
        </p:txBody>
      </p:sp>
      <p:sp>
        <p:nvSpPr>
          <p:cNvPr id="47" name="矩形 46"/>
          <p:cNvSpPr/>
          <p:nvPr/>
        </p:nvSpPr>
        <p:spPr>
          <a:xfrm>
            <a:off x="56239" y="6297922"/>
            <a:ext cx="503292" cy="228278"/>
          </a:xfrm>
          <a:prstGeom prst="rect">
            <a:avLst/>
          </a:prstGeom>
          <a:solidFill>
            <a:srgbClr val="C00000"/>
          </a:solidFill>
          <a:ln>
            <a:noFill/>
          </a:ln>
          <a:effectLst/>
        </p:spPr>
        <p:txBody>
          <a:bodyPr wrap="square" lIns="0" tIns="0" rIns="0" bIns="0" rtlCol="0" anchor="ctr">
            <a:noAutofit/>
          </a:bodyPr>
          <a:lstStyle/>
          <a:p>
            <a:pPr algn="ctr"/>
            <a:r>
              <a:rPr lang="zh-TW" altLang="en-US" sz="1000" b="1" u="none" dirty="0">
                <a:solidFill>
                  <a:prstClr val="white"/>
                </a:solidFill>
                <a:latin typeface="微軟正黑體" pitchFamily="34" charset="-120"/>
                <a:ea typeface="微軟正黑體" pitchFamily="34" charset="-120"/>
              </a:rPr>
              <a:t>待建置</a:t>
            </a:r>
          </a:p>
        </p:txBody>
      </p:sp>
      <p:sp>
        <p:nvSpPr>
          <p:cNvPr id="7" name="矩形圖說文字 6"/>
          <p:cNvSpPr/>
          <p:nvPr/>
        </p:nvSpPr>
        <p:spPr>
          <a:xfrm>
            <a:off x="56239" y="2137576"/>
            <a:ext cx="6086586" cy="4460602"/>
          </a:xfrm>
          <a:prstGeom prst="wedgeRectCallout">
            <a:avLst>
              <a:gd name="adj1" fmla="val 58466"/>
              <a:gd name="adj2" fmla="val 19367"/>
            </a:avLst>
          </a:prstGeom>
          <a:solidFill>
            <a:schemeClr val="bg1"/>
          </a:solidFill>
          <a:ln w="28575">
            <a:solidFill>
              <a:srgbClr val="C00000"/>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graphicFrame>
        <p:nvGraphicFramePr>
          <p:cNvPr id="38" name="表格 37"/>
          <p:cNvGraphicFramePr>
            <a:graphicFrameLocks noGrp="1"/>
          </p:cNvGraphicFramePr>
          <p:nvPr>
            <p:extLst>
              <p:ext uri="{D42A27DB-BD31-4B8C-83A1-F6EECF244321}">
                <p14:modId xmlns:p14="http://schemas.microsoft.com/office/powerpoint/2010/main" val="487777283"/>
              </p:ext>
            </p:extLst>
          </p:nvPr>
        </p:nvGraphicFramePr>
        <p:xfrm>
          <a:off x="152448" y="2493754"/>
          <a:ext cx="5682937" cy="3657108"/>
        </p:xfrm>
        <a:graphic>
          <a:graphicData uri="http://schemas.openxmlformats.org/drawingml/2006/table">
            <a:tbl>
              <a:tblPr firstRow="1" bandRow="1">
                <a:tableStyleId>{21E4AEA4-8DFA-4A89-87EB-49C32662AFE0}</a:tableStyleId>
              </a:tblPr>
              <a:tblGrid>
                <a:gridCol w="1035183">
                  <a:extLst>
                    <a:ext uri="{9D8B030D-6E8A-4147-A177-3AD203B41FA5}">
                      <a16:colId xmlns:a16="http://schemas.microsoft.com/office/drawing/2014/main" val="20000"/>
                    </a:ext>
                  </a:extLst>
                </a:gridCol>
                <a:gridCol w="3240360">
                  <a:extLst>
                    <a:ext uri="{9D8B030D-6E8A-4147-A177-3AD203B41FA5}">
                      <a16:colId xmlns:a16="http://schemas.microsoft.com/office/drawing/2014/main" val="20001"/>
                    </a:ext>
                  </a:extLst>
                </a:gridCol>
                <a:gridCol w="1407394">
                  <a:extLst>
                    <a:ext uri="{9D8B030D-6E8A-4147-A177-3AD203B41FA5}">
                      <a16:colId xmlns:a16="http://schemas.microsoft.com/office/drawing/2014/main" val="20002"/>
                    </a:ext>
                  </a:extLst>
                </a:gridCol>
              </a:tblGrid>
              <a:tr h="6714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dirty="0" smtClean="0">
                          <a:latin typeface="微軟正黑體" pitchFamily="34" charset="-120"/>
                          <a:ea typeface="微軟正黑體" pitchFamily="34" charset="-120"/>
                        </a:rPr>
                        <a:t>項目</a:t>
                      </a:r>
                      <a:endParaRPr lang="en-US" altLang="zh-TW" sz="1600" dirty="0" smtClean="0">
                        <a:latin typeface="微軟正黑體" pitchFamily="34" charset="-120"/>
                        <a:ea typeface="微軟正黑體" pitchFamily="34" charset="-120"/>
                      </a:endParaRPr>
                    </a:p>
                  </a:txBody>
                  <a:tcPr anchor="ctr">
                    <a:solidFill>
                      <a:srgbClr val="C00000"/>
                    </a:solidFill>
                  </a:tcPr>
                </a:tc>
                <a:tc>
                  <a:txBody>
                    <a:bodyPr/>
                    <a:lstStyle/>
                    <a:p>
                      <a:pPr algn="ctr"/>
                      <a:r>
                        <a:rPr lang="en-US" altLang="zh-TW" sz="1600" dirty="0" smtClean="0">
                          <a:latin typeface="微軟正黑體" pitchFamily="34" charset="-120"/>
                          <a:ea typeface="微軟正黑體" pitchFamily="34" charset="-120"/>
                        </a:rPr>
                        <a:t>IFRS17</a:t>
                      </a:r>
                      <a:r>
                        <a:rPr lang="zh-TW" altLang="en-US" sz="1600" dirty="0" smtClean="0">
                          <a:latin typeface="微軟正黑體" pitchFamily="34" charset="-120"/>
                          <a:ea typeface="微軟正黑體" pitchFamily="34" charset="-120"/>
                        </a:rPr>
                        <a:t>需求</a:t>
                      </a:r>
                      <a:endParaRPr lang="zh-TW" altLang="en-US" sz="1600" dirty="0">
                        <a:latin typeface="微軟正黑體" pitchFamily="34" charset="-120"/>
                        <a:ea typeface="微軟正黑體" pitchFamily="34" charset="-120"/>
                      </a:endParaRPr>
                    </a:p>
                  </a:txBody>
                  <a:tcPr anchor="ctr">
                    <a:solidFill>
                      <a:srgbClr val="C00000"/>
                    </a:solidFill>
                  </a:tcPr>
                </a:tc>
                <a:tc>
                  <a:txBody>
                    <a:bodyPr/>
                    <a:lstStyle/>
                    <a:p>
                      <a:pPr algn="ctr"/>
                      <a:r>
                        <a:rPr lang="zh-TW" altLang="en-US" sz="1600" dirty="0" smtClean="0">
                          <a:latin typeface="微軟正黑體" pitchFamily="34" charset="-120"/>
                          <a:ea typeface="微軟正黑體" pitchFamily="34" charset="-120"/>
                        </a:rPr>
                        <a:t>需投入資源</a:t>
                      </a:r>
                      <a:endParaRPr lang="zh-TW" altLang="en-US" sz="1600" dirty="0">
                        <a:latin typeface="微軟正黑體" pitchFamily="34" charset="-120"/>
                        <a:ea typeface="微軟正黑體" pitchFamily="34" charset="-120"/>
                      </a:endParaRPr>
                    </a:p>
                  </a:txBody>
                  <a:tcPr anchor="ctr">
                    <a:solidFill>
                      <a:srgbClr val="C00000"/>
                    </a:solidFill>
                  </a:tcPr>
                </a:tc>
                <a:extLst>
                  <a:ext uri="{0D108BD9-81ED-4DB2-BD59-A6C34878D82A}">
                    <a16:rowId xmlns:a16="http://schemas.microsoft.com/office/drawing/2014/main" val="10000"/>
                  </a:ext>
                </a:extLst>
              </a:tr>
              <a:tr h="959321">
                <a:tc>
                  <a:txBody>
                    <a:bodyPr/>
                    <a:lstStyle/>
                    <a:p>
                      <a:pPr algn="ctr"/>
                      <a:r>
                        <a:rPr lang="en-US" altLang="zh-TW" sz="1600" b="1" dirty="0" smtClean="0">
                          <a:solidFill>
                            <a:schemeClr val="tx1">
                              <a:lumMod val="65000"/>
                              <a:lumOff val="35000"/>
                            </a:schemeClr>
                          </a:solidFill>
                          <a:latin typeface="微軟正黑體" pitchFamily="34" charset="-120"/>
                          <a:ea typeface="微軟正黑體" pitchFamily="34" charset="-120"/>
                        </a:rPr>
                        <a:t>Prophet</a:t>
                      </a:r>
                    </a:p>
                    <a:p>
                      <a:pPr algn="ctr"/>
                      <a:r>
                        <a:rPr lang="zh-TW" altLang="en-US" sz="1600" b="1" dirty="0" smtClean="0">
                          <a:solidFill>
                            <a:schemeClr val="tx1">
                              <a:lumMod val="65000"/>
                              <a:lumOff val="35000"/>
                            </a:schemeClr>
                          </a:solidFill>
                          <a:latin typeface="微軟正黑體" pitchFamily="34" charset="-120"/>
                          <a:ea typeface="微軟正黑體" pitchFamily="34" charset="-120"/>
                        </a:rPr>
                        <a:t>儲存單元</a:t>
                      </a:r>
                      <a:endParaRPr lang="zh-TW" altLang="en-US" sz="1600" b="1" dirty="0">
                        <a:solidFill>
                          <a:schemeClr val="tx1">
                            <a:lumMod val="65000"/>
                            <a:lumOff val="35000"/>
                          </a:schemeClr>
                        </a:solidFill>
                        <a:latin typeface="微軟正黑體" pitchFamily="34" charset="-120"/>
                        <a:ea typeface="微軟正黑體" pitchFamily="34" charset="-120"/>
                      </a:endParaRPr>
                    </a:p>
                  </a:txBody>
                  <a:tcPr anchor="ctr">
                    <a:lnB w="28575" cap="flat" cmpd="sng" algn="ctr">
                      <a:solidFill>
                        <a:srgbClr val="FF0000"/>
                      </a:solidFill>
                      <a:prstDash val="sysDot"/>
                      <a:round/>
                      <a:headEnd type="none" w="med" len="med"/>
                      <a:tailEnd type="none" w="med" len="med"/>
                    </a:lnB>
                    <a:solidFill>
                      <a:schemeClr val="bg1"/>
                    </a:solidFill>
                  </a:tcPr>
                </a:tc>
                <a:tc>
                  <a:txBody>
                    <a:bodyPr/>
                    <a:lstStyle/>
                    <a:p>
                      <a:pPr marL="342900" indent="-342900" algn="l" defTabSz="914400" rtl="0" eaLnBrk="1" latinLnBrk="0" hangingPunct="1">
                        <a:buAutoNum type="arabicPeriod"/>
                      </a:pPr>
                      <a:r>
                        <a:rPr lang="zh-TW" altLang="en-US" sz="1600" b="1" kern="1200" dirty="0" smtClean="0">
                          <a:solidFill>
                            <a:schemeClr val="tx1">
                              <a:lumMod val="65000"/>
                              <a:lumOff val="35000"/>
                            </a:schemeClr>
                          </a:solidFill>
                          <a:latin typeface="微軟正黑體" pitchFamily="34" charset="-120"/>
                          <a:ea typeface="微軟正黑體" pitchFamily="34" charset="-120"/>
                          <a:cs typeface="+mn-cs"/>
                        </a:rPr>
                        <a:t>若採用</a:t>
                      </a:r>
                      <a:r>
                        <a:rPr lang="en-US" altLang="zh-TW" sz="1600" b="1" kern="1200" dirty="0" smtClean="0">
                          <a:solidFill>
                            <a:schemeClr val="tx1">
                              <a:lumMod val="65000"/>
                              <a:lumOff val="35000"/>
                            </a:schemeClr>
                          </a:solidFill>
                          <a:latin typeface="微軟正黑體" pitchFamily="34" charset="-120"/>
                          <a:ea typeface="微軟正黑體" pitchFamily="34" charset="-120"/>
                          <a:cs typeface="+mn-cs"/>
                        </a:rPr>
                        <a:t>Prophet</a:t>
                      </a:r>
                      <a:r>
                        <a:rPr lang="zh-TW" altLang="en-US" sz="1600" b="1" kern="1200" dirty="0" smtClean="0">
                          <a:solidFill>
                            <a:schemeClr val="tx1">
                              <a:lumMod val="65000"/>
                              <a:lumOff val="35000"/>
                            </a:schemeClr>
                          </a:solidFill>
                          <a:latin typeface="微軟正黑體" pitchFamily="34" charset="-120"/>
                          <a:ea typeface="微軟正黑體" pitchFamily="34" charset="-120"/>
                          <a:cs typeface="+mn-cs"/>
                        </a:rPr>
                        <a:t>解決方案，則須配合增購專用儲存單元</a:t>
                      </a:r>
                      <a:r>
                        <a:rPr lang="zh-TW" altLang="en-US" sz="1600" b="1" kern="1200" dirty="0">
                          <a:solidFill>
                            <a:schemeClr val="tx1">
                              <a:lumMod val="65000"/>
                              <a:lumOff val="35000"/>
                            </a:schemeClr>
                          </a:solidFill>
                          <a:latin typeface="微軟正黑體" pitchFamily="34" charset="-120"/>
                          <a:ea typeface="微軟正黑體" pitchFamily="34" charset="-120"/>
                          <a:cs typeface="+mn-cs"/>
                        </a:rPr>
                        <a:t>，以利後續資料傳遞或存取使用</a:t>
                      </a:r>
                      <a:endParaRPr lang="en-US" altLang="zh-TW" sz="1600" b="1" kern="1200" dirty="0" smtClean="0">
                        <a:solidFill>
                          <a:schemeClr val="tx1">
                            <a:lumMod val="65000"/>
                            <a:lumOff val="35000"/>
                          </a:schemeClr>
                        </a:solidFill>
                        <a:latin typeface="微軟正黑體" pitchFamily="34" charset="-120"/>
                        <a:ea typeface="微軟正黑體" pitchFamily="34" charset="-120"/>
                        <a:cs typeface="+mn-cs"/>
                      </a:endParaRPr>
                    </a:p>
                  </a:txBody>
                  <a:tcPr anchor="ctr">
                    <a:lnB w="28575" cap="flat" cmpd="sng" algn="ctr">
                      <a:solidFill>
                        <a:srgbClr val="FF0000"/>
                      </a:solidFill>
                      <a:prstDash val="sysDot"/>
                      <a:round/>
                      <a:headEnd type="none" w="med" len="med"/>
                      <a:tailEnd type="none" w="med" len="med"/>
                    </a:lnB>
                    <a:solidFill>
                      <a:schemeClr val="bg1"/>
                    </a:solidFill>
                  </a:tcPr>
                </a:tc>
                <a:tc>
                  <a:txBody>
                    <a:bodyPr/>
                    <a:lstStyle/>
                    <a:p>
                      <a:pPr algn="ctr"/>
                      <a:r>
                        <a:rPr lang="zh-TW" altLang="en-US" sz="1600" b="1" dirty="0" smtClean="0">
                          <a:solidFill>
                            <a:schemeClr val="tx1">
                              <a:lumMod val="65000"/>
                              <a:lumOff val="35000"/>
                            </a:schemeClr>
                          </a:solidFill>
                          <a:latin typeface="微軟正黑體" pitchFamily="34" charset="-120"/>
                          <a:ea typeface="微軟正黑體" pitchFamily="34" charset="-120"/>
                        </a:rPr>
                        <a:t>高</a:t>
                      </a:r>
                      <a:endParaRPr lang="zh-TW" altLang="en-US" sz="1600" b="1" dirty="0">
                        <a:solidFill>
                          <a:schemeClr val="tx1">
                            <a:lumMod val="65000"/>
                            <a:lumOff val="35000"/>
                          </a:schemeClr>
                        </a:solidFill>
                        <a:latin typeface="微軟正黑體" pitchFamily="34" charset="-120"/>
                        <a:ea typeface="微軟正黑體" pitchFamily="34" charset="-120"/>
                      </a:endParaRPr>
                    </a:p>
                  </a:txBody>
                  <a:tcPr anchor="ctr">
                    <a:lnB w="28575" cap="flat" cmpd="sng" algn="ctr">
                      <a:solidFill>
                        <a:srgbClr val="FF0000"/>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1067026">
                <a:tc>
                  <a:txBody>
                    <a:bodyPr/>
                    <a:lstStyle/>
                    <a:p>
                      <a:pPr algn="ctr"/>
                      <a:r>
                        <a:rPr lang="en-US" altLang="zh-TW" sz="1600" b="1" dirty="0" smtClean="0">
                          <a:solidFill>
                            <a:schemeClr val="tx1">
                              <a:lumMod val="65000"/>
                              <a:lumOff val="35000"/>
                            </a:schemeClr>
                          </a:solidFill>
                          <a:latin typeface="微軟正黑體" pitchFamily="34" charset="-120"/>
                          <a:ea typeface="微軟正黑體" pitchFamily="34" charset="-120"/>
                        </a:rPr>
                        <a:t>IFRS17</a:t>
                      </a:r>
                    </a:p>
                    <a:p>
                      <a:pPr algn="ctr"/>
                      <a:r>
                        <a:rPr lang="zh-TW" altLang="en-US" sz="1600" b="1" dirty="0" smtClean="0">
                          <a:solidFill>
                            <a:schemeClr val="tx1">
                              <a:lumMod val="65000"/>
                              <a:lumOff val="35000"/>
                            </a:schemeClr>
                          </a:solidFill>
                          <a:latin typeface="微軟正黑體" pitchFamily="34" charset="-120"/>
                          <a:ea typeface="微軟正黑體" pitchFamily="34" charset="-120"/>
                        </a:rPr>
                        <a:t>計算引擎</a:t>
                      </a:r>
                      <a:endParaRPr lang="zh-TW" altLang="en-US" sz="1600" b="1" dirty="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FF0000"/>
                      </a:solidFill>
                      <a:prstDash val="sysDot"/>
                      <a:round/>
                      <a:headEnd type="none" w="med" len="med"/>
                      <a:tailEnd type="none" w="med" len="med"/>
                    </a:lnT>
                    <a:lnB w="28575" cap="flat" cmpd="sng" algn="ctr">
                      <a:solidFill>
                        <a:srgbClr val="FF0000"/>
                      </a:solidFill>
                      <a:prstDash val="sysDot"/>
                      <a:round/>
                      <a:headEnd type="none" w="med" len="med"/>
                      <a:tailEnd type="none" w="med" len="med"/>
                    </a:lnB>
                    <a:solidFill>
                      <a:schemeClr val="bg1"/>
                    </a:solidFill>
                  </a:tcPr>
                </a:tc>
                <a:tc>
                  <a:txBody>
                    <a:bodyPr/>
                    <a:lstStyle/>
                    <a:p>
                      <a:pPr marL="342900" indent="-342900" algn="l" defTabSz="914400" rtl="0" eaLnBrk="1" latinLnBrk="0" hangingPunct="1">
                        <a:buAutoNum type="arabicPeriod"/>
                      </a:pPr>
                      <a:r>
                        <a:rPr lang="zh-TW" altLang="en-US" sz="1600" b="1" kern="1200" dirty="0" smtClean="0">
                          <a:solidFill>
                            <a:schemeClr val="tx1">
                              <a:lumMod val="65000"/>
                              <a:lumOff val="35000"/>
                            </a:schemeClr>
                          </a:solidFill>
                          <a:latin typeface="微軟正黑體" pitchFamily="34" charset="-120"/>
                          <a:ea typeface="微軟正黑體" pitchFamily="34" charset="-120"/>
                          <a:cs typeface="+mn-cs"/>
                        </a:rPr>
                        <a:t>合約負債衡量</a:t>
                      </a:r>
                      <a:endParaRPr lang="en-US" altLang="zh-TW" sz="1600" b="1" kern="1200" dirty="0" smtClean="0">
                        <a:solidFill>
                          <a:schemeClr val="tx1">
                            <a:lumMod val="65000"/>
                            <a:lumOff val="35000"/>
                          </a:schemeClr>
                        </a:solidFill>
                        <a:latin typeface="微軟正黑體" pitchFamily="34" charset="-120"/>
                        <a:ea typeface="微軟正黑體" pitchFamily="34" charset="-120"/>
                        <a:cs typeface="+mn-cs"/>
                      </a:endParaRPr>
                    </a:p>
                    <a:p>
                      <a:pPr marL="342900" indent="-342900" algn="l" defTabSz="914400" rtl="0" eaLnBrk="1" latinLnBrk="0" hangingPunct="1">
                        <a:buAutoNum type="arabicPeriod"/>
                      </a:pPr>
                      <a:r>
                        <a:rPr lang="zh-TW" altLang="en-US" sz="1600" b="1" kern="1200" dirty="0" smtClean="0">
                          <a:solidFill>
                            <a:schemeClr val="tx1">
                              <a:lumMod val="65000"/>
                              <a:lumOff val="35000"/>
                            </a:schemeClr>
                          </a:solidFill>
                          <a:latin typeface="微軟正黑體" pitchFamily="34" charset="-120"/>
                          <a:ea typeface="微軟正黑體" pitchFamily="34" charset="-120"/>
                          <a:cs typeface="+mn-cs"/>
                        </a:rPr>
                        <a:t>合約服務邊際</a:t>
                      </a:r>
                      <a:r>
                        <a:rPr lang="en-US" altLang="zh-TW" sz="1600" b="1" kern="1200" dirty="0" smtClean="0">
                          <a:solidFill>
                            <a:schemeClr val="tx1">
                              <a:lumMod val="65000"/>
                              <a:lumOff val="35000"/>
                            </a:schemeClr>
                          </a:solidFill>
                          <a:latin typeface="微軟正黑體" pitchFamily="34" charset="-120"/>
                          <a:ea typeface="微軟正黑體" pitchFamily="34" charset="-120"/>
                          <a:cs typeface="+mn-cs"/>
                        </a:rPr>
                        <a:t>-CSM</a:t>
                      </a:r>
                      <a:r>
                        <a:rPr lang="zh-TW" altLang="en-US" sz="1600" b="1" kern="1200" dirty="0" smtClean="0">
                          <a:solidFill>
                            <a:schemeClr val="tx1">
                              <a:lumMod val="65000"/>
                              <a:lumOff val="35000"/>
                            </a:schemeClr>
                          </a:solidFill>
                          <a:latin typeface="微軟正黑體" pitchFamily="34" charset="-120"/>
                          <a:ea typeface="微軟正黑體" pitchFamily="34" charset="-120"/>
                          <a:cs typeface="+mn-cs"/>
                        </a:rPr>
                        <a:t>滾動計算</a:t>
                      </a:r>
                      <a:endParaRPr lang="en-US" altLang="zh-TW" sz="1600" b="1" kern="1200" dirty="0" smtClean="0">
                        <a:solidFill>
                          <a:schemeClr val="tx1">
                            <a:lumMod val="65000"/>
                            <a:lumOff val="35000"/>
                          </a:schemeClr>
                        </a:solidFill>
                        <a:latin typeface="微軟正黑體" pitchFamily="34" charset="-120"/>
                        <a:ea typeface="微軟正黑體" pitchFamily="34" charset="-120"/>
                        <a:cs typeface="+mn-cs"/>
                      </a:endParaRP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zh-TW" altLang="en-US" sz="1600" b="1" kern="1200" dirty="0" smtClean="0">
                          <a:solidFill>
                            <a:schemeClr val="tx1">
                              <a:lumMod val="65000"/>
                              <a:lumOff val="35000"/>
                            </a:schemeClr>
                          </a:solidFill>
                          <a:latin typeface="微軟正黑體" pitchFamily="34" charset="-120"/>
                          <a:ea typeface="微軟正黑體" pitchFamily="34" charset="-120"/>
                          <a:cs typeface="+mn-cs"/>
                        </a:rPr>
                        <a:t>以核心的實際數調整預期數的經驗偏差，差異調入</a:t>
                      </a:r>
                      <a:r>
                        <a:rPr lang="en-US" altLang="zh-TW" sz="1600" b="1" kern="1200" dirty="0" smtClean="0">
                          <a:solidFill>
                            <a:schemeClr val="tx1">
                              <a:lumMod val="65000"/>
                              <a:lumOff val="35000"/>
                            </a:schemeClr>
                          </a:solidFill>
                          <a:latin typeface="微軟正黑體" pitchFamily="34" charset="-120"/>
                          <a:ea typeface="微軟正黑體" pitchFamily="34" charset="-120"/>
                          <a:cs typeface="+mn-cs"/>
                        </a:rPr>
                        <a:t>CSM</a:t>
                      </a:r>
                    </a:p>
                  </a:txBody>
                  <a:tcPr anchor="ctr">
                    <a:lnT w="28575" cap="flat" cmpd="sng" algn="ctr">
                      <a:solidFill>
                        <a:srgbClr val="FF0000"/>
                      </a:solidFill>
                      <a:prstDash val="sysDot"/>
                      <a:round/>
                      <a:headEnd type="none" w="med" len="med"/>
                      <a:tailEnd type="none" w="med" len="med"/>
                    </a:lnT>
                    <a:lnB w="28575" cap="flat" cmpd="sng" algn="ctr">
                      <a:solidFill>
                        <a:srgbClr val="FF0000"/>
                      </a:solidFill>
                      <a:prstDash val="sysDot"/>
                      <a:round/>
                      <a:headEnd type="none" w="med" len="med"/>
                      <a:tailEnd type="none" w="med" len="med"/>
                    </a:lnB>
                    <a:solidFill>
                      <a:schemeClr val="bg1"/>
                    </a:solidFill>
                  </a:tcPr>
                </a:tc>
                <a:tc>
                  <a:txBody>
                    <a:bodyPr/>
                    <a:lstStyle/>
                    <a:p>
                      <a:pPr algn="ctr"/>
                      <a:r>
                        <a:rPr lang="zh-TW" altLang="en-US" sz="1600" b="1" dirty="0" smtClean="0">
                          <a:solidFill>
                            <a:schemeClr val="tx1">
                              <a:lumMod val="65000"/>
                              <a:lumOff val="35000"/>
                            </a:schemeClr>
                          </a:solidFill>
                          <a:latin typeface="微軟正黑體" pitchFamily="34" charset="-120"/>
                          <a:ea typeface="微軟正黑體" pitchFamily="34" charset="-120"/>
                        </a:rPr>
                        <a:t>高</a:t>
                      </a:r>
                      <a:endParaRPr lang="zh-TW" altLang="en-US" sz="1600" b="1" dirty="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FF0000"/>
                      </a:solidFill>
                      <a:prstDash val="sysDot"/>
                      <a:round/>
                      <a:headEnd type="none" w="med" len="med"/>
                      <a:tailEnd type="none" w="med" len="med"/>
                    </a:lnT>
                    <a:lnB w="28575" cap="flat" cmpd="sng" algn="ctr">
                      <a:solidFill>
                        <a:srgbClr val="FF0000"/>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959321">
                <a:tc>
                  <a:txBody>
                    <a:bodyPr/>
                    <a:lstStyle/>
                    <a:p>
                      <a:pPr algn="ctr"/>
                      <a:r>
                        <a:rPr lang="en-US" altLang="zh-TW" sz="1600" b="1" dirty="0" smtClean="0">
                          <a:solidFill>
                            <a:schemeClr val="tx1">
                              <a:lumMod val="65000"/>
                              <a:lumOff val="35000"/>
                            </a:schemeClr>
                          </a:solidFill>
                          <a:latin typeface="微軟正黑體" pitchFamily="34" charset="-120"/>
                          <a:ea typeface="微軟正黑體" pitchFamily="34" charset="-120"/>
                        </a:rPr>
                        <a:t>Prophet</a:t>
                      </a:r>
                    </a:p>
                    <a:p>
                      <a:pPr algn="ctr"/>
                      <a:r>
                        <a:rPr lang="zh-TW" altLang="en-US" sz="1600" b="1" dirty="0" smtClean="0">
                          <a:solidFill>
                            <a:schemeClr val="tx1">
                              <a:lumMod val="65000"/>
                              <a:lumOff val="35000"/>
                            </a:schemeClr>
                          </a:solidFill>
                          <a:latin typeface="微軟正黑體" pitchFamily="34" charset="-120"/>
                          <a:ea typeface="微軟正黑體" pitchFamily="34" charset="-120"/>
                        </a:rPr>
                        <a:t>精算模型</a:t>
                      </a:r>
                      <a:endParaRPr lang="en-US" altLang="zh-TW" sz="1600" b="1" dirty="0" smtClean="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FF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marL="342900" indent="-342900" algn="l">
                        <a:buFont typeface="+mj-lt"/>
                        <a:buAutoNum type="arabicPeriod"/>
                      </a:pPr>
                      <a:r>
                        <a:rPr lang="zh-TW" altLang="en-US" sz="1600" b="1" dirty="0" smtClean="0">
                          <a:solidFill>
                            <a:schemeClr val="tx1">
                              <a:lumMod val="65000"/>
                              <a:lumOff val="35000"/>
                            </a:schemeClr>
                          </a:solidFill>
                          <a:latin typeface="微軟正黑體" pitchFamily="34" charset="-120"/>
                          <a:ea typeface="微軟正黑體" pitchFamily="34" charset="-120"/>
                        </a:rPr>
                        <a:t>產出預期數</a:t>
                      </a:r>
                      <a:endParaRPr lang="en-US" altLang="zh-TW" sz="1600" b="1" dirty="0" smtClean="0">
                        <a:solidFill>
                          <a:schemeClr val="tx1">
                            <a:lumMod val="65000"/>
                            <a:lumOff val="35000"/>
                          </a:schemeClr>
                        </a:solidFill>
                        <a:latin typeface="微軟正黑體" pitchFamily="34" charset="-120"/>
                        <a:ea typeface="微軟正黑體" pitchFamily="34" charset="-120"/>
                      </a:endParaRPr>
                    </a:p>
                    <a:p>
                      <a:pPr marL="342900" indent="-342900" algn="l">
                        <a:buFont typeface="+mj-lt"/>
                        <a:buAutoNum type="arabicPeriod"/>
                      </a:pPr>
                      <a:r>
                        <a:rPr lang="zh-TW" altLang="en-US" sz="1600" b="1" dirty="0" smtClean="0">
                          <a:solidFill>
                            <a:schemeClr val="tx1">
                              <a:lumMod val="65000"/>
                              <a:lumOff val="35000"/>
                            </a:schemeClr>
                          </a:solidFill>
                          <a:latin typeface="微軟正黑體" pitchFamily="34" charset="-120"/>
                          <a:ea typeface="微軟正黑體" pitchFamily="34" charset="-120"/>
                        </a:rPr>
                        <a:t>需新增保單貸款、再保險等相關參數</a:t>
                      </a:r>
                      <a:endParaRPr lang="zh-TW" altLang="en-US" sz="1600" b="1" dirty="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FF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algn="ctr"/>
                      <a:r>
                        <a:rPr lang="zh-TW" altLang="en-US" sz="1600" b="1" dirty="0" smtClean="0">
                          <a:solidFill>
                            <a:schemeClr val="tx1">
                              <a:lumMod val="65000"/>
                              <a:lumOff val="35000"/>
                            </a:schemeClr>
                          </a:solidFill>
                          <a:latin typeface="微軟正黑體" pitchFamily="34" charset="-120"/>
                          <a:ea typeface="微軟正黑體" pitchFamily="34" charset="-120"/>
                        </a:rPr>
                        <a:t>中</a:t>
                      </a:r>
                      <a:endParaRPr lang="zh-TW" altLang="en-US" sz="1600" b="1" dirty="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FF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pSp>
        <p:nvGrpSpPr>
          <p:cNvPr id="39" name="群組 38"/>
          <p:cNvGrpSpPr>
            <a:grpSpLocks noChangeAspect="1"/>
          </p:cNvGrpSpPr>
          <p:nvPr/>
        </p:nvGrpSpPr>
        <p:grpSpPr>
          <a:xfrm>
            <a:off x="4408063" y="3514943"/>
            <a:ext cx="1382246" cy="288000"/>
            <a:chOff x="7416000" y="3573810"/>
            <a:chExt cx="1728000" cy="360040"/>
          </a:xfrm>
        </p:grpSpPr>
        <p:sp>
          <p:nvSpPr>
            <p:cNvPr id="40" name="流程圖: 替代處理程序 39"/>
            <p:cNvSpPr/>
            <p:nvPr/>
          </p:nvSpPr>
          <p:spPr>
            <a:xfrm>
              <a:off x="7416000" y="3573810"/>
              <a:ext cx="1728000" cy="360040"/>
            </a:xfrm>
            <a:prstGeom prst="flowChartAlternateProcess">
              <a:avLst/>
            </a:prstGeom>
            <a:gradFill flip="none" rotWithShape="1">
              <a:gsLst>
                <a:gs pos="0">
                  <a:srgbClr val="619428"/>
                </a:gs>
                <a:gs pos="53000">
                  <a:srgbClr val="FEDE82"/>
                </a:gs>
                <a:gs pos="100000">
                  <a:srgbClr val="FF0000"/>
                </a:gs>
              </a:gsLst>
              <a:lin ang="0" scaled="1"/>
              <a:tileRect/>
            </a:gradFill>
            <a:ln w="28575">
              <a:solidFill>
                <a:schemeClr val="bg1"/>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42" name="橢圓 41"/>
            <p:cNvSpPr/>
            <p:nvPr/>
          </p:nvSpPr>
          <p:spPr>
            <a:xfrm>
              <a:off x="8106494" y="3573810"/>
              <a:ext cx="360000" cy="360040"/>
            </a:xfrm>
            <a:prstGeom prst="ellipse">
              <a:avLst/>
            </a:prstGeom>
            <a:solidFill>
              <a:schemeClr val="bg1">
                <a:lumMod val="95000"/>
              </a:schemeClr>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grpSp>
      <p:grpSp>
        <p:nvGrpSpPr>
          <p:cNvPr id="44" name="群組 43"/>
          <p:cNvGrpSpPr>
            <a:grpSpLocks noChangeAspect="1"/>
          </p:cNvGrpSpPr>
          <p:nvPr/>
        </p:nvGrpSpPr>
        <p:grpSpPr>
          <a:xfrm>
            <a:off x="4427984" y="4516892"/>
            <a:ext cx="1382246" cy="288000"/>
            <a:chOff x="7416000" y="3573810"/>
            <a:chExt cx="1728000" cy="360040"/>
          </a:xfrm>
        </p:grpSpPr>
        <p:sp>
          <p:nvSpPr>
            <p:cNvPr id="48" name="流程圖: 替代處理程序 47"/>
            <p:cNvSpPr/>
            <p:nvPr/>
          </p:nvSpPr>
          <p:spPr>
            <a:xfrm>
              <a:off x="7416000" y="3573810"/>
              <a:ext cx="1728000" cy="360040"/>
            </a:xfrm>
            <a:prstGeom prst="flowChartAlternateProcess">
              <a:avLst/>
            </a:prstGeom>
            <a:gradFill flip="none" rotWithShape="1">
              <a:gsLst>
                <a:gs pos="0">
                  <a:srgbClr val="619428"/>
                </a:gs>
                <a:gs pos="53000">
                  <a:srgbClr val="FEDE82"/>
                </a:gs>
                <a:gs pos="100000">
                  <a:srgbClr val="FF0000"/>
                </a:gs>
              </a:gsLst>
              <a:lin ang="0" scaled="1"/>
              <a:tileRect/>
            </a:gradFill>
            <a:ln w="28575">
              <a:solidFill>
                <a:schemeClr val="bg1"/>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50" name="橢圓 49"/>
            <p:cNvSpPr/>
            <p:nvPr/>
          </p:nvSpPr>
          <p:spPr>
            <a:xfrm>
              <a:off x="8657298" y="3573810"/>
              <a:ext cx="360000" cy="360040"/>
            </a:xfrm>
            <a:prstGeom prst="ellipse">
              <a:avLst/>
            </a:prstGeom>
            <a:solidFill>
              <a:schemeClr val="bg1">
                <a:lumMod val="95000"/>
              </a:schemeClr>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grpSp>
      <p:grpSp>
        <p:nvGrpSpPr>
          <p:cNvPr id="51" name="群組 50"/>
          <p:cNvGrpSpPr>
            <a:grpSpLocks noChangeAspect="1"/>
          </p:cNvGrpSpPr>
          <p:nvPr/>
        </p:nvGrpSpPr>
        <p:grpSpPr>
          <a:xfrm>
            <a:off x="4433179" y="5420471"/>
            <a:ext cx="1382246" cy="288000"/>
            <a:chOff x="7416000" y="3573810"/>
            <a:chExt cx="1728000" cy="360040"/>
          </a:xfrm>
        </p:grpSpPr>
        <p:sp>
          <p:nvSpPr>
            <p:cNvPr id="52" name="流程圖: 替代處理程序 51"/>
            <p:cNvSpPr/>
            <p:nvPr/>
          </p:nvSpPr>
          <p:spPr>
            <a:xfrm>
              <a:off x="7416000" y="3573810"/>
              <a:ext cx="1728000" cy="360040"/>
            </a:xfrm>
            <a:prstGeom prst="flowChartAlternateProcess">
              <a:avLst/>
            </a:prstGeom>
            <a:gradFill flip="none" rotWithShape="1">
              <a:gsLst>
                <a:gs pos="0">
                  <a:srgbClr val="619428"/>
                </a:gs>
                <a:gs pos="53000">
                  <a:srgbClr val="FEDE82"/>
                </a:gs>
                <a:gs pos="100000">
                  <a:srgbClr val="FF0000"/>
                </a:gs>
              </a:gsLst>
              <a:lin ang="0" scaled="1"/>
              <a:tileRect/>
            </a:gradFill>
            <a:ln w="28575">
              <a:solidFill>
                <a:schemeClr val="bg1"/>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53" name="橢圓 52"/>
            <p:cNvSpPr/>
            <p:nvPr/>
          </p:nvSpPr>
          <p:spPr>
            <a:xfrm>
              <a:off x="8657298" y="3573810"/>
              <a:ext cx="360000" cy="360040"/>
            </a:xfrm>
            <a:prstGeom prst="ellipse">
              <a:avLst/>
            </a:prstGeom>
            <a:solidFill>
              <a:schemeClr val="bg1">
                <a:lumMod val="95000"/>
              </a:schemeClr>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grpSp>
      <p:sp>
        <p:nvSpPr>
          <p:cNvPr id="54" name="標題 1"/>
          <p:cNvSpPr txBox="1">
            <a:spLocks/>
          </p:cNvSpPr>
          <p:nvPr/>
        </p:nvSpPr>
        <p:spPr>
          <a:xfrm>
            <a:off x="2081260" y="117634"/>
            <a:ext cx="6955236" cy="53816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a:lstStyle>
          <a:p>
            <a:r>
              <a:rPr lang="en-US" altLang="zh-TW" sz="3600" b="1" u="none" dirty="0" smtClean="0">
                <a:solidFill>
                  <a:prstClr val="black">
                    <a:lumMod val="75000"/>
                    <a:lumOff val="25000"/>
                  </a:prstClr>
                </a:solidFill>
              </a:rPr>
              <a:t>IFRS17</a:t>
            </a:r>
            <a:r>
              <a:rPr lang="zh-TW" altLang="en-US" sz="3600" b="1" u="none" dirty="0" smtClean="0">
                <a:solidFill>
                  <a:prstClr val="black">
                    <a:lumMod val="75000"/>
                    <a:lumOff val="25000"/>
                  </a:prstClr>
                </a:solidFill>
              </a:rPr>
              <a:t>下</a:t>
            </a:r>
            <a:r>
              <a:rPr lang="zh-TW" altLang="en-US" sz="3600" b="1" u="none" dirty="0">
                <a:solidFill>
                  <a:prstClr val="black">
                    <a:lumMod val="75000"/>
                    <a:lumOff val="25000"/>
                  </a:prstClr>
                </a:solidFill>
              </a:rPr>
              <a:t>精算系統作業範圍</a:t>
            </a:r>
          </a:p>
        </p:txBody>
      </p:sp>
    </p:spTree>
    <p:extLst>
      <p:ext uri="{BB962C8B-B14F-4D97-AF65-F5344CB8AC3E}">
        <p14:creationId xmlns:p14="http://schemas.microsoft.com/office/powerpoint/2010/main" val="378194526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6372200" y="4168778"/>
            <a:ext cx="2448272" cy="1539127"/>
          </a:xfrm>
          <a:prstGeom prst="roundRect">
            <a:avLst/>
          </a:prstGeom>
          <a:noFill/>
          <a:ln w="19050">
            <a:solidFill>
              <a:schemeClr val="bg1">
                <a:lumMod val="85000"/>
              </a:schemeClr>
            </a:solidFill>
            <a:prstDash val="dash"/>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34" name="向右箭號 33"/>
          <p:cNvSpPr/>
          <p:nvPr/>
        </p:nvSpPr>
        <p:spPr>
          <a:xfrm rot="16200000">
            <a:off x="7534518" y="3247317"/>
            <a:ext cx="460330" cy="336674"/>
          </a:xfrm>
          <a:prstGeom prst="rightArrow">
            <a:avLst/>
          </a:prstGeom>
          <a:solidFill>
            <a:schemeClr val="bg1">
              <a:lumMod val="85000"/>
            </a:schemeClr>
          </a:solidFill>
          <a:ln w="19050">
            <a:solidFill>
              <a:schemeClr val="bg1"/>
            </a:solidFill>
          </a:ln>
          <a:effectLst/>
        </p:spPr>
        <p:txBody>
          <a:bodyPr vert="eaVert" wrap="square" lIns="0" tIns="0" rIns="0" bIns="0" rtlCol="0" anchor="t">
            <a:noAutofit/>
          </a:bodyPr>
          <a:lstStyle/>
          <a:p>
            <a:pPr algn="ctr"/>
            <a:endParaRPr lang="zh-TW" altLang="en-US" sz="1100" b="1" u="none" dirty="0">
              <a:solidFill>
                <a:prstClr val="white"/>
              </a:solidFill>
              <a:latin typeface="微軟正黑體" pitchFamily="34" charset="-120"/>
              <a:ea typeface="微軟正黑體" pitchFamily="34" charset="-120"/>
            </a:endParaRPr>
          </a:p>
        </p:txBody>
      </p:sp>
      <p:sp>
        <p:nvSpPr>
          <p:cNvPr id="19" name="向右箭號 18"/>
          <p:cNvSpPr/>
          <p:nvPr/>
        </p:nvSpPr>
        <p:spPr>
          <a:xfrm>
            <a:off x="1708933" y="3285778"/>
            <a:ext cx="472676" cy="360040"/>
          </a:xfrm>
          <a:prstGeom prst="rightArrow">
            <a:avLst/>
          </a:prstGeom>
          <a:solidFill>
            <a:schemeClr val="bg1">
              <a:lumMod val="85000"/>
            </a:schemeClr>
          </a:solidFill>
          <a:ln w="19050">
            <a:solidFill>
              <a:schemeClr val="bg1"/>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20" name="向右箭號 19"/>
          <p:cNvSpPr/>
          <p:nvPr/>
        </p:nvSpPr>
        <p:spPr>
          <a:xfrm>
            <a:off x="1699522" y="5662043"/>
            <a:ext cx="471335" cy="360040"/>
          </a:xfrm>
          <a:prstGeom prst="rightArrow">
            <a:avLst/>
          </a:prstGeom>
          <a:solidFill>
            <a:schemeClr val="bg1">
              <a:lumMod val="85000"/>
            </a:schemeClr>
          </a:solidFill>
          <a:ln w="19050">
            <a:solidFill>
              <a:schemeClr val="bg1"/>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11" name="矩形 10"/>
          <p:cNvSpPr/>
          <p:nvPr/>
        </p:nvSpPr>
        <p:spPr>
          <a:xfrm>
            <a:off x="6516216" y="2442738"/>
            <a:ext cx="2160240" cy="530422"/>
          </a:xfrm>
          <a:prstGeom prst="rect">
            <a:avLst/>
          </a:prstGeom>
          <a:solidFill>
            <a:srgbClr val="C0504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fontAlgn="auto">
              <a:spcBef>
                <a:spcPts val="0"/>
              </a:spcBef>
              <a:spcAft>
                <a:spcPts val="0"/>
              </a:spcAft>
            </a:pPr>
            <a:r>
              <a:rPr kumimoji="0" lang="zh-TW" altLang="en-US" sz="1600" b="1" u="none" dirty="0">
                <a:solidFill>
                  <a:prstClr val="white"/>
                </a:solidFill>
                <a:latin typeface="微軟正黑體" pitchFamily="34" charset="-120"/>
                <a:ea typeface="微軟正黑體" pitchFamily="34" charset="-120"/>
              </a:rPr>
              <a:t>會計資訊系統</a:t>
            </a:r>
          </a:p>
        </p:txBody>
      </p:sp>
      <p:sp>
        <p:nvSpPr>
          <p:cNvPr id="27" name="矩形 26"/>
          <p:cNvSpPr/>
          <p:nvPr/>
        </p:nvSpPr>
        <p:spPr>
          <a:xfrm>
            <a:off x="6228184" y="1945634"/>
            <a:ext cx="2736304" cy="1206526"/>
          </a:xfrm>
          <a:prstGeom prst="rect">
            <a:avLst/>
          </a:prstGeom>
          <a:noFill/>
          <a:ln w="19050">
            <a:solidFill>
              <a:srgbClr val="404040"/>
            </a:solidFill>
          </a:ln>
          <a:effectLst/>
        </p:spPr>
        <p:txBody>
          <a:bodyPr wrap="square" lIns="0" tIns="0" rIns="0" bIns="0" rtlCol="0" anchor="ctr">
            <a:noAutofit/>
          </a:bodyPr>
          <a:lstStyle/>
          <a:p>
            <a:pPr algn="ctr"/>
            <a:endParaRPr lang="zh-TW" altLang="en-US" sz="1600" b="1" u="none" dirty="0">
              <a:solidFill>
                <a:prstClr val="black"/>
              </a:solidFill>
              <a:latin typeface="微軟正黑體" pitchFamily="34" charset="-120"/>
              <a:ea typeface="微軟正黑體" pitchFamily="34" charset="-120"/>
            </a:endParaRPr>
          </a:p>
        </p:txBody>
      </p:sp>
      <p:sp>
        <p:nvSpPr>
          <p:cNvPr id="116" name="矩形 115"/>
          <p:cNvSpPr/>
          <p:nvPr/>
        </p:nvSpPr>
        <p:spPr>
          <a:xfrm>
            <a:off x="6220564" y="1932980"/>
            <a:ext cx="2736304" cy="381871"/>
          </a:xfrm>
          <a:prstGeom prst="rect">
            <a:avLst/>
          </a:prstGeom>
          <a:solidFill>
            <a:srgbClr val="0095CD"/>
          </a:solidFill>
          <a:ln w="19050">
            <a:noFill/>
            <a:round/>
            <a:headEnd/>
            <a:tailEnd/>
          </a:ln>
        </p:spPr>
        <p:txBody>
          <a:bodyPr vert="horz" wrap="square" lIns="68564" tIns="34282" rIns="68564" bIns="34282" numCol="1" anchor="ctr" anchorCtr="0" compatLnSpc="1">
            <a:prstTxWarp prst="textNoShape">
              <a:avLst/>
            </a:prstTxWarp>
          </a:bodyPr>
          <a:lstStyle/>
          <a:p>
            <a:pPr algn="ctr" fontAlgn="auto">
              <a:spcBef>
                <a:spcPts val="0"/>
              </a:spcBef>
              <a:spcAft>
                <a:spcPts val="0"/>
              </a:spcAft>
            </a:pPr>
            <a:endParaRPr kumimoji="0" lang="zh-TW" altLang="en-US" sz="1800" b="1" u="none" dirty="0">
              <a:solidFill>
                <a:prstClr val="white"/>
              </a:solidFill>
              <a:latin typeface="微軟正黑體" panose="020B0604030504040204" pitchFamily="34" charset="-120"/>
              <a:ea typeface="微軟正黑體" panose="020B0604030504040204" pitchFamily="34" charset="-120"/>
            </a:endParaRPr>
          </a:p>
        </p:txBody>
      </p:sp>
      <p:sp>
        <p:nvSpPr>
          <p:cNvPr id="32" name="橢圓 31"/>
          <p:cNvSpPr/>
          <p:nvPr/>
        </p:nvSpPr>
        <p:spPr>
          <a:xfrm>
            <a:off x="6372200" y="2479150"/>
            <a:ext cx="360000" cy="360040"/>
          </a:xfrm>
          <a:prstGeom prst="ellipse">
            <a:avLst/>
          </a:prstGeom>
          <a:solidFill>
            <a:schemeClr val="tx2"/>
          </a:solidFill>
          <a:ln w="19050">
            <a:solidFill>
              <a:sysClr val="window" lastClr="FFFFFF"/>
            </a:solid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6</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3" name="文字方塊 2"/>
          <p:cNvSpPr txBox="1"/>
          <p:nvPr/>
        </p:nvSpPr>
        <p:spPr>
          <a:xfrm>
            <a:off x="7020271" y="1927790"/>
            <a:ext cx="1107996" cy="369418"/>
          </a:xfrm>
          <a:prstGeom prst="rect">
            <a:avLst/>
          </a:prstGeom>
          <a:noFill/>
        </p:spPr>
        <p:txBody>
          <a:bodyPr wrap="none" rtlCol="0">
            <a:spAutoFit/>
          </a:bodyPr>
          <a:lstStyle/>
          <a:p>
            <a:r>
              <a:rPr lang="zh-TW" altLang="en-US" sz="1800" b="1" u="none" dirty="0">
                <a:solidFill>
                  <a:prstClr val="white"/>
                </a:solidFill>
                <a:latin typeface="微軟正黑體" panose="020B0604030504040204" pitchFamily="34" charset="-120"/>
                <a:ea typeface="微軟正黑體" panose="020B0604030504040204" pitchFamily="34" charset="-120"/>
              </a:rPr>
              <a:t>會計部門</a:t>
            </a:r>
            <a:endParaRPr lang="zh-TW" altLang="en-US" sz="2000" b="1" u="none" dirty="0">
              <a:solidFill>
                <a:prstClr val="white"/>
              </a:solidFill>
              <a:latin typeface="微軟正黑體" panose="020B0604030504040204" pitchFamily="34" charset="-120"/>
              <a:ea typeface="微軟正黑體" panose="020B0604030504040204" pitchFamily="34" charset="-120"/>
            </a:endParaRPr>
          </a:p>
        </p:txBody>
      </p:sp>
      <p:sp>
        <p:nvSpPr>
          <p:cNvPr id="9" name="矩形 8"/>
          <p:cNvSpPr/>
          <p:nvPr/>
        </p:nvSpPr>
        <p:spPr>
          <a:xfrm>
            <a:off x="6228184" y="3682115"/>
            <a:ext cx="2736304" cy="2916031"/>
          </a:xfrm>
          <a:prstGeom prst="rect">
            <a:avLst/>
          </a:prstGeom>
          <a:noFill/>
          <a:ln w="19050">
            <a:solidFill>
              <a:schemeClr val="bg1">
                <a:lumMod val="85000"/>
              </a:schemeClr>
            </a:solidFill>
          </a:ln>
          <a:effectLst/>
        </p:spPr>
        <p:txBody>
          <a:bodyPr wrap="square" lIns="0" tIns="0" rIns="0" bIns="0" rtlCol="0" anchor="ctr">
            <a:noAutofit/>
          </a:bodyPr>
          <a:lstStyle/>
          <a:p>
            <a:pPr algn="ctr"/>
            <a:endParaRPr lang="zh-TW" altLang="en-US" sz="1600" b="1" u="none" dirty="0">
              <a:solidFill>
                <a:prstClr val="black"/>
              </a:solidFill>
              <a:latin typeface="微軟正黑體" pitchFamily="34" charset="-120"/>
              <a:ea typeface="微軟正黑體" pitchFamily="34" charset="-120"/>
            </a:endParaRPr>
          </a:p>
        </p:txBody>
      </p:sp>
      <p:sp>
        <p:nvSpPr>
          <p:cNvPr id="15" name="矩形 14"/>
          <p:cNvSpPr/>
          <p:nvPr/>
        </p:nvSpPr>
        <p:spPr>
          <a:xfrm>
            <a:off x="6516215" y="4322255"/>
            <a:ext cx="2160240" cy="567143"/>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r>
              <a:rPr lang="en-US" altLang="zh-TW" sz="1400" b="1" u="none" dirty="0">
                <a:solidFill>
                  <a:prstClr val="white"/>
                </a:solidFill>
                <a:latin typeface="微軟正黑體" pitchFamily="34" charset="-120"/>
                <a:ea typeface="微軟正黑體" pitchFamily="34" charset="-120"/>
              </a:rPr>
              <a:t>Prophet PRD/IDR</a:t>
            </a:r>
          </a:p>
          <a:p>
            <a:pPr algn="ctr"/>
            <a:r>
              <a:rPr lang="en-US" altLang="zh-TW" sz="1400" b="1" u="none" dirty="0">
                <a:solidFill>
                  <a:prstClr val="white"/>
                </a:solidFill>
                <a:latin typeface="微軟正黑體" pitchFamily="34" charset="-120"/>
                <a:ea typeface="微軟正黑體" pitchFamily="34" charset="-120"/>
              </a:rPr>
              <a:t>(</a:t>
            </a:r>
            <a:r>
              <a:rPr lang="zh-TW" altLang="en-US" sz="1400" b="1" u="none" dirty="0">
                <a:solidFill>
                  <a:prstClr val="white"/>
                </a:solidFill>
                <a:latin typeface="微軟正黑體" pitchFamily="34" charset="-120"/>
                <a:ea typeface="微軟正黑體" pitchFamily="34" charset="-120"/>
              </a:rPr>
              <a:t>儲存單元</a:t>
            </a:r>
            <a:r>
              <a:rPr lang="en-US" altLang="zh-TW" sz="1400" b="1" u="none" dirty="0">
                <a:solidFill>
                  <a:prstClr val="white"/>
                </a:solidFill>
                <a:latin typeface="微軟正黑體" pitchFamily="34" charset="-120"/>
                <a:ea typeface="微軟正黑體" pitchFamily="34" charset="-120"/>
              </a:rPr>
              <a:t>)</a:t>
            </a:r>
            <a:endParaRPr lang="zh-TW" altLang="en-US" sz="1400" b="1" u="none" dirty="0">
              <a:solidFill>
                <a:prstClr val="white"/>
              </a:solidFill>
              <a:latin typeface="微軟正黑體" pitchFamily="34" charset="-120"/>
              <a:ea typeface="微軟正黑體" pitchFamily="34" charset="-120"/>
            </a:endParaRPr>
          </a:p>
        </p:txBody>
      </p:sp>
      <p:sp>
        <p:nvSpPr>
          <p:cNvPr id="16" name="矩形 15"/>
          <p:cNvSpPr/>
          <p:nvPr/>
        </p:nvSpPr>
        <p:spPr>
          <a:xfrm>
            <a:off x="6516215" y="5033414"/>
            <a:ext cx="2160240" cy="504056"/>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r>
              <a:rPr lang="en-US" altLang="zh-TW" sz="1400" b="1" u="none" dirty="0">
                <a:solidFill>
                  <a:prstClr val="white"/>
                </a:solidFill>
                <a:latin typeface="微軟正黑體" pitchFamily="34" charset="-120"/>
                <a:ea typeface="微軟正黑體" pitchFamily="34" charset="-120"/>
              </a:rPr>
              <a:t>IFRS17 </a:t>
            </a:r>
          </a:p>
          <a:p>
            <a:pPr algn="ctr"/>
            <a:r>
              <a:rPr lang="zh-TW" altLang="en-US" sz="1400" b="1" u="none" dirty="0">
                <a:solidFill>
                  <a:prstClr val="white"/>
                </a:solidFill>
                <a:latin typeface="微軟正黑體" pitchFamily="34" charset="-120"/>
                <a:ea typeface="微軟正黑體" pitchFamily="34" charset="-120"/>
              </a:rPr>
              <a:t>計算引擎</a:t>
            </a:r>
            <a:endParaRPr lang="en-US" altLang="zh-TW" sz="1400" b="1" u="none" dirty="0">
              <a:solidFill>
                <a:prstClr val="white"/>
              </a:solidFill>
              <a:latin typeface="微軟正黑體" pitchFamily="34" charset="-120"/>
              <a:ea typeface="微軟正黑體" pitchFamily="34" charset="-120"/>
            </a:endParaRPr>
          </a:p>
        </p:txBody>
      </p:sp>
      <p:sp>
        <p:nvSpPr>
          <p:cNvPr id="35" name="矩形 34"/>
          <p:cNvSpPr/>
          <p:nvPr/>
        </p:nvSpPr>
        <p:spPr>
          <a:xfrm>
            <a:off x="6516215" y="5806109"/>
            <a:ext cx="2160240" cy="648073"/>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r>
              <a:rPr lang="en-US" altLang="zh-TW" sz="1400" b="1" u="none" dirty="0">
                <a:solidFill>
                  <a:prstClr val="white"/>
                </a:solidFill>
                <a:latin typeface="微軟正黑體" pitchFamily="34" charset="-120"/>
                <a:ea typeface="微軟正黑體" pitchFamily="34" charset="-120"/>
              </a:rPr>
              <a:t>Prophet </a:t>
            </a:r>
            <a:r>
              <a:rPr lang="zh-TW" altLang="en-US" sz="1400" b="1" u="none" dirty="0">
                <a:solidFill>
                  <a:prstClr val="white"/>
                </a:solidFill>
                <a:latin typeface="微軟正黑體" pitchFamily="34" charset="-120"/>
                <a:ea typeface="微軟正黑體" pitchFamily="34" charset="-120"/>
              </a:rPr>
              <a:t>精算模型</a:t>
            </a:r>
            <a:r>
              <a:rPr lang="en-US" altLang="zh-TW" sz="1400" b="1" u="none" dirty="0">
                <a:solidFill>
                  <a:prstClr val="white"/>
                </a:solidFill>
                <a:latin typeface="微軟正黑體" pitchFamily="34" charset="-120"/>
                <a:ea typeface="微軟正黑體" pitchFamily="34" charset="-120"/>
              </a:rPr>
              <a:t>  </a:t>
            </a:r>
          </a:p>
        </p:txBody>
      </p:sp>
      <p:sp>
        <p:nvSpPr>
          <p:cNvPr id="117" name="矩形 116"/>
          <p:cNvSpPr/>
          <p:nvPr/>
        </p:nvSpPr>
        <p:spPr>
          <a:xfrm>
            <a:off x="6231849" y="3692022"/>
            <a:ext cx="2732661" cy="381871"/>
          </a:xfrm>
          <a:prstGeom prst="rect">
            <a:avLst/>
          </a:prstGeom>
          <a:solidFill>
            <a:schemeClr val="bg1">
              <a:lumMod val="85000"/>
            </a:schemeClr>
          </a:solidFill>
          <a:ln w="19050">
            <a:no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endParaRPr kumimoji="0" lang="zh-TW" altLang="en-US" sz="1800" b="1" u="none" dirty="0">
              <a:solidFill>
                <a:prstClr val="white"/>
              </a:solidFill>
              <a:latin typeface="微軟正黑體" panose="020B0604030504040204" pitchFamily="34" charset="-120"/>
              <a:ea typeface="微軟正黑體" panose="020B0604030504040204" pitchFamily="34" charset="-120"/>
            </a:endParaRPr>
          </a:p>
        </p:txBody>
      </p:sp>
      <p:sp>
        <p:nvSpPr>
          <p:cNvPr id="24" name="文字方塊 23"/>
          <p:cNvSpPr txBox="1"/>
          <p:nvPr/>
        </p:nvSpPr>
        <p:spPr>
          <a:xfrm>
            <a:off x="7020272" y="3687935"/>
            <a:ext cx="1165704" cy="369418"/>
          </a:xfrm>
          <a:prstGeom prst="rect">
            <a:avLst/>
          </a:prstGeom>
          <a:noFill/>
          <a:ln>
            <a:noFill/>
          </a:ln>
        </p:spPr>
        <p:txBody>
          <a:bodyPr wrap="none" rtlCol="0">
            <a:spAutoFit/>
          </a:bodyPr>
          <a:lstStyle/>
          <a:p>
            <a:r>
              <a:rPr lang="zh-TW" altLang="en-US" sz="1800" b="1" u="none" dirty="0">
                <a:solidFill>
                  <a:prstClr val="white"/>
                </a:solidFill>
                <a:latin typeface="微軟正黑體" panose="020B0604030504040204" pitchFamily="34" charset="-120"/>
                <a:ea typeface="微軟正黑體" panose="020B0604030504040204" pitchFamily="34" charset="-120"/>
              </a:rPr>
              <a:t> 精算部門</a:t>
            </a:r>
          </a:p>
        </p:txBody>
      </p:sp>
      <p:sp>
        <p:nvSpPr>
          <p:cNvPr id="31" name="橢圓 30"/>
          <p:cNvSpPr/>
          <p:nvPr/>
        </p:nvSpPr>
        <p:spPr>
          <a:xfrm>
            <a:off x="6372200" y="5806140"/>
            <a:ext cx="360000" cy="360040"/>
          </a:xfrm>
          <a:prstGeom prst="ellipse">
            <a:avLst/>
          </a:prstGeom>
          <a:solidFill>
            <a:schemeClr val="bg1">
              <a:lumMod val="85000"/>
            </a:schemeClr>
          </a:solidFill>
          <a:ln w="19050">
            <a:solidFill>
              <a:sysClr val="window" lastClr="FFFFFF"/>
            </a:solid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4</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45" name="橢圓 44"/>
          <p:cNvSpPr/>
          <p:nvPr/>
        </p:nvSpPr>
        <p:spPr>
          <a:xfrm>
            <a:off x="6345284" y="4142235"/>
            <a:ext cx="360000" cy="360040"/>
          </a:xfrm>
          <a:prstGeom prst="ellipse">
            <a:avLst/>
          </a:prstGeom>
          <a:solidFill>
            <a:schemeClr val="bg1">
              <a:lumMod val="85000"/>
            </a:schemeClr>
          </a:solidFill>
          <a:ln w="19050">
            <a:solidFill>
              <a:sysClr val="window" lastClr="FFFFFF"/>
            </a:solid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5</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10" name="矩形 9"/>
          <p:cNvSpPr/>
          <p:nvPr/>
        </p:nvSpPr>
        <p:spPr>
          <a:xfrm>
            <a:off x="603952" y="1945587"/>
            <a:ext cx="3548361" cy="4652608"/>
          </a:xfrm>
          <a:prstGeom prst="rect">
            <a:avLst/>
          </a:prstGeom>
          <a:noFill/>
          <a:ln w="19050">
            <a:solidFill>
              <a:schemeClr val="bg1">
                <a:lumMod val="85000"/>
              </a:schemeClr>
            </a:solidFill>
          </a:ln>
          <a:effectLst/>
        </p:spPr>
        <p:txBody>
          <a:bodyPr wrap="square" lIns="0" tIns="0" rIns="0" bIns="0" rtlCol="0" anchor="ctr">
            <a:noAutofit/>
          </a:bodyPr>
          <a:lstStyle/>
          <a:p>
            <a:pPr algn="ctr"/>
            <a:endParaRPr lang="zh-TW" altLang="en-US" sz="1600" b="1" u="none" dirty="0">
              <a:solidFill>
                <a:prstClr val="black"/>
              </a:solidFill>
              <a:latin typeface="微軟正黑體" pitchFamily="34" charset="-120"/>
              <a:ea typeface="微軟正黑體" pitchFamily="34" charset="-120"/>
            </a:endParaRPr>
          </a:p>
        </p:txBody>
      </p:sp>
      <p:sp>
        <p:nvSpPr>
          <p:cNvPr id="6" name="矩形 5"/>
          <p:cNvSpPr/>
          <p:nvPr/>
        </p:nvSpPr>
        <p:spPr>
          <a:xfrm>
            <a:off x="819964" y="5327177"/>
            <a:ext cx="792088" cy="1152595"/>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endParaRPr lang="en-US" altLang="zh-TW" sz="1400" b="1" u="none" dirty="0">
              <a:solidFill>
                <a:prstClr val="white"/>
              </a:solidFill>
              <a:latin typeface="微軟正黑體" pitchFamily="34" charset="-120"/>
              <a:ea typeface="微軟正黑體" pitchFamily="34" charset="-120"/>
            </a:endParaRPr>
          </a:p>
          <a:p>
            <a:pPr algn="ctr"/>
            <a:r>
              <a:rPr lang="zh-TW" altLang="en-US" sz="1400" b="1" u="none" dirty="0">
                <a:solidFill>
                  <a:prstClr val="white"/>
                </a:solidFill>
                <a:latin typeface="微軟正黑體" pitchFamily="34" charset="-120"/>
                <a:ea typeface="微軟正黑體" pitchFamily="34" charset="-120"/>
              </a:rPr>
              <a:t>費用</a:t>
            </a:r>
            <a:endParaRPr lang="en-US" altLang="zh-TW" sz="1400" b="1" u="none" dirty="0">
              <a:solidFill>
                <a:prstClr val="white"/>
              </a:solidFill>
              <a:latin typeface="微軟正黑體" pitchFamily="34" charset="-120"/>
              <a:ea typeface="微軟正黑體" pitchFamily="34" charset="-120"/>
            </a:endParaRPr>
          </a:p>
          <a:p>
            <a:pPr algn="ctr"/>
            <a:r>
              <a:rPr lang="zh-TW" altLang="en-US" sz="1400" b="1" u="none" dirty="0">
                <a:solidFill>
                  <a:prstClr val="white"/>
                </a:solidFill>
                <a:latin typeface="微軟正黑體" pitchFamily="34" charset="-120"/>
                <a:ea typeface="微軟正黑體" pitchFamily="34" charset="-120"/>
              </a:rPr>
              <a:t>系統</a:t>
            </a:r>
            <a:endParaRPr lang="en-US" altLang="zh-TW" sz="1400" b="1" u="none" dirty="0">
              <a:solidFill>
                <a:prstClr val="white"/>
              </a:solidFill>
              <a:latin typeface="微軟正黑體" pitchFamily="34" charset="-120"/>
              <a:ea typeface="微軟正黑體" pitchFamily="34" charset="-120"/>
            </a:endParaRPr>
          </a:p>
          <a:p>
            <a:pPr algn="ctr"/>
            <a:endParaRPr lang="zh-TW" altLang="en-US" sz="1400" b="1" u="none" dirty="0">
              <a:solidFill>
                <a:prstClr val="white"/>
              </a:solidFill>
              <a:latin typeface="微軟正黑體" pitchFamily="34" charset="-120"/>
              <a:ea typeface="微軟正黑體" pitchFamily="34" charset="-120"/>
            </a:endParaRPr>
          </a:p>
        </p:txBody>
      </p:sp>
      <p:sp>
        <p:nvSpPr>
          <p:cNvPr id="5" name="矩形 4"/>
          <p:cNvSpPr/>
          <p:nvPr/>
        </p:nvSpPr>
        <p:spPr>
          <a:xfrm>
            <a:off x="819964" y="2379681"/>
            <a:ext cx="792088" cy="2778362"/>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r>
              <a:rPr lang="zh-TW" altLang="en-US" sz="1400" b="1" u="none" dirty="0">
                <a:solidFill>
                  <a:prstClr val="white"/>
                </a:solidFill>
                <a:latin typeface="微軟正黑體" pitchFamily="34" charset="-120"/>
                <a:ea typeface="微軟正黑體" pitchFamily="34" charset="-120"/>
              </a:rPr>
              <a:t>核心</a:t>
            </a:r>
            <a:endParaRPr lang="en-US" altLang="zh-TW" sz="1400" b="1" u="none" dirty="0">
              <a:solidFill>
                <a:prstClr val="white"/>
              </a:solidFill>
              <a:latin typeface="微軟正黑體" pitchFamily="34" charset="-120"/>
              <a:ea typeface="微軟正黑體" pitchFamily="34" charset="-120"/>
            </a:endParaRPr>
          </a:p>
          <a:p>
            <a:pPr algn="ctr"/>
            <a:r>
              <a:rPr lang="zh-TW" altLang="en-US" sz="1400" b="1" u="none" dirty="0">
                <a:solidFill>
                  <a:prstClr val="white"/>
                </a:solidFill>
                <a:latin typeface="微軟正黑體" pitchFamily="34" charset="-120"/>
                <a:ea typeface="微軟正黑體" pitchFamily="34" charset="-120"/>
              </a:rPr>
              <a:t>系統</a:t>
            </a:r>
          </a:p>
        </p:txBody>
      </p:sp>
      <p:sp>
        <p:nvSpPr>
          <p:cNvPr id="119" name="矩形 118"/>
          <p:cNvSpPr/>
          <p:nvPr/>
        </p:nvSpPr>
        <p:spPr>
          <a:xfrm>
            <a:off x="603941" y="1946752"/>
            <a:ext cx="3548360" cy="381871"/>
          </a:xfrm>
          <a:prstGeom prst="rect">
            <a:avLst/>
          </a:prstGeom>
          <a:solidFill>
            <a:schemeClr val="bg1">
              <a:lumMod val="85000"/>
            </a:schemeClr>
          </a:solidFill>
          <a:ln w="19050">
            <a:no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r>
              <a:rPr kumimoji="0" lang="zh-TW" altLang="en-US" sz="1800" b="1" u="none" dirty="0">
                <a:solidFill>
                  <a:prstClr val="white"/>
                </a:solidFill>
                <a:latin typeface="微軟正黑體" panose="020B0604030504040204" pitchFamily="34" charset="-120"/>
                <a:ea typeface="微軟正黑體" panose="020B0604030504040204" pitchFamily="34" charset="-120"/>
              </a:rPr>
              <a:t>資訊部門</a:t>
            </a:r>
          </a:p>
        </p:txBody>
      </p:sp>
      <p:sp>
        <p:nvSpPr>
          <p:cNvPr id="29" name="橢圓 28"/>
          <p:cNvSpPr/>
          <p:nvPr/>
        </p:nvSpPr>
        <p:spPr>
          <a:xfrm>
            <a:off x="675988" y="2479150"/>
            <a:ext cx="360000" cy="360040"/>
          </a:xfrm>
          <a:prstGeom prst="ellipse">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r>
              <a:rPr lang="en-US" altLang="zh-TW" sz="1400" b="1" u="none" dirty="0">
                <a:solidFill>
                  <a:prstClr val="white"/>
                </a:solidFill>
                <a:latin typeface="微軟正黑體" pitchFamily="34" charset="-120"/>
                <a:ea typeface="微軟正黑體" pitchFamily="34" charset="-120"/>
              </a:rPr>
              <a:t>1</a:t>
            </a:r>
            <a:endParaRPr lang="zh-TW" altLang="en-US" sz="1400" b="1" u="none" dirty="0">
              <a:solidFill>
                <a:prstClr val="white"/>
              </a:solidFill>
              <a:latin typeface="微軟正黑體" pitchFamily="34" charset="-120"/>
              <a:ea typeface="微軟正黑體" pitchFamily="34" charset="-120"/>
            </a:endParaRPr>
          </a:p>
        </p:txBody>
      </p:sp>
      <p:sp>
        <p:nvSpPr>
          <p:cNvPr id="49" name="向右箭號 48"/>
          <p:cNvSpPr/>
          <p:nvPr/>
        </p:nvSpPr>
        <p:spPr>
          <a:xfrm>
            <a:off x="1699506" y="2257593"/>
            <a:ext cx="4507443" cy="446198"/>
          </a:xfrm>
          <a:prstGeom prst="rightArrow">
            <a:avLst/>
          </a:prstGeom>
          <a:solidFill>
            <a:schemeClr val="bg1">
              <a:lumMod val="85000"/>
            </a:schemeClr>
          </a:solidFill>
          <a:ln w="19050">
            <a:solidFill>
              <a:schemeClr val="bg1"/>
            </a:solidFill>
          </a:ln>
          <a:effectLst/>
        </p:spPr>
        <p:txBody>
          <a:bodyPr wrap="square" lIns="0" tIns="0" rIns="0" bIns="0" rtlCol="0" anchor="ctr">
            <a:noAutofit/>
          </a:bodyPr>
          <a:lstStyle/>
          <a:p>
            <a:pPr algn="ctr"/>
            <a:r>
              <a:rPr lang="zh-TW" altLang="en-US" sz="1200" b="1" u="none" dirty="0">
                <a:solidFill>
                  <a:prstClr val="white"/>
                </a:solidFill>
                <a:latin typeface="微軟正黑體" pitchFamily="34" charset="-120"/>
                <a:ea typeface="微軟正黑體" pitchFamily="34" charset="-120"/>
              </a:rPr>
              <a:t>每日帳務 及 費用資料</a:t>
            </a:r>
          </a:p>
        </p:txBody>
      </p:sp>
      <p:sp>
        <p:nvSpPr>
          <p:cNvPr id="36" name="矩形 35"/>
          <p:cNvSpPr/>
          <p:nvPr/>
        </p:nvSpPr>
        <p:spPr>
          <a:xfrm>
            <a:off x="819980" y="4168811"/>
            <a:ext cx="784765" cy="608189"/>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r>
              <a:rPr lang="zh-TW" altLang="en-US" sz="1400" b="1" u="none" dirty="0">
                <a:solidFill>
                  <a:prstClr val="white"/>
                </a:solidFill>
                <a:latin typeface="微軟正黑體" pitchFamily="34" charset="-120"/>
                <a:ea typeface="微軟正黑體" pitchFamily="34" charset="-120"/>
              </a:rPr>
              <a:t>決算環境</a:t>
            </a:r>
          </a:p>
        </p:txBody>
      </p:sp>
      <p:sp>
        <p:nvSpPr>
          <p:cNvPr id="37" name="橢圓 36"/>
          <p:cNvSpPr/>
          <p:nvPr/>
        </p:nvSpPr>
        <p:spPr>
          <a:xfrm>
            <a:off x="657134" y="5302004"/>
            <a:ext cx="360000" cy="360040"/>
          </a:xfrm>
          <a:prstGeom prst="ellipse">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r>
              <a:rPr lang="en-US" altLang="zh-TW" sz="1400" b="1" u="none" dirty="0">
                <a:solidFill>
                  <a:prstClr val="white"/>
                </a:solidFill>
                <a:latin typeface="微軟正黑體" pitchFamily="34" charset="-120"/>
                <a:ea typeface="微軟正黑體" pitchFamily="34" charset="-120"/>
              </a:rPr>
              <a:t>2</a:t>
            </a:r>
            <a:endParaRPr lang="zh-TW" altLang="en-US" sz="1400" b="1" u="none" dirty="0">
              <a:solidFill>
                <a:prstClr val="white"/>
              </a:solidFill>
              <a:latin typeface="微軟正黑體" pitchFamily="34" charset="-120"/>
              <a:ea typeface="微軟正黑體" pitchFamily="34" charset="-120"/>
            </a:endParaRPr>
          </a:p>
        </p:txBody>
      </p:sp>
      <p:sp>
        <p:nvSpPr>
          <p:cNvPr id="41" name="矩形 40"/>
          <p:cNvSpPr/>
          <p:nvPr/>
        </p:nvSpPr>
        <p:spPr>
          <a:xfrm>
            <a:off x="2296108" y="2707979"/>
            <a:ext cx="1584176" cy="3724029"/>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wrap="square" lIns="0" tIns="0" rIns="0" bIns="0" rtlCol="0" anchor="ctr">
            <a:noAutofit/>
          </a:bodyPr>
          <a:lstStyle/>
          <a:p>
            <a:pPr algn="ctr"/>
            <a:r>
              <a:rPr lang="en-US" altLang="zh-TW" sz="1400" b="1" u="none" dirty="0">
                <a:solidFill>
                  <a:prstClr val="white"/>
                </a:solidFill>
                <a:latin typeface="微軟正黑體" pitchFamily="34" charset="-120"/>
                <a:ea typeface="微軟正黑體" pitchFamily="34" charset="-120"/>
              </a:rPr>
              <a:t>IFRS17</a:t>
            </a:r>
          </a:p>
          <a:p>
            <a:pPr algn="ctr"/>
            <a:r>
              <a:rPr lang="en-US" altLang="zh-TW" sz="1400" b="1" u="none" dirty="0">
                <a:solidFill>
                  <a:prstClr val="white"/>
                </a:solidFill>
                <a:latin typeface="微軟正黑體" pitchFamily="34" charset="-120"/>
                <a:ea typeface="微軟正黑體" pitchFamily="34" charset="-120"/>
              </a:rPr>
              <a:t>Data Hub</a:t>
            </a:r>
          </a:p>
        </p:txBody>
      </p:sp>
      <p:sp>
        <p:nvSpPr>
          <p:cNvPr id="43" name="橢圓 42"/>
          <p:cNvSpPr/>
          <p:nvPr/>
        </p:nvSpPr>
        <p:spPr>
          <a:xfrm>
            <a:off x="2116108" y="2481083"/>
            <a:ext cx="360000" cy="360040"/>
          </a:xfrm>
          <a:prstGeom prst="ellipse">
            <a:avLst/>
          </a:prstGeom>
          <a:solidFill>
            <a:schemeClr val="bg1">
              <a:lumMod val="85000"/>
            </a:schemeClr>
          </a:solidFill>
          <a:ln w="19050">
            <a:solidFill>
              <a:sysClr val="window" lastClr="FFFFFF"/>
            </a:solidFill>
            <a:round/>
            <a:headEnd/>
            <a:tailEnd/>
          </a:ln>
        </p:spPr>
        <p:txBody>
          <a:bodyPr vert="horz" wrap="square" lIns="68580" tIns="34290" rIns="68580" bIns="34290" numCol="1" anchor="ctr" anchorCtr="0" compatLnSpc="1">
            <a:prstTxWarp prst="textNoShape">
              <a:avLst/>
            </a:prstTxWarp>
          </a:bodyPr>
          <a:lstStyle/>
          <a:p>
            <a:pPr algn="ctr" fontAlgn="auto">
              <a:spcBef>
                <a:spcPts val="0"/>
              </a:spcBef>
              <a:spcAft>
                <a:spcPts val="0"/>
              </a:spcAft>
            </a:pPr>
            <a:r>
              <a:rPr kumimoji="0" lang="en-US" altLang="zh-TW" sz="1400" b="1" u="none" dirty="0">
                <a:solidFill>
                  <a:prstClr val="white"/>
                </a:solidFill>
                <a:latin typeface="微軟正黑體" panose="020B0604030504040204" pitchFamily="34" charset="-120"/>
                <a:ea typeface="微軟正黑體" panose="020B0604030504040204" pitchFamily="34" charset="-120"/>
              </a:rPr>
              <a:t>3</a:t>
            </a:r>
            <a:endParaRPr kumimoji="0" lang="zh-TW" altLang="en-US" sz="1400" b="1" u="none" dirty="0">
              <a:solidFill>
                <a:prstClr val="white"/>
              </a:solidFill>
              <a:latin typeface="微軟正黑體" panose="020B0604030504040204" pitchFamily="34" charset="-120"/>
              <a:ea typeface="微軟正黑體" panose="020B0604030504040204" pitchFamily="34" charset="-120"/>
            </a:endParaRPr>
          </a:p>
        </p:txBody>
      </p:sp>
      <p:sp>
        <p:nvSpPr>
          <p:cNvPr id="25" name="向右箭號 24"/>
          <p:cNvSpPr/>
          <p:nvPr/>
        </p:nvSpPr>
        <p:spPr>
          <a:xfrm flipH="1">
            <a:off x="3700284" y="2667656"/>
            <a:ext cx="2376264" cy="474106"/>
          </a:xfrm>
          <a:prstGeom prst="rightArrow">
            <a:avLst/>
          </a:prstGeom>
          <a:solidFill>
            <a:schemeClr val="bg1">
              <a:lumMod val="85000"/>
            </a:schemeClr>
          </a:solidFill>
          <a:ln w="19050">
            <a:solidFill>
              <a:schemeClr val="bg1"/>
            </a:solidFill>
          </a:ln>
          <a:effectLst/>
        </p:spPr>
        <p:txBody>
          <a:bodyPr wrap="square" lIns="0" tIns="0" rIns="0" bIns="0" rtlCol="0" anchor="ctr">
            <a:noAutofit/>
          </a:bodyPr>
          <a:lstStyle/>
          <a:p>
            <a:pPr algn="ctr"/>
            <a:endParaRPr lang="zh-TW" altLang="en-US" sz="1100" b="1" u="none" dirty="0">
              <a:solidFill>
                <a:prstClr val="white"/>
              </a:solidFill>
              <a:latin typeface="微軟正黑體" pitchFamily="34" charset="-120"/>
              <a:ea typeface="微軟正黑體" pitchFamily="34" charset="-120"/>
            </a:endParaRPr>
          </a:p>
        </p:txBody>
      </p:sp>
      <p:sp>
        <p:nvSpPr>
          <p:cNvPr id="65" name="向右箭號 64"/>
          <p:cNvSpPr/>
          <p:nvPr/>
        </p:nvSpPr>
        <p:spPr>
          <a:xfrm>
            <a:off x="3700304" y="2942588"/>
            <a:ext cx="2421799" cy="474106"/>
          </a:xfrm>
          <a:prstGeom prst="rightArrow">
            <a:avLst/>
          </a:prstGeom>
          <a:solidFill>
            <a:schemeClr val="bg1">
              <a:lumMod val="85000"/>
            </a:schemeClr>
          </a:solidFill>
          <a:ln w="19050">
            <a:solidFill>
              <a:schemeClr val="bg1"/>
            </a:solidFill>
          </a:ln>
          <a:effectLst/>
        </p:spPr>
        <p:txBody>
          <a:bodyPr wrap="square" lIns="0" tIns="0" rIns="0" bIns="0" rtlCol="0" anchor="ctr">
            <a:noAutofit/>
          </a:bodyPr>
          <a:lstStyle/>
          <a:p>
            <a:pPr algn="ctr"/>
            <a:endParaRPr lang="zh-TW" altLang="en-US" sz="1100" b="1" u="none" dirty="0">
              <a:solidFill>
                <a:prstClr val="white"/>
              </a:solidFill>
              <a:latin typeface="微軟正黑體" pitchFamily="34" charset="-120"/>
              <a:ea typeface="微軟正黑體" pitchFamily="34" charset="-120"/>
            </a:endParaRPr>
          </a:p>
        </p:txBody>
      </p:sp>
      <p:sp>
        <p:nvSpPr>
          <p:cNvPr id="63" name="向右箭號 62"/>
          <p:cNvSpPr/>
          <p:nvPr/>
        </p:nvSpPr>
        <p:spPr>
          <a:xfrm>
            <a:off x="3700284" y="5077022"/>
            <a:ext cx="2376264" cy="474106"/>
          </a:xfrm>
          <a:prstGeom prst="rightArrow">
            <a:avLst/>
          </a:prstGeom>
          <a:solidFill>
            <a:schemeClr val="bg1">
              <a:lumMod val="85000"/>
            </a:schemeClr>
          </a:solidFill>
          <a:ln w="19050">
            <a:solidFill>
              <a:schemeClr val="bg1"/>
            </a:solidFill>
          </a:ln>
          <a:effectLst/>
        </p:spPr>
        <p:txBody>
          <a:bodyPr wrap="square" lIns="0" tIns="0" rIns="0" bIns="0" rtlCol="0" anchor="ctr">
            <a:noAutofit/>
          </a:bodyPr>
          <a:lstStyle/>
          <a:p>
            <a:pPr algn="ctr"/>
            <a:endParaRPr lang="zh-TW" altLang="en-US" sz="1100" b="1" u="none" dirty="0">
              <a:solidFill>
                <a:prstClr val="white"/>
              </a:solidFill>
              <a:latin typeface="微軟正黑體" pitchFamily="34" charset="-120"/>
              <a:ea typeface="微軟正黑體" pitchFamily="34" charset="-120"/>
            </a:endParaRPr>
          </a:p>
        </p:txBody>
      </p:sp>
      <p:sp>
        <p:nvSpPr>
          <p:cNvPr id="46" name="矩形 45"/>
          <p:cNvSpPr/>
          <p:nvPr/>
        </p:nvSpPr>
        <p:spPr>
          <a:xfrm>
            <a:off x="46812" y="5950218"/>
            <a:ext cx="503292" cy="228278"/>
          </a:xfrm>
          <a:prstGeom prst="rect">
            <a:avLst/>
          </a:prstGeom>
          <a:solidFill>
            <a:schemeClr val="tx1">
              <a:lumMod val="50000"/>
              <a:lumOff val="50000"/>
            </a:schemeClr>
          </a:solidFill>
          <a:ln>
            <a:noFill/>
          </a:ln>
          <a:effectLst/>
        </p:spPr>
        <p:txBody>
          <a:bodyPr wrap="square" lIns="0" tIns="0" rIns="0" bIns="0" rtlCol="0" anchor="ctr">
            <a:noAutofit/>
          </a:bodyPr>
          <a:lstStyle/>
          <a:p>
            <a:pPr algn="ctr"/>
            <a:r>
              <a:rPr lang="zh-TW" altLang="en-US" sz="800" b="1" u="none" dirty="0">
                <a:solidFill>
                  <a:prstClr val="white"/>
                </a:solidFill>
                <a:latin typeface="微軟正黑體" pitchFamily="34" charset="-120"/>
                <a:ea typeface="微軟正黑體" pitchFamily="34" charset="-120"/>
              </a:rPr>
              <a:t>既有系統</a:t>
            </a:r>
          </a:p>
        </p:txBody>
      </p:sp>
      <p:sp>
        <p:nvSpPr>
          <p:cNvPr id="7" name="矩形圖說文字 6"/>
          <p:cNvSpPr/>
          <p:nvPr/>
        </p:nvSpPr>
        <p:spPr>
          <a:xfrm>
            <a:off x="179517" y="1946691"/>
            <a:ext cx="5963313" cy="3338749"/>
          </a:xfrm>
          <a:prstGeom prst="wedgeRectCallout">
            <a:avLst>
              <a:gd name="adj1" fmla="val 58407"/>
              <a:gd name="adj2" fmla="val -23036"/>
            </a:avLst>
          </a:prstGeom>
          <a:solidFill>
            <a:schemeClr val="bg1"/>
          </a:solidFill>
          <a:ln w="28575">
            <a:solidFill>
              <a:srgbClr val="C00000"/>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graphicFrame>
        <p:nvGraphicFramePr>
          <p:cNvPr id="38" name="表格 37"/>
          <p:cNvGraphicFramePr>
            <a:graphicFrameLocks noGrp="1"/>
          </p:cNvGraphicFramePr>
          <p:nvPr>
            <p:extLst>
              <p:ext uri="{D42A27DB-BD31-4B8C-83A1-F6EECF244321}">
                <p14:modId xmlns:p14="http://schemas.microsoft.com/office/powerpoint/2010/main" val="1201227495"/>
              </p:ext>
            </p:extLst>
          </p:nvPr>
        </p:nvGraphicFramePr>
        <p:xfrm>
          <a:off x="307885" y="2123287"/>
          <a:ext cx="5632266" cy="2967949"/>
        </p:xfrm>
        <a:graphic>
          <a:graphicData uri="http://schemas.openxmlformats.org/drawingml/2006/table">
            <a:tbl>
              <a:tblPr firstRow="1" bandRow="1">
                <a:tableStyleId>{21E4AEA4-8DFA-4A89-87EB-49C32662AFE0}</a:tableStyleId>
              </a:tblPr>
              <a:tblGrid>
                <a:gridCol w="1167771">
                  <a:extLst>
                    <a:ext uri="{9D8B030D-6E8A-4147-A177-3AD203B41FA5}">
                      <a16:colId xmlns:a16="http://schemas.microsoft.com/office/drawing/2014/main" val="20000"/>
                    </a:ext>
                  </a:extLst>
                </a:gridCol>
                <a:gridCol w="2712610">
                  <a:extLst>
                    <a:ext uri="{9D8B030D-6E8A-4147-A177-3AD203B41FA5}">
                      <a16:colId xmlns:a16="http://schemas.microsoft.com/office/drawing/2014/main" val="20001"/>
                    </a:ext>
                  </a:extLst>
                </a:gridCol>
                <a:gridCol w="1751885">
                  <a:extLst>
                    <a:ext uri="{9D8B030D-6E8A-4147-A177-3AD203B41FA5}">
                      <a16:colId xmlns:a16="http://schemas.microsoft.com/office/drawing/2014/main" val="20002"/>
                    </a:ext>
                  </a:extLst>
                </a:gridCol>
              </a:tblGrid>
              <a:tr h="65152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dirty="0" smtClean="0">
                          <a:latin typeface="微軟正黑體" pitchFamily="34" charset="-120"/>
                          <a:ea typeface="微軟正黑體" pitchFamily="34" charset="-120"/>
                        </a:rPr>
                        <a:t>項目</a:t>
                      </a:r>
                      <a:endParaRPr lang="en-US" altLang="zh-TW" sz="1600" dirty="0" smtClean="0">
                        <a:latin typeface="微軟正黑體" pitchFamily="34" charset="-120"/>
                        <a:ea typeface="微軟正黑體" pitchFamily="34" charset="-120"/>
                      </a:endParaRPr>
                    </a:p>
                  </a:txBody>
                  <a:tcPr anchor="ctr">
                    <a:solidFill>
                      <a:srgbClr val="C00000"/>
                    </a:solidFill>
                  </a:tcPr>
                </a:tc>
                <a:tc>
                  <a:txBody>
                    <a:bodyPr/>
                    <a:lstStyle/>
                    <a:p>
                      <a:pPr algn="ctr"/>
                      <a:r>
                        <a:rPr lang="en-US" altLang="zh-TW" sz="1600" dirty="0" smtClean="0">
                          <a:latin typeface="微軟正黑體" pitchFamily="34" charset="-120"/>
                          <a:ea typeface="微軟正黑體" pitchFamily="34" charset="-120"/>
                        </a:rPr>
                        <a:t>IFRS17</a:t>
                      </a:r>
                      <a:r>
                        <a:rPr lang="zh-TW" altLang="en-US" sz="1600" dirty="0" smtClean="0">
                          <a:latin typeface="微軟正黑體" pitchFamily="34" charset="-120"/>
                          <a:ea typeface="微軟正黑體" pitchFamily="34" charset="-120"/>
                        </a:rPr>
                        <a:t>需求</a:t>
                      </a:r>
                      <a:endParaRPr lang="zh-TW" altLang="en-US" sz="1600" dirty="0">
                        <a:latin typeface="微軟正黑體" pitchFamily="34" charset="-120"/>
                        <a:ea typeface="微軟正黑體" pitchFamily="34" charset="-120"/>
                      </a:endParaRPr>
                    </a:p>
                  </a:txBody>
                  <a:tcPr anchor="ctr">
                    <a:solidFill>
                      <a:srgbClr val="C00000"/>
                    </a:solidFill>
                  </a:tcPr>
                </a:tc>
                <a:tc>
                  <a:txBody>
                    <a:bodyPr/>
                    <a:lstStyle/>
                    <a:p>
                      <a:pPr algn="ctr"/>
                      <a:r>
                        <a:rPr lang="zh-TW" altLang="en-US" sz="1600" dirty="0" smtClean="0">
                          <a:latin typeface="微軟正黑體" pitchFamily="34" charset="-120"/>
                          <a:ea typeface="微軟正黑體" pitchFamily="34" charset="-120"/>
                        </a:rPr>
                        <a:t>需投入資源</a:t>
                      </a:r>
                      <a:endParaRPr lang="zh-TW" altLang="en-US" sz="1600" dirty="0">
                        <a:latin typeface="微軟正黑體" pitchFamily="34" charset="-120"/>
                        <a:ea typeface="微軟正黑體" pitchFamily="34" charset="-120"/>
                      </a:endParaRPr>
                    </a:p>
                  </a:txBody>
                  <a:tcPr anchor="ctr">
                    <a:solidFill>
                      <a:srgbClr val="C00000"/>
                    </a:solidFill>
                  </a:tcPr>
                </a:tc>
                <a:extLst>
                  <a:ext uri="{0D108BD9-81ED-4DB2-BD59-A6C34878D82A}">
                    <a16:rowId xmlns:a16="http://schemas.microsoft.com/office/drawing/2014/main" val="10000"/>
                  </a:ext>
                </a:extLst>
              </a:tr>
              <a:tr h="1109740">
                <a:tc>
                  <a:txBody>
                    <a:bodyPr/>
                    <a:lstStyle/>
                    <a:p>
                      <a:pPr algn="ctr"/>
                      <a:r>
                        <a:rPr lang="zh-TW" altLang="en-US" sz="1600" b="1" dirty="0" smtClean="0">
                          <a:solidFill>
                            <a:schemeClr val="tx1">
                              <a:lumMod val="65000"/>
                              <a:lumOff val="35000"/>
                            </a:schemeClr>
                          </a:solidFill>
                          <a:latin typeface="微軟正黑體" pitchFamily="34" charset="-120"/>
                          <a:ea typeface="微軟正黑體" pitchFamily="34" charset="-120"/>
                        </a:rPr>
                        <a:t>會計資訊</a:t>
                      </a:r>
                      <a:endParaRPr lang="en-US" altLang="zh-TW" sz="1600" b="1" dirty="0" smtClean="0">
                        <a:solidFill>
                          <a:schemeClr val="tx1">
                            <a:lumMod val="65000"/>
                            <a:lumOff val="35000"/>
                          </a:schemeClr>
                        </a:solidFill>
                        <a:latin typeface="微軟正黑體" pitchFamily="34" charset="-120"/>
                        <a:ea typeface="微軟正黑體" pitchFamily="34" charset="-120"/>
                      </a:endParaRPr>
                    </a:p>
                    <a:p>
                      <a:pPr algn="ctr"/>
                      <a:r>
                        <a:rPr lang="zh-TW" altLang="en-US" sz="1600" b="1" dirty="0" smtClean="0">
                          <a:solidFill>
                            <a:schemeClr val="tx1">
                              <a:lumMod val="65000"/>
                              <a:lumOff val="35000"/>
                            </a:schemeClr>
                          </a:solidFill>
                          <a:latin typeface="微軟正黑體" pitchFamily="34" charset="-120"/>
                          <a:ea typeface="微軟正黑體" pitchFamily="34" charset="-120"/>
                        </a:rPr>
                        <a:t>系統</a:t>
                      </a:r>
                    </a:p>
                  </a:txBody>
                  <a:tcPr anchor="ctr">
                    <a:lnB w="28575" cap="flat" cmpd="sng" algn="ctr">
                      <a:solidFill>
                        <a:srgbClr val="C00000"/>
                      </a:solidFill>
                      <a:prstDash val="sysDot"/>
                      <a:round/>
                      <a:headEnd type="none" w="med" len="med"/>
                      <a:tailEnd type="none" w="med" len="med"/>
                    </a:lnB>
                    <a:solidFill>
                      <a:schemeClr val="bg1"/>
                    </a:solidFill>
                  </a:tcPr>
                </a:tc>
                <a:tc>
                  <a:txBody>
                    <a:bodyPr/>
                    <a:lstStyle/>
                    <a:p>
                      <a:pPr algn="l"/>
                      <a:r>
                        <a:rPr lang="zh-TW" altLang="en-US" sz="1600" b="1" dirty="0" smtClean="0">
                          <a:solidFill>
                            <a:schemeClr val="tx1">
                              <a:lumMod val="65000"/>
                              <a:lumOff val="35000"/>
                            </a:schemeClr>
                          </a:solidFill>
                          <a:latin typeface="微軟正黑體" pitchFamily="34" charset="-120"/>
                          <a:ea typeface="微軟正黑體" pitchFamily="34" charset="-120"/>
                        </a:rPr>
                        <a:t>採購新的系統，並增設</a:t>
                      </a:r>
                    </a:p>
                    <a:p>
                      <a:pPr algn="l"/>
                      <a:r>
                        <a:rPr lang="en-US" altLang="zh-TW" sz="1600" b="1" dirty="0" smtClean="0">
                          <a:solidFill>
                            <a:schemeClr val="tx1">
                              <a:lumMod val="65000"/>
                              <a:lumOff val="35000"/>
                            </a:schemeClr>
                          </a:solidFill>
                          <a:latin typeface="微軟正黑體" pitchFamily="34" charset="-120"/>
                          <a:ea typeface="微軟正黑體" pitchFamily="34" charset="-120"/>
                        </a:rPr>
                        <a:t>IFRS17</a:t>
                      </a:r>
                      <a:r>
                        <a:rPr lang="zh-TW" altLang="en-US" sz="1600" b="1" dirty="0" smtClean="0">
                          <a:solidFill>
                            <a:schemeClr val="tx1">
                              <a:lumMod val="65000"/>
                              <a:lumOff val="35000"/>
                            </a:schemeClr>
                          </a:solidFill>
                          <a:latin typeface="微軟正黑體" pitchFamily="34" charset="-120"/>
                          <a:ea typeface="微軟正黑體" pitchFamily="34" charset="-120"/>
                        </a:rPr>
                        <a:t>相關會科與分錄邏輯，可提供同時產出兩套準則帳務及自動化揭露之功能。</a:t>
                      </a:r>
                    </a:p>
                  </a:txBody>
                  <a:tcPr anchor="ctr">
                    <a:lnB w="28575" cap="flat" cmpd="sng" algn="ctr">
                      <a:solidFill>
                        <a:srgbClr val="C00000"/>
                      </a:solidFill>
                      <a:prstDash val="sysDot"/>
                      <a:round/>
                      <a:headEnd type="none" w="med" len="med"/>
                      <a:tailEnd type="none" w="med" len="med"/>
                    </a:lnB>
                    <a:solidFill>
                      <a:schemeClr val="bg1"/>
                    </a:solidFill>
                  </a:tcPr>
                </a:tc>
                <a:tc>
                  <a:txBody>
                    <a:bodyPr/>
                    <a:lstStyle/>
                    <a:p>
                      <a:pPr algn="ctr"/>
                      <a:r>
                        <a:rPr lang="zh-TW" altLang="en-US" sz="1600" b="1" dirty="0" smtClean="0">
                          <a:solidFill>
                            <a:schemeClr val="tx1">
                              <a:lumMod val="65000"/>
                              <a:lumOff val="35000"/>
                            </a:schemeClr>
                          </a:solidFill>
                          <a:latin typeface="微軟正黑體" pitchFamily="34" charset="-120"/>
                          <a:ea typeface="微軟正黑體" pitchFamily="34" charset="-120"/>
                        </a:rPr>
                        <a:t>中</a:t>
                      </a:r>
                      <a:endParaRPr lang="zh-TW" altLang="en-US" sz="1600" b="1" dirty="0">
                        <a:solidFill>
                          <a:schemeClr val="tx1">
                            <a:lumMod val="65000"/>
                            <a:lumOff val="35000"/>
                          </a:schemeClr>
                        </a:solidFill>
                        <a:latin typeface="微軟正黑體" pitchFamily="34" charset="-120"/>
                        <a:ea typeface="微軟正黑體" pitchFamily="34" charset="-120"/>
                      </a:endParaRPr>
                    </a:p>
                  </a:txBody>
                  <a:tcPr anchor="ctr">
                    <a:lnB w="28575" cap="flat" cmpd="sng" algn="ctr">
                      <a:solidFill>
                        <a:srgbClr val="C00000"/>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1206682">
                <a:tc>
                  <a:txBody>
                    <a:bodyPr/>
                    <a:lstStyle/>
                    <a:p>
                      <a:pPr algn="ctr"/>
                      <a:r>
                        <a:rPr lang="zh-TW" altLang="en-US" sz="1600" b="1" dirty="0" smtClean="0">
                          <a:solidFill>
                            <a:schemeClr val="tx1">
                              <a:lumMod val="65000"/>
                              <a:lumOff val="35000"/>
                            </a:schemeClr>
                          </a:solidFill>
                          <a:latin typeface="微軟正黑體" pitchFamily="34" charset="-120"/>
                          <a:ea typeface="微軟正黑體" pitchFamily="34" charset="-120"/>
                        </a:rPr>
                        <a:t>保險合約</a:t>
                      </a:r>
                      <a:endParaRPr lang="en-US" altLang="zh-TW" sz="1600" b="1" dirty="0" smtClean="0">
                        <a:solidFill>
                          <a:schemeClr val="tx1">
                            <a:lumMod val="65000"/>
                            <a:lumOff val="35000"/>
                          </a:schemeClr>
                        </a:solidFill>
                        <a:latin typeface="微軟正黑體" pitchFamily="34" charset="-120"/>
                        <a:ea typeface="微軟正黑體" pitchFamily="34" charset="-120"/>
                      </a:endParaRPr>
                    </a:p>
                    <a:p>
                      <a:pPr algn="ctr"/>
                      <a:r>
                        <a:rPr lang="zh-TW" altLang="en-US" sz="1600" b="1" dirty="0" smtClean="0">
                          <a:solidFill>
                            <a:schemeClr val="tx1">
                              <a:lumMod val="65000"/>
                              <a:lumOff val="35000"/>
                            </a:schemeClr>
                          </a:solidFill>
                          <a:latin typeface="微軟正黑體" pitchFamily="34" charset="-120"/>
                          <a:ea typeface="微軟正黑體" pitchFamily="34" charset="-120"/>
                        </a:rPr>
                        <a:t>月結作業</a:t>
                      </a: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marL="0" algn="l" defTabSz="914400" rtl="0" eaLnBrk="1" latinLnBrk="0" hangingPunct="1"/>
                      <a:r>
                        <a:rPr lang="zh-TW" altLang="en-US" sz="1600" b="1" kern="1200" dirty="0" smtClean="0">
                          <a:solidFill>
                            <a:schemeClr val="tx1">
                              <a:lumMod val="65000"/>
                              <a:lumOff val="35000"/>
                            </a:schemeClr>
                          </a:solidFill>
                          <a:latin typeface="微軟正黑體" pitchFamily="34" charset="-120"/>
                          <a:ea typeface="微軟正黑體" pitchFamily="34" charset="-120"/>
                          <a:cs typeface="+mn-cs"/>
                        </a:rPr>
                        <a:t>接收計算引擎產出之保險負債、相關損益與對帳資料，拋轉至會計資訊系統產出會計分錄、結轉與過帳</a:t>
                      </a:r>
                      <a:endParaRPr lang="zh-TW" altLang="en-US" sz="1600" b="1" kern="1200" dirty="0">
                        <a:solidFill>
                          <a:schemeClr val="tx1">
                            <a:lumMod val="65000"/>
                            <a:lumOff val="35000"/>
                          </a:schemeClr>
                        </a:solidFill>
                        <a:latin typeface="微軟正黑體" pitchFamily="34" charset="-120"/>
                        <a:ea typeface="微軟正黑體" pitchFamily="34" charset="-120"/>
                        <a:cs typeface="+mn-cs"/>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tc>
                  <a:txBody>
                    <a:bodyPr/>
                    <a:lstStyle/>
                    <a:p>
                      <a:pPr algn="ctr"/>
                      <a:r>
                        <a:rPr lang="zh-TW" altLang="en-US" sz="1600" b="1" dirty="0" smtClean="0">
                          <a:solidFill>
                            <a:schemeClr val="tx1">
                              <a:lumMod val="65000"/>
                              <a:lumOff val="35000"/>
                            </a:schemeClr>
                          </a:solidFill>
                          <a:latin typeface="微軟正黑體" pitchFamily="34" charset="-120"/>
                          <a:ea typeface="微軟正黑體" pitchFamily="34" charset="-120"/>
                        </a:rPr>
                        <a:t>高</a:t>
                      </a:r>
                      <a:endParaRPr lang="zh-TW" altLang="en-US" sz="1600" b="1" dirty="0">
                        <a:solidFill>
                          <a:schemeClr val="tx1">
                            <a:lumMod val="65000"/>
                            <a:lumOff val="35000"/>
                          </a:schemeClr>
                        </a:solidFill>
                        <a:latin typeface="微軟正黑體" pitchFamily="34" charset="-120"/>
                        <a:ea typeface="微軟正黑體" pitchFamily="34" charset="-120"/>
                      </a:endParaRPr>
                    </a:p>
                  </a:txBody>
                  <a:tcPr anchor="ctr">
                    <a:lnT w="28575" cap="flat" cmpd="sng" algn="ctr">
                      <a:solidFill>
                        <a:srgbClr val="C00000"/>
                      </a:solidFill>
                      <a:prstDash val="sysDot"/>
                      <a:round/>
                      <a:headEnd type="none" w="med" len="med"/>
                      <a:tailEnd type="none" w="med" len="med"/>
                    </a:lnT>
                    <a:lnB w="28575" cap="flat" cmpd="sng" algn="ctr">
                      <a:solidFill>
                        <a:srgbClr val="C00000"/>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pSp>
        <p:nvGrpSpPr>
          <p:cNvPr id="39" name="群組 38"/>
          <p:cNvGrpSpPr>
            <a:grpSpLocks noChangeAspect="1"/>
          </p:cNvGrpSpPr>
          <p:nvPr/>
        </p:nvGrpSpPr>
        <p:grpSpPr>
          <a:xfrm>
            <a:off x="4355976" y="3168961"/>
            <a:ext cx="1382246" cy="288000"/>
            <a:chOff x="7416000" y="3573810"/>
            <a:chExt cx="1728000" cy="360040"/>
          </a:xfrm>
        </p:grpSpPr>
        <p:sp>
          <p:nvSpPr>
            <p:cNvPr id="40" name="流程圖: 替代處理程序 39"/>
            <p:cNvSpPr/>
            <p:nvPr/>
          </p:nvSpPr>
          <p:spPr>
            <a:xfrm>
              <a:off x="7416000" y="3573810"/>
              <a:ext cx="1728000" cy="360040"/>
            </a:xfrm>
            <a:prstGeom prst="flowChartAlternateProcess">
              <a:avLst/>
            </a:prstGeom>
            <a:gradFill flip="none" rotWithShape="1">
              <a:gsLst>
                <a:gs pos="0">
                  <a:srgbClr val="619428"/>
                </a:gs>
                <a:gs pos="53000">
                  <a:srgbClr val="FEDE82"/>
                </a:gs>
                <a:gs pos="100000">
                  <a:srgbClr val="FF0000"/>
                </a:gs>
              </a:gsLst>
              <a:lin ang="0" scaled="1"/>
              <a:tileRect/>
            </a:gradFill>
            <a:ln w="28575">
              <a:solidFill>
                <a:schemeClr val="bg1"/>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42" name="橢圓 41"/>
            <p:cNvSpPr/>
            <p:nvPr/>
          </p:nvSpPr>
          <p:spPr>
            <a:xfrm>
              <a:off x="8106494" y="3573810"/>
              <a:ext cx="360000" cy="360040"/>
            </a:xfrm>
            <a:prstGeom prst="ellipse">
              <a:avLst/>
            </a:prstGeom>
            <a:solidFill>
              <a:schemeClr val="bg1">
                <a:lumMod val="95000"/>
              </a:schemeClr>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grpSp>
      <p:grpSp>
        <p:nvGrpSpPr>
          <p:cNvPr id="44" name="群組 43"/>
          <p:cNvGrpSpPr>
            <a:grpSpLocks noChangeAspect="1"/>
          </p:cNvGrpSpPr>
          <p:nvPr/>
        </p:nvGrpSpPr>
        <p:grpSpPr>
          <a:xfrm>
            <a:off x="4379729" y="4317827"/>
            <a:ext cx="1382246" cy="288000"/>
            <a:chOff x="7416000" y="3573810"/>
            <a:chExt cx="1728000" cy="360040"/>
          </a:xfrm>
        </p:grpSpPr>
        <p:sp>
          <p:nvSpPr>
            <p:cNvPr id="48" name="流程圖: 替代處理程序 47"/>
            <p:cNvSpPr/>
            <p:nvPr/>
          </p:nvSpPr>
          <p:spPr>
            <a:xfrm>
              <a:off x="7416000" y="3573810"/>
              <a:ext cx="1728000" cy="360040"/>
            </a:xfrm>
            <a:prstGeom prst="flowChartAlternateProcess">
              <a:avLst/>
            </a:prstGeom>
            <a:gradFill flip="none" rotWithShape="1">
              <a:gsLst>
                <a:gs pos="0">
                  <a:srgbClr val="619428"/>
                </a:gs>
                <a:gs pos="53000">
                  <a:srgbClr val="FEDE82"/>
                </a:gs>
                <a:gs pos="100000">
                  <a:srgbClr val="FF0000"/>
                </a:gs>
              </a:gsLst>
              <a:lin ang="0" scaled="1"/>
              <a:tileRect/>
            </a:gradFill>
            <a:ln w="28575">
              <a:solidFill>
                <a:schemeClr val="bg1"/>
              </a:solidFill>
            </a:ln>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sp>
          <p:nvSpPr>
            <p:cNvPr id="50" name="橢圓 49"/>
            <p:cNvSpPr/>
            <p:nvPr/>
          </p:nvSpPr>
          <p:spPr>
            <a:xfrm>
              <a:off x="8657298" y="3573810"/>
              <a:ext cx="360000" cy="360040"/>
            </a:xfrm>
            <a:prstGeom prst="ellipse">
              <a:avLst/>
            </a:prstGeom>
            <a:solidFill>
              <a:schemeClr val="bg1">
                <a:lumMod val="95000"/>
              </a:schemeClr>
            </a:solidFill>
            <a:ln w="28575">
              <a:solidFill>
                <a:schemeClr val="tx1">
                  <a:lumMod val="50000"/>
                  <a:lumOff val="50000"/>
                </a:schemeClr>
              </a:solidFill>
            </a:ln>
            <a:effectLst>
              <a:outerShdw blurRad="50800" dist="38100" dir="2700000" algn="tl" rotWithShape="0">
                <a:prstClr val="black">
                  <a:alpha val="40000"/>
                </a:prstClr>
              </a:outerShdw>
            </a:effectLst>
          </p:spPr>
          <p:txBody>
            <a:bodyPr wrap="square" lIns="0" tIns="0" rIns="0" bIns="0" rtlCol="0" anchor="t">
              <a:noAutofit/>
            </a:bodyPr>
            <a:lstStyle/>
            <a:p>
              <a:pPr algn="ctr"/>
              <a:endParaRPr lang="zh-TW" altLang="en-US" sz="1400" b="1" u="none" dirty="0">
                <a:solidFill>
                  <a:prstClr val="black"/>
                </a:solidFill>
                <a:latin typeface="微軟正黑體" pitchFamily="34" charset="-120"/>
                <a:ea typeface="微軟正黑體" pitchFamily="34" charset="-120"/>
              </a:endParaRPr>
            </a:p>
          </p:txBody>
        </p:sp>
      </p:grpSp>
      <p:sp>
        <p:nvSpPr>
          <p:cNvPr id="51" name="向右箭號 50"/>
          <p:cNvSpPr/>
          <p:nvPr/>
        </p:nvSpPr>
        <p:spPr>
          <a:xfrm rot="16200000">
            <a:off x="7542395" y="5548884"/>
            <a:ext cx="372510" cy="336674"/>
          </a:xfrm>
          <a:prstGeom prst="rightArrow">
            <a:avLst/>
          </a:prstGeom>
          <a:solidFill>
            <a:schemeClr val="bg1">
              <a:lumMod val="85000"/>
            </a:schemeClr>
          </a:solidFill>
          <a:ln w="19050">
            <a:solidFill>
              <a:schemeClr val="bg1"/>
            </a:solidFill>
          </a:ln>
          <a:effectLst/>
        </p:spPr>
        <p:txBody>
          <a:bodyPr vert="eaVert" wrap="square" lIns="0" tIns="0" rIns="0" bIns="0" rtlCol="0" anchor="t">
            <a:noAutofit/>
          </a:bodyPr>
          <a:lstStyle/>
          <a:p>
            <a:pPr algn="ctr"/>
            <a:endParaRPr lang="zh-TW" altLang="en-US" sz="1100" b="1" u="none" dirty="0">
              <a:solidFill>
                <a:prstClr val="white"/>
              </a:solidFill>
              <a:latin typeface="微軟正黑體" pitchFamily="34" charset="-120"/>
              <a:ea typeface="微軟正黑體" pitchFamily="34" charset="-120"/>
            </a:endParaRPr>
          </a:p>
        </p:txBody>
      </p:sp>
      <p:sp>
        <p:nvSpPr>
          <p:cNvPr id="52" name="矩形 51"/>
          <p:cNvSpPr/>
          <p:nvPr/>
        </p:nvSpPr>
        <p:spPr bwMode="auto">
          <a:xfrm>
            <a:off x="251520" y="765621"/>
            <a:ext cx="8640000" cy="720080"/>
          </a:xfrm>
          <a:prstGeom prst="rect">
            <a:avLst/>
          </a:prstGeom>
          <a:solidFill>
            <a:schemeClr val="bg1">
              <a:lumMod val="95000"/>
            </a:schemeClr>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358775" indent="-358775" algn="just" defTabSz="266700">
              <a:spcBef>
                <a:spcPts val="0"/>
              </a:spcBef>
              <a:spcAft>
                <a:spcPts val="0"/>
              </a:spcAft>
              <a:buClr>
                <a:srgbClr val="C00000"/>
              </a:buClr>
              <a:buFont typeface="+mj-lt"/>
              <a:buAutoNum type="arabicParenR"/>
            </a:pPr>
            <a:r>
              <a:rPr lang="zh-TW" altLang="en-US" sz="1800" b="1" u="none" dirty="0">
                <a:solidFill>
                  <a:prstClr val="black"/>
                </a:solidFill>
                <a:latin typeface="微軟正黑體" pitchFamily="34" charset="-120"/>
                <a:ea typeface="微軟正黑體"/>
              </a:rPr>
              <a:t>建立新會計資訊系統，以處理多準則帳務並將現行人工作業系統化</a:t>
            </a:r>
            <a:endParaRPr lang="en-US" altLang="zh-TW" sz="1800" b="1" u="none" dirty="0">
              <a:solidFill>
                <a:prstClr val="black"/>
              </a:solidFill>
              <a:latin typeface="微軟正黑體" pitchFamily="34" charset="-120"/>
              <a:ea typeface="微軟正黑體"/>
            </a:endParaRPr>
          </a:p>
          <a:p>
            <a:pPr marL="358775" indent="-358775" algn="just" defTabSz="266700">
              <a:spcBef>
                <a:spcPts val="0"/>
              </a:spcBef>
              <a:spcAft>
                <a:spcPts val="0"/>
              </a:spcAft>
              <a:buClr>
                <a:srgbClr val="C00000"/>
              </a:buClr>
              <a:buFont typeface="+mj-lt"/>
              <a:buAutoNum type="arabicParenR"/>
            </a:pPr>
            <a:r>
              <a:rPr lang="zh-TW" altLang="en-US" sz="1800" b="1" u="none" dirty="0">
                <a:solidFill>
                  <a:prstClr val="black"/>
                </a:solidFill>
                <a:latin typeface="微軟正黑體" pitchFamily="34" charset="-120"/>
                <a:ea typeface="微軟正黑體"/>
              </a:rPr>
              <a:t>即時產出各類報表及資產負債管理資訊</a:t>
            </a:r>
            <a:endParaRPr lang="en-US" altLang="zh-TW" sz="1800" b="1" u="none" dirty="0">
              <a:solidFill>
                <a:prstClr val="black"/>
              </a:solidFill>
              <a:latin typeface="微軟正黑體" pitchFamily="34" charset="-120"/>
              <a:ea typeface="微軟正黑體"/>
            </a:endParaRPr>
          </a:p>
        </p:txBody>
      </p:sp>
      <p:sp>
        <p:nvSpPr>
          <p:cNvPr id="53" name="標題 1"/>
          <p:cNvSpPr txBox="1">
            <a:spLocks/>
          </p:cNvSpPr>
          <p:nvPr/>
        </p:nvSpPr>
        <p:spPr>
          <a:xfrm>
            <a:off x="2081260" y="117634"/>
            <a:ext cx="6955236" cy="53816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a:lstStyle>
          <a:p>
            <a:r>
              <a:rPr lang="en-US" altLang="zh-TW" sz="3600" b="1" u="none" dirty="0" smtClean="0">
                <a:solidFill>
                  <a:prstClr val="black">
                    <a:lumMod val="75000"/>
                    <a:lumOff val="25000"/>
                  </a:prstClr>
                </a:solidFill>
              </a:rPr>
              <a:t>IFRS17</a:t>
            </a:r>
            <a:r>
              <a:rPr lang="zh-TW" altLang="en-US" sz="3600" b="1" u="none" dirty="0" smtClean="0">
                <a:solidFill>
                  <a:prstClr val="black">
                    <a:lumMod val="75000"/>
                    <a:lumOff val="25000"/>
                  </a:prstClr>
                </a:solidFill>
              </a:rPr>
              <a:t>下</a:t>
            </a:r>
            <a:r>
              <a:rPr lang="zh-TW" altLang="en-US" sz="3600" b="1" u="none" dirty="0">
                <a:solidFill>
                  <a:prstClr val="black">
                    <a:lumMod val="75000"/>
                    <a:lumOff val="25000"/>
                  </a:prstClr>
                </a:solidFill>
              </a:rPr>
              <a:t>會計資訊系統作業範圍</a:t>
            </a:r>
          </a:p>
        </p:txBody>
      </p:sp>
      <p:sp>
        <p:nvSpPr>
          <p:cNvPr id="54" name="矩形 53"/>
          <p:cNvSpPr/>
          <p:nvPr/>
        </p:nvSpPr>
        <p:spPr>
          <a:xfrm>
            <a:off x="56239" y="6297922"/>
            <a:ext cx="503292" cy="228278"/>
          </a:xfrm>
          <a:prstGeom prst="rect">
            <a:avLst/>
          </a:prstGeom>
          <a:solidFill>
            <a:srgbClr val="C00000"/>
          </a:solidFill>
          <a:ln>
            <a:noFill/>
          </a:ln>
          <a:effectLst/>
        </p:spPr>
        <p:txBody>
          <a:bodyPr wrap="square" lIns="0" tIns="0" rIns="0" bIns="0" rtlCol="0" anchor="ctr">
            <a:noAutofit/>
          </a:bodyPr>
          <a:lstStyle/>
          <a:p>
            <a:pPr algn="ctr"/>
            <a:r>
              <a:rPr lang="zh-TW" altLang="en-US" sz="900" b="1" u="none" dirty="0">
                <a:solidFill>
                  <a:prstClr val="white"/>
                </a:solidFill>
                <a:latin typeface="微軟正黑體" pitchFamily="34" charset="-120"/>
                <a:ea typeface="微軟正黑體" pitchFamily="34" charset="-120"/>
              </a:rPr>
              <a:t>待建置</a:t>
            </a:r>
          </a:p>
        </p:txBody>
      </p:sp>
    </p:spTree>
    <p:extLst>
      <p:ext uri="{BB962C8B-B14F-4D97-AF65-F5344CB8AC3E}">
        <p14:creationId xmlns:p14="http://schemas.microsoft.com/office/powerpoint/2010/main" val="37891974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125004"/>
            <a:ext cx="9001000" cy="51857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844962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Text Box 6"/>
          <p:cNvSpPr txBox="1">
            <a:spLocks noChangeArrowheads="1"/>
          </p:cNvSpPr>
          <p:nvPr/>
        </p:nvSpPr>
        <p:spPr bwMode="auto">
          <a:xfrm>
            <a:off x="1547825" y="3143654"/>
            <a:ext cx="60483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u="sng">
                <a:solidFill>
                  <a:schemeClr val="tx1"/>
                </a:solidFill>
                <a:latin typeface="Times New Roman" pitchFamily="18" charset="0"/>
                <a:ea typeface="PMingLiU" pitchFamily="18" charset="-120"/>
              </a:defRPr>
            </a:lvl1pPr>
            <a:lvl2pPr marL="742950" indent="-285750" eaLnBrk="0" hangingPunct="0">
              <a:defRPr kumimoji="1" sz="2400" u="sng">
                <a:solidFill>
                  <a:schemeClr val="tx1"/>
                </a:solidFill>
                <a:latin typeface="Times New Roman" pitchFamily="18" charset="0"/>
                <a:ea typeface="PMingLiU" pitchFamily="18" charset="-120"/>
              </a:defRPr>
            </a:lvl2pPr>
            <a:lvl3pPr marL="1143000" indent="-228600" eaLnBrk="0" hangingPunct="0">
              <a:defRPr kumimoji="1" sz="2400" u="sng">
                <a:solidFill>
                  <a:schemeClr val="tx1"/>
                </a:solidFill>
                <a:latin typeface="Times New Roman" pitchFamily="18" charset="0"/>
                <a:ea typeface="PMingLiU" pitchFamily="18" charset="-120"/>
              </a:defRPr>
            </a:lvl3pPr>
            <a:lvl4pPr marL="1600200" indent="-228600" eaLnBrk="0" hangingPunct="0">
              <a:defRPr kumimoji="1" sz="2400" u="sng">
                <a:solidFill>
                  <a:schemeClr val="tx1"/>
                </a:solidFill>
                <a:latin typeface="Times New Roman" pitchFamily="18" charset="0"/>
                <a:ea typeface="PMingLiU" pitchFamily="18" charset="-120"/>
              </a:defRPr>
            </a:lvl4pPr>
            <a:lvl5pPr marL="2057400" indent="-228600" eaLnBrk="0" hangingPunct="0">
              <a:defRPr kumimoji="1" sz="2400" u="sng">
                <a:solidFill>
                  <a:schemeClr val="tx1"/>
                </a:solidFill>
                <a:latin typeface="Times New Roman" pitchFamily="18" charset="0"/>
                <a:ea typeface="PMingLiU" pitchFamily="18"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PMingLiU" pitchFamily="18"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PMingLiU" pitchFamily="18"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PMingLiU" pitchFamily="18"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PMingLiU" pitchFamily="18" charset="-120"/>
              </a:defRPr>
            </a:lvl9pPr>
          </a:lstStyle>
          <a:p>
            <a:pPr algn="ctr" eaLnBrk="1" hangingPunct="1">
              <a:spcBef>
                <a:spcPct val="30000"/>
              </a:spcBef>
              <a:defRPr/>
            </a:pPr>
            <a:r>
              <a:rPr lang="zh-TW" altLang="en-US" sz="4800" u="none" dirty="0" smtClean="0">
                <a:solidFill>
                  <a:prstClr val="black">
                    <a:lumMod val="50000"/>
                    <a:lumOff val="50000"/>
                  </a:prstClr>
                </a:solidFill>
                <a:latin typeface="微軟正黑體" pitchFamily="34" charset="-120"/>
                <a:ea typeface="微軟正黑體" pitchFamily="34" charset="-120"/>
              </a:rPr>
              <a:t>報告完畢，謝謝指教</a:t>
            </a:r>
          </a:p>
        </p:txBody>
      </p:sp>
      <p:sp>
        <p:nvSpPr>
          <p:cNvPr id="2" name="頁尾版面配置區 1"/>
          <p:cNvSpPr>
            <a:spLocks noGrp="1"/>
          </p:cNvSpPr>
          <p:nvPr>
            <p:ph type="ftr" sz="quarter" idx="10"/>
          </p:nvPr>
        </p:nvSpPr>
        <p:spPr/>
        <p:txBody>
          <a:bodyPr/>
          <a:lstStyle/>
          <a:p>
            <a:pPr>
              <a:defRPr/>
            </a:pPr>
            <a:r>
              <a:rPr lang="zh-TW" altLang="en-US" smtClean="0">
                <a:solidFill>
                  <a:prstClr val="black"/>
                </a:solidFill>
              </a:rPr>
              <a:t>機密等級：密            日期：</a:t>
            </a:r>
            <a:r>
              <a:rPr lang="en-US" altLang="zh-TW" smtClean="0">
                <a:solidFill>
                  <a:prstClr val="black"/>
                </a:solidFill>
              </a:rPr>
              <a:t>2019/12/18</a:t>
            </a:r>
            <a:endParaRPr lang="zh-TW" altLang="en-US">
              <a:solidFill>
                <a:prstClr val="black"/>
              </a:solidFill>
            </a:endParaRPr>
          </a:p>
        </p:txBody>
      </p:sp>
    </p:spTree>
    <p:extLst>
      <p:ext uri="{BB962C8B-B14F-4D97-AF65-F5344CB8AC3E}">
        <p14:creationId xmlns:p14="http://schemas.microsoft.com/office/powerpoint/2010/main" val="3759070367"/>
      </p:ext>
    </p:extLst>
  </p:cSld>
  <p:clrMapOvr>
    <a:masterClrMapping/>
  </p:clrMapOvr>
  <p:transition>
    <p:fade thruBlk="1"/>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1" y="961104"/>
            <a:ext cx="9051155" cy="5061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0728316"/>
      </p:ext>
    </p:extLst>
  </p:cSld>
  <p:clrMapOvr>
    <a:masterClrMapping/>
  </p:clrMapOvr>
  <p:transition>
    <p:split orient="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3" name="頁尾版面配置區 3"/>
          <p:cNvSpPr>
            <a:spLocks noGrp="1"/>
          </p:cNvSpPr>
          <p:nvPr>
            <p:ph type="ftr" sz="quarter" idx="11"/>
          </p:nvPr>
        </p:nvSpPr>
        <p:spPr bwMode="auto">
          <a:xfrm>
            <a:off x="250825" y="6599238"/>
            <a:ext cx="6783388" cy="287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r>
              <a:rPr lang="zh-TW" altLang="en-US" sz="900" u="none" smtClean="0">
                <a:solidFill>
                  <a:srgbClr val="000000"/>
                </a:solidFill>
                <a:latin typeface="微軟正黑體" panose="020B0604030504040204" pitchFamily="34" charset="-120"/>
                <a:ea typeface="微軟正黑體" panose="020B0604030504040204" pitchFamily="34" charset="-120"/>
              </a:rPr>
              <a:t>機密等級：密            日期：</a:t>
            </a:r>
            <a:r>
              <a:rPr lang="en-US" altLang="zh-TW" sz="900" u="none" smtClean="0">
                <a:solidFill>
                  <a:srgbClr val="000000"/>
                </a:solidFill>
                <a:latin typeface="微軟正黑體" panose="020B0604030504040204" pitchFamily="34" charset="-120"/>
                <a:ea typeface="微軟正黑體" panose="020B0604030504040204" pitchFamily="34" charset="-120"/>
              </a:rPr>
              <a:t>2019/12/18</a:t>
            </a:r>
            <a:endParaRPr lang="zh-TW" altLang="en-US" sz="900" u="none" smtClean="0">
              <a:solidFill>
                <a:srgbClr val="000000"/>
              </a:solidFill>
              <a:latin typeface="微軟正黑體" panose="020B0604030504040204" pitchFamily="34" charset="-120"/>
              <a:ea typeface="微軟正黑體" panose="020B0604030504040204" pitchFamily="34" charset="-120"/>
            </a:endParaRPr>
          </a:p>
        </p:txBody>
      </p:sp>
      <p:graphicFrame>
        <p:nvGraphicFramePr>
          <p:cNvPr id="7" name="內容版面配置區 13"/>
          <p:cNvGraphicFramePr>
            <a:graphicFrameLocks noGrp="1"/>
          </p:cNvGraphicFramePr>
          <p:nvPr>
            <p:ph sz="quarter" idx="10"/>
            <p:extLst>
              <p:ext uri="{D42A27DB-BD31-4B8C-83A1-F6EECF244321}">
                <p14:modId xmlns:p14="http://schemas.microsoft.com/office/powerpoint/2010/main" val="1308691475"/>
              </p:ext>
            </p:extLst>
          </p:nvPr>
        </p:nvGraphicFramePr>
        <p:xfrm>
          <a:off x="107503" y="2479455"/>
          <a:ext cx="8928996" cy="2534723"/>
        </p:xfrm>
        <a:graphic>
          <a:graphicData uri="http://schemas.openxmlformats.org/drawingml/2006/table">
            <a:tbl>
              <a:tblPr>
                <a:solidFill>
                  <a:srgbClr val="F3FAFF"/>
                </a:solidFill>
              </a:tblPr>
              <a:tblGrid>
                <a:gridCol w="950578">
                  <a:extLst>
                    <a:ext uri="{9D8B030D-6E8A-4147-A177-3AD203B41FA5}">
                      <a16:colId xmlns:a16="http://schemas.microsoft.com/office/drawing/2014/main" val="20001"/>
                    </a:ext>
                  </a:extLst>
                </a:gridCol>
                <a:gridCol w="1642146">
                  <a:extLst>
                    <a:ext uri="{9D8B030D-6E8A-4147-A177-3AD203B41FA5}">
                      <a16:colId xmlns:a16="http://schemas.microsoft.com/office/drawing/2014/main" val="20002"/>
                    </a:ext>
                  </a:extLst>
                </a:gridCol>
                <a:gridCol w="1031486">
                  <a:extLst>
                    <a:ext uri="{9D8B030D-6E8A-4147-A177-3AD203B41FA5}">
                      <a16:colId xmlns:a16="http://schemas.microsoft.com/office/drawing/2014/main" val="20003"/>
                    </a:ext>
                  </a:extLst>
                </a:gridCol>
                <a:gridCol w="1031486">
                  <a:extLst>
                    <a:ext uri="{9D8B030D-6E8A-4147-A177-3AD203B41FA5}">
                      <a16:colId xmlns:a16="http://schemas.microsoft.com/office/drawing/2014/main" val="20004"/>
                    </a:ext>
                  </a:extLst>
                </a:gridCol>
                <a:gridCol w="1105164">
                  <a:extLst>
                    <a:ext uri="{9D8B030D-6E8A-4147-A177-3AD203B41FA5}">
                      <a16:colId xmlns:a16="http://schemas.microsoft.com/office/drawing/2014/main" val="20005"/>
                    </a:ext>
                  </a:extLst>
                </a:gridCol>
                <a:gridCol w="515743">
                  <a:extLst>
                    <a:ext uri="{9D8B030D-6E8A-4147-A177-3AD203B41FA5}">
                      <a16:colId xmlns:a16="http://schemas.microsoft.com/office/drawing/2014/main" val="20006"/>
                    </a:ext>
                  </a:extLst>
                </a:gridCol>
                <a:gridCol w="788279">
                  <a:extLst>
                    <a:ext uri="{9D8B030D-6E8A-4147-A177-3AD203B41FA5}">
                      <a16:colId xmlns:a16="http://schemas.microsoft.com/office/drawing/2014/main" val="20007"/>
                    </a:ext>
                  </a:extLst>
                </a:gridCol>
                <a:gridCol w="447388">
                  <a:extLst>
                    <a:ext uri="{9D8B030D-6E8A-4147-A177-3AD203B41FA5}">
                      <a16:colId xmlns:a16="http://schemas.microsoft.com/office/drawing/2014/main" val="20008"/>
                    </a:ext>
                  </a:extLst>
                </a:gridCol>
                <a:gridCol w="719360">
                  <a:extLst>
                    <a:ext uri="{9D8B030D-6E8A-4147-A177-3AD203B41FA5}">
                      <a16:colId xmlns:a16="http://schemas.microsoft.com/office/drawing/2014/main" val="20009"/>
                    </a:ext>
                  </a:extLst>
                </a:gridCol>
                <a:gridCol w="697366">
                  <a:extLst>
                    <a:ext uri="{9D8B030D-6E8A-4147-A177-3AD203B41FA5}">
                      <a16:colId xmlns:a16="http://schemas.microsoft.com/office/drawing/2014/main" val="20010"/>
                    </a:ext>
                  </a:extLst>
                </a:gridCol>
              </a:tblGrid>
              <a:tr h="383106">
                <a:tc>
                  <a:txBody>
                    <a:bodyPr/>
                    <a:lstStyle/>
                    <a:p>
                      <a:pPr algn="ctr" fontAlgn="ctr"/>
                      <a:endParaRPr lang="en-US" altLang="zh-TW" sz="1200" b="1" i="0" u="none" strike="noStrike" dirty="0">
                        <a:solidFill>
                          <a:srgbClr val="FF0000"/>
                        </a:solidFill>
                        <a:effectLst/>
                        <a:latin typeface="微軟正黑體" panose="020B0604030504040204" pitchFamily="34" charset="-120"/>
                        <a:ea typeface="微軟正黑體" panose="020B0604030504040204" pitchFamily="34" charset="-120"/>
                      </a:endParaRPr>
                    </a:p>
                  </a:txBody>
                  <a:tcPr marL="0" marR="0" marT="0" marB="0" anchor="ctr">
                    <a:lnL w="25400" cap="flat" cmpd="dbl"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fontAlgn="ctr"/>
                      <a:r>
                        <a:rPr lang="zh-TW" altLang="en-US" sz="1200" b="1" i="0" u="none" strike="noStrike" dirty="0">
                          <a:solidFill>
                            <a:srgbClr val="FFFFFF"/>
                          </a:solidFill>
                          <a:effectLst/>
                          <a:latin typeface="微軟正黑體" panose="020B0604030504040204" pitchFamily="34" charset="-120"/>
                          <a:ea typeface="微軟正黑體" panose="020B0604030504040204" pitchFamily="34" charset="-120"/>
                        </a:rPr>
                        <a:t>里程碑</a:t>
                      </a:r>
                    </a:p>
                  </a:txBody>
                  <a:tcPr marL="0" marR="0" marT="0" marB="0" anchor="ctr">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0070C0"/>
                    </a:solidFill>
                  </a:tcPr>
                </a:tc>
                <a:tc>
                  <a:txBody>
                    <a:bodyPr/>
                    <a:lstStyle/>
                    <a:p>
                      <a:pPr algn="ctr" fontAlgn="ctr"/>
                      <a:r>
                        <a:rPr lang="zh-TW" altLang="en-US" sz="1200" b="1" i="0" u="none" strike="noStrike" dirty="0">
                          <a:solidFill>
                            <a:srgbClr val="FFFFFF"/>
                          </a:solidFill>
                          <a:effectLst/>
                          <a:latin typeface="微軟正黑體" panose="020B0604030504040204" pitchFamily="34" charset="-120"/>
                          <a:ea typeface="微軟正黑體" panose="020B0604030504040204" pitchFamily="34" charset="-120"/>
                        </a:rPr>
                        <a:t>預計開始</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0070C0"/>
                    </a:solidFill>
                  </a:tcPr>
                </a:tc>
                <a:tc>
                  <a:txBody>
                    <a:bodyPr/>
                    <a:lstStyle/>
                    <a:p>
                      <a:pPr algn="ctr" fontAlgn="ctr"/>
                      <a:r>
                        <a:rPr lang="zh-TW" altLang="en-US" sz="1200" b="1" i="0" u="none" strike="noStrike">
                          <a:solidFill>
                            <a:srgbClr val="FFFFFF"/>
                          </a:solidFill>
                          <a:effectLst/>
                          <a:latin typeface="微軟正黑體" panose="020B0604030504040204" pitchFamily="34" charset="-120"/>
                          <a:ea typeface="微軟正黑體" panose="020B0604030504040204" pitchFamily="34" charset="-120"/>
                        </a:rPr>
                        <a:t>預計結束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0070C0"/>
                    </a:solidFill>
                  </a:tcPr>
                </a:tc>
                <a:tc>
                  <a:txBody>
                    <a:bodyPr/>
                    <a:lstStyle/>
                    <a:p>
                      <a:pPr algn="ctr" fontAlgn="ctr"/>
                      <a:r>
                        <a:rPr lang="zh-TW" altLang="en-US" sz="1200" b="1" i="0" u="none" strike="noStrike">
                          <a:solidFill>
                            <a:srgbClr val="FFFFFF"/>
                          </a:solidFill>
                          <a:effectLst/>
                          <a:latin typeface="微軟正黑體" panose="020B0604030504040204" pitchFamily="34" charset="-120"/>
                          <a:ea typeface="微軟正黑體" panose="020B0604030504040204" pitchFamily="34" charset="-120"/>
                        </a:rPr>
                        <a:t>實際結束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0070C0"/>
                    </a:solidFill>
                  </a:tcPr>
                </a:tc>
                <a:tc>
                  <a:txBody>
                    <a:bodyPr/>
                    <a:lstStyle/>
                    <a:p>
                      <a:pPr algn="ctr" fontAlgn="ctr"/>
                      <a:r>
                        <a:rPr lang="zh-TW" altLang="en-US" sz="1200" b="1" i="0" u="none" strike="noStrike" dirty="0" smtClean="0">
                          <a:solidFill>
                            <a:srgbClr val="FFFFFF"/>
                          </a:solidFill>
                          <a:effectLst/>
                          <a:latin typeface="微軟正黑體" panose="020B0604030504040204" pitchFamily="34" charset="-120"/>
                          <a:ea typeface="微軟正黑體" panose="020B0604030504040204" pitchFamily="34" charset="-120"/>
                        </a:rPr>
                        <a:t>階段</a:t>
                      </a:r>
                      <a:endParaRPr lang="en-US" altLang="zh-TW" sz="1200" b="1" i="0" u="none" strike="noStrike" dirty="0" smtClean="0">
                        <a:solidFill>
                          <a:srgbClr val="FFFFFF"/>
                        </a:solidFill>
                        <a:effectLst/>
                        <a:latin typeface="微軟正黑體" panose="020B0604030504040204" pitchFamily="34" charset="-120"/>
                        <a:ea typeface="微軟正黑體" panose="020B0604030504040204" pitchFamily="34" charset="-120"/>
                      </a:endParaRPr>
                    </a:p>
                    <a:p>
                      <a:pPr algn="ctr" fontAlgn="ctr"/>
                      <a:r>
                        <a:rPr lang="zh-TW" altLang="en-US" sz="1200" b="1" i="0" u="none" strike="noStrike" dirty="0" smtClean="0">
                          <a:solidFill>
                            <a:srgbClr val="FFFFFF"/>
                          </a:solidFill>
                          <a:effectLst/>
                          <a:latin typeface="微軟正黑體" panose="020B0604030504040204" pitchFamily="34" charset="-120"/>
                          <a:ea typeface="微軟正黑體" panose="020B0604030504040204" pitchFamily="34" charset="-120"/>
                        </a:rPr>
                        <a:t>達成</a:t>
                      </a:r>
                      <a:r>
                        <a:rPr lang="zh-TW" altLang="en-US" sz="1200" b="1" i="0" u="none" strike="noStrike" dirty="0">
                          <a:solidFill>
                            <a:srgbClr val="FFFFFF"/>
                          </a:solidFill>
                          <a:effectLst/>
                          <a:latin typeface="微軟正黑體" panose="020B0604030504040204" pitchFamily="34" charset="-120"/>
                          <a:ea typeface="微軟正黑體" panose="020B0604030504040204" pitchFamily="34" charset="-120"/>
                        </a:rPr>
                        <a:t>率</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0070C0"/>
                    </a:solidFill>
                  </a:tcPr>
                </a:tc>
                <a:tc>
                  <a:txBody>
                    <a:bodyPr/>
                    <a:lstStyle/>
                    <a:p>
                      <a:pPr algn="ctr" fontAlgn="ctr"/>
                      <a:r>
                        <a:rPr lang="zh-TW" altLang="en-US" sz="1200" b="1" i="0" u="none" strike="noStrike" dirty="0" smtClean="0">
                          <a:solidFill>
                            <a:srgbClr val="FFFFFF"/>
                          </a:solidFill>
                          <a:effectLst/>
                          <a:latin typeface="微軟正黑體" panose="020B0604030504040204" pitchFamily="34" charset="-120"/>
                          <a:ea typeface="微軟正黑體" panose="020B0604030504040204" pitchFamily="34" charset="-120"/>
                        </a:rPr>
                        <a:t>累計</a:t>
                      </a:r>
                      <a:endParaRPr lang="en-US" altLang="zh-TW" sz="1200" b="1" i="0" u="none" strike="noStrike" dirty="0" smtClean="0">
                        <a:solidFill>
                          <a:srgbClr val="FFFFFF"/>
                        </a:solidFill>
                        <a:effectLst/>
                        <a:latin typeface="微軟正黑體" panose="020B0604030504040204" pitchFamily="34" charset="-120"/>
                        <a:ea typeface="微軟正黑體" panose="020B0604030504040204" pitchFamily="34" charset="-120"/>
                      </a:endParaRPr>
                    </a:p>
                    <a:p>
                      <a:pPr algn="ctr" fontAlgn="ctr"/>
                      <a:r>
                        <a:rPr lang="zh-TW" altLang="en-US" sz="1200" b="1" i="0" u="none" strike="noStrike" dirty="0" smtClean="0">
                          <a:solidFill>
                            <a:srgbClr val="FFFFFF"/>
                          </a:solidFill>
                          <a:effectLst/>
                          <a:latin typeface="微軟正黑體" panose="020B0604030504040204" pitchFamily="34" charset="-120"/>
                          <a:ea typeface="微軟正黑體" panose="020B0604030504040204" pitchFamily="34" charset="-120"/>
                        </a:rPr>
                        <a:t>達成</a:t>
                      </a:r>
                      <a:r>
                        <a:rPr lang="zh-TW" altLang="en-US" sz="1200" b="1" i="0" u="none" strike="noStrike" dirty="0">
                          <a:solidFill>
                            <a:srgbClr val="FFFFFF"/>
                          </a:solidFill>
                          <a:effectLst/>
                          <a:latin typeface="微軟正黑體" panose="020B0604030504040204" pitchFamily="34" charset="-120"/>
                          <a:ea typeface="微軟正黑體" panose="020B0604030504040204" pitchFamily="34" charset="-120"/>
                        </a:rPr>
                        <a:t>率</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0070C0"/>
                    </a:solidFill>
                  </a:tcPr>
                </a:tc>
                <a:tc>
                  <a:txBody>
                    <a:bodyPr/>
                    <a:lstStyle/>
                    <a:p>
                      <a:pPr algn="ctr" fontAlgn="ctr"/>
                      <a:r>
                        <a:rPr lang="zh-TW" altLang="en-US" sz="1200" b="1" i="0" u="none" strike="noStrike" dirty="0" smtClean="0">
                          <a:solidFill>
                            <a:srgbClr val="FFFFFF"/>
                          </a:solidFill>
                          <a:effectLst/>
                          <a:latin typeface="微軟正黑體" panose="020B0604030504040204" pitchFamily="34" charset="-120"/>
                          <a:ea typeface="微軟正黑體" panose="020B0604030504040204" pitchFamily="34" charset="-120"/>
                        </a:rPr>
                        <a:t>比重</a:t>
                      </a:r>
                      <a:endParaRPr lang="zh-TW" altLang="en-US" sz="1200" b="1" i="0" u="none" strike="noStrike" dirty="0">
                        <a:solidFill>
                          <a:srgbClr val="FFFFFF"/>
                        </a:solidFill>
                        <a:effectLst/>
                        <a:latin typeface="微軟正黑體" panose="020B0604030504040204" pitchFamily="34" charset="-120"/>
                        <a:ea typeface="微軟正黑體" panose="020B0604030504040204" pitchFamily="34"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0070C0"/>
                    </a:solidFill>
                  </a:tcPr>
                </a:tc>
                <a:tc>
                  <a:txBody>
                    <a:bodyPr/>
                    <a:lstStyle/>
                    <a:p>
                      <a:pPr algn="ctr" fontAlgn="ctr"/>
                      <a:r>
                        <a:rPr lang="zh-TW" altLang="en-US" sz="1200" b="1" i="0" u="none" strike="noStrike">
                          <a:solidFill>
                            <a:srgbClr val="FFFFFF"/>
                          </a:solidFill>
                          <a:effectLst/>
                          <a:latin typeface="微軟正黑體" panose="020B0604030504040204" pitchFamily="34" charset="-120"/>
                          <a:ea typeface="微軟正黑體" panose="020B0604030504040204" pitchFamily="34" charset="-120"/>
                        </a:rPr>
                        <a:t>占比</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0070C0"/>
                    </a:solidFill>
                  </a:tcPr>
                </a:tc>
                <a:tc>
                  <a:txBody>
                    <a:bodyPr/>
                    <a:lstStyle/>
                    <a:p>
                      <a:pPr algn="ctr" fontAlgn="ctr"/>
                      <a:r>
                        <a:rPr lang="zh-TW" altLang="en-US" sz="1200" b="1" i="0" u="none" strike="noStrike" dirty="0" smtClean="0">
                          <a:solidFill>
                            <a:srgbClr val="FFFFFF"/>
                          </a:solidFill>
                          <a:effectLst/>
                          <a:latin typeface="微軟正黑體" panose="020B0604030504040204" pitchFamily="34" charset="-120"/>
                          <a:ea typeface="微軟正黑體" panose="020B0604030504040204" pitchFamily="34" charset="-120"/>
                        </a:rPr>
                        <a:t>總</a:t>
                      </a:r>
                      <a:endParaRPr lang="en-US" altLang="zh-TW" sz="1200" b="1" i="0" u="none" strike="noStrike" dirty="0" smtClean="0">
                        <a:solidFill>
                          <a:srgbClr val="FFFFFF"/>
                        </a:solidFill>
                        <a:effectLst/>
                        <a:latin typeface="微軟正黑體" panose="020B0604030504040204" pitchFamily="34" charset="-120"/>
                        <a:ea typeface="微軟正黑體" panose="020B0604030504040204" pitchFamily="34" charset="-120"/>
                      </a:endParaRPr>
                    </a:p>
                    <a:p>
                      <a:pPr algn="ctr" fontAlgn="ctr"/>
                      <a:r>
                        <a:rPr lang="zh-TW" altLang="en-US" sz="1200" b="1" i="0" u="none" strike="noStrike" dirty="0" smtClean="0">
                          <a:solidFill>
                            <a:srgbClr val="FFFFFF"/>
                          </a:solidFill>
                          <a:effectLst/>
                          <a:latin typeface="微軟正黑體" panose="020B0604030504040204" pitchFamily="34" charset="-120"/>
                          <a:ea typeface="微軟正黑體" panose="020B0604030504040204" pitchFamily="34" charset="-120"/>
                        </a:rPr>
                        <a:t>達成</a:t>
                      </a:r>
                      <a:r>
                        <a:rPr lang="zh-TW" altLang="en-US" sz="1200" b="1" i="0" u="none" strike="noStrike" dirty="0">
                          <a:solidFill>
                            <a:srgbClr val="FFFFFF"/>
                          </a:solidFill>
                          <a:effectLst/>
                          <a:latin typeface="微軟正黑體" panose="020B0604030504040204" pitchFamily="34" charset="-120"/>
                          <a:ea typeface="微軟正黑體" panose="020B0604030504040204" pitchFamily="34" charset="-120"/>
                        </a:rPr>
                        <a:t>率</a:t>
                      </a:r>
                    </a:p>
                  </a:txBody>
                  <a:tcPr marL="0" marR="0" marT="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83106">
                <a:tc row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微軟正黑體" panose="020B0604030504040204" pitchFamily="34" charset="-120"/>
                          <a:ea typeface="微軟正黑體" panose="020B0604030504040204" pitchFamily="34" charset="-120"/>
                        </a:rPr>
                        <a:t>AI</a:t>
                      </a:r>
                      <a:r>
                        <a:rPr lang="zh-TW" altLang="en-US" sz="1200" b="1" i="0" u="none" strike="noStrike" dirty="0" smtClean="0">
                          <a:solidFill>
                            <a:srgbClr val="000000"/>
                          </a:solidFill>
                          <a:effectLst/>
                          <a:latin typeface="微軟正黑體" panose="020B0604030504040204" pitchFamily="34" charset="-120"/>
                          <a:ea typeface="微軟正黑體" panose="020B0604030504040204" pitchFamily="34" charset="-120"/>
                        </a:rPr>
                        <a:t>簽名影像辨識模型</a:t>
                      </a:r>
                    </a:p>
                  </a:txBody>
                  <a:tcPr marL="0" marR="0" marT="0" marB="0" anchor="ctr">
                    <a:lnL w="1270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7FDFF"/>
                    </a:solidFill>
                  </a:tcPr>
                </a:tc>
                <a:tc>
                  <a:txBody>
                    <a:bodyPr/>
                    <a:lstStyle/>
                    <a:p>
                      <a:pPr algn="l" fontAlgn="ctr"/>
                      <a:r>
                        <a:rPr lang="zh-TW" altLang="en-US" sz="1200" b="0" i="0" u="none" strike="noStrike">
                          <a:solidFill>
                            <a:srgbClr val="000000"/>
                          </a:solidFill>
                          <a:effectLst/>
                          <a:latin typeface="微軟正黑體" panose="020B0604030504040204" pitchFamily="34" charset="-120"/>
                          <a:ea typeface="微軟正黑體" panose="020B0604030504040204" pitchFamily="34" charset="-120"/>
                        </a:rPr>
                        <a:t>需求範圍確認完成</a:t>
                      </a:r>
                    </a:p>
                  </a:txBody>
                  <a:tcPr marL="0" marR="0" marT="0" marB="0" anchor="ctr">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DFF"/>
                    </a:solidFill>
                  </a:tcP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2019/5/16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D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2019/10/30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DFF"/>
                    </a:solidFill>
                  </a:tcPr>
                </a:tc>
                <a:tc>
                  <a:txBody>
                    <a:bodyPr/>
                    <a:lstStyle/>
                    <a:p>
                      <a:pPr algn="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2019/9/30</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DFF"/>
                    </a:solidFill>
                  </a:tcPr>
                </a:tc>
                <a:tc>
                  <a:txBody>
                    <a:bodyPr/>
                    <a:lstStyle/>
                    <a:p>
                      <a:pPr algn="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122%</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DFF"/>
                    </a:solidFill>
                  </a:tcPr>
                </a:tc>
                <a:tc rowSpan="3">
                  <a:txBody>
                    <a:bodyPr/>
                    <a:lstStyle/>
                    <a:p>
                      <a:pPr algn="ctr" fontAlgn="ctr"/>
                      <a:r>
                        <a:rPr lang="en-US" altLang="zh-TW" sz="1200" b="0" i="0" u="none" strike="noStrike" dirty="0" smtClean="0">
                          <a:solidFill>
                            <a:srgbClr val="000000"/>
                          </a:solidFill>
                          <a:effectLst/>
                          <a:latin typeface="新細明體" panose="02020500000000000000" pitchFamily="18" charset="-120"/>
                          <a:ea typeface="新細明體" panose="02020500000000000000" pitchFamily="18" charset="-120"/>
                        </a:rPr>
                        <a:t>131.13%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7FDFF"/>
                    </a:solidFill>
                  </a:tcPr>
                </a:tc>
                <a:tc rowSpan="3">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7FDFF"/>
                    </a:solidFill>
                  </a:tcPr>
                </a:tc>
                <a:tc rowSpan="3">
                  <a:txBody>
                    <a:bodyPr/>
                    <a:lstStyle/>
                    <a:p>
                      <a:pPr algn="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65.56%</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7FDFF"/>
                    </a:solidFill>
                  </a:tcPr>
                </a:tc>
                <a:tc rowSpan="6">
                  <a:txBody>
                    <a:bodyPr/>
                    <a:lstStyle/>
                    <a:p>
                      <a:pPr algn="ct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132.23%</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7FDFF"/>
                    </a:solidFill>
                  </a:tcPr>
                </a:tc>
                <a:extLst>
                  <a:ext uri="{0D108BD9-81ED-4DB2-BD59-A6C34878D82A}">
                    <a16:rowId xmlns:a16="http://schemas.microsoft.com/office/drawing/2014/main" val="10012"/>
                  </a:ext>
                </a:extLst>
              </a:tr>
              <a:tr h="383106">
                <a:tc vMerge="1">
                  <a:txBody>
                    <a:bodyPr/>
                    <a:lstStyle/>
                    <a:p>
                      <a:pPr algn="ctr" fontAlgn="ctr"/>
                      <a:endPar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DFF"/>
                    </a:solid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模型建置完成</a:t>
                      </a:r>
                      <a:b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b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簽章擷取</a:t>
                      </a: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0" marR="0" marT="0" marB="0" anchor="ctr">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DFF"/>
                    </a:solidFill>
                  </a:tcP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2019/9/1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DFF"/>
                    </a:solidFill>
                  </a:tcPr>
                </a:tc>
                <a:tc>
                  <a:txBody>
                    <a:bodyPr/>
                    <a:lstStyle/>
                    <a:p>
                      <a:pPr algn="r"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2019/11/30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DFF"/>
                    </a:solidFill>
                  </a:tcPr>
                </a:tc>
                <a:tc>
                  <a:txBody>
                    <a:bodyPr/>
                    <a:lstStyle/>
                    <a:p>
                      <a:pPr algn="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2019/10/14</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DFF"/>
                    </a:solidFill>
                  </a:tcPr>
                </a:tc>
                <a:tc>
                  <a:txBody>
                    <a:bodyPr/>
                    <a:lstStyle/>
                    <a:p>
                      <a:pPr algn="r" fontAlgn="ctr"/>
                      <a:r>
                        <a:rPr lang="en-US" altLang="zh-TW" sz="1200" b="0" i="0" u="none" strike="noStrike" dirty="0" smtClean="0">
                          <a:solidFill>
                            <a:srgbClr val="000000"/>
                          </a:solidFill>
                          <a:effectLst/>
                          <a:latin typeface="微軟正黑體" panose="020B0604030504040204" pitchFamily="34" charset="-120"/>
                          <a:ea typeface="微軟正黑體" panose="020B0604030504040204" pitchFamily="34" charset="-120"/>
                        </a:rPr>
                        <a:t>131%</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DFF"/>
                    </a:solidFill>
                  </a:tcPr>
                </a:tc>
                <a:tc vMerge="1">
                  <a:txBody>
                    <a:bodyPr/>
                    <a:lstStyle/>
                    <a:p>
                      <a:endParaRPr lang="zh-TW"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DFF"/>
                    </a:solidFill>
                  </a:tcPr>
                </a:tc>
                <a:tc vMerge="1">
                  <a:txBody>
                    <a:bodyPr/>
                    <a:lstStyle/>
                    <a:p>
                      <a:endParaRPr lang="zh-TW"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DFF"/>
                    </a:solidFill>
                  </a:tcPr>
                </a:tc>
                <a:tc vMerge="1">
                  <a:txBody>
                    <a:bodyPr/>
                    <a:lstStyle/>
                    <a:p>
                      <a:endParaRPr lang="zh-TW"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DFF"/>
                    </a:solidFill>
                  </a:tcPr>
                </a:tc>
                <a:tc vMerge="1">
                  <a:txBody>
                    <a:bodyPr/>
                    <a:lstStyle/>
                    <a:p>
                      <a:endParaRPr lang="zh-TW" altLang="en-US"/>
                    </a:p>
                  </a:txBody>
                  <a:tcPr/>
                </a:tc>
                <a:extLst>
                  <a:ext uri="{0D108BD9-81ED-4DB2-BD59-A6C34878D82A}">
                    <a16:rowId xmlns:a16="http://schemas.microsoft.com/office/drawing/2014/main" val="10013"/>
                  </a:ext>
                </a:extLst>
              </a:tr>
              <a:tr h="383106">
                <a:tc vMerge="1">
                  <a:txBody>
                    <a:bodyPr/>
                    <a:lstStyle/>
                    <a:p>
                      <a:pPr algn="ctr" fontAlgn="ctr"/>
                      <a:endPar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DFF"/>
                    </a:solid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模型建置完成</a:t>
                      </a:r>
                      <a:b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b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簽章比對</a:t>
                      </a: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0" marR="0" marT="0" marB="0" anchor="ctr">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7FD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2019/10/1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7FD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2019/12/31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r" fontAlgn="ct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7FDFF"/>
                    </a:solidFill>
                  </a:tcPr>
                </a:tc>
                <a:tc>
                  <a:txBody>
                    <a:bodyPr/>
                    <a:lstStyle/>
                    <a:p>
                      <a:pPr algn="r" fontAlgn="ct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7FDFF"/>
                    </a:solidFill>
                  </a:tcPr>
                </a:tc>
                <a:tc vMerge="1">
                  <a:txBody>
                    <a:bodyPr/>
                    <a:lstStyle/>
                    <a:p>
                      <a:endParaRPr lang="zh-TW"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DFF"/>
                    </a:solidFill>
                  </a:tcPr>
                </a:tc>
                <a:tc vMerge="1">
                  <a:txBody>
                    <a:bodyPr/>
                    <a:lstStyle/>
                    <a:p>
                      <a:endParaRPr lang="zh-TW"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DFF"/>
                    </a:solidFill>
                  </a:tcPr>
                </a:tc>
                <a:tc vMerge="1">
                  <a:txBody>
                    <a:bodyPr/>
                    <a:lstStyle/>
                    <a:p>
                      <a:endParaRPr lang="zh-TW"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DFF"/>
                    </a:solidFill>
                  </a:tcPr>
                </a:tc>
                <a:tc vMerge="1">
                  <a:txBody>
                    <a:bodyPr/>
                    <a:lstStyle/>
                    <a:p>
                      <a:endParaRPr lang="zh-TW" altLang="en-US"/>
                    </a:p>
                  </a:txBody>
                  <a:tcPr/>
                </a:tc>
                <a:extLst>
                  <a:ext uri="{0D108BD9-81ED-4DB2-BD59-A6C34878D82A}">
                    <a16:rowId xmlns:a16="http://schemas.microsoft.com/office/drawing/2014/main" val="10014"/>
                  </a:ext>
                </a:extLst>
              </a:tr>
              <a:tr h="383106">
                <a:tc rowSpan="3">
                  <a:txBody>
                    <a:bodyPr/>
                    <a:lstStyle/>
                    <a:p>
                      <a:pPr algn="ctr" fontAlgn="ctr"/>
                      <a:r>
                        <a:rPr lang="en-US" altLang="zh-TW" sz="1200" b="1" i="0" u="none" strike="noStrike" dirty="0" err="1" smtClean="0">
                          <a:solidFill>
                            <a:srgbClr val="000000"/>
                          </a:solidFill>
                          <a:effectLst/>
                          <a:latin typeface="微軟正黑體" panose="020B0604030504040204" pitchFamily="34" charset="-120"/>
                          <a:ea typeface="微軟正黑體" panose="020B0604030504040204" pitchFamily="34" charset="-120"/>
                        </a:rPr>
                        <a:t>Blockchain</a:t>
                      </a:r>
                      <a:r>
                        <a:rPr lang="zh-TW" altLang="en-US" sz="1200" b="1" i="0" u="none" strike="noStrike" dirty="0" smtClean="0">
                          <a:solidFill>
                            <a:srgbClr val="000000"/>
                          </a:solidFill>
                          <a:effectLst/>
                          <a:latin typeface="微軟正黑體" panose="020B0604030504040204" pitchFamily="34" charset="-120"/>
                          <a:ea typeface="微軟正黑體" panose="020B0604030504040204" pitchFamily="34" charset="-120"/>
                        </a:rPr>
                        <a:t>理賠醫療資訊傳輸平台</a:t>
                      </a:r>
                      <a:endPar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7FDFF"/>
                    </a:solid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完成系統流程整合測試及作業流程驗證</a:t>
                      </a:r>
                    </a:p>
                  </a:txBody>
                  <a:tcPr marL="0" marR="0" marT="0" marB="0" anchor="ctr">
                    <a:lnR w="635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D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2019/4/1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DFF"/>
                    </a:solidFill>
                  </a:tcPr>
                </a:tc>
                <a:tc>
                  <a:txBody>
                    <a:bodyPr/>
                    <a:lstStyle/>
                    <a:p>
                      <a:pPr marL="0" algn="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2019/5/31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D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2019/5/31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D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DFF"/>
                    </a:solidFill>
                  </a:tcPr>
                </a:tc>
                <a:tc rowSpan="3">
                  <a:txBody>
                    <a:bodyPr/>
                    <a:lstStyle/>
                    <a:p>
                      <a:pPr algn="ctr" fontAlgn="ctr"/>
                      <a:r>
                        <a:rPr lang="en-US" altLang="zh-TW" sz="1200" b="0" i="0" u="none" strike="noStrike" kern="1200" dirty="0" smtClean="0">
                          <a:solidFill>
                            <a:srgbClr val="000000"/>
                          </a:solidFill>
                          <a:effectLst/>
                          <a:latin typeface="微軟正黑體" panose="020B0604030504040204" pitchFamily="34" charset="-120"/>
                          <a:ea typeface="微軟正黑體" panose="020B0604030504040204" pitchFamily="34" charset="-120"/>
                          <a:cs typeface="+mn-cs"/>
                        </a:rPr>
                        <a:t>133.33%</a:t>
                      </a:r>
                      <a:endPar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7FDFF"/>
                    </a:solidFill>
                  </a:tcPr>
                </a:tc>
                <a:tc rowSpan="3">
                  <a:txBody>
                    <a:bodyPr/>
                    <a:lstStyle/>
                    <a:p>
                      <a:pPr algn="r" fontAlgn="ctr"/>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7FDFF"/>
                    </a:solidFill>
                  </a:tcPr>
                </a:tc>
                <a:tc rowSpan="3">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66.67%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7FDFF"/>
                    </a:solidFill>
                  </a:tcPr>
                </a:tc>
                <a:tc vMerge="1">
                  <a:txBody>
                    <a:bodyPr/>
                    <a:lstStyle/>
                    <a:p>
                      <a:pPr algn="ctr" fontAlgn="ct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6F3"/>
                    </a:solidFill>
                  </a:tcPr>
                </a:tc>
                <a:extLst>
                  <a:ext uri="{0D108BD9-81ED-4DB2-BD59-A6C34878D82A}">
                    <a16:rowId xmlns:a16="http://schemas.microsoft.com/office/drawing/2014/main" val="10015"/>
                  </a:ext>
                </a:extLst>
              </a:tr>
              <a:tr h="383106">
                <a:tc vMerge="1">
                  <a:txBody>
                    <a:bodyPr/>
                    <a:lstStyle/>
                    <a:p>
                      <a:pPr algn="ctr" fontAlgn="ctr"/>
                      <a:endPar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solidFill>
                      <a:srgbClr val="FFF6F3"/>
                    </a:solid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完成對帳機制建立及服務流程驗證</a:t>
                      </a:r>
                    </a:p>
                  </a:txBody>
                  <a:tcPr marL="0" marR="0" marT="0"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D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2019/6/1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DFF"/>
                    </a:solidFill>
                  </a:tcPr>
                </a:tc>
                <a:tc>
                  <a:txBody>
                    <a:bodyPr/>
                    <a:lstStyle/>
                    <a:p>
                      <a:pPr marL="0" algn="r" defTabSz="914400" rtl="0" eaLnBrk="1" fontAlgn="ctr" latinLnBrk="0" hangingPunct="1"/>
                      <a:r>
                        <a:rPr lang="en-US" altLang="zh-TW" sz="1200" b="0" i="0" u="none" strike="noStrike" kern="1200" dirty="0">
                          <a:solidFill>
                            <a:srgbClr val="000000"/>
                          </a:solidFill>
                          <a:effectLst/>
                          <a:latin typeface="微軟正黑體" panose="020B0604030504040204" pitchFamily="34" charset="-120"/>
                          <a:ea typeface="微軟正黑體" panose="020B0604030504040204" pitchFamily="34" charset="-120"/>
                          <a:cs typeface="+mn-cs"/>
                        </a:rPr>
                        <a:t>2019/7/15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D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2019/7/12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D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DFF"/>
                    </a:solidFill>
                  </a:tcPr>
                </a:tc>
                <a:tc vMerge="1">
                  <a:txBody>
                    <a:bodyPr/>
                    <a:lstStyle/>
                    <a:p>
                      <a:endParaRPr lang="zh-TW"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6F3"/>
                    </a:solidFill>
                  </a:tcPr>
                </a:tc>
                <a:tc vMerge="1">
                  <a:txBody>
                    <a:bodyPr/>
                    <a:lstStyle/>
                    <a:p>
                      <a:endParaRPr lang="zh-TW"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6F3"/>
                    </a:solidFill>
                  </a:tcPr>
                </a:tc>
                <a:tc vMerge="1">
                  <a:txBody>
                    <a:bodyPr/>
                    <a:lstStyle/>
                    <a:p>
                      <a:endParaRPr lang="zh-TW"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6F3"/>
                    </a:solidFill>
                  </a:tcPr>
                </a:tc>
                <a:tc vMerge="1">
                  <a:txBody>
                    <a:bodyPr/>
                    <a:lstStyle/>
                    <a:p>
                      <a:pPr algn="ctr" fontAlgn="ct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6F3"/>
                    </a:solidFill>
                  </a:tcPr>
                </a:tc>
                <a:extLst>
                  <a:ext uri="{0D108BD9-81ED-4DB2-BD59-A6C34878D82A}">
                    <a16:rowId xmlns:a16="http://schemas.microsoft.com/office/drawing/2014/main" val="10016"/>
                  </a:ext>
                </a:extLst>
              </a:tr>
              <a:tr h="236087">
                <a:tc vMerge="1">
                  <a:txBody>
                    <a:bodyPr/>
                    <a:lstStyle/>
                    <a:p>
                      <a:pPr algn="ctr" fontAlgn="ctr"/>
                      <a:endPar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solidFill>
                      <a:srgbClr val="FFF6F3"/>
                    </a:solidFill>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完成系統上架</a:t>
                      </a:r>
                    </a:p>
                  </a:txBody>
                  <a:tcPr marL="0" marR="0" marT="0"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7FD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2019/7/15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7FD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2019/8/15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7FD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2019/7/12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7FDFF"/>
                    </a:solidFill>
                  </a:tcPr>
                </a:tc>
                <a:tc>
                  <a:txBody>
                    <a:bodyPr/>
                    <a:lstStyle/>
                    <a:p>
                      <a:pPr algn="r"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7FDFF"/>
                    </a:solidFill>
                  </a:tcPr>
                </a:tc>
                <a:tc vMerge="1">
                  <a:txBody>
                    <a:bodyPr/>
                    <a:lstStyle/>
                    <a:p>
                      <a:endParaRPr lang="zh-TW"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6F3"/>
                    </a:solidFill>
                  </a:tcPr>
                </a:tc>
                <a:tc vMerge="1">
                  <a:txBody>
                    <a:bodyPr/>
                    <a:lstStyle/>
                    <a:p>
                      <a:endParaRPr lang="zh-TW"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6F3"/>
                    </a:solidFill>
                  </a:tcPr>
                </a:tc>
                <a:tc vMerge="1">
                  <a:txBody>
                    <a:bodyPr/>
                    <a:lstStyle/>
                    <a:p>
                      <a:endParaRPr lang="zh-TW"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6F3"/>
                    </a:solidFill>
                  </a:tcPr>
                </a:tc>
                <a:tc vMerge="1">
                  <a:txBody>
                    <a:bodyPr/>
                    <a:lstStyle/>
                    <a:p>
                      <a:pPr algn="ctr" fontAlgn="ct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6F3"/>
                    </a:solidFill>
                  </a:tcPr>
                </a:tc>
                <a:extLst>
                  <a:ext uri="{0D108BD9-81ED-4DB2-BD59-A6C34878D82A}">
                    <a16:rowId xmlns:a16="http://schemas.microsoft.com/office/drawing/2014/main" val="10017"/>
                  </a:ext>
                </a:extLst>
              </a:tr>
            </a:tbl>
          </a:graphicData>
        </a:graphic>
      </p:graphicFrame>
      <p:sp>
        <p:nvSpPr>
          <p:cNvPr id="9" name="標題 1"/>
          <p:cNvSpPr>
            <a:spLocks noGrp="1"/>
          </p:cNvSpPr>
          <p:nvPr>
            <p:ph type="title"/>
          </p:nvPr>
        </p:nvSpPr>
        <p:spPr>
          <a:xfrm>
            <a:off x="2051720" y="117426"/>
            <a:ext cx="6768752" cy="537964"/>
          </a:xfrm>
        </p:spPr>
        <p:txBody>
          <a:bodyPr/>
          <a:lstStyle/>
          <a:p>
            <a:pPr fontAlgn="ctr"/>
            <a:r>
              <a:rPr lang="zh-TW" altLang="en-US" dirty="0" smtClean="0">
                <a:solidFill>
                  <a:schemeClr val="tx1"/>
                </a:solidFill>
              </a:rPr>
              <a:t>創新提</a:t>
            </a:r>
            <a:r>
              <a:rPr lang="zh-TW" altLang="en-US" dirty="0">
                <a:solidFill>
                  <a:schemeClr val="tx1"/>
                </a:solidFill>
              </a:rPr>
              <a:t>案</a:t>
            </a:r>
            <a:r>
              <a:rPr lang="en-US" altLang="zh-TW" dirty="0" smtClean="0">
                <a:solidFill>
                  <a:schemeClr val="tx1"/>
                </a:solidFill>
              </a:rPr>
              <a:t>-</a:t>
            </a:r>
            <a:r>
              <a:rPr lang="zh-TW" altLang="en-US" dirty="0" smtClean="0">
                <a:solidFill>
                  <a:srgbClr val="000000"/>
                </a:solidFill>
              </a:rPr>
              <a:t>里程碑</a:t>
            </a:r>
            <a:r>
              <a:rPr lang="zh-TW" altLang="en-US" dirty="0">
                <a:solidFill>
                  <a:srgbClr val="000000"/>
                </a:solidFill>
              </a:rPr>
              <a:t>完成率</a:t>
            </a:r>
          </a:p>
        </p:txBody>
      </p:sp>
      <p:graphicFrame>
        <p:nvGraphicFramePr>
          <p:cNvPr id="10" name="Group 87"/>
          <p:cNvGraphicFramePr>
            <a:graphicFrameLocks noGrp="1"/>
          </p:cNvGraphicFramePr>
          <p:nvPr>
            <p:extLst>
              <p:ext uri="{D42A27DB-BD31-4B8C-83A1-F6EECF244321}">
                <p14:modId xmlns:p14="http://schemas.microsoft.com/office/powerpoint/2010/main" val="3541347719"/>
              </p:ext>
            </p:extLst>
          </p:nvPr>
        </p:nvGraphicFramePr>
        <p:xfrm>
          <a:off x="107515" y="765498"/>
          <a:ext cx="8928995" cy="1629801"/>
        </p:xfrm>
        <a:graphic>
          <a:graphicData uri="http://schemas.openxmlformats.org/drawingml/2006/table">
            <a:tbl>
              <a:tblPr/>
              <a:tblGrid>
                <a:gridCol w="2645627">
                  <a:extLst>
                    <a:ext uri="{9D8B030D-6E8A-4147-A177-3AD203B41FA5}">
                      <a16:colId xmlns:a16="http://schemas.microsoft.com/office/drawing/2014/main" val="20002"/>
                    </a:ext>
                  </a:extLst>
                </a:gridCol>
                <a:gridCol w="1047228">
                  <a:extLst>
                    <a:ext uri="{9D8B030D-6E8A-4147-A177-3AD203B41FA5}">
                      <a16:colId xmlns:a16="http://schemas.microsoft.com/office/drawing/2014/main" val="20003"/>
                    </a:ext>
                  </a:extLst>
                </a:gridCol>
                <a:gridCol w="1047228">
                  <a:extLst>
                    <a:ext uri="{9D8B030D-6E8A-4147-A177-3AD203B41FA5}">
                      <a16:colId xmlns:a16="http://schemas.microsoft.com/office/drawing/2014/main" val="20004"/>
                    </a:ext>
                  </a:extLst>
                </a:gridCol>
                <a:gridCol w="1047228">
                  <a:extLst>
                    <a:ext uri="{9D8B030D-6E8A-4147-A177-3AD203B41FA5}">
                      <a16:colId xmlns:a16="http://schemas.microsoft.com/office/drawing/2014/main" val="20005"/>
                    </a:ext>
                  </a:extLst>
                </a:gridCol>
                <a:gridCol w="1047228">
                  <a:extLst>
                    <a:ext uri="{9D8B030D-6E8A-4147-A177-3AD203B41FA5}">
                      <a16:colId xmlns:a16="http://schemas.microsoft.com/office/drawing/2014/main" val="20006"/>
                    </a:ext>
                  </a:extLst>
                </a:gridCol>
                <a:gridCol w="1047228">
                  <a:extLst>
                    <a:ext uri="{9D8B030D-6E8A-4147-A177-3AD203B41FA5}">
                      <a16:colId xmlns:a16="http://schemas.microsoft.com/office/drawing/2014/main" val="20007"/>
                    </a:ext>
                  </a:extLst>
                </a:gridCol>
                <a:gridCol w="1047228">
                  <a:extLst>
                    <a:ext uri="{9D8B030D-6E8A-4147-A177-3AD203B41FA5}">
                      <a16:colId xmlns:a16="http://schemas.microsoft.com/office/drawing/2014/main" val="20008"/>
                    </a:ext>
                  </a:extLst>
                </a:gridCol>
              </a:tblGrid>
              <a:tr h="419244">
                <a:tc rowSpan="2">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關鍵績效指標</a:t>
                      </a:r>
                    </a:p>
                  </a:txBody>
                  <a:tcPr marL="91442" marR="91442" marT="45712" marB="45712"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107</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年</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1-11</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月</a:t>
                      </a:r>
                    </a:p>
                  </a:txBody>
                  <a:tcPr marL="91442" marR="91442" marT="45712" marB="457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4">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108</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年</a:t>
                      </a: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1-11</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月</a:t>
                      </a:r>
                    </a:p>
                  </a:txBody>
                  <a:tcPr marL="91442" marR="91442"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tc>
                <a:tc hMerge="1">
                  <a:txBody>
                    <a:bodyPr/>
                    <a:lstStyle/>
                    <a:p>
                      <a:endParaRPr lang="zh-TW" altLang="en-US"/>
                    </a:p>
                  </a:txBody>
                  <a:tcPr/>
                </a:tc>
                <a:tc hMerge="1">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endParaRPr>
                    </a:p>
                  </a:txBody>
                  <a:tcPr marL="91442" marR="91442" marT="45719" marB="4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108</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年度</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責任額</a:t>
                      </a:r>
                    </a:p>
                  </a:txBody>
                  <a:tcPr marL="91442" marR="91442" marT="45712" marB="457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4557">
                <a:tc vMerge="1">
                  <a:txBody>
                    <a:bodyPr/>
                    <a:lstStyle/>
                    <a:p>
                      <a:endParaRPr lang="zh-TW" altLang="en-US"/>
                    </a:p>
                  </a:txBody>
                  <a:tcPr/>
                </a:tc>
                <a:tc vMerge="1">
                  <a:txBody>
                    <a:bodyPr/>
                    <a:lstStyle/>
                    <a:p>
                      <a:endParaRPr lang="zh-TW" altLang="en-US"/>
                    </a:p>
                  </a:txBody>
                  <a:tcPr/>
                </a:tc>
                <a:tc>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實際值</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a:t>
                      </a:r>
                    </a:p>
                  </a:txBody>
                  <a:tcPr marL="91442" marR="91442"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責任額</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(2)</a:t>
                      </a:r>
                    </a:p>
                  </a:txBody>
                  <a:tcPr marL="91442" marR="91442"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達成率</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(1)/(2)</a:t>
                      </a:r>
                    </a:p>
                  </a:txBody>
                  <a:tcPr marL="91442" marR="91442"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綜合</a:t>
                      </a:r>
                      <a:endParaRPr kumimoji="1" lang="en-US" altLang="zh-TW" sz="1600" b="1" i="0" u="none" strike="noStrike" cap="none" normalizeH="0" baseline="0" dirty="0" smtClean="0">
                        <a:ln>
                          <a:noFill/>
                        </a:ln>
                        <a:solidFill>
                          <a:schemeClr val="tx1"/>
                        </a:solidFill>
                        <a:effectLst/>
                        <a:latin typeface="微軟正黑體" pitchFamily="34" charset="-12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達成率</a:t>
                      </a:r>
                    </a:p>
                  </a:txBody>
                  <a:tcPr marL="91442" marR="91442"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extLst>
                  <a:ext uri="{0D108BD9-81ED-4DB2-BD59-A6C34878D82A}">
                    <a16:rowId xmlns:a16="http://schemas.microsoft.com/office/drawing/2014/main" val="10001"/>
                  </a:ext>
                </a:extLst>
              </a:tr>
              <a:tr h="360000">
                <a:tc>
                  <a:txBody>
                    <a:bodyPr/>
                    <a:lstStyle/>
                    <a:p>
                      <a:pPr algn="l" rtl="0" fontAlgn="ct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創新提案里程碑完成率</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3"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a:solidFill>
                            <a:srgbClr val="000000"/>
                          </a:solidFill>
                          <a:effectLst/>
                          <a:latin typeface="微軟正黑體" panose="020B0604030504040204" pitchFamily="34" charset="-120"/>
                          <a:ea typeface="微軟正黑體" panose="020B0604030504040204" pitchFamily="34" charset="-120"/>
                        </a:rPr>
                        <a:t>132.23%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100%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gridSpan="2">
                  <a:txBody>
                    <a:bodyPr/>
                    <a:lstStyle/>
                    <a:p>
                      <a:pPr algn="ctr" rtl="0" fontAlgn="ctr"/>
                      <a:r>
                        <a:rPr lang="en-US" altLang="zh-TW" sz="1600" b="1" i="0" u="none" strike="noStrike" dirty="0">
                          <a:solidFill>
                            <a:srgbClr val="000000"/>
                          </a:solidFill>
                          <a:effectLst/>
                          <a:latin typeface="微軟正黑體" panose="020B0604030504040204" pitchFamily="34" charset="-120"/>
                          <a:ea typeface="微軟正黑體" panose="020B0604030504040204" pitchFamily="34" charset="-120"/>
                        </a:rPr>
                        <a:t>132.2%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100%</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16000">
                <a:tc>
                  <a:txBody>
                    <a:bodyPr/>
                    <a:lstStyle/>
                    <a:p>
                      <a:pPr algn="l"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比重</a:t>
                      </a: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:100%)</a:t>
                      </a:r>
                    </a:p>
                  </a:txBody>
                  <a:tcPr marL="9525" marR="9525" marT="9523"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v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v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2699550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Text Box 6"/>
          <p:cNvSpPr txBox="1">
            <a:spLocks noChangeArrowheads="1"/>
          </p:cNvSpPr>
          <p:nvPr/>
        </p:nvSpPr>
        <p:spPr bwMode="auto">
          <a:xfrm>
            <a:off x="1547825" y="3143654"/>
            <a:ext cx="60483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u="sng">
                <a:solidFill>
                  <a:schemeClr val="tx1"/>
                </a:solidFill>
                <a:latin typeface="Times New Roman" pitchFamily="18" charset="0"/>
                <a:ea typeface="PMingLiU" pitchFamily="18" charset="-120"/>
              </a:defRPr>
            </a:lvl1pPr>
            <a:lvl2pPr marL="742950" indent="-285750" eaLnBrk="0" hangingPunct="0">
              <a:defRPr kumimoji="1" sz="2400" u="sng">
                <a:solidFill>
                  <a:schemeClr val="tx1"/>
                </a:solidFill>
                <a:latin typeface="Times New Roman" pitchFamily="18" charset="0"/>
                <a:ea typeface="PMingLiU" pitchFamily="18" charset="-120"/>
              </a:defRPr>
            </a:lvl2pPr>
            <a:lvl3pPr marL="1143000" indent="-228600" eaLnBrk="0" hangingPunct="0">
              <a:defRPr kumimoji="1" sz="2400" u="sng">
                <a:solidFill>
                  <a:schemeClr val="tx1"/>
                </a:solidFill>
                <a:latin typeface="Times New Roman" pitchFamily="18" charset="0"/>
                <a:ea typeface="PMingLiU" pitchFamily="18" charset="-120"/>
              </a:defRPr>
            </a:lvl3pPr>
            <a:lvl4pPr marL="1600200" indent="-228600" eaLnBrk="0" hangingPunct="0">
              <a:defRPr kumimoji="1" sz="2400" u="sng">
                <a:solidFill>
                  <a:schemeClr val="tx1"/>
                </a:solidFill>
                <a:latin typeface="Times New Roman" pitchFamily="18" charset="0"/>
                <a:ea typeface="PMingLiU" pitchFamily="18" charset="-120"/>
              </a:defRPr>
            </a:lvl4pPr>
            <a:lvl5pPr marL="2057400" indent="-228600" eaLnBrk="0" hangingPunct="0">
              <a:defRPr kumimoji="1" sz="2400" u="sng">
                <a:solidFill>
                  <a:schemeClr val="tx1"/>
                </a:solidFill>
                <a:latin typeface="Times New Roman" pitchFamily="18" charset="0"/>
                <a:ea typeface="PMingLiU" pitchFamily="18"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PMingLiU" pitchFamily="18"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PMingLiU" pitchFamily="18"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PMingLiU" pitchFamily="18"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PMingLiU" pitchFamily="18" charset="-120"/>
              </a:defRPr>
            </a:lvl9pPr>
          </a:lstStyle>
          <a:p>
            <a:pPr algn="ctr" eaLnBrk="1" hangingPunct="1">
              <a:spcBef>
                <a:spcPct val="30000"/>
              </a:spcBef>
              <a:defRPr/>
            </a:pPr>
            <a:r>
              <a:rPr lang="zh-TW" altLang="en-US" sz="4800" u="none" dirty="0" smtClean="0">
                <a:solidFill>
                  <a:prstClr val="black">
                    <a:lumMod val="50000"/>
                    <a:lumOff val="50000"/>
                  </a:prstClr>
                </a:solidFill>
                <a:latin typeface="微軟正黑體" pitchFamily="34" charset="-120"/>
                <a:ea typeface="微軟正黑體" pitchFamily="34" charset="-120"/>
              </a:rPr>
              <a:t>報告完畢，謝謝指教</a:t>
            </a:r>
          </a:p>
        </p:txBody>
      </p:sp>
      <p:sp>
        <p:nvSpPr>
          <p:cNvPr id="2" name="頁尾版面配置區 1"/>
          <p:cNvSpPr>
            <a:spLocks noGrp="1"/>
          </p:cNvSpPr>
          <p:nvPr>
            <p:ph type="ftr" sz="quarter" idx="10"/>
          </p:nvPr>
        </p:nvSpPr>
        <p:spPr/>
        <p:txBody>
          <a:bodyPr/>
          <a:lstStyle/>
          <a:p>
            <a:pPr>
              <a:defRPr/>
            </a:pPr>
            <a:r>
              <a:rPr lang="zh-TW" altLang="en-US" smtClean="0">
                <a:solidFill>
                  <a:prstClr val="black"/>
                </a:solidFill>
              </a:rPr>
              <a:t>機密等級：密            日期：</a:t>
            </a:r>
            <a:r>
              <a:rPr lang="en-US" altLang="zh-TW" smtClean="0">
                <a:solidFill>
                  <a:prstClr val="black"/>
                </a:solidFill>
              </a:rPr>
              <a:t>2019/12/18</a:t>
            </a:r>
            <a:endParaRPr lang="zh-TW" altLang="en-US">
              <a:solidFill>
                <a:prstClr val="black"/>
              </a:solidFill>
            </a:endParaRPr>
          </a:p>
        </p:txBody>
      </p:sp>
    </p:spTree>
    <p:extLst>
      <p:ext uri="{BB962C8B-B14F-4D97-AF65-F5344CB8AC3E}">
        <p14:creationId xmlns:p14="http://schemas.microsoft.com/office/powerpoint/2010/main" val="2405561411"/>
      </p:ext>
    </p:extLst>
  </p:cSld>
  <p:clrMapOvr>
    <a:masterClrMapping/>
  </p:clrMapOvr>
  <p:transition>
    <p:fade thruBlk="1"/>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圓角矩形 5"/>
          <p:cNvSpPr/>
          <p:nvPr/>
        </p:nvSpPr>
        <p:spPr>
          <a:xfrm>
            <a:off x="3276600" y="188913"/>
            <a:ext cx="5219700" cy="596900"/>
          </a:xfrm>
          <a:prstGeom prst="roundRect">
            <a:avLst>
              <a:gd name="adj" fmla="val 50000"/>
            </a:avLst>
          </a:prstGeom>
          <a:solidFill>
            <a:srgbClr val="5B9BD5">
              <a:lumMod val="50000"/>
            </a:srgbClr>
          </a:solidFill>
          <a:ln w="25400" cap="flat" cmpd="sng" algn="ctr">
            <a:noFill/>
            <a:prstDash val="solid"/>
          </a:ln>
          <a:effectLst/>
        </p:spPr>
        <p:txBody>
          <a:bodyPr anchor="ctr"/>
          <a:lstStyle/>
          <a:p>
            <a:pPr algn="ctr" fontAlgn="auto">
              <a:spcBef>
                <a:spcPts val="0"/>
              </a:spcBef>
              <a:spcAft>
                <a:spcPts val="0"/>
              </a:spcAft>
              <a:defRPr/>
            </a:pPr>
            <a:r>
              <a:rPr kumimoji="0" lang="zh-TW" altLang="en-US" sz="3200" b="1" u="none" kern="0" dirty="0">
                <a:solidFill>
                  <a:prstClr val="white"/>
                </a:solidFill>
                <a:latin typeface="微軟正黑體" panose="020B0604030504040204" pitchFamily="34" charset="-120"/>
                <a:ea typeface="微軟正黑體" panose="020B0604030504040204" pitchFamily="34" charset="-120"/>
              </a:rPr>
              <a:t>整體幹部會議</a:t>
            </a:r>
            <a:r>
              <a:rPr kumimoji="0" lang="en-US" altLang="zh-TW" sz="3200" b="1" u="none" kern="0" dirty="0">
                <a:solidFill>
                  <a:prstClr val="white"/>
                </a:solidFill>
                <a:latin typeface="微軟正黑體" panose="020B0604030504040204" pitchFamily="34" charset="-120"/>
                <a:ea typeface="微軟正黑體" panose="020B0604030504040204" pitchFamily="34" charset="-120"/>
              </a:rPr>
              <a:t>-</a:t>
            </a:r>
            <a:r>
              <a:rPr kumimoji="0" lang="zh-TW" altLang="en-US" sz="3200" b="1" u="none" kern="0" dirty="0">
                <a:solidFill>
                  <a:prstClr val="white"/>
                </a:solidFill>
                <a:latin typeface="微軟正黑體" panose="020B0604030504040204" pitchFamily="34" charset="-120"/>
                <a:ea typeface="微軟正黑體" panose="020B0604030504040204" pitchFamily="34" charset="-120"/>
              </a:rPr>
              <a:t>主席輪值表</a:t>
            </a:r>
          </a:p>
        </p:txBody>
      </p:sp>
      <p:graphicFrame>
        <p:nvGraphicFramePr>
          <p:cNvPr id="5" name="表格 4"/>
          <p:cNvGraphicFramePr>
            <a:graphicFrameLocks noGrp="1"/>
          </p:cNvGraphicFramePr>
          <p:nvPr/>
        </p:nvGraphicFramePr>
        <p:xfrm>
          <a:off x="1476375" y="1054649"/>
          <a:ext cx="6096000" cy="3109177"/>
        </p:xfrm>
        <a:graphic>
          <a:graphicData uri="http://schemas.openxmlformats.org/drawingml/2006/table">
            <a:tbl>
              <a:tblPr firstRow="1" bandRow="1"/>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457222">
                <a:tc>
                  <a:txBody>
                    <a:bodyPr/>
                    <a:lstStyle>
                      <a:lvl1pPr marL="0" algn="l" defTabSz="914400" rtl="0" eaLnBrk="1" latinLnBrk="0" hangingPunct="1">
                        <a:defRPr sz="1800" b="1" kern="1200">
                          <a:solidFill>
                            <a:schemeClr val="lt1"/>
                          </a:solidFill>
                          <a:latin typeface="Times New Roman"/>
                          <a:ea typeface="新細明體"/>
                          <a:cs typeface=""/>
                        </a:defRPr>
                      </a:lvl1pPr>
                      <a:lvl2pPr marL="457200" algn="l" defTabSz="914400" rtl="0" eaLnBrk="1" latinLnBrk="0" hangingPunct="1">
                        <a:defRPr sz="1800" b="1" kern="1200">
                          <a:solidFill>
                            <a:schemeClr val="lt1"/>
                          </a:solidFill>
                          <a:latin typeface="Times New Roman"/>
                          <a:ea typeface="新細明體"/>
                          <a:cs typeface=""/>
                        </a:defRPr>
                      </a:lvl2pPr>
                      <a:lvl3pPr marL="914400" algn="l" defTabSz="914400" rtl="0" eaLnBrk="1" latinLnBrk="0" hangingPunct="1">
                        <a:defRPr sz="1800" b="1" kern="1200">
                          <a:solidFill>
                            <a:schemeClr val="lt1"/>
                          </a:solidFill>
                          <a:latin typeface="Times New Roman"/>
                          <a:ea typeface="新細明體"/>
                          <a:cs typeface=""/>
                        </a:defRPr>
                      </a:lvl3pPr>
                      <a:lvl4pPr marL="1371600" algn="l" defTabSz="914400" rtl="0" eaLnBrk="1" latinLnBrk="0" hangingPunct="1">
                        <a:defRPr sz="1800" b="1" kern="1200">
                          <a:solidFill>
                            <a:schemeClr val="lt1"/>
                          </a:solidFill>
                          <a:latin typeface="Times New Roman"/>
                          <a:ea typeface="新細明體"/>
                          <a:cs typeface=""/>
                        </a:defRPr>
                      </a:lvl4pPr>
                      <a:lvl5pPr marL="1828800" algn="l" defTabSz="914400" rtl="0" eaLnBrk="1" latinLnBrk="0" hangingPunct="1">
                        <a:defRPr sz="1800" b="1" kern="1200">
                          <a:solidFill>
                            <a:schemeClr val="lt1"/>
                          </a:solidFill>
                          <a:latin typeface="Times New Roman"/>
                          <a:ea typeface="新細明體"/>
                          <a:cs typeface=""/>
                        </a:defRPr>
                      </a:lvl5pPr>
                      <a:lvl6pPr marL="2286000" algn="l" defTabSz="914400" rtl="0" eaLnBrk="1" latinLnBrk="0" hangingPunct="1">
                        <a:defRPr sz="1800" b="1" kern="1200">
                          <a:solidFill>
                            <a:schemeClr val="lt1"/>
                          </a:solidFill>
                          <a:latin typeface="Times New Roman"/>
                          <a:ea typeface="新細明體"/>
                          <a:cs typeface=""/>
                        </a:defRPr>
                      </a:lvl6pPr>
                      <a:lvl7pPr marL="2743200" algn="l" defTabSz="914400" rtl="0" eaLnBrk="1" latinLnBrk="0" hangingPunct="1">
                        <a:defRPr sz="1800" b="1" kern="1200">
                          <a:solidFill>
                            <a:schemeClr val="lt1"/>
                          </a:solidFill>
                          <a:latin typeface="Times New Roman"/>
                          <a:ea typeface="新細明體"/>
                          <a:cs typeface=""/>
                        </a:defRPr>
                      </a:lvl7pPr>
                      <a:lvl8pPr marL="3200400" algn="l" defTabSz="914400" rtl="0" eaLnBrk="1" latinLnBrk="0" hangingPunct="1">
                        <a:defRPr sz="1800" b="1" kern="1200">
                          <a:solidFill>
                            <a:schemeClr val="lt1"/>
                          </a:solidFill>
                          <a:latin typeface="Times New Roman"/>
                          <a:ea typeface="新細明體"/>
                          <a:cs typeface=""/>
                        </a:defRPr>
                      </a:lvl8pPr>
                      <a:lvl9pPr marL="3657600" algn="l" defTabSz="914400" rtl="0" eaLnBrk="1" latinLnBrk="0" hangingPunct="1">
                        <a:defRPr sz="1800" b="1" kern="1200">
                          <a:solidFill>
                            <a:schemeClr val="lt1"/>
                          </a:solidFill>
                          <a:latin typeface="Times New Roman"/>
                          <a:ea typeface="新細明體"/>
                          <a:cs typeface=""/>
                        </a:defRPr>
                      </a:lvl9pPr>
                    </a:lstStyle>
                    <a:p>
                      <a:pPr algn="ctr"/>
                      <a:r>
                        <a:rPr lang="zh-TW" altLang="en-US" sz="2400" dirty="0" smtClean="0">
                          <a:latin typeface="微軟正黑體" panose="020B0604030504040204" pitchFamily="34" charset="-120"/>
                          <a:ea typeface="微軟正黑體" panose="020B0604030504040204" pitchFamily="34" charset="-120"/>
                        </a:rPr>
                        <a:t>月份</a:t>
                      </a:r>
                      <a:endParaRPr lang="zh-TW" altLang="en-US" sz="2400" dirty="0">
                        <a:latin typeface="微軟正黑體" panose="020B0604030504040204" pitchFamily="34" charset="-120"/>
                        <a:ea typeface="微軟正黑體" panose="020B0604030504040204" pitchFamily="34" charset="-120"/>
                      </a:endParaRPr>
                    </a:p>
                  </a:txBody>
                  <a:tcPr marT="45689" marB="45689">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Times New Roman"/>
                          <a:ea typeface="新細明體"/>
                          <a:cs typeface=""/>
                        </a:defRPr>
                      </a:lvl1pPr>
                      <a:lvl2pPr marL="457200" algn="l" defTabSz="914400" rtl="0" eaLnBrk="1" latinLnBrk="0" hangingPunct="1">
                        <a:defRPr sz="1800" b="1" kern="1200">
                          <a:solidFill>
                            <a:schemeClr val="lt1"/>
                          </a:solidFill>
                          <a:latin typeface="Times New Roman"/>
                          <a:ea typeface="新細明體"/>
                          <a:cs typeface=""/>
                        </a:defRPr>
                      </a:lvl2pPr>
                      <a:lvl3pPr marL="914400" algn="l" defTabSz="914400" rtl="0" eaLnBrk="1" latinLnBrk="0" hangingPunct="1">
                        <a:defRPr sz="1800" b="1" kern="1200">
                          <a:solidFill>
                            <a:schemeClr val="lt1"/>
                          </a:solidFill>
                          <a:latin typeface="Times New Roman"/>
                          <a:ea typeface="新細明體"/>
                          <a:cs typeface=""/>
                        </a:defRPr>
                      </a:lvl3pPr>
                      <a:lvl4pPr marL="1371600" algn="l" defTabSz="914400" rtl="0" eaLnBrk="1" latinLnBrk="0" hangingPunct="1">
                        <a:defRPr sz="1800" b="1" kern="1200">
                          <a:solidFill>
                            <a:schemeClr val="lt1"/>
                          </a:solidFill>
                          <a:latin typeface="Times New Roman"/>
                          <a:ea typeface="新細明體"/>
                          <a:cs typeface=""/>
                        </a:defRPr>
                      </a:lvl4pPr>
                      <a:lvl5pPr marL="1828800" algn="l" defTabSz="914400" rtl="0" eaLnBrk="1" latinLnBrk="0" hangingPunct="1">
                        <a:defRPr sz="1800" b="1" kern="1200">
                          <a:solidFill>
                            <a:schemeClr val="lt1"/>
                          </a:solidFill>
                          <a:latin typeface="Times New Roman"/>
                          <a:ea typeface="新細明體"/>
                          <a:cs typeface=""/>
                        </a:defRPr>
                      </a:lvl5pPr>
                      <a:lvl6pPr marL="2286000" algn="l" defTabSz="914400" rtl="0" eaLnBrk="1" latinLnBrk="0" hangingPunct="1">
                        <a:defRPr sz="1800" b="1" kern="1200">
                          <a:solidFill>
                            <a:schemeClr val="lt1"/>
                          </a:solidFill>
                          <a:latin typeface="Times New Roman"/>
                          <a:ea typeface="新細明體"/>
                          <a:cs typeface=""/>
                        </a:defRPr>
                      </a:lvl6pPr>
                      <a:lvl7pPr marL="2743200" algn="l" defTabSz="914400" rtl="0" eaLnBrk="1" latinLnBrk="0" hangingPunct="1">
                        <a:defRPr sz="1800" b="1" kern="1200">
                          <a:solidFill>
                            <a:schemeClr val="lt1"/>
                          </a:solidFill>
                          <a:latin typeface="Times New Roman"/>
                          <a:ea typeface="新細明體"/>
                          <a:cs typeface=""/>
                        </a:defRPr>
                      </a:lvl7pPr>
                      <a:lvl8pPr marL="3200400" algn="l" defTabSz="914400" rtl="0" eaLnBrk="1" latinLnBrk="0" hangingPunct="1">
                        <a:defRPr sz="1800" b="1" kern="1200">
                          <a:solidFill>
                            <a:schemeClr val="lt1"/>
                          </a:solidFill>
                          <a:latin typeface="Times New Roman"/>
                          <a:ea typeface="新細明體"/>
                          <a:cs typeface=""/>
                        </a:defRPr>
                      </a:lvl8pPr>
                      <a:lvl9pPr marL="3657600" algn="l" defTabSz="914400" rtl="0" eaLnBrk="1" latinLnBrk="0" hangingPunct="1">
                        <a:defRPr sz="1800" b="1" kern="1200">
                          <a:solidFill>
                            <a:schemeClr val="lt1"/>
                          </a:solidFill>
                          <a:latin typeface="Times New Roman"/>
                          <a:ea typeface="新細明體"/>
                          <a:cs typeface=""/>
                        </a:defRPr>
                      </a:lvl9pPr>
                    </a:lstStyle>
                    <a:p>
                      <a:pPr algn="ctr"/>
                      <a:r>
                        <a:rPr lang="zh-TW" altLang="en-US" sz="2400" dirty="0" smtClean="0">
                          <a:latin typeface="微軟正黑體" panose="020B0604030504040204" pitchFamily="34" charset="-120"/>
                          <a:ea typeface="微軟正黑體" panose="020B0604030504040204" pitchFamily="34" charset="-120"/>
                        </a:rPr>
                        <a:t>部室</a:t>
                      </a:r>
                      <a:endParaRPr lang="zh-TW" altLang="en-US" sz="2400" dirty="0">
                        <a:latin typeface="微軟正黑體" panose="020B0604030504040204" pitchFamily="34" charset="-120"/>
                        <a:ea typeface="微軟正黑體" panose="020B0604030504040204" pitchFamily="34" charset="-120"/>
                      </a:endParaRPr>
                    </a:p>
                  </a:txBody>
                  <a:tcPr marT="45689" marB="45689">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0000"/>
                  </a:ext>
                </a:extLst>
              </a:tr>
              <a:tr h="457222">
                <a:tc>
                  <a:txBody>
                    <a:bodyPr/>
                    <a:lstStyle>
                      <a:lvl1pPr marL="0" algn="l" defTabSz="914400" rtl="0" eaLnBrk="1" latinLnBrk="0" hangingPunct="1">
                        <a:defRPr sz="1800" kern="1200">
                          <a:solidFill>
                            <a:schemeClr val="dk1"/>
                          </a:solidFill>
                          <a:latin typeface="Times New Roman"/>
                          <a:ea typeface="新細明體"/>
                          <a:cs typeface=""/>
                        </a:defRPr>
                      </a:lvl1pPr>
                      <a:lvl2pPr marL="457200" algn="l" defTabSz="914400" rtl="0" eaLnBrk="1" latinLnBrk="0" hangingPunct="1">
                        <a:defRPr sz="1800" kern="1200">
                          <a:solidFill>
                            <a:schemeClr val="dk1"/>
                          </a:solidFill>
                          <a:latin typeface="Times New Roman"/>
                          <a:ea typeface="新細明體"/>
                          <a:cs typeface=""/>
                        </a:defRPr>
                      </a:lvl2pPr>
                      <a:lvl3pPr marL="914400" algn="l" defTabSz="914400" rtl="0" eaLnBrk="1" latinLnBrk="0" hangingPunct="1">
                        <a:defRPr sz="1800" kern="1200">
                          <a:solidFill>
                            <a:schemeClr val="dk1"/>
                          </a:solidFill>
                          <a:latin typeface="Times New Roman"/>
                          <a:ea typeface="新細明體"/>
                          <a:cs typeface=""/>
                        </a:defRPr>
                      </a:lvl3pPr>
                      <a:lvl4pPr marL="1371600" algn="l" defTabSz="914400" rtl="0" eaLnBrk="1" latinLnBrk="0" hangingPunct="1">
                        <a:defRPr sz="1800" kern="1200">
                          <a:solidFill>
                            <a:schemeClr val="dk1"/>
                          </a:solidFill>
                          <a:latin typeface="Times New Roman"/>
                          <a:ea typeface="新細明體"/>
                          <a:cs typeface=""/>
                        </a:defRPr>
                      </a:lvl4pPr>
                      <a:lvl5pPr marL="1828800" algn="l" defTabSz="914400" rtl="0" eaLnBrk="1" latinLnBrk="0" hangingPunct="1">
                        <a:defRPr sz="1800" kern="1200">
                          <a:solidFill>
                            <a:schemeClr val="dk1"/>
                          </a:solidFill>
                          <a:latin typeface="Times New Roman"/>
                          <a:ea typeface="新細明體"/>
                          <a:cs typeface=""/>
                        </a:defRPr>
                      </a:lvl5pPr>
                      <a:lvl6pPr marL="2286000" algn="l" defTabSz="914400" rtl="0" eaLnBrk="1" latinLnBrk="0" hangingPunct="1">
                        <a:defRPr sz="1800" kern="1200">
                          <a:solidFill>
                            <a:schemeClr val="dk1"/>
                          </a:solidFill>
                          <a:latin typeface="Times New Roman"/>
                          <a:ea typeface="新細明體"/>
                          <a:cs typeface=""/>
                        </a:defRPr>
                      </a:lvl6pPr>
                      <a:lvl7pPr marL="2743200" algn="l" defTabSz="914400" rtl="0" eaLnBrk="1" latinLnBrk="0" hangingPunct="1">
                        <a:defRPr sz="1800" kern="1200">
                          <a:solidFill>
                            <a:schemeClr val="dk1"/>
                          </a:solidFill>
                          <a:latin typeface="Times New Roman"/>
                          <a:ea typeface="新細明體"/>
                          <a:cs typeface=""/>
                        </a:defRPr>
                      </a:lvl7pPr>
                      <a:lvl8pPr marL="3200400" algn="l" defTabSz="914400" rtl="0" eaLnBrk="1" latinLnBrk="0" hangingPunct="1">
                        <a:defRPr sz="1800" kern="1200">
                          <a:solidFill>
                            <a:schemeClr val="dk1"/>
                          </a:solidFill>
                          <a:latin typeface="Times New Roman"/>
                          <a:ea typeface="新細明體"/>
                          <a:cs typeface=""/>
                        </a:defRPr>
                      </a:lvl8pPr>
                      <a:lvl9pPr marL="3657600" algn="l" defTabSz="914400" rtl="0" eaLnBrk="1" latinLnBrk="0" hangingPunct="1">
                        <a:defRPr sz="1800" kern="1200">
                          <a:solidFill>
                            <a:schemeClr val="dk1"/>
                          </a:solidFill>
                          <a:latin typeface="Times New Roman"/>
                          <a:ea typeface="新細明體"/>
                          <a:cs typeface=""/>
                        </a:defRPr>
                      </a:lvl9pPr>
                    </a:lstStyle>
                    <a:p>
                      <a:pPr algn="ctr"/>
                      <a:r>
                        <a:rPr lang="en-US" altLang="zh-TW" sz="2400" b="1" dirty="0" smtClean="0">
                          <a:solidFill>
                            <a:schemeClr val="tx1"/>
                          </a:solidFill>
                          <a:latin typeface="微軟正黑體" panose="020B0604030504040204" pitchFamily="34" charset="-120"/>
                          <a:ea typeface="微軟正黑體" panose="020B0604030504040204" pitchFamily="34" charset="-120"/>
                        </a:rPr>
                        <a:t>9/18</a:t>
                      </a:r>
                    </a:p>
                  </a:txBody>
                  <a:tcPr marT="45689" marB="45689">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Times New Roman"/>
                          <a:ea typeface="新細明體"/>
                          <a:cs typeface=""/>
                        </a:defRPr>
                      </a:lvl1pPr>
                      <a:lvl2pPr marL="457200" algn="l" defTabSz="914400" rtl="0" eaLnBrk="1" latinLnBrk="0" hangingPunct="1">
                        <a:defRPr sz="1800" kern="1200">
                          <a:solidFill>
                            <a:schemeClr val="dk1"/>
                          </a:solidFill>
                          <a:latin typeface="Times New Roman"/>
                          <a:ea typeface="新細明體"/>
                          <a:cs typeface=""/>
                        </a:defRPr>
                      </a:lvl2pPr>
                      <a:lvl3pPr marL="914400" algn="l" defTabSz="914400" rtl="0" eaLnBrk="1" latinLnBrk="0" hangingPunct="1">
                        <a:defRPr sz="1800" kern="1200">
                          <a:solidFill>
                            <a:schemeClr val="dk1"/>
                          </a:solidFill>
                          <a:latin typeface="Times New Roman"/>
                          <a:ea typeface="新細明體"/>
                          <a:cs typeface=""/>
                        </a:defRPr>
                      </a:lvl3pPr>
                      <a:lvl4pPr marL="1371600" algn="l" defTabSz="914400" rtl="0" eaLnBrk="1" latinLnBrk="0" hangingPunct="1">
                        <a:defRPr sz="1800" kern="1200">
                          <a:solidFill>
                            <a:schemeClr val="dk1"/>
                          </a:solidFill>
                          <a:latin typeface="Times New Roman"/>
                          <a:ea typeface="新細明體"/>
                          <a:cs typeface=""/>
                        </a:defRPr>
                      </a:lvl4pPr>
                      <a:lvl5pPr marL="1828800" algn="l" defTabSz="914400" rtl="0" eaLnBrk="1" latinLnBrk="0" hangingPunct="1">
                        <a:defRPr sz="1800" kern="1200">
                          <a:solidFill>
                            <a:schemeClr val="dk1"/>
                          </a:solidFill>
                          <a:latin typeface="Times New Roman"/>
                          <a:ea typeface="新細明體"/>
                          <a:cs typeface=""/>
                        </a:defRPr>
                      </a:lvl5pPr>
                      <a:lvl6pPr marL="2286000" algn="l" defTabSz="914400" rtl="0" eaLnBrk="1" latinLnBrk="0" hangingPunct="1">
                        <a:defRPr sz="1800" kern="1200">
                          <a:solidFill>
                            <a:schemeClr val="dk1"/>
                          </a:solidFill>
                          <a:latin typeface="Times New Roman"/>
                          <a:ea typeface="新細明體"/>
                          <a:cs typeface=""/>
                        </a:defRPr>
                      </a:lvl6pPr>
                      <a:lvl7pPr marL="2743200" algn="l" defTabSz="914400" rtl="0" eaLnBrk="1" latinLnBrk="0" hangingPunct="1">
                        <a:defRPr sz="1800" kern="1200">
                          <a:solidFill>
                            <a:schemeClr val="dk1"/>
                          </a:solidFill>
                          <a:latin typeface="Times New Roman"/>
                          <a:ea typeface="新細明體"/>
                          <a:cs typeface=""/>
                        </a:defRPr>
                      </a:lvl7pPr>
                      <a:lvl8pPr marL="3200400" algn="l" defTabSz="914400" rtl="0" eaLnBrk="1" latinLnBrk="0" hangingPunct="1">
                        <a:defRPr sz="1800" kern="1200">
                          <a:solidFill>
                            <a:schemeClr val="dk1"/>
                          </a:solidFill>
                          <a:latin typeface="Times New Roman"/>
                          <a:ea typeface="新細明體"/>
                          <a:cs typeface=""/>
                        </a:defRPr>
                      </a:lvl8pPr>
                      <a:lvl9pPr marL="3657600" algn="l" defTabSz="914400" rtl="0" eaLnBrk="1" latinLnBrk="0" hangingPunct="1">
                        <a:defRPr sz="1800" kern="1200">
                          <a:solidFill>
                            <a:schemeClr val="dk1"/>
                          </a:solidFill>
                          <a:latin typeface="Times New Roman"/>
                          <a:ea typeface="新細明體"/>
                          <a:cs typeface=""/>
                        </a:defRPr>
                      </a:lvl9pPr>
                    </a:lstStyle>
                    <a:p>
                      <a:pPr algn="ctr"/>
                      <a:r>
                        <a:rPr lang="zh-TW" altLang="en-US" sz="2400" b="1" dirty="0" smtClean="0">
                          <a:latin typeface="微軟正黑體" panose="020B0604030504040204" pitchFamily="34" charset="-120"/>
                          <a:ea typeface="微軟正黑體" panose="020B0604030504040204" pitchFamily="34" charset="-120"/>
                        </a:rPr>
                        <a:t>資訊規劃部</a:t>
                      </a:r>
                      <a:endParaRPr lang="zh-TW" altLang="en-US" sz="2400" b="1" dirty="0">
                        <a:latin typeface="微軟正黑體" panose="020B0604030504040204" pitchFamily="34" charset="-120"/>
                        <a:ea typeface="微軟正黑體" panose="020B0604030504040204" pitchFamily="34" charset="-120"/>
                      </a:endParaRPr>
                    </a:p>
                  </a:txBody>
                  <a:tcPr marT="45689" marB="45689">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001"/>
                  </a:ext>
                </a:extLst>
              </a:tr>
              <a:tr h="457222">
                <a:tc>
                  <a:txBody>
                    <a:bodyPr/>
                    <a:lstStyle>
                      <a:lvl1pPr marL="0" algn="l" defTabSz="914400" rtl="0" eaLnBrk="1" latinLnBrk="0" hangingPunct="1">
                        <a:defRPr sz="1800" kern="1200">
                          <a:solidFill>
                            <a:schemeClr val="dk1"/>
                          </a:solidFill>
                          <a:latin typeface="Times New Roman"/>
                          <a:ea typeface="新細明體"/>
                          <a:cs typeface=""/>
                        </a:defRPr>
                      </a:lvl1pPr>
                      <a:lvl2pPr marL="457200" algn="l" defTabSz="914400" rtl="0" eaLnBrk="1" latinLnBrk="0" hangingPunct="1">
                        <a:defRPr sz="1800" kern="1200">
                          <a:solidFill>
                            <a:schemeClr val="dk1"/>
                          </a:solidFill>
                          <a:latin typeface="Times New Roman"/>
                          <a:ea typeface="新細明體"/>
                          <a:cs typeface=""/>
                        </a:defRPr>
                      </a:lvl2pPr>
                      <a:lvl3pPr marL="914400" algn="l" defTabSz="914400" rtl="0" eaLnBrk="1" latinLnBrk="0" hangingPunct="1">
                        <a:defRPr sz="1800" kern="1200">
                          <a:solidFill>
                            <a:schemeClr val="dk1"/>
                          </a:solidFill>
                          <a:latin typeface="Times New Roman"/>
                          <a:ea typeface="新細明體"/>
                          <a:cs typeface=""/>
                        </a:defRPr>
                      </a:lvl3pPr>
                      <a:lvl4pPr marL="1371600" algn="l" defTabSz="914400" rtl="0" eaLnBrk="1" latinLnBrk="0" hangingPunct="1">
                        <a:defRPr sz="1800" kern="1200">
                          <a:solidFill>
                            <a:schemeClr val="dk1"/>
                          </a:solidFill>
                          <a:latin typeface="Times New Roman"/>
                          <a:ea typeface="新細明體"/>
                          <a:cs typeface=""/>
                        </a:defRPr>
                      </a:lvl4pPr>
                      <a:lvl5pPr marL="1828800" algn="l" defTabSz="914400" rtl="0" eaLnBrk="1" latinLnBrk="0" hangingPunct="1">
                        <a:defRPr sz="1800" kern="1200">
                          <a:solidFill>
                            <a:schemeClr val="dk1"/>
                          </a:solidFill>
                          <a:latin typeface="Times New Roman"/>
                          <a:ea typeface="新細明體"/>
                          <a:cs typeface=""/>
                        </a:defRPr>
                      </a:lvl5pPr>
                      <a:lvl6pPr marL="2286000" algn="l" defTabSz="914400" rtl="0" eaLnBrk="1" latinLnBrk="0" hangingPunct="1">
                        <a:defRPr sz="1800" kern="1200">
                          <a:solidFill>
                            <a:schemeClr val="dk1"/>
                          </a:solidFill>
                          <a:latin typeface="Times New Roman"/>
                          <a:ea typeface="新細明體"/>
                          <a:cs typeface=""/>
                        </a:defRPr>
                      </a:lvl6pPr>
                      <a:lvl7pPr marL="2743200" algn="l" defTabSz="914400" rtl="0" eaLnBrk="1" latinLnBrk="0" hangingPunct="1">
                        <a:defRPr sz="1800" kern="1200">
                          <a:solidFill>
                            <a:schemeClr val="dk1"/>
                          </a:solidFill>
                          <a:latin typeface="Times New Roman"/>
                          <a:ea typeface="新細明體"/>
                          <a:cs typeface=""/>
                        </a:defRPr>
                      </a:lvl7pPr>
                      <a:lvl8pPr marL="3200400" algn="l" defTabSz="914400" rtl="0" eaLnBrk="1" latinLnBrk="0" hangingPunct="1">
                        <a:defRPr sz="1800" kern="1200">
                          <a:solidFill>
                            <a:schemeClr val="dk1"/>
                          </a:solidFill>
                          <a:latin typeface="Times New Roman"/>
                          <a:ea typeface="新細明體"/>
                          <a:cs typeface=""/>
                        </a:defRPr>
                      </a:lvl8pPr>
                      <a:lvl9pPr marL="3657600" algn="l" defTabSz="914400" rtl="0" eaLnBrk="1" latinLnBrk="0" hangingPunct="1">
                        <a:defRPr sz="1800" kern="1200">
                          <a:solidFill>
                            <a:schemeClr val="dk1"/>
                          </a:solidFill>
                          <a:latin typeface="Times New Roman"/>
                          <a:ea typeface="新細明體"/>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b="1" dirty="0" smtClean="0">
                          <a:solidFill>
                            <a:schemeClr val="tx1"/>
                          </a:solidFill>
                          <a:latin typeface="微軟正黑體" panose="020B0604030504040204" pitchFamily="34" charset="-120"/>
                          <a:ea typeface="微軟正黑體" panose="020B0604030504040204" pitchFamily="34" charset="-120"/>
                        </a:rPr>
                        <a:t>10/16</a:t>
                      </a:r>
                      <a:endParaRPr lang="zh-TW" altLang="en-US" sz="2400" b="1" dirty="0" smtClean="0">
                        <a:solidFill>
                          <a:schemeClr val="tx1"/>
                        </a:solidFill>
                        <a:latin typeface="微軟正黑體" panose="020B0604030504040204" pitchFamily="34" charset="-120"/>
                        <a:ea typeface="微軟正黑體" panose="020B0604030504040204" pitchFamily="34" charset="-120"/>
                      </a:endParaRPr>
                    </a:p>
                  </a:txBody>
                  <a:tcPr marT="45689" marB="45689">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Times New Roman"/>
                          <a:ea typeface="新細明體"/>
                          <a:cs typeface=""/>
                        </a:defRPr>
                      </a:lvl1pPr>
                      <a:lvl2pPr marL="457200" algn="l" defTabSz="914400" rtl="0" eaLnBrk="1" latinLnBrk="0" hangingPunct="1">
                        <a:defRPr sz="1800" kern="1200">
                          <a:solidFill>
                            <a:schemeClr val="dk1"/>
                          </a:solidFill>
                          <a:latin typeface="Times New Roman"/>
                          <a:ea typeface="新細明體"/>
                          <a:cs typeface=""/>
                        </a:defRPr>
                      </a:lvl2pPr>
                      <a:lvl3pPr marL="914400" algn="l" defTabSz="914400" rtl="0" eaLnBrk="1" latinLnBrk="0" hangingPunct="1">
                        <a:defRPr sz="1800" kern="1200">
                          <a:solidFill>
                            <a:schemeClr val="dk1"/>
                          </a:solidFill>
                          <a:latin typeface="Times New Roman"/>
                          <a:ea typeface="新細明體"/>
                          <a:cs typeface=""/>
                        </a:defRPr>
                      </a:lvl3pPr>
                      <a:lvl4pPr marL="1371600" algn="l" defTabSz="914400" rtl="0" eaLnBrk="1" latinLnBrk="0" hangingPunct="1">
                        <a:defRPr sz="1800" kern="1200">
                          <a:solidFill>
                            <a:schemeClr val="dk1"/>
                          </a:solidFill>
                          <a:latin typeface="Times New Roman"/>
                          <a:ea typeface="新細明體"/>
                          <a:cs typeface=""/>
                        </a:defRPr>
                      </a:lvl4pPr>
                      <a:lvl5pPr marL="1828800" algn="l" defTabSz="914400" rtl="0" eaLnBrk="1" latinLnBrk="0" hangingPunct="1">
                        <a:defRPr sz="1800" kern="1200">
                          <a:solidFill>
                            <a:schemeClr val="dk1"/>
                          </a:solidFill>
                          <a:latin typeface="Times New Roman"/>
                          <a:ea typeface="新細明體"/>
                          <a:cs typeface=""/>
                        </a:defRPr>
                      </a:lvl5pPr>
                      <a:lvl6pPr marL="2286000" algn="l" defTabSz="914400" rtl="0" eaLnBrk="1" latinLnBrk="0" hangingPunct="1">
                        <a:defRPr sz="1800" kern="1200">
                          <a:solidFill>
                            <a:schemeClr val="dk1"/>
                          </a:solidFill>
                          <a:latin typeface="Times New Roman"/>
                          <a:ea typeface="新細明體"/>
                          <a:cs typeface=""/>
                        </a:defRPr>
                      </a:lvl6pPr>
                      <a:lvl7pPr marL="2743200" algn="l" defTabSz="914400" rtl="0" eaLnBrk="1" latinLnBrk="0" hangingPunct="1">
                        <a:defRPr sz="1800" kern="1200">
                          <a:solidFill>
                            <a:schemeClr val="dk1"/>
                          </a:solidFill>
                          <a:latin typeface="Times New Roman"/>
                          <a:ea typeface="新細明體"/>
                          <a:cs typeface=""/>
                        </a:defRPr>
                      </a:lvl7pPr>
                      <a:lvl8pPr marL="3200400" algn="l" defTabSz="914400" rtl="0" eaLnBrk="1" latinLnBrk="0" hangingPunct="1">
                        <a:defRPr sz="1800" kern="1200">
                          <a:solidFill>
                            <a:schemeClr val="dk1"/>
                          </a:solidFill>
                          <a:latin typeface="Times New Roman"/>
                          <a:ea typeface="新細明體"/>
                          <a:cs typeface=""/>
                        </a:defRPr>
                      </a:lvl8pPr>
                      <a:lvl9pPr marL="3657600" algn="l" defTabSz="914400" rtl="0" eaLnBrk="1" latinLnBrk="0" hangingPunct="1">
                        <a:defRPr sz="1800" kern="1200">
                          <a:solidFill>
                            <a:schemeClr val="dk1"/>
                          </a:solidFill>
                          <a:latin typeface="Times New Roman"/>
                          <a:ea typeface="新細明體"/>
                          <a:cs typeface=""/>
                        </a:defRPr>
                      </a:lvl9pPr>
                    </a:lstStyle>
                    <a:p>
                      <a:pPr algn="ctr"/>
                      <a:r>
                        <a:rPr lang="zh-TW" altLang="en-US" sz="2400" b="1" dirty="0" smtClean="0">
                          <a:latin typeface="微軟正黑體" panose="020B0604030504040204" pitchFamily="34" charset="-120"/>
                          <a:ea typeface="微軟正黑體" panose="020B0604030504040204" pitchFamily="34" charset="-120"/>
                        </a:rPr>
                        <a:t>數位資訊部</a:t>
                      </a:r>
                      <a:endParaRPr lang="zh-TW" altLang="en-US" sz="2400" b="1" dirty="0">
                        <a:latin typeface="微軟正黑體" panose="020B0604030504040204" pitchFamily="34" charset="-120"/>
                        <a:ea typeface="微軟正黑體" panose="020B0604030504040204" pitchFamily="34" charset="-120"/>
                      </a:endParaRPr>
                    </a:p>
                  </a:txBody>
                  <a:tcPr marT="45689" marB="45689">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2"/>
                  </a:ext>
                </a:extLst>
              </a:tr>
              <a:tr h="457222">
                <a:tc>
                  <a:txBody>
                    <a:bodyPr/>
                    <a:lstStyle>
                      <a:lvl1pPr marL="0" algn="l" defTabSz="914400" rtl="0" eaLnBrk="1" latinLnBrk="0" hangingPunct="1">
                        <a:defRPr sz="1800" kern="1200">
                          <a:solidFill>
                            <a:schemeClr val="dk1"/>
                          </a:solidFill>
                          <a:latin typeface="Times New Roman"/>
                          <a:ea typeface="新細明體"/>
                          <a:cs typeface=""/>
                        </a:defRPr>
                      </a:lvl1pPr>
                      <a:lvl2pPr marL="457200" algn="l" defTabSz="914400" rtl="0" eaLnBrk="1" latinLnBrk="0" hangingPunct="1">
                        <a:defRPr sz="1800" kern="1200">
                          <a:solidFill>
                            <a:schemeClr val="dk1"/>
                          </a:solidFill>
                          <a:latin typeface="Times New Roman"/>
                          <a:ea typeface="新細明體"/>
                          <a:cs typeface=""/>
                        </a:defRPr>
                      </a:lvl2pPr>
                      <a:lvl3pPr marL="914400" algn="l" defTabSz="914400" rtl="0" eaLnBrk="1" latinLnBrk="0" hangingPunct="1">
                        <a:defRPr sz="1800" kern="1200">
                          <a:solidFill>
                            <a:schemeClr val="dk1"/>
                          </a:solidFill>
                          <a:latin typeface="Times New Roman"/>
                          <a:ea typeface="新細明體"/>
                          <a:cs typeface=""/>
                        </a:defRPr>
                      </a:lvl3pPr>
                      <a:lvl4pPr marL="1371600" algn="l" defTabSz="914400" rtl="0" eaLnBrk="1" latinLnBrk="0" hangingPunct="1">
                        <a:defRPr sz="1800" kern="1200">
                          <a:solidFill>
                            <a:schemeClr val="dk1"/>
                          </a:solidFill>
                          <a:latin typeface="Times New Roman"/>
                          <a:ea typeface="新細明體"/>
                          <a:cs typeface=""/>
                        </a:defRPr>
                      </a:lvl4pPr>
                      <a:lvl5pPr marL="1828800" algn="l" defTabSz="914400" rtl="0" eaLnBrk="1" latinLnBrk="0" hangingPunct="1">
                        <a:defRPr sz="1800" kern="1200">
                          <a:solidFill>
                            <a:schemeClr val="dk1"/>
                          </a:solidFill>
                          <a:latin typeface="Times New Roman"/>
                          <a:ea typeface="新細明體"/>
                          <a:cs typeface=""/>
                        </a:defRPr>
                      </a:lvl5pPr>
                      <a:lvl6pPr marL="2286000" algn="l" defTabSz="914400" rtl="0" eaLnBrk="1" latinLnBrk="0" hangingPunct="1">
                        <a:defRPr sz="1800" kern="1200">
                          <a:solidFill>
                            <a:schemeClr val="dk1"/>
                          </a:solidFill>
                          <a:latin typeface="Times New Roman"/>
                          <a:ea typeface="新細明體"/>
                          <a:cs typeface=""/>
                        </a:defRPr>
                      </a:lvl6pPr>
                      <a:lvl7pPr marL="2743200" algn="l" defTabSz="914400" rtl="0" eaLnBrk="1" latinLnBrk="0" hangingPunct="1">
                        <a:defRPr sz="1800" kern="1200">
                          <a:solidFill>
                            <a:schemeClr val="dk1"/>
                          </a:solidFill>
                          <a:latin typeface="Times New Roman"/>
                          <a:ea typeface="新細明體"/>
                          <a:cs typeface=""/>
                        </a:defRPr>
                      </a:lvl7pPr>
                      <a:lvl8pPr marL="3200400" algn="l" defTabSz="914400" rtl="0" eaLnBrk="1" latinLnBrk="0" hangingPunct="1">
                        <a:defRPr sz="1800" kern="1200">
                          <a:solidFill>
                            <a:schemeClr val="dk1"/>
                          </a:solidFill>
                          <a:latin typeface="Times New Roman"/>
                          <a:ea typeface="新細明體"/>
                          <a:cs typeface=""/>
                        </a:defRPr>
                      </a:lvl8pPr>
                      <a:lvl9pPr marL="3657600" algn="l" defTabSz="914400" rtl="0" eaLnBrk="1" latinLnBrk="0" hangingPunct="1">
                        <a:defRPr sz="1800" kern="1200">
                          <a:solidFill>
                            <a:schemeClr val="dk1"/>
                          </a:solidFill>
                          <a:latin typeface="Times New Roman"/>
                          <a:ea typeface="新細明體"/>
                          <a:cs typeface=""/>
                        </a:defRPr>
                      </a:lvl9pPr>
                    </a:lstStyle>
                    <a:p>
                      <a:pPr algn="ctr"/>
                      <a:r>
                        <a:rPr lang="en-US" altLang="zh-TW" sz="2400" b="1" dirty="0" smtClean="0">
                          <a:solidFill>
                            <a:schemeClr val="tx1"/>
                          </a:solidFill>
                          <a:latin typeface="微軟正黑體" panose="020B0604030504040204" pitchFamily="34" charset="-120"/>
                          <a:ea typeface="微軟正黑體" panose="020B0604030504040204" pitchFamily="34" charset="-120"/>
                        </a:rPr>
                        <a:t>11/20</a:t>
                      </a:r>
                      <a:endParaRPr lang="zh-TW" altLang="en-US" sz="2400" b="1" dirty="0">
                        <a:solidFill>
                          <a:schemeClr val="tx1"/>
                        </a:solidFill>
                        <a:latin typeface="微軟正黑體" panose="020B0604030504040204" pitchFamily="34" charset="-120"/>
                        <a:ea typeface="微軟正黑體" panose="020B0604030504040204" pitchFamily="34" charset="-120"/>
                      </a:endParaRPr>
                    </a:p>
                  </a:txBody>
                  <a:tcPr marT="45689" marB="45689">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Times New Roman"/>
                          <a:ea typeface="新細明體"/>
                          <a:cs typeface=""/>
                        </a:defRPr>
                      </a:lvl1pPr>
                      <a:lvl2pPr marL="457200" algn="l" defTabSz="914400" rtl="0" eaLnBrk="1" latinLnBrk="0" hangingPunct="1">
                        <a:defRPr sz="1800" kern="1200">
                          <a:solidFill>
                            <a:schemeClr val="dk1"/>
                          </a:solidFill>
                          <a:latin typeface="Times New Roman"/>
                          <a:ea typeface="新細明體"/>
                          <a:cs typeface=""/>
                        </a:defRPr>
                      </a:lvl2pPr>
                      <a:lvl3pPr marL="914400" algn="l" defTabSz="914400" rtl="0" eaLnBrk="1" latinLnBrk="0" hangingPunct="1">
                        <a:defRPr sz="1800" kern="1200">
                          <a:solidFill>
                            <a:schemeClr val="dk1"/>
                          </a:solidFill>
                          <a:latin typeface="Times New Roman"/>
                          <a:ea typeface="新細明體"/>
                          <a:cs typeface=""/>
                        </a:defRPr>
                      </a:lvl3pPr>
                      <a:lvl4pPr marL="1371600" algn="l" defTabSz="914400" rtl="0" eaLnBrk="1" latinLnBrk="0" hangingPunct="1">
                        <a:defRPr sz="1800" kern="1200">
                          <a:solidFill>
                            <a:schemeClr val="dk1"/>
                          </a:solidFill>
                          <a:latin typeface="Times New Roman"/>
                          <a:ea typeface="新細明體"/>
                          <a:cs typeface=""/>
                        </a:defRPr>
                      </a:lvl4pPr>
                      <a:lvl5pPr marL="1828800" algn="l" defTabSz="914400" rtl="0" eaLnBrk="1" latinLnBrk="0" hangingPunct="1">
                        <a:defRPr sz="1800" kern="1200">
                          <a:solidFill>
                            <a:schemeClr val="dk1"/>
                          </a:solidFill>
                          <a:latin typeface="Times New Roman"/>
                          <a:ea typeface="新細明體"/>
                          <a:cs typeface=""/>
                        </a:defRPr>
                      </a:lvl5pPr>
                      <a:lvl6pPr marL="2286000" algn="l" defTabSz="914400" rtl="0" eaLnBrk="1" latinLnBrk="0" hangingPunct="1">
                        <a:defRPr sz="1800" kern="1200">
                          <a:solidFill>
                            <a:schemeClr val="dk1"/>
                          </a:solidFill>
                          <a:latin typeface="Times New Roman"/>
                          <a:ea typeface="新細明體"/>
                          <a:cs typeface=""/>
                        </a:defRPr>
                      </a:lvl6pPr>
                      <a:lvl7pPr marL="2743200" algn="l" defTabSz="914400" rtl="0" eaLnBrk="1" latinLnBrk="0" hangingPunct="1">
                        <a:defRPr sz="1800" kern="1200">
                          <a:solidFill>
                            <a:schemeClr val="dk1"/>
                          </a:solidFill>
                          <a:latin typeface="Times New Roman"/>
                          <a:ea typeface="新細明體"/>
                          <a:cs typeface=""/>
                        </a:defRPr>
                      </a:lvl7pPr>
                      <a:lvl8pPr marL="3200400" algn="l" defTabSz="914400" rtl="0" eaLnBrk="1" latinLnBrk="0" hangingPunct="1">
                        <a:defRPr sz="1800" kern="1200">
                          <a:solidFill>
                            <a:schemeClr val="dk1"/>
                          </a:solidFill>
                          <a:latin typeface="Times New Roman"/>
                          <a:ea typeface="新細明體"/>
                          <a:cs typeface=""/>
                        </a:defRPr>
                      </a:lvl8pPr>
                      <a:lvl9pPr marL="3657600" algn="l" defTabSz="914400" rtl="0" eaLnBrk="1" latinLnBrk="0" hangingPunct="1">
                        <a:defRPr sz="1800" kern="1200">
                          <a:solidFill>
                            <a:schemeClr val="dk1"/>
                          </a:solidFill>
                          <a:latin typeface="Times New Roman"/>
                          <a:ea typeface="新細明體"/>
                          <a:cs typeface=""/>
                        </a:defRPr>
                      </a:lvl9pPr>
                    </a:lstStyle>
                    <a:p>
                      <a:pPr algn="ctr"/>
                      <a:r>
                        <a:rPr lang="zh-TW" altLang="en-US" sz="2400" b="1" dirty="0" smtClean="0">
                          <a:latin typeface="微軟正黑體" panose="020B0604030504040204" pitchFamily="34" charset="-120"/>
                          <a:ea typeface="微軟正黑體" panose="020B0604030504040204" pitchFamily="34" charset="-120"/>
                        </a:rPr>
                        <a:t>資訊系統部</a:t>
                      </a:r>
                      <a:endParaRPr lang="zh-TW" altLang="en-US" sz="2400" b="1" dirty="0">
                        <a:latin typeface="微軟正黑體" panose="020B0604030504040204" pitchFamily="34" charset="-120"/>
                        <a:ea typeface="微軟正黑體" panose="020B0604030504040204" pitchFamily="34" charset="-120"/>
                      </a:endParaRPr>
                    </a:p>
                  </a:txBody>
                  <a:tcPr marT="45689" marB="45689">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003"/>
                  </a:ext>
                </a:extLst>
              </a:tr>
              <a:tr h="823067">
                <a:tc>
                  <a:txBody>
                    <a:bodyPr/>
                    <a:lstStyle>
                      <a:lvl1pPr marL="0" algn="l" defTabSz="914400" rtl="0" eaLnBrk="1" latinLnBrk="0" hangingPunct="1">
                        <a:defRPr sz="1800" kern="1200">
                          <a:solidFill>
                            <a:schemeClr val="dk1"/>
                          </a:solidFill>
                          <a:latin typeface="Times New Roman"/>
                          <a:ea typeface="新細明體"/>
                          <a:cs typeface=""/>
                        </a:defRPr>
                      </a:lvl1pPr>
                      <a:lvl2pPr marL="457200" algn="l" defTabSz="914400" rtl="0" eaLnBrk="1" latinLnBrk="0" hangingPunct="1">
                        <a:defRPr sz="1800" kern="1200">
                          <a:solidFill>
                            <a:schemeClr val="dk1"/>
                          </a:solidFill>
                          <a:latin typeface="Times New Roman"/>
                          <a:ea typeface="新細明體"/>
                          <a:cs typeface=""/>
                        </a:defRPr>
                      </a:lvl2pPr>
                      <a:lvl3pPr marL="914400" algn="l" defTabSz="914400" rtl="0" eaLnBrk="1" latinLnBrk="0" hangingPunct="1">
                        <a:defRPr sz="1800" kern="1200">
                          <a:solidFill>
                            <a:schemeClr val="dk1"/>
                          </a:solidFill>
                          <a:latin typeface="Times New Roman"/>
                          <a:ea typeface="新細明體"/>
                          <a:cs typeface=""/>
                        </a:defRPr>
                      </a:lvl3pPr>
                      <a:lvl4pPr marL="1371600" algn="l" defTabSz="914400" rtl="0" eaLnBrk="1" latinLnBrk="0" hangingPunct="1">
                        <a:defRPr sz="1800" kern="1200">
                          <a:solidFill>
                            <a:schemeClr val="dk1"/>
                          </a:solidFill>
                          <a:latin typeface="Times New Roman"/>
                          <a:ea typeface="新細明體"/>
                          <a:cs typeface=""/>
                        </a:defRPr>
                      </a:lvl4pPr>
                      <a:lvl5pPr marL="1828800" algn="l" defTabSz="914400" rtl="0" eaLnBrk="1" latinLnBrk="0" hangingPunct="1">
                        <a:defRPr sz="1800" kern="1200">
                          <a:solidFill>
                            <a:schemeClr val="dk1"/>
                          </a:solidFill>
                          <a:latin typeface="Times New Roman"/>
                          <a:ea typeface="新細明體"/>
                          <a:cs typeface=""/>
                        </a:defRPr>
                      </a:lvl5pPr>
                      <a:lvl6pPr marL="2286000" algn="l" defTabSz="914400" rtl="0" eaLnBrk="1" latinLnBrk="0" hangingPunct="1">
                        <a:defRPr sz="1800" kern="1200">
                          <a:solidFill>
                            <a:schemeClr val="dk1"/>
                          </a:solidFill>
                          <a:latin typeface="Times New Roman"/>
                          <a:ea typeface="新細明體"/>
                          <a:cs typeface=""/>
                        </a:defRPr>
                      </a:lvl6pPr>
                      <a:lvl7pPr marL="2743200" algn="l" defTabSz="914400" rtl="0" eaLnBrk="1" latinLnBrk="0" hangingPunct="1">
                        <a:defRPr sz="1800" kern="1200">
                          <a:solidFill>
                            <a:schemeClr val="dk1"/>
                          </a:solidFill>
                          <a:latin typeface="Times New Roman"/>
                          <a:ea typeface="新細明體"/>
                          <a:cs typeface=""/>
                        </a:defRPr>
                      </a:lvl7pPr>
                      <a:lvl8pPr marL="3200400" algn="l" defTabSz="914400" rtl="0" eaLnBrk="1" latinLnBrk="0" hangingPunct="1">
                        <a:defRPr sz="1800" kern="1200">
                          <a:solidFill>
                            <a:schemeClr val="dk1"/>
                          </a:solidFill>
                          <a:latin typeface="Times New Roman"/>
                          <a:ea typeface="新細明體"/>
                          <a:cs typeface=""/>
                        </a:defRPr>
                      </a:lvl8pPr>
                      <a:lvl9pPr marL="3657600" algn="l" defTabSz="914400" rtl="0" eaLnBrk="1" latinLnBrk="0" hangingPunct="1">
                        <a:defRPr sz="1800" kern="1200">
                          <a:solidFill>
                            <a:schemeClr val="dk1"/>
                          </a:solidFill>
                          <a:latin typeface="Times New Roman"/>
                          <a:ea typeface="新細明體"/>
                          <a:cs typeface=""/>
                        </a:defRPr>
                      </a:lvl9pPr>
                    </a:lstStyle>
                    <a:p>
                      <a:pPr algn="ctr"/>
                      <a:r>
                        <a:rPr lang="en-US" altLang="zh-TW" sz="2400" b="1" dirty="0" smtClean="0">
                          <a:solidFill>
                            <a:schemeClr val="bg1">
                              <a:lumMod val="65000"/>
                            </a:schemeClr>
                          </a:solidFill>
                          <a:latin typeface="微軟正黑體" panose="020B0604030504040204" pitchFamily="34" charset="-120"/>
                          <a:ea typeface="微軟正黑體" panose="020B0604030504040204" pitchFamily="34" charset="-120"/>
                        </a:rPr>
                        <a:t>6/19(</a:t>
                      </a:r>
                      <a:r>
                        <a:rPr lang="zh-TW" altLang="en-US" sz="2400" b="1" dirty="0" smtClean="0">
                          <a:solidFill>
                            <a:schemeClr val="bg1">
                              <a:lumMod val="65000"/>
                            </a:schemeClr>
                          </a:solidFill>
                          <a:latin typeface="微軟正黑體" panose="020B0604030504040204" pitchFamily="34" charset="-120"/>
                          <a:ea typeface="微軟正黑體" panose="020B0604030504040204" pitchFamily="34" charset="-120"/>
                        </a:rPr>
                        <a:t>取消</a:t>
                      </a:r>
                      <a:r>
                        <a:rPr lang="en-US" altLang="zh-TW" sz="2400" b="1" dirty="0" smtClean="0">
                          <a:solidFill>
                            <a:schemeClr val="bg1">
                              <a:lumMod val="65000"/>
                            </a:schemeClr>
                          </a:solidFill>
                          <a:latin typeface="微軟正黑體" panose="020B0604030504040204" pitchFamily="34" charset="-120"/>
                          <a:ea typeface="微軟正黑體" panose="020B0604030504040204" pitchFamily="34" charset="-120"/>
                        </a:rPr>
                        <a:t>)</a:t>
                      </a:r>
                      <a:endParaRPr lang="en-US" altLang="zh-TW" sz="2400" b="1" dirty="0" smtClean="0">
                        <a:solidFill>
                          <a:schemeClr val="tx1"/>
                        </a:solidFill>
                        <a:latin typeface="微軟正黑體" panose="020B0604030504040204" pitchFamily="34" charset="-120"/>
                        <a:ea typeface="微軟正黑體" panose="020B0604030504040204" pitchFamily="34" charset="-120"/>
                      </a:endParaRPr>
                    </a:p>
                    <a:p>
                      <a:pPr algn="ctr"/>
                      <a:r>
                        <a:rPr lang="en-US" altLang="zh-TW" sz="2400" b="1" dirty="0" smtClean="0">
                          <a:solidFill>
                            <a:schemeClr val="tx1"/>
                          </a:solidFill>
                          <a:latin typeface="微軟正黑體" panose="020B0604030504040204" pitchFamily="34" charset="-120"/>
                          <a:ea typeface="微軟正黑體" panose="020B0604030504040204" pitchFamily="34" charset="-120"/>
                        </a:rPr>
                        <a:t>7/17</a:t>
                      </a:r>
                      <a:r>
                        <a:rPr lang="zh-TW" altLang="en-US" sz="2400" b="1" dirty="0" smtClean="0">
                          <a:solidFill>
                            <a:schemeClr val="tx1"/>
                          </a:solidFill>
                          <a:latin typeface="微軟正黑體" panose="020B0604030504040204" pitchFamily="34" charset="-120"/>
                          <a:ea typeface="微軟正黑體" panose="020B0604030504040204" pitchFamily="34" charset="-120"/>
                        </a:rPr>
                        <a:t>、</a:t>
                      </a:r>
                      <a:r>
                        <a:rPr lang="en-US" altLang="zh-TW" sz="2400" b="1" dirty="0" smtClean="0">
                          <a:solidFill>
                            <a:schemeClr val="tx1"/>
                          </a:solidFill>
                          <a:latin typeface="微軟正黑體" panose="020B0604030504040204" pitchFamily="34" charset="-120"/>
                          <a:ea typeface="微軟正黑體" panose="020B0604030504040204" pitchFamily="34" charset="-120"/>
                        </a:rPr>
                        <a:t>12/18</a:t>
                      </a:r>
                      <a:endParaRPr lang="zh-TW" altLang="en-US" sz="2400" b="1" dirty="0">
                        <a:solidFill>
                          <a:schemeClr val="tx1"/>
                        </a:solidFill>
                        <a:latin typeface="微軟正黑體" panose="020B0604030504040204" pitchFamily="34" charset="-120"/>
                        <a:ea typeface="微軟正黑體" panose="020B0604030504040204" pitchFamily="34" charset="-120"/>
                      </a:endParaRPr>
                    </a:p>
                  </a:txBody>
                  <a:tcPr marT="45689" marB="45689">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Times New Roman"/>
                          <a:ea typeface="新細明體"/>
                          <a:cs typeface=""/>
                        </a:defRPr>
                      </a:lvl1pPr>
                      <a:lvl2pPr marL="457200" algn="l" defTabSz="914400" rtl="0" eaLnBrk="1" latinLnBrk="0" hangingPunct="1">
                        <a:defRPr sz="1800" kern="1200">
                          <a:solidFill>
                            <a:schemeClr val="dk1"/>
                          </a:solidFill>
                          <a:latin typeface="Times New Roman"/>
                          <a:ea typeface="新細明體"/>
                          <a:cs typeface=""/>
                        </a:defRPr>
                      </a:lvl2pPr>
                      <a:lvl3pPr marL="914400" algn="l" defTabSz="914400" rtl="0" eaLnBrk="1" latinLnBrk="0" hangingPunct="1">
                        <a:defRPr sz="1800" kern="1200">
                          <a:solidFill>
                            <a:schemeClr val="dk1"/>
                          </a:solidFill>
                          <a:latin typeface="Times New Roman"/>
                          <a:ea typeface="新細明體"/>
                          <a:cs typeface=""/>
                        </a:defRPr>
                      </a:lvl3pPr>
                      <a:lvl4pPr marL="1371600" algn="l" defTabSz="914400" rtl="0" eaLnBrk="1" latinLnBrk="0" hangingPunct="1">
                        <a:defRPr sz="1800" kern="1200">
                          <a:solidFill>
                            <a:schemeClr val="dk1"/>
                          </a:solidFill>
                          <a:latin typeface="Times New Roman"/>
                          <a:ea typeface="新細明體"/>
                          <a:cs typeface=""/>
                        </a:defRPr>
                      </a:lvl4pPr>
                      <a:lvl5pPr marL="1828800" algn="l" defTabSz="914400" rtl="0" eaLnBrk="1" latinLnBrk="0" hangingPunct="1">
                        <a:defRPr sz="1800" kern="1200">
                          <a:solidFill>
                            <a:schemeClr val="dk1"/>
                          </a:solidFill>
                          <a:latin typeface="Times New Roman"/>
                          <a:ea typeface="新細明體"/>
                          <a:cs typeface=""/>
                        </a:defRPr>
                      </a:lvl5pPr>
                      <a:lvl6pPr marL="2286000" algn="l" defTabSz="914400" rtl="0" eaLnBrk="1" latinLnBrk="0" hangingPunct="1">
                        <a:defRPr sz="1800" kern="1200">
                          <a:solidFill>
                            <a:schemeClr val="dk1"/>
                          </a:solidFill>
                          <a:latin typeface="Times New Roman"/>
                          <a:ea typeface="新細明體"/>
                          <a:cs typeface=""/>
                        </a:defRPr>
                      </a:lvl6pPr>
                      <a:lvl7pPr marL="2743200" algn="l" defTabSz="914400" rtl="0" eaLnBrk="1" latinLnBrk="0" hangingPunct="1">
                        <a:defRPr sz="1800" kern="1200">
                          <a:solidFill>
                            <a:schemeClr val="dk1"/>
                          </a:solidFill>
                          <a:latin typeface="Times New Roman"/>
                          <a:ea typeface="新細明體"/>
                          <a:cs typeface=""/>
                        </a:defRPr>
                      </a:lvl7pPr>
                      <a:lvl8pPr marL="3200400" algn="l" defTabSz="914400" rtl="0" eaLnBrk="1" latinLnBrk="0" hangingPunct="1">
                        <a:defRPr sz="1800" kern="1200">
                          <a:solidFill>
                            <a:schemeClr val="dk1"/>
                          </a:solidFill>
                          <a:latin typeface="Times New Roman"/>
                          <a:ea typeface="新細明體"/>
                          <a:cs typeface=""/>
                        </a:defRPr>
                      </a:lvl8pPr>
                      <a:lvl9pPr marL="3657600" algn="l" defTabSz="914400" rtl="0" eaLnBrk="1" latinLnBrk="0" hangingPunct="1">
                        <a:defRPr sz="1800" kern="1200">
                          <a:solidFill>
                            <a:schemeClr val="dk1"/>
                          </a:solidFill>
                          <a:latin typeface="Times New Roman"/>
                          <a:ea typeface="新細明體"/>
                          <a:cs typeface=""/>
                        </a:defRPr>
                      </a:lvl9pPr>
                    </a:lstStyle>
                    <a:p>
                      <a:pPr algn="ctr"/>
                      <a:r>
                        <a:rPr lang="zh-TW" altLang="en-US" sz="2400" b="1" dirty="0" smtClean="0">
                          <a:latin typeface="微軟正黑體" panose="020B0604030504040204" pitchFamily="34" charset="-120"/>
                          <a:ea typeface="微軟正黑體" panose="020B0604030504040204" pitchFamily="34" charset="-120"/>
                        </a:rPr>
                        <a:t>投資資訊部</a:t>
                      </a:r>
                      <a:endParaRPr lang="zh-TW" altLang="en-US" sz="2400" b="1" dirty="0">
                        <a:latin typeface="微軟正黑體" panose="020B0604030504040204" pitchFamily="34" charset="-120"/>
                        <a:ea typeface="微軟正黑體" panose="020B0604030504040204" pitchFamily="34" charset="-120"/>
                      </a:endParaRPr>
                    </a:p>
                  </a:txBody>
                  <a:tcPr marT="45689" marB="45689">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4"/>
                  </a:ext>
                </a:extLst>
              </a:tr>
              <a:tr h="457222">
                <a:tc>
                  <a:txBody>
                    <a:bodyPr/>
                    <a:lstStyle>
                      <a:lvl1pPr marL="0" algn="l" defTabSz="914400" rtl="0" eaLnBrk="1" latinLnBrk="0" hangingPunct="1">
                        <a:defRPr sz="1800" kern="1200">
                          <a:solidFill>
                            <a:schemeClr val="dk1"/>
                          </a:solidFill>
                          <a:latin typeface="Times New Roman"/>
                          <a:ea typeface="新細明體"/>
                          <a:cs typeface=""/>
                        </a:defRPr>
                      </a:lvl1pPr>
                      <a:lvl2pPr marL="457200" algn="l" defTabSz="914400" rtl="0" eaLnBrk="1" latinLnBrk="0" hangingPunct="1">
                        <a:defRPr sz="1800" kern="1200">
                          <a:solidFill>
                            <a:schemeClr val="dk1"/>
                          </a:solidFill>
                          <a:latin typeface="Times New Roman"/>
                          <a:ea typeface="新細明體"/>
                          <a:cs typeface=""/>
                        </a:defRPr>
                      </a:lvl2pPr>
                      <a:lvl3pPr marL="914400" algn="l" defTabSz="914400" rtl="0" eaLnBrk="1" latinLnBrk="0" hangingPunct="1">
                        <a:defRPr sz="1800" kern="1200">
                          <a:solidFill>
                            <a:schemeClr val="dk1"/>
                          </a:solidFill>
                          <a:latin typeface="Times New Roman"/>
                          <a:ea typeface="新細明體"/>
                          <a:cs typeface=""/>
                        </a:defRPr>
                      </a:lvl3pPr>
                      <a:lvl4pPr marL="1371600" algn="l" defTabSz="914400" rtl="0" eaLnBrk="1" latinLnBrk="0" hangingPunct="1">
                        <a:defRPr sz="1800" kern="1200">
                          <a:solidFill>
                            <a:schemeClr val="dk1"/>
                          </a:solidFill>
                          <a:latin typeface="Times New Roman"/>
                          <a:ea typeface="新細明體"/>
                          <a:cs typeface=""/>
                        </a:defRPr>
                      </a:lvl4pPr>
                      <a:lvl5pPr marL="1828800" algn="l" defTabSz="914400" rtl="0" eaLnBrk="1" latinLnBrk="0" hangingPunct="1">
                        <a:defRPr sz="1800" kern="1200">
                          <a:solidFill>
                            <a:schemeClr val="dk1"/>
                          </a:solidFill>
                          <a:latin typeface="Times New Roman"/>
                          <a:ea typeface="新細明體"/>
                          <a:cs typeface=""/>
                        </a:defRPr>
                      </a:lvl5pPr>
                      <a:lvl6pPr marL="2286000" algn="l" defTabSz="914400" rtl="0" eaLnBrk="1" latinLnBrk="0" hangingPunct="1">
                        <a:defRPr sz="1800" kern="1200">
                          <a:solidFill>
                            <a:schemeClr val="dk1"/>
                          </a:solidFill>
                          <a:latin typeface="Times New Roman"/>
                          <a:ea typeface="新細明體"/>
                          <a:cs typeface=""/>
                        </a:defRPr>
                      </a:lvl6pPr>
                      <a:lvl7pPr marL="2743200" algn="l" defTabSz="914400" rtl="0" eaLnBrk="1" latinLnBrk="0" hangingPunct="1">
                        <a:defRPr sz="1800" kern="1200">
                          <a:solidFill>
                            <a:schemeClr val="dk1"/>
                          </a:solidFill>
                          <a:latin typeface="Times New Roman"/>
                          <a:ea typeface="新細明體"/>
                          <a:cs typeface=""/>
                        </a:defRPr>
                      </a:lvl7pPr>
                      <a:lvl8pPr marL="3200400" algn="l" defTabSz="914400" rtl="0" eaLnBrk="1" latinLnBrk="0" hangingPunct="1">
                        <a:defRPr sz="1800" kern="1200">
                          <a:solidFill>
                            <a:schemeClr val="dk1"/>
                          </a:solidFill>
                          <a:latin typeface="Times New Roman"/>
                          <a:ea typeface="新細明體"/>
                          <a:cs typeface=""/>
                        </a:defRPr>
                      </a:lvl8pPr>
                      <a:lvl9pPr marL="3657600" algn="l" defTabSz="914400" rtl="0" eaLnBrk="1" latinLnBrk="0" hangingPunct="1">
                        <a:defRPr sz="1800" kern="1200">
                          <a:solidFill>
                            <a:schemeClr val="dk1"/>
                          </a:solidFill>
                          <a:latin typeface="Times New Roman"/>
                          <a:ea typeface="新細明體"/>
                          <a:cs typeface=""/>
                        </a:defRPr>
                      </a:lvl9pPr>
                    </a:lstStyle>
                    <a:p>
                      <a:pPr algn="ctr"/>
                      <a:r>
                        <a:rPr lang="en-US" altLang="zh-TW" sz="2400" b="1" dirty="0" smtClean="0">
                          <a:solidFill>
                            <a:schemeClr val="tx1"/>
                          </a:solidFill>
                          <a:latin typeface="微軟正黑體" panose="020B0604030504040204" pitchFamily="34" charset="-120"/>
                          <a:ea typeface="微軟正黑體" panose="020B0604030504040204" pitchFamily="34" charset="-120"/>
                        </a:rPr>
                        <a:t>8/21</a:t>
                      </a:r>
                      <a:r>
                        <a:rPr lang="zh-TW" altLang="en-US" sz="2400" b="1" dirty="0" smtClean="0">
                          <a:solidFill>
                            <a:schemeClr val="tx1"/>
                          </a:solidFill>
                          <a:latin typeface="微軟正黑體" panose="020B0604030504040204" pitchFamily="34" charset="-120"/>
                          <a:ea typeface="微軟正黑體" panose="020B0604030504040204" pitchFamily="34" charset="-120"/>
                        </a:rPr>
                        <a:t>、</a:t>
                      </a:r>
                      <a:r>
                        <a:rPr lang="en-US" altLang="zh-TW" sz="2400" b="1" dirty="0" smtClean="0">
                          <a:solidFill>
                            <a:schemeClr val="tx1"/>
                          </a:solidFill>
                          <a:latin typeface="微軟正黑體" panose="020B0604030504040204" pitchFamily="34" charset="-120"/>
                          <a:ea typeface="微軟正黑體" panose="020B0604030504040204" pitchFamily="34" charset="-120"/>
                        </a:rPr>
                        <a:t>109/1/22</a:t>
                      </a:r>
                      <a:endParaRPr lang="zh-TW" altLang="en-US" sz="2400" b="1" dirty="0">
                        <a:solidFill>
                          <a:schemeClr val="tx1"/>
                        </a:solidFill>
                        <a:latin typeface="微軟正黑體" panose="020B0604030504040204" pitchFamily="34" charset="-120"/>
                        <a:ea typeface="微軟正黑體" panose="020B0604030504040204" pitchFamily="34" charset="-120"/>
                      </a:endParaRPr>
                    </a:p>
                  </a:txBody>
                  <a:tcPr marT="45689" marB="45689">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Times New Roman"/>
                          <a:ea typeface="新細明體"/>
                          <a:cs typeface=""/>
                        </a:defRPr>
                      </a:lvl1pPr>
                      <a:lvl2pPr marL="457200" algn="l" defTabSz="914400" rtl="0" eaLnBrk="1" latinLnBrk="0" hangingPunct="1">
                        <a:defRPr sz="1800" kern="1200">
                          <a:solidFill>
                            <a:schemeClr val="dk1"/>
                          </a:solidFill>
                          <a:latin typeface="Times New Roman"/>
                          <a:ea typeface="新細明體"/>
                          <a:cs typeface=""/>
                        </a:defRPr>
                      </a:lvl2pPr>
                      <a:lvl3pPr marL="914400" algn="l" defTabSz="914400" rtl="0" eaLnBrk="1" latinLnBrk="0" hangingPunct="1">
                        <a:defRPr sz="1800" kern="1200">
                          <a:solidFill>
                            <a:schemeClr val="dk1"/>
                          </a:solidFill>
                          <a:latin typeface="Times New Roman"/>
                          <a:ea typeface="新細明體"/>
                          <a:cs typeface=""/>
                        </a:defRPr>
                      </a:lvl3pPr>
                      <a:lvl4pPr marL="1371600" algn="l" defTabSz="914400" rtl="0" eaLnBrk="1" latinLnBrk="0" hangingPunct="1">
                        <a:defRPr sz="1800" kern="1200">
                          <a:solidFill>
                            <a:schemeClr val="dk1"/>
                          </a:solidFill>
                          <a:latin typeface="Times New Roman"/>
                          <a:ea typeface="新細明體"/>
                          <a:cs typeface=""/>
                        </a:defRPr>
                      </a:lvl4pPr>
                      <a:lvl5pPr marL="1828800" algn="l" defTabSz="914400" rtl="0" eaLnBrk="1" latinLnBrk="0" hangingPunct="1">
                        <a:defRPr sz="1800" kern="1200">
                          <a:solidFill>
                            <a:schemeClr val="dk1"/>
                          </a:solidFill>
                          <a:latin typeface="Times New Roman"/>
                          <a:ea typeface="新細明體"/>
                          <a:cs typeface=""/>
                        </a:defRPr>
                      </a:lvl5pPr>
                      <a:lvl6pPr marL="2286000" algn="l" defTabSz="914400" rtl="0" eaLnBrk="1" latinLnBrk="0" hangingPunct="1">
                        <a:defRPr sz="1800" kern="1200">
                          <a:solidFill>
                            <a:schemeClr val="dk1"/>
                          </a:solidFill>
                          <a:latin typeface="Times New Roman"/>
                          <a:ea typeface="新細明體"/>
                          <a:cs typeface=""/>
                        </a:defRPr>
                      </a:lvl6pPr>
                      <a:lvl7pPr marL="2743200" algn="l" defTabSz="914400" rtl="0" eaLnBrk="1" latinLnBrk="0" hangingPunct="1">
                        <a:defRPr sz="1800" kern="1200">
                          <a:solidFill>
                            <a:schemeClr val="dk1"/>
                          </a:solidFill>
                          <a:latin typeface="Times New Roman"/>
                          <a:ea typeface="新細明體"/>
                          <a:cs typeface=""/>
                        </a:defRPr>
                      </a:lvl7pPr>
                      <a:lvl8pPr marL="3200400" algn="l" defTabSz="914400" rtl="0" eaLnBrk="1" latinLnBrk="0" hangingPunct="1">
                        <a:defRPr sz="1800" kern="1200">
                          <a:solidFill>
                            <a:schemeClr val="dk1"/>
                          </a:solidFill>
                          <a:latin typeface="Times New Roman"/>
                          <a:ea typeface="新細明體"/>
                          <a:cs typeface=""/>
                        </a:defRPr>
                      </a:lvl8pPr>
                      <a:lvl9pPr marL="3657600" algn="l" defTabSz="914400" rtl="0" eaLnBrk="1" latinLnBrk="0" hangingPunct="1">
                        <a:defRPr sz="1800" kern="1200">
                          <a:solidFill>
                            <a:schemeClr val="dk1"/>
                          </a:solidFill>
                          <a:latin typeface="Times New Roman"/>
                          <a:ea typeface="新細明體"/>
                          <a:cs typeface=""/>
                        </a:defRPr>
                      </a:lvl9pPr>
                    </a:lstStyle>
                    <a:p>
                      <a:pPr algn="ctr"/>
                      <a:r>
                        <a:rPr lang="zh-TW" altLang="en-US" sz="2400" b="1" dirty="0" smtClean="0">
                          <a:latin typeface="微軟正黑體" panose="020B0604030504040204" pitchFamily="34" charset="-120"/>
                          <a:ea typeface="微軟正黑體" panose="020B0604030504040204" pitchFamily="34" charset="-120"/>
                        </a:rPr>
                        <a:t>壽險資訊部</a:t>
                      </a:r>
                      <a:endParaRPr lang="zh-TW" altLang="en-US" sz="2400" b="1" dirty="0">
                        <a:latin typeface="微軟正黑體" panose="020B0604030504040204" pitchFamily="34" charset="-120"/>
                        <a:ea typeface="微軟正黑體" panose="020B0604030504040204" pitchFamily="34" charset="-120"/>
                      </a:endParaRPr>
                    </a:p>
                  </a:txBody>
                  <a:tcPr marT="45689" marB="45689">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5"/>
                  </a:ext>
                </a:extLst>
              </a:tr>
            </a:tbl>
          </a:graphicData>
        </a:graphic>
      </p:graphicFrame>
      <p:sp>
        <p:nvSpPr>
          <p:cNvPr id="5149" name="文字方塊 1"/>
          <p:cNvSpPr txBox="1">
            <a:spLocks noChangeArrowheads="1"/>
          </p:cNvSpPr>
          <p:nvPr/>
        </p:nvSpPr>
        <p:spPr bwMode="auto">
          <a:xfrm>
            <a:off x="971550" y="4749800"/>
            <a:ext cx="77168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4625" indent="-174625">
              <a:defRPr kumimoji="1" sz="2400" u="sng">
                <a:solidFill>
                  <a:schemeClr val="tx1"/>
                </a:solidFill>
                <a:latin typeface="Times New Roman" pitchFamily="18" charset="0"/>
                <a:ea typeface="新細明體" pitchFamily="18" charset="-120"/>
              </a:defRPr>
            </a:lvl1pPr>
            <a:lvl2pPr marL="742950" indent="-285750">
              <a:defRPr kumimoji="1" sz="2400" u="sng">
                <a:solidFill>
                  <a:schemeClr val="tx1"/>
                </a:solidFill>
                <a:latin typeface="Times New Roman" pitchFamily="18" charset="0"/>
                <a:ea typeface="新細明體" pitchFamily="18" charset="-120"/>
              </a:defRPr>
            </a:lvl2pPr>
            <a:lvl3pPr marL="1143000" indent="-228600">
              <a:defRPr kumimoji="1" sz="2400" u="sng">
                <a:solidFill>
                  <a:schemeClr val="tx1"/>
                </a:solidFill>
                <a:latin typeface="Times New Roman" pitchFamily="18" charset="0"/>
                <a:ea typeface="新細明體" pitchFamily="18" charset="-120"/>
              </a:defRPr>
            </a:lvl3pPr>
            <a:lvl4pPr marL="1600200" indent="-228600">
              <a:defRPr kumimoji="1" sz="2400" u="sng">
                <a:solidFill>
                  <a:schemeClr val="tx1"/>
                </a:solidFill>
                <a:latin typeface="Times New Roman" pitchFamily="18" charset="0"/>
                <a:ea typeface="新細明體" pitchFamily="18" charset="-120"/>
              </a:defRPr>
            </a:lvl4pPr>
            <a:lvl5pPr marL="2057400" indent="-228600">
              <a:defRPr kumimoji="1" sz="2400" u="sng">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9pPr>
          </a:lstStyle>
          <a:p>
            <a:pPr eaLnBrk="0" hangingPunct="0">
              <a:buFont typeface="Arial" charset="0"/>
              <a:buChar char="•"/>
            </a:pPr>
            <a:r>
              <a:rPr lang="zh-TW" altLang="en-US" u="none" smtClean="0">
                <a:solidFill>
                  <a:srgbClr val="000000"/>
                </a:solidFill>
                <a:latin typeface="微軟正黑體" pitchFamily="34" charset="-120"/>
                <a:ea typeface="微軟正黑體" pitchFamily="34" charset="-120"/>
              </a:rPr>
              <a:t>協理幹部會議</a:t>
            </a:r>
            <a:r>
              <a:rPr lang="en-US" altLang="zh-TW" u="none" smtClean="0">
                <a:solidFill>
                  <a:srgbClr val="000000"/>
                </a:solidFill>
                <a:latin typeface="微軟正黑體" pitchFamily="34" charset="-120"/>
                <a:ea typeface="微軟正黑體" pitchFamily="34" charset="-120"/>
              </a:rPr>
              <a:t>-</a:t>
            </a:r>
            <a:r>
              <a:rPr lang="zh-TW" altLang="en-US" u="none" smtClean="0">
                <a:solidFill>
                  <a:srgbClr val="000000"/>
                </a:solidFill>
                <a:latin typeface="微軟正黑體" pitchFamily="34" charset="-120"/>
                <a:ea typeface="微軟正黑體" pitchFamily="34" charset="-120"/>
              </a:rPr>
              <a:t>每月第</a:t>
            </a:r>
            <a:r>
              <a:rPr lang="en-US" altLang="zh-TW" u="none" smtClean="0">
                <a:solidFill>
                  <a:srgbClr val="000000"/>
                </a:solidFill>
                <a:latin typeface="微軟正黑體" pitchFamily="34" charset="-120"/>
                <a:ea typeface="微軟正黑體" pitchFamily="34" charset="-120"/>
              </a:rPr>
              <a:t>1</a:t>
            </a:r>
            <a:r>
              <a:rPr lang="zh-TW" altLang="en-US" u="none" smtClean="0">
                <a:solidFill>
                  <a:srgbClr val="000000"/>
                </a:solidFill>
                <a:latin typeface="微軟正黑體" pitchFamily="34" charset="-120"/>
                <a:ea typeface="微軟正黑體" pitchFamily="34" charset="-120"/>
              </a:rPr>
              <a:t>週、第</a:t>
            </a:r>
            <a:r>
              <a:rPr lang="en-US" altLang="zh-TW" u="none" smtClean="0">
                <a:solidFill>
                  <a:srgbClr val="000000"/>
                </a:solidFill>
                <a:latin typeface="微軟正黑體" pitchFamily="34" charset="-120"/>
                <a:ea typeface="微軟正黑體" pitchFamily="34" charset="-120"/>
              </a:rPr>
              <a:t>4</a:t>
            </a:r>
            <a:r>
              <a:rPr lang="zh-TW" altLang="en-US" u="none" smtClean="0">
                <a:solidFill>
                  <a:srgbClr val="000000"/>
                </a:solidFill>
                <a:latin typeface="微軟正黑體" pitchFamily="34" charset="-120"/>
                <a:ea typeface="微軟正黑體" pitchFamily="34" charset="-120"/>
              </a:rPr>
              <a:t>週</a:t>
            </a:r>
            <a:endParaRPr lang="en-US" altLang="zh-TW" u="none" smtClean="0">
              <a:solidFill>
                <a:srgbClr val="000000"/>
              </a:solidFill>
              <a:latin typeface="微軟正黑體" pitchFamily="34" charset="-120"/>
              <a:ea typeface="微軟正黑體" pitchFamily="34" charset="-120"/>
            </a:endParaRPr>
          </a:p>
          <a:p>
            <a:pPr eaLnBrk="0" hangingPunct="0">
              <a:buFont typeface="Arial" charset="0"/>
              <a:buChar char="•"/>
            </a:pPr>
            <a:r>
              <a:rPr lang="en-US" altLang="zh-TW" u="none" smtClean="0">
                <a:solidFill>
                  <a:srgbClr val="000000"/>
                </a:solidFill>
                <a:latin typeface="微軟正黑體" pitchFamily="34" charset="-120"/>
                <a:ea typeface="微軟正黑體" pitchFamily="34" charset="-120"/>
              </a:rPr>
              <a:t>PMO</a:t>
            </a:r>
            <a:r>
              <a:rPr lang="zh-TW" altLang="en-US" u="none" smtClean="0">
                <a:solidFill>
                  <a:srgbClr val="000000"/>
                </a:solidFill>
                <a:latin typeface="微軟正黑體" pitchFamily="34" charset="-120"/>
                <a:ea typeface="微軟正黑體" pitchFamily="34" charset="-120"/>
              </a:rPr>
              <a:t>檢視會議</a:t>
            </a:r>
            <a:r>
              <a:rPr lang="en-US" altLang="zh-TW" u="none" smtClean="0">
                <a:solidFill>
                  <a:srgbClr val="000000"/>
                </a:solidFill>
                <a:latin typeface="微軟正黑體" pitchFamily="34" charset="-120"/>
                <a:ea typeface="微軟正黑體" pitchFamily="34" charset="-120"/>
              </a:rPr>
              <a:t>-</a:t>
            </a:r>
            <a:r>
              <a:rPr lang="zh-TW" altLang="en-US" u="none" smtClean="0">
                <a:solidFill>
                  <a:srgbClr val="000000"/>
                </a:solidFill>
                <a:latin typeface="微軟正黑體" pitchFamily="34" charset="-120"/>
                <a:ea typeface="微軟正黑體" pitchFamily="34" charset="-120"/>
              </a:rPr>
              <a:t>每月第</a:t>
            </a:r>
            <a:r>
              <a:rPr lang="en-US" altLang="zh-TW" u="none" smtClean="0">
                <a:solidFill>
                  <a:srgbClr val="000000"/>
                </a:solidFill>
                <a:latin typeface="微軟正黑體" pitchFamily="34" charset="-120"/>
                <a:ea typeface="微軟正黑體" pitchFamily="34" charset="-120"/>
              </a:rPr>
              <a:t>2</a:t>
            </a:r>
            <a:r>
              <a:rPr lang="zh-TW" altLang="en-US" u="none" smtClean="0">
                <a:solidFill>
                  <a:srgbClr val="000000"/>
                </a:solidFill>
                <a:latin typeface="微軟正黑體" pitchFamily="34" charset="-120"/>
                <a:ea typeface="微軟正黑體" pitchFamily="34" charset="-120"/>
              </a:rPr>
              <a:t>週</a:t>
            </a:r>
            <a:endParaRPr lang="en-US" altLang="zh-TW" b="1" u="none" smtClean="0">
              <a:solidFill>
                <a:srgbClr val="4472C4"/>
              </a:solidFill>
              <a:latin typeface="微軟正黑體" pitchFamily="34" charset="-120"/>
              <a:ea typeface="微軟正黑體" pitchFamily="34" charset="-120"/>
            </a:endParaRPr>
          </a:p>
          <a:p>
            <a:pPr eaLnBrk="0" hangingPunct="0">
              <a:buFont typeface="Arial" charset="0"/>
              <a:buChar char="•"/>
            </a:pPr>
            <a:r>
              <a:rPr lang="zh-TW" altLang="en-US" u="none" smtClean="0">
                <a:solidFill>
                  <a:srgbClr val="000000"/>
                </a:solidFill>
                <a:latin typeface="微軟正黑體" pitchFamily="34" charset="-120"/>
                <a:ea typeface="微軟正黑體" pitchFamily="34" charset="-120"/>
              </a:rPr>
              <a:t>整體幹部會議</a:t>
            </a:r>
            <a:r>
              <a:rPr lang="en-US" altLang="zh-TW" u="none" smtClean="0">
                <a:solidFill>
                  <a:srgbClr val="000000"/>
                </a:solidFill>
                <a:latin typeface="微軟正黑體" pitchFamily="34" charset="-120"/>
                <a:ea typeface="微軟正黑體" pitchFamily="34" charset="-120"/>
              </a:rPr>
              <a:t>-</a:t>
            </a:r>
            <a:r>
              <a:rPr lang="zh-TW" altLang="en-US" u="none" smtClean="0">
                <a:solidFill>
                  <a:srgbClr val="000000"/>
                </a:solidFill>
                <a:latin typeface="微軟正黑體" pitchFamily="34" charset="-120"/>
                <a:ea typeface="微軟正黑體" pitchFamily="34" charset="-120"/>
              </a:rPr>
              <a:t>每月第</a:t>
            </a:r>
            <a:r>
              <a:rPr lang="en-US" altLang="zh-TW" u="none" smtClean="0">
                <a:solidFill>
                  <a:srgbClr val="000000"/>
                </a:solidFill>
                <a:latin typeface="微軟正黑體" pitchFamily="34" charset="-120"/>
                <a:ea typeface="微軟正黑體" pitchFamily="34" charset="-120"/>
              </a:rPr>
              <a:t>3</a:t>
            </a:r>
            <a:r>
              <a:rPr lang="zh-TW" altLang="en-US" u="none" smtClean="0">
                <a:solidFill>
                  <a:srgbClr val="000000"/>
                </a:solidFill>
                <a:latin typeface="微軟正黑體" pitchFamily="34" charset="-120"/>
                <a:ea typeface="微軟正黑體" pitchFamily="34" charset="-120"/>
              </a:rPr>
              <a:t>週</a:t>
            </a:r>
            <a:endParaRPr lang="en-US" altLang="zh-TW" u="none" smtClean="0">
              <a:solidFill>
                <a:srgbClr val="000000"/>
              </a:solidFill>
              <a:latin typeface="微軟正黑體" pitchFamily="34" charset="-120"/>
              <a:ea typeface="微軟正黑體" pitchFamily="34" charset="-120"/>
            </a:endParaRPr>
          </a:p>
        </p:txBody>
      </p:sp>
      <p:sp>
        <p:nvSpPr>
          <p:cNvPr id="5150" name="頁尾版面配置區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itchFamily="18" charset="0"/>
                <a:ea typeface="新細明體" pitchFamily="18" charset="-120"/>
              </a:defRPr>
            </a:lvl1pPr>
            <a:lvl2pPr marL="742950" indent="-285750">
              <a:defRPr kumimoji="1" sz="2400" u="sng">
                <a:solidFill>
                  <a:schemeClr val="tx1"/>
                </a:solidFill>
                <a:latin typeface="Times New Roman" pitchFamily="18" charset="0"/>
                <a:ea typeface="新細明體" pitchFamily="18" charset="-120"/>
              </a:defRPr>
            </a:lvl2pPr>
            <a:lvl3pPr marL="1143000" indent="-228600">
              <a:defRPr kumimoji="1" sz="2400" u="sng">
                <a:solidFill>
                  <a:schemeClr val="tx1"/>
                </a:solidFill>
                <a:latin typeface="Times New Roman" pitchFamily="18" charset="0"/>
                <a:ea typeface="新細明體" pitchFamily="18" charset="-120"/>
              </a:defRPr>
            </a:lvl3pPr>
            <a:lvl4pPr marL="1600200" indent="-228600">
              <a:defRPr kumimoji="1" sz="2400" u="sng">
                <a:solidFill>
                  <a:schemeClr val="tx1"/>
                </a:solidFill>
                <a:latin typeface="Times New Roman" pitchFamily="18" charset="0"/>
                <a:ea typeface="新細明體" pitchFamily="18" charset="-120"/>
              </a:defRPr>
            </a:lvl4pPr>
            <a:lvl5pPr marL="2057400" indent="-228600">
              <a:defRPr kumimoji="1" sz="2400" u="sng">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9pPr>
          </a:lstStyle>
          <a:p>
            <a:r>
              <a:rPr lang="zh-TW" altLang="en-US" sz="900" u="none" smtClean="0">
                <a:solidFill>
                  <a:srgbClr val="000000"/>
                </a:solidFill>
                <a:latin typeface="微軟正黑體" pitchFamily="34" charset="-120"/>
                <a:ea typeface="微軟正黑體" pitchFamily="34" charset="-120"/>
              </a:rPr>
              <a:t>機密等級：密            日期：</a:t>
            </a:r>
            <a:r>
              <a:rPr lang="en-US" altLang="zh-TW" sz="900" u="none" smtClean="0">
                <a:solidFill>
                  <a:srgbClr val="000000"/>
                </a:solidFill>
                <a:latin typeface="微軟正黑體" pitchFamily="34" charset="-120"/>
                <a:ea typeface="微軟正黑體" pitchFamily="34" charset="-120"/>
              </a:rPr>
              <a:t>2019/12/18</a:t>
            </a:r>
            <a:endParaRPr lang="zh-TW" altLang="en-US" sz="900" u="none" smtClean="0">
              <a:solidFill>
                <a:srgbClr val="000000"/>
              </a:solidFill>
              <a:latin typeface="微軟正黑體" pitchFamily="34" charset="-120"/>
              <a:ea typeface="微軟正黑體" pitchFamily="34" charset="-120"/>
            </a:endParaRPr>
          </a:p>
        </p:txBody>
      </p:sp>
    </p:spTree>
    <p:extLst>
      <p:ext uri="{BB962C8B-B14F-4D97-AF65-F5344CB8AC3E}">
        <p14:creationId xmlns:p14="http://schemas.microsoft.com/office/powerpoint/2010/main" val="21263709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圓角矩形 5"/>
          <p:cNvSpPr/>
          <p:nvPr/>
        </p:nvSpPr>
        <p:spPr>
          <a:xfrm>
            <a:off x="3276619" y="188913"/>
            <a:ext cx="4583113" cy="596900"/>
          </a:xfrm>
          <a:prstGeom prst="roundRect">
            <a:avLst>
              <a:gd name="adj" fmla="val 50000"/>
            </a:avLst>
          </a:prstGeom>
          <a:solidFill>
            <a:srgbClr val="5B9BD5">
              <a:lumMod val="50000"/>
            </a:srgbClr>
          </a:solidFill>
          <a:ln w="25400" cap="flat" cmpd="sng" algn="ctr">
            <a:noFill/>
            <a:prstDash val="solid"/>
          </a:ln>
          <a:effectLst/>
        </p:spPr>
        <p:txBody>
          <a:bodyPr anchor="ctr"/>
          <a:lstStyle/>
          <a:p>
            <a:pPr algn="ctr" fontAlgn="auto">
              <a:spcBef>
                <a:spcPts val="0"/>
              </a:spcBef>
              <a:spcAft>
                <a:spcPts val="0"/>
              </a:spcAft>
              <a:defRPr/>
            </a:pPr>
            <a:r>
              <a:rPr kumimoji="0" lang="zh-TW" altLang="en-US" sz="3200" b="1" u="none" kern="0" dirty="0">
                <a:solidFill>
                  <a:prstClr val="white"/>
                </a:solidFill>
                <a:latin typeface="微軟正黑體" panose="020B0604030504040204" pitchFamily="34" charset="-120"/>
                <a:ea typeface="微軟正黑體" panose="020B0604030504040204" pitchFamily="34" charset="-120"/>
              </a:rPr>
              <a:t>整體幹部會議議程</a:t>
            </a:r>
          </a:p>
        </p:txBody>
      </p:sp>
      <p:sp>
        <p:nvSpPr>
          <p:cNvPr id="7" name="文字方塊 5"/>
          <p:cNvSpPr txBox="1">
            <a:spLocks noChangeArrowheads="1"/>
          </p:cNvSpPr>
          <p:nvPr/>
        </p:nvSpPr>
        <p:spPr bwMode="auto">
          <a:xfrm>
            <a:off x="290525" y="981075"/>
            <a:ext cx="8836025" cy="557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a:defRPr kumimoji="1" sz="2400" u="sng">
                <a:solidFill>
                  <a:schemeClr val="tx1"/>
                </a:solidFill>
                <a:latin typeface="Times New Roman" panose="02020603050405020304" pitchFamily="18" charset="0"/>
                <a:ea typeface="新細明體" panose="02020500000000000000" pitchFamily="18" charset="-120"/>
              </a:defRPr>
            </a:lvl2pPr>
            <a:lvl3pPr marL="904875" indent="-4572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pPr marL="0" lvl="1">
              <a:defRPr/>
            </a:pPr>
            <a:r>
              <a:rPr lang="zh-TW" altLang="en-US" b="1" u="none" dirty="0" smtClean="0">
                <a:solidFill>
                  <a:srgbClr val="000000"/>
                </a:solidFill>
                <a:latin typeface="微軟正黑體" panose="020B0604030504040204" pitchFamily="34" charset="-120"/>
                <a:ea typeface="微軟正黑體" panose="020B0604030504040204" pitchFamily="34" charset="-120"/>
              </a:rPr>
              <a:t>一</a:t>
            </a:r>
            <a:r>
              <a:rPr lang="en-US" altLang="zh-TW" b="1" u="none" dirty="0" smtClean="0">
                <a:solidFill>
                  <a:srgbClr val="000000"/>
                </a:solidFill>
                <a:latin typeface="微軟正黑體" panose="020B0604030504040204" pitchFamily="34" charset="-120"/>
                <a:ea typeface="微軟正黑體" panose="020B0604030504040204" pitchFamily="34" charset="-120"/>
              </a:rPr>
              <a:t>.</a:t>
            </a:r>
            <a:r>
              <a:rPr lang="zh-TW" altLang="en-US" b="1" u="none" dirty="0" smtClean="0">
                <a:solidFill>
                  <a:srgbClr val="000000"/>
                </a:solidFill>
                <a:latin typeface="微軟正黑體" panose="020B0604030504040204" pitchFamily="34" charset="-120"/>
                <a:ea typeface="微軟正黑體" panose="020B0604030504040204" pitchFamily="34" charset="-120"/>
              </a:rPr>
              <a:t>資訊中心暨部門指標檢視</a:t>
            </a:r>
            <a:r>
              <a:rPr lang="en-US" altLang="zh-TW" b="1" u="none" dirty="0" smtClean="0">
                <a:solidFill>
                  <a:srgbClr val="000000"/>
                </a:solidFill>
                <a:latin typeface="微軟正黑體" panose="020B0604030504040204" pitchFamily="34" charset="-120"/>
                <a:ea typeface="微軟正黑體" panose="020B0604030504040204" pitchFamily="34" charset="-120"/>
              </a:rPr>
              <a:t>(30</a:t>
            </a:r>
            <a:r>
              <a:rPr lang="zh-TW" altLang="en-US" b="1" u="none" dirty="0" smtClean="0">
                <a:solidFill>
                  <a:srgbClr val="000000"/>
                </a:solidFill>
                <a:latin typeface="微軟正黑體" panose="020B0604030504040204" pitchFamily="34" charset="-120"/>
                <a:ea typeface="微軟正黑體" panose="020B0604030504040204" pitchFamily="34" charset="-120"/>
              </a:rPr>
              <a:t>分鐘</a:t>
            </a:r>
            <a:r>
              <a:rPr lang="en-US" altLang="zh-TW" b="1" u="none" dirty="0" smtClean="0">
                <a:solidFill>
                  <a:srgbClr val="000000"/>
                </a:solidFill>
                <a:latin typeface="微軟正黑體" panose="020B0604030504040204" pitchFamily="34" charset="-120"/>
                <a:ea typeface="微軟正黑體" panose="020B0604030504040204" pitchFamily="34" charset="-120"/>
              </a:rPr>
              <a:t>)</a:t>
            </a:r>
          </a:p>
          <a:p>
            <a:pPr marL="0" lvl="1">
              <a:defRPr/>
            </a:pPr>
            <a:r>
              <a:rPr lang="en-US" altLang="zh-TW" sz="1800" b="1" u="none" dirty="0" smtClean="0">
                <a:solidFill>
                  <a:srgbClr val="000000"/>
                </a:solidFill>
                <a:latin typeface="微軟正黑體" panose="020B0604030504040204" pitchFamily="34" charset="-120"/>
                <a:ea typeface="微軟正黑體" panose="020B0604030504040204" pitchFamily="34" charset="-120"/>
              </a:rPr>
              <a:t>    </a:t>
            </a:r>
            <a:r>
              <a:rPr lang="zh-TW" altLang="en-US" sz="1800" b="1" u="none" dirty="0" smtClean="0">
                <a:solidFill>
                  <a:prstClr val="black">
                    <a:lumMod val="50000"/>
                    <a:lumOff val="50000"/>
                  </a:prstClr>
                </a:solidFill>
                <a:latin typeface="微軟正黑體" panose="020B0604030504040204" pitchFamily="34" charset="-120"/>
                <a:ea typeface="微軟正黑體" panose="020B0604030504040204" pitchFamily="34" charset="-120"/>
              </a:rPr>
              <a:t>季檢視</a:t>
            </a:r>
            <a:r>
              <a:rPr lang="en-US" altLang="zh-TW" sz="1800" b="1" u="none" dirty="0" smtClean="0">
                <a:solidFill>
                  <a:prstClr val="black">
                    <a:lumMod val="50000"/>
                    <a:lumOff val="50000"/>
                  </a:prstClr>
                </a:solidFill>
                <a:latin typeface="微軟正黑體" panose="020B0604030504040204" pitchFamily="34" charset="-120"/>
                <a:ea typeface="微軟正黑體" panose="020B0604030504040204" pitchFamily="34" charset="-120"/>
              </a:rPr>
              <a:t>4</a:t>
            </a:r>
            <a:r>
              <a:rPr lang="zh-TW" altLang="en-US" sz="1800" b="1" u="none" dirty="0" smtClean="0">
                <a:solidFill>
                  <a:prstClr val="black">
                    <a:lumMod val="50000"/>
                    <a:lumOff val="50000"/>
                  </a:prstClr>
                </a:solidFill>
                <a:latin typeface="微軟正黑體" panose="020B0604030504040204" pitchFamily="34" charset="-120"/>
                <a:ea typeface="微軟正黑體" panose="020B0604030504040204" pitchFamily="34" charset="-120"/>
              </a:rPr>
              <a:t>月、</a:t>
            </a:r>
            <a:r>
              <a:rPr lang="en-US" altLang="zh-TW" sz="1800" b="1" u="none" dirty="0" smtClean="0">
                <a:solidFill>
                  <a:prstClr val="black">
                    <a:lumMod val="50000"/>
                    <a:lumOff val="50000"/>
                  </a:prstClr>
                </a:solidFill>
                <a:latin typeface="微軟正黑體" panose="020B0604030504040204" pitchFamily="34" charset="-120"/>
                <a:ea typeface="微軟正黑體" panose="020B0604030504040204" pitchFamily="34" charset="-120"/>
              </a:rPr>
              <a:t>7</a:t>
            </a:r>
            <a:r>
              <a:rPr lang="zh-TW" altLang="en-US" sz="1800" b="1" u="none" dirty="0" smtClean="0">
                <a:solidFill>
                  <a:prstClr val="black">
                    <a:lumMod val="50000"/>
                    <a:lumOff val="50000"/>
                  </a:prstClr>
                </a:solidFill>
                <a:latin typeface="微軟正黑體" panose="020B0604030504040204" pitchFamily="34" charset="-120"/>
                <a:ea typeface="微軟正黑體" panose="020B0604030504040204" pitchFamily="34" charset="-120"/>
              </a:rPr>
              <a:t>月、</a:t>
            </a:r>
            <a:r>
              <a:rPr lang="en-US" altLang="zh-TW" sz="1800" b="1" u="none" dirty="0" smtClean="0">
                <a:solidFill>
                  <a:prstClr val="black">
                    <a:lumMod val="50000"/>
                    <a:lumOff val="50000"/>
                  </a:prstClr>
                </a:solidFill>
                <a:latin typeface="微軟正黑體" panose="020B0604030504040204" pitchFamily="34" charset="-120"/>
                <a:ea typeface="微軟正黑體" panose="020B0604030504040204" pitchFamily="34" charset="-120"/>
              </a:rPr>
              <a:t>10</a:t>
            </a:r>
            <a:r>
              <a:rPr lang="zh-TW" altLang="en-US" sz="1800" b="1" u="none" dirty="0" smtClean="0">
                <a:solidFill>
                  <a:prstClr val="black">
                    <a:lumMod val="50000"/>
                    <a:lumOff val="50000"/>
                  </a:prstClr>
                </a:solidFill>
                <a:latin typeface="微軟正黑體" panose="020B0604030504040204" pitchFamily="34" charset="-120"/>
                <a:ea typeface="微軟正黑體" panose="020B0604030504040204" pitchFamily="34" charset="-120"/>
              </a:rPr>
              <a:t>月、</a:t>
            </a:r>
            <a:r>
              <a:rPr lang="en-US" altLang="zh-TW" sz="1800" b="1" u="none" dirty="0" smtClean="0">
                <a:solidFill>
                  <a:prstClr val="black">
                    <a:lumMod val="50000"/>
                    <a:lumOff val="50000"/>
                  </a:prstClr>
                </a:solidFill>
                <a:latin typeface="微軟正黑體" panose="020B0604030504040204" pitchFamily="34" charset="-120"/>
                <a:ea typeface="微軟正黑體" panose="020B0604030504040204" pitchFamily="34" charset="-120"/>
              </a:rPr>
              <a:t>12</a:t>
            </a:r>
            <a:r>
              <a:rPr lang="zh-TW" altLang="en-US" sz="1800" b="1" u="none" dirty="0" smtClean="0">
                <a:solidFill>
                  <a:prstClr val="black">
                    <a:lumMod val="50000"/>
                    <a:lumOff val="50000"/>
                  </a:prstClr>
                </a:solidFill>
                <a:latin typeface="微軟正黑體" panose="020B0604030504040204" pitchFamily="34" charset="-120"/>
                <a:ea typeface="微軟正黑體" panose="020B0604030504040204" pitchFamily="34" charset="-120"/>
              </a:rPr>
              <a:t>月</a:t>
            </a:r>
            <a:r>
              <a:rPr lang="en-US" altLang="zh-TW" sz="1800" b="1" u="none" dirty="0" smtClean="0">
                <a:solidFill>
                  <a:prstClr val="black">
                    <a:lumMod val="50000"/>
                    <a:lumOff val="50000"/>
                  </a:prstClr>
                </a:solidFill>
                <a:latin typeface="微軟正黑體" panose="020B0604030504040204" pitchFamily="34" charset="-120"/>
                <a:ea typeface="微軟正黑體" panose="020B0604030504040204" pitchFamily="34" charset="-120"/>
              </a:rPr>
              <a:t>(BSC</a:t>
            </a:r>
            <a:r>
              <a:rPr lang="zh-TW" altLang="en-US" sz="1800" b="1" u="none" dirty="0">
                <a:solidFill>
                  <a:prstClr val="black">
                    <a:lumMod val="50000"/>
                    <a:lumOff val="50000"/>
                  </a:prstClr>
                </a:solidFill>
                <a:latin typeface="微軟正黑體" panose="020B0604030504040204" pitchFamily="34" charset="-120"/>
                <a:ea typeface="微軟正黑體" panose="020B0604030504040204" pitchFamily="34" charset="-120"/>
              </a:rPr>
              <a:t>、</a:t>
            </a:r>
            <a:r>
              <a:rPr lang="zh-TW" altLang="en-US" sz="1800" b="1" u="none" dirty="0" smtClean="0">
                <a:solidFill>
                  <a:prstClr val="black">
                    <a:lumMod val="50000"/>
                    <a:lumOff val="50000"/>
                  </a:prstClr>
                </a:solidFill>
                <a:latin typeface="微軟正黑體" panose="020B0604030504040204" pitchFamily="34" charset="-120"/>
                <a:ea typeface="微軟正黑體" panose="020B0604030504040204" pitchFamily="34" charset="-120"/>
              </a:rPr>
              <a:t>專案</a:t>
            </a:r>
            <a:r>
              <a:rPr lang="en-US" altLang="zh-TW" sz="1800" b="1" u="none" dirty="0" smtClean="0">
                <a:solidFill>
                  <a:prstClr val="black">
                    <a:lumMod val="50000"/>
                    <a:lumOff val="50000"/>
                  </a:prstClr>
                </a:solidFill>
                <a:latin typeface="微軟正黑體" panose="020B0604030504040204" pitchFamily="34" charset="-120"/>
                <a:ea typeface="微軟正黑體" panose="020B0604030504040204" pitchFamily="34" charset="-120"/>
              </a:rPr>
              <a:t>-</a:t>
            </a:r>
            <a:r>
              <a:rPr lang="zh-TW" altLang="en-US" sz="1800" b="1" u="none" dirty="0" smtClean="0">
                <a:solidFill>
                  <a:prstClr val="black">
                    <a:lumMod val="50000"/>
                    <a:lumOff val="50000"/>
                  </a:prstClr>
                </a:solidFill>
                <a:latin typeface="微軟正黑體" panose="020B0604030504040204" pitchFamily="34" charset="-120"/>
                <a:ea typeface="微軟正黑體" panose="020B0604030504040204" pitchFamily="34" charset="-120"/>
              </a:rPr>
              <a:t>資訊規劃部</a:t>
            </a:r>
            <a:r>
              <a:rPr lang="en-US" altLang="zh-TW" sz="1800" b="1" u="none" dirty="0" smtClean="0">
                <a:solidFill>
                  <a:prstClr val="black">
                    <a:lumMod val="50000"/>
                    <a:lumOff val="50000"/>
                  </a:prstClr>
                </a:solidFill>
                <a:latin typeface="微軟正黑體" panose="020B0604030504040204" pitchFamily="34" charset="-120"/>
                <a:ea typeface="微軟正黑體" panose="020B0604030504040204" pitchFamily="34" charset="-120"/>
              </a:rPr>
              <a:t>,</a:t>
            </a:r>
            <a:r>
              <a:rPr lang="zh-TW" altLang="en-US" sz="1800" b="1" u="none" dirty="0" smtClean="0">
                <a:solidFill>
                  <a:srgbClr val="FF0000"/>
                </a:solidFill>
                <a:latin typeface="微軟正黑體" panose="020B0604030504040204" pitchFamily="34" charset="-120"/>
                <a:ea typeface="微軟正黑體" panose="020B0604030504040204" pitchFamily="34" charset="-120"/>
              </a:rPr>
              <a:t>其他指標</a:t>
            </a:r>
            <a:r>
              <a:rPr lang="en-US" altLang="zh-TW" sz="1800" b="1" u="none" dirty="0" smtClean="0">
                <a:solidFill>
                  <a:srgbClr val="FF0000"/>
                </a:solidFill>
                <a:latin typeface="微軟正黑體" panose="020B0604030504040204" pitchFamily="34" charset="-120"/>
                <a:ea typeface="微軟正黑體" panose="020B0604030504040204" pitchFamily="34" charset="-120"/>
              </a:rPr>
              <a:t>-</a:t>
            </a:r>
            <a:r>
              <a:rPr lang="zh-TW" altLang="en-US" sz="1800" b="1" u="none" dirty="0" smtClean="0">
                <a:solidFill>
                  <a:srgbClr val="FF0000"/>
                </a:solidFill>
                <a:latin typeface="微軟正黑體" panose="020B0604030504040204" pitchFamily="34" charset="-120"/>
                <a:ea typeface="微軟正黑體" panose="020B0604030504040204" pitchFamily="34" charset="-120"/>
              </a:rPr>
              <a:t>各部室</a:t>
            </a:r>
            <a:r>
              <a:rPr lang="en-US" altLang="zh-TW" sz="1800" b="1" u="none" dirty="0" smtClean="0">
                <a:solidFill>
                  <a:prstClr val="black">
                    <a:lumMod val="50000"/>
                    <a:lumOff val="50000"/>
                  </a:prstClr>
                </a:solidFill>
                <a:latin typeface="微軟正黑體" panose="020B0604030504040204" pitchFamily="34" charset="-120"/>
                <a:ea typeface="微軟正黑體" panose="020B0604030504040204" pitchFamily="34" charset="-120"/>
              </a:rPr>
              <a:t>)</a:t>
            </a:r>
          </a:p>
          <a:p>
            <a:pPr marL="0" lvl="1">
              <a:defRPr/>
            </a:pPr>
            <a:r>
              <a:rPr lang="en-US" altLang="zh-TW" sz="1800" b="1" u="none" dirty="0">
                <a:solidFill>
                  <a:prstClr val="black">
                    <a:lumMod val="50000"/>
                    <a:lumOff val="50000"/>
                  </a:prstClr>
                </a:solidFill>
                <a:latin typeface="微軟正黑體" panose="020B0604030504040204" pitchFamily="34" charset="-120"/>
                <a:ea typeface="微軟正黑體" panose="020B0604030504040204" pitchFamily="34" charset="-120"/>
              </a:rPr>
              <a:t> </a:t>
            </a:r>
            <a:r>
              <a:rPr lang="en-US" altLang="zh-TW" sz="1800" b="1" u="none" dirty="0" smtClean="0">
                <a:solidFill>
                  <a:prstClr val="black">
                    <a:lumMod val="50000"/>
                    <a:lumOff val="50000"/>
                  </a:prstClr>
                </a:solidFill>
                <a:latin typeface="微軟正黑體" panose="020B0604030504040204" pitchFamily="34" charset="-120"/>
                <a:ea typeface="微軟正黑體" panose="020B0604030504040204" pitchFamily="34" charset="-120"/>
              </a:rPr>
              <a:t>   </a:t>
            </a:r>
            <a:r>
              <a:rPr lang="zh-TW" altLang="en-US" sz="1800" b="1" u="none" dirty="0" smtClean="0">
                <a:solidFill>
                  <a:srgbClr val="FF0000"/>
                </a:solidFill>
                <a:latin typeface="微軟正黑體" panose="020B0604030504040204" pitchFamily="34" charset="-120"/>
                <a:ea typeface="微軟正黑體" panose="020B0604030504040204" pitchFamily="34" charset="-120"/>
              </a:rPr>
              <a:t>未達成者請說明未達原因及改善計劃</a:t>
            </a:r>
            <a:r>
              <a:rPr lang="en-US" altLang="zh-TW" sz="1800" b="1" u="none" dirty="0" smtClean="0">
                <a:solidFill>
                  <a:srgbClr val="FF0000"/>
                </a:solidFill>
                <a:latin typeface="微軟正黑體" panose="020B0604030504040204" pitchFamily="34" charset="-120"/>
                <a:ea typeface="微軟正黑體" panose="020B0604030504040204" pitchFamily="34" charset="-120"/>
              </a:rPr>
              <a:t>(</a:t>
            </a:r>
            <a:r>
              <a:rPr lang="zh-TW" altLang="en-US" sz="1800" b="1" u="none" dirty="0" smtClean="0">
                <a:solidFill>
                  <a:srgbClr val="FF0000"/>
                </a:solidFill>
                <a:latin typeface="微軟正黑體" panose="020B0604030504040204" pitchFamily="34" charset="-120"/>
                <a:ea typeface="微軟正黑體" panose="020B0604030504040204" pitchFamily="34" charset="-120"/>
              </a:rPr>
              <a:t>各部室</a:t>
            </a:r>
            <a:r>
              <a:rPr lang="en-US" altLang="zh-TW" sz="1800" b="1" u="none" dirty="0" smtClean="0">
                <a:solidFill>
                  <a:srgbClr val="FF0000"/>
                </a:solidFill>
                <a:latin typeface="微軟正黑體" panose="020B0604030504040204" pitchFamily="34" charset="-120"/>
                <a:ea typeface="微軟正黑體" panose="020B0604030504040204" pitchFamily="34" charset="-120"/>
              </a:rPr>
              <a:t>)</a:t>
            </a:r>
            <a:r>
              <a:rPr lang="zh-TW" altLang="en-US" sz="1800" b="1" u="none" dirty="0" smtClean="0">
                <a:solidFill>
                  <a:srgbClr val="FF0000"/>
                </a:solidFill>
                <a:latin typeface="微軟正黑體" panose="020B0604030504040204" pitchFamily="34" charset="-120"/>
                <a:ea typeface="微軟正黑體" panose="020B0604030504040204" pitchFamily="34" charset="-120"/>
              </a:rPr>
              <a:t> </a:t>
            </a:r>
            <a:r>
              <a:rPr lang="zh-TW" altLang="en-US" b="1" u="none" dirty="0" smtClean="0">
                <a:solidFill>
                  <a:srgbClr val="FF0000"/>
                </a:solidFill>
                <a:latin typeface="微軟正黑體" panose="020B0604030504040204" pitchFamily="34" charset="-120"/>
                <a:ea typeface="微軟正黑體" panose="020B0604030504040204" pitchFamily="34" charset="-120"/>
              </a:rPr>
              <a:t> </a:t>
            </a:r>
            <a:endParaRPr lang="en-US" altLang="zh-TW" b="1" u="none" dirty="0" smtClean="0">
              <a:solidFill>
                <a:srgbClr val="FF0000"/>
              </a:solidFill>
              <a:latin typeface="微軟正黑體" panose="020B0604030504040204" pitchFamily="34" charset="-120"/>
              <a:ea typeface="微軟正黑體" panose="020B0604030504040204" pitchFamily="34" charset="-120"/>
            </a:endParaRPr>
          </a:p>
          <a:p>
            <a:pPr marL="0" lvl="1">
              <a:defRPr/>
            </a:pPr>
            <a:endParaRPr lang="en-US" altLang="zh-TW" b="1" u="none" dirty="0" smtClean="0">
              <a:solidFill>
                <a:srgbClr val="000000"/>
              </a:solidFill>
              <a:latin typeface="微軟正黑體" panose="020B0604030504040204" pitchFamily="34" charset="-120"/>
              <a:ea typeface="微軟正黑體" panose="020B0604030504040204" pitchFamily="34" charset="-120"/>
            </a:endParaRPr>
          </a:p>
          <a:p>
            <a:pPr>
              <a:defRPr/>
            </a:pPr>
            <a:r>
              <a:rPr lang="zh-TW" altLang="en-US" b="1" u="none" dirty="0">
                <a:solidFill>
                  <a:srgbClr val="000000"/>
                </a:solidFill>
                <a:latin typeface="微軟正黑體" panose="020B0604030504040204" pitchFamily="34" charset="-120"/>
                <a:ea typeface="微軟正黑體" panose="020B0604030504040204" pitchFamily="34" charset="-120"/>
              </a:rPr>
              <a:t>二</a:t>
            </a:r>
            <a:r>
              <a:rPr lang="en-US" altLang="zh-TW" b="1" u="none" dirty="0" smtClean="0">
                <a:solidFill>
                  <a:srgbClr val="000000"/>
                </a:solidFill>
                <a:latin typeface="微軟正黑體" panose="020B0604030504040204" pitchFamily="34" charset="-120"/>
                <a:ea typeface="微軟正黑體" panose="020B0604030504040204" pitchFamily="34" charset="-120"/>
              </a:rPr>
              <a:t>.</a:t>
            </a:r>
            <a:r>
              <a:rPr lang="zh-TW" altLang="en-US" b="1" u="none" dirty="0" smtClean="0">
                <a:solidFill>
                  <a:srgbClr val="000000"/>
                </a:solidFill>
                <a:latin typeface="微軟正黑體" panose="020B0604030504040204" pitchFamily="34" charset="-120"/>
                <a:ea typeface="微軟正黑體" panose="020B0604030504040204" pitchFamily="34" charset="-120"/>
              </a:rPr>
              <a:t>跨部門議題</a:t>
            </a:r>
            <a:r>
              <a:rPr lang="en-US" altLang="zh-TW" b="1" u="none" dirty="0" smtClean="0">
                <a:solidFill>
                  <a:srgbClr val="000000"/>
                </a:solidFill>
                <a:latin typeface="微軟正黑體" panose="020B0604030504040204" pitchFamily="34" charset="-120"/>
                <a:ea typeface="微軟正黑體" panose="020B0604030504040204" pitchFamily="34" charset="-120"/>
              </a:rPr>
              <a:t>(30</a:t>
            </a:r>
            <a:r>
              <a:rPr lang="zh-TW" altLang="en-US" b="1" u="none" dirty="0" smtClean="0">
                <a:solidFill>
                  <a:srgbClr val="000000"/>
                </a:solidFill>
                <a:latin typeface="微軟正黑體" panose="020B0604030504040204" pitchFamily="34" charset="-120"/>
                <a:ea typeface="微軟正黑體" panose="020B0604030504040204" pitchFamily="34" charset="-120"/>
              </a:rPr>
              <a:t>分鐘</a:t>
            </a:r>
            <a:r>
              <a:rPr lang="en-US" altLang="zh-TW" b="1" u="none" dirty="0" smtClean="0">
                <a:solidFill>
                  <a:srgbClr val="000000"/>
                </a:solidFill>
                <a:latin typeface="微軟正黑體" panose="020B0604030504040204" pitchFamily="34" charset="-120"/>
                <a:ea typeface="微軟正黑體" panose="020B0604030504040204" pitchFamily="34" charset="-120"/>
              </a:rPr>
              <a:t>)</a:t>
            </a:r>
            <a:endParaRPr lang="en-US" altLang="zh-TW" b="1" u="none" dirty="0" smtClean="0">
              <a:solidFill>
                <a:prstClr val="black">
                  <a:lumMod val="50000"/>
                  <a:lumOff val="50000"/>
                </a:prstClr>
              </a:solidFill>
              <a:latin typeface="微軟正黑體" panose="020B0604030504040204" pitchFamily="34" charset="-120"/>
              <a:ea typeface="微軟正黑體" panose="020B0604030504040204" pitchFamily="34" charset="-120"/>
            </a:endParaRPr>
          </a:p>
          <a:p>
            <a:pPr marL="631825" lvl="1" indent="-174625">
              <a:buFont typeface="Arial" panose="020B0604020202020204" pitchFamily="34" charset="0"/>
              <a:buChar char="•"/>
              <a:defRPr/>
            </a:pPr>
            <a:r>
              <a:rPr lang="zh-TW" altLang="en-US" sz="2000" b="1" u="none" dirty="0">
                <a:solidFill>
                  <a:srgbClr val="000000"/>
                </a:solidFill>
                <a:latin typeface="微軟正黑體" panose="020B0604030504040204" pitchFamily="34" charset="-120"/>
                <a:ea typeface="微軟正黑體" panose="020B0604030504040204" pitchFamily="34" charset="-120"/>
              </a:rPr>
              <a:t>資安</a:t>
            </a:r>
            <a:r>
              <a:rPr lang="zh-TW" altLang="en-US" sz="2000" b="1" u="none" dirty="0" smtClean="0">
                <a:solidFill>
                  <a:srgbClr val="000000"/>
                </a:solidFill>
                <a:latin typeface="微軟正黑體" panose="020B0604030504040204" pitchFamily="34" charset="-120"/>
                <a:ea typeface="微軟正黑體" panose="020B0604030504040204" pitchFamily="34" charset="-120"/>
              </a:rPr>
              <a:t>議題呈報</a:t>
            </a:r>
            <a:r>
              <a:rPr lang="en-US" altLang="zh-TW" sz="1800" b="1" u="none" dirty="0" smtClean="0">
                <a:solidFill>
                  <a:prstClr val="black">
                    <a:lumMod val="50000"/>
                    <a:lumOff val="50000"/>
                  </a:prstClr>
                </a:solidFill>
                <a:latin typeface="微軟正黑體" panose="020B0604030504040204" pitchFamily="34" charset="-120"/>
                <a:ea typeface="微軟正黑體" panose="020B0604030504040204" pitchFamily="34" charset="-120"/>
              </a:rPr>
              <a:t>(</a:t>
            </a:r>
            <a:r>
              <a:rPr lang="zh-TW" altLang="en-US" sz="1800" b="1" u="none" dirty="0" smtClean="0">
                <a:solidFill>
                  <a:prstClr val="black">
                    <a:lumMod val="50000"/>
                    <a:lumOff val="50000"/>
                  </a:prstClr>
                </a:solidFill>
                <a:latin typeface="微軟正黑體" panose="020B0604030504040204" pitchFamily="34" charset="-120"/>
                <a:ea typeface="微軟正黑體" panose="020B0604030504040204" pitchFamily="34" charset="-120"/>
              </a:rPr>
              <a:t>主辦部室詢問資安部</a:t>
            </a:r>
            <a:r>
              <a:rPr lang="en-US" altLang="zh-TW" sz="1800" b="1" u="none" dirty="0" smtClean="0">
                <a:solidFill>
                  <a:prstClr val="black">
                    <a:lumMod val="50000"/>
                    <a:lumOff val="50000"/>
                  </a:prstClr>
                </a:solidFill>
                <a:latin typeface="微軟正黑體" panose="020B0604030504040204" pitchFamily="34" charset="-120"/>
                <a:ea typeface="微軟正黑體" panose="020B0604030504040204" pitchFamily="34" charset="-120"/>
              </a:rPr>
              <a:t>)</a:t>
            </a:r>
            <a:endParaRPr lang="en-US" altLang="zh-TW" sz="1800" b="1" u="none" dirty="0" smtClean="0">
              <a:solidFill>
                <a:srgbClr val="000000"/>
              </a:solidFill>
              <a:latin typeface="微軟正黑體" panose="020B0604030504040204" pitchFamily="34" charset="-120"/>
              <a:ea typeface="微軟正黑體" panose="020B0604030504040204" pitchFamily="34" charset="-120"/>
            </a:endParaRPr>
          </a:p>
          <a:p>
            <a:pPr marL="631825" lvl="1" indent="-174625">
              <a:buFont typeface="Arial" panose="020B0604020202020204" pitchFamily="34" charset="0"/>
              <a:buChar char="•"/>
              <a:defRPr/>
            </a:pPr>
            <a:r>
              <a:rPr lang="zh-TW" altLang="en-US" sz="2000" b="1" u="none" dirty="0" smtClean="0">
                <a:solidFill>
                  <a:srgbClr val="000000"/>
                </a:solidFill>
                <a:latin typeface="微軟正黑體" panose="020B0604030504040204" pitchFamily="34" charset="-120"/>
                <a:ea typeface="微軟正黑體" panose="020B0604030504040204" pitchFamily="34" charset="-120"/>
              </a:rPr>
              <a:t>內</a:t>
            </a:r>
            <a:r>
              <a:rPr lang="en-US" altLang="zh-TW" sz="2000" b="1" u="none" dirty="0" smtClean="0">
                <a:solidFill>
                  <a:srgbClr val="000000"/>
                </a:solidFill>
                <a:latin typeface="微軟正黑體" panose="020B0604030504040204" pitchFamily="34" charset="-120"/>
                <a:ea typeface="微軟正黑體" panose="020B0604030504040204" pitchFamily="34" charset="-120"/>
              </a:rPr>
              <a:t>/</a:t>
            </a:r>
            <a:r>
              <a:rPr lang="zh-TW" altLang="en-US" sz="2000" b="1" u="none" dirty="0" smtClean="0">
                <a:solidFill>
                  <a:srgbClr val="000000"/>
                </a:solidFill>
                <a:latin typeface="微軟正黑體" panose="020B0604030504040204" pitchFamily="34" charset="-120"/>
                <a:ea typeface="微軟正黑體" panose="020B0604030504040204" pitchFamily="34" charset="-120"/>
              </a:rPr>
              <a:t>外稽　稽核改善項目</a:t>
            </a:r>
            <a:endParaRPr lang="en-US" altLang="zh-TW" sz="2000" b="1" u="none" dirty="0" smtClean="0">
              <a:solidFill>
                <a:srgbClr val="000000"/>
              </a:solidFill>
              <a:latin typeface="微軟正黑體" panose="020B0604030504040204" pitchFamily="34" charset="-120"/>
              <a:ea typeface="微軟正黑體" panose="020B0604030504040204" pitchFamily="34" charset="-120"/>
            </a:endParaRPr>
          </a:p>
          <a:p>
            <a:pPr marL="631825" lvl="1" indent="-174625">
              <a:buFont typeface="Arial" panose="020B0604020202020204" pitchFamily="34" charset="0"/>
              <a:buChar char="•"/>
              <a:defRPr/>
            </a:pPr>
            <a:r>
              <a:rPr lang="zh-TW" altLang="en-US" sz="2000" b="1" u="none" dirty="0" smtClean="0">
                <a:solidFill>
                  <a:srgbClr val="000000"/>
                </a:solidFill>
                <a:latin typeface="微軟正黑體" panose="020B0604030504040204" pitchFamily="34" charset="-120"/>
                <a:ea typeface="微軟正黑體" panose="020B0604030504040204" pitchFamily="34" charset="-120"/>
              </a:rPr>
              <a:t>資訊系統部月報</a:t>
            </a:r>
            <a:endParaRPr lang="en-US" altLang="zh-TW" sz="1800" b="1" u="none" dirty="0" smtClean="0">
              <a:solidFill>
                <a:prstClr val="black">
                  <a:lumMod val="50000"/>
                  <a:lumOff val="50000"/>
                </a:prstClr>
              </a:solidFill>
              <a:latin typeface="微軟正黑體" panose="020B0604030504040204" pitchFamily="34" charset="-120"/>
              <a:ea typeface="微軟正黑體" panose="020B0604030504040204" pitchFamily="34" charset="-120"/>
            </a:endParaRPr>
          </a:p>
          <a:p>
            <a:pPr marL="631825" lvl="1" indent="-174625">
              <a:buFont typeface="Arial" panose="020B0604020202020204" pitchFamily="34" charset="0"/>
              <a:buChar char="•"/>
              <a:defRPr/>
            </a:pPr>
            <a:r>
              <a:rPr lang="zh-TW" altLang="en-US" sz="2000" b="1" u="none" dirty="0" smtClean="0">
                <a:solidFill>
                  <a:srgbClr val="000000"/>
                </a:solidFill>
                <a:latin typeface="微軟正黑體" panose="020B0604030504040204" pitchFamily="34" charset="-120"/>
                <a:ea typeface="微軟正黑體" panose="020B0604030504040204" pitchFamily="34" charset="-120"/>
              </a:rPr>
              <a:t>下個月預計上線系統說明</a:t>
            </a:r>
            <a:r>
              <a:rPr lang="en-US" altLang="zh-TW" sz="1800" b="1" u="none" dirty="0" smtClean="0">
                <a:solidFill>
                  <a:srgbClr val="FF0000"/>
                </a:solidFill>
                <a:latin typeface="微軟正黑體" panose="020B0604030504040204" pitchFamily="34" charset="-120"/>
                <a:ea typeface="微軟正黑體" panose="020B0604030504040204" pitchFamily="34" charset="-120"/>
              </a:rPr>
              <a:t>(</a:t>
            </a:r>
            <a:r>
              <a:rPr lang="zh-TW" altLang="en-US" sz="1800" b="1" u="none" dirty="0" smtClean="0">
                <a:solidFill>
                  <a:srgbClr val="FF0000"/>
                </a:solidFill>
                <a:latin typeface="微軟正黑體" panose="020B0604030504040204" pitchFamily="34" charset="-120"/>
                <a:ea typeface="微軟正黑體" panose="020B0604030504040204" pitchFamily="34" charset="-120"/>
              </a:rPr>
              <a:t>各部室</a:t>
            </a:r>
            <a:r>
              <a:rPr lang="en-US" altLang="zh-TW" sz="1800" b="1" u="none" dirty="0" smtClean="0">
                <a:solidFill>
                  <a:srgbClr val="FF0000"/>
                </a:solidFill>
                <a:latin typeface="微軟正黑體" panose="020B0604030504040204" pitchFamily="34" charset="-120"/>
                <a:ea typeface="微軟正黑體" panose="020B0604030504040204" pitchFamily="34" charset="-120"/>
              </a:rPr>
              <a:t>)</a:t>
            </a:r>
          </a:p>
          <a:p>
            <a:pPr lvl="1">
              <a:defRPr/>
            </a:pPr>
            <a:r>
              <a:rPr lang="zh-TW" altLang="en-US" sz="1800" b="1" u="none" dirty="0" smtClean="0">
                <a:solidFill>
                  <a:prstClr val="black">
                    <a:lumMod val="50000"/>
                    <a:lumOff val="50000"/>
                  </a:prstClr>
                </a:solidFill>
                <a:latin typeface="微軟正黑體" panose="020B0604030504040204" pitchFamily="34" charset="-120"/>
                <a:ea typeface="微軟正黑體" panose="020B0604030504040204" pitchFamily="34" charset="-120"/>
              </a:rPr>
              <a:t>  </a:t>
            </a:r>
            <a:endParaRPr lang="en-US" altLang="zh-TW" sz="1800" b="1" u="none" dirty="0" smtClean="0">
              <a:solidFill>
                <a:prstClr val="black">
                  <a:lumMod val="50000"/>
                  <a:lumOff val="50000"/>
                </a:prstClr>
              </a:solidFill>
              <a:latin typeface="微軟正黑體" panose="020B0604030504040204" pitchFamily="34" charset="-120"/>
              <a:ea typeface="微軟正黑體" panose="020B0604030504040204" pitchFamily="34" charset="-120"/>
            </a:endParaRPr>
          </a:p>
          <a:p>
            <a:pPr>
              <a:defRPr/>
            </a:pPr>
            <a:r>
              <a:rPr lang="zh-TW" altLang="en-US" b="1" u="none" dirty="0">
                <a:solidFill>
                  <a:srgbClr val="000000"/>
                </a:solidFill>
                <a:latin typeface="微軟正黑體" panose="020B0604030504040204" pitchFamily="34" charset="-120"/>
                <a:ea typeface="微軟正黑體" panose="020B0604030504040204" pitchFamily="34" charset="-120"/>
              </a:rPr>
              <a:t>三</a:t>
            </a:r>
            <a:r>
              <a:rPr lang="en-US" altLang="zh-TW" b="1" u="none" dirty="0">
                <a:solidFill>
                  <a:srgbClr val="000000"/>
                </a:solidFill>
                <a:latin typeface="微軟正黑體" panose="020B0604030504040204" pitchFamily="34" charset="-120"/>
                <a:ea typeface="微軟正黑體" panose="020B0604030504040204" pitchFamily="34" charset="-120"/>
              </a:rPr>
              <a:t>.</a:t>
            </a:r>
            <a:r>
              <a:rPr lang="zh-TW" altLang="en-US" b="1" u="none" dirty="0">
                <a:solidFill>
                  <a:srgbClr val="000000"/>
                </a:solidFill>
                <a:latin typeface="微軟正黑體" panose="020B0604030504040204" pitchFamily="34" charset="-120"/>
                <a:ea typeface="微軟正黑體" panose="020B0604030504040204" pitchFamily="34" charset="-120"/>
              </a:rPr>
              <a:t>課務</a:t>
            </a:r>
            <a:r>
              <a:rPr lang="zh-TW" altLang="en-US" b="1" u="none" dirty="0" smtClean="0">
                <a:solidFill>
                  <a:srgbClr val="000000"/>
                </a:solidFill>
                <a:latin typeface="微軟正黑體" panose="020B0604030504040204" pitchFamily="34" charset="-120"/>
                <a:ea typeface="微軟正黑體" panose="020B0604030504040204" pitchFamily="34" charset="-120"/>
              </a:rPr>
              <a:t>報告</a:t>
            </a:r>
            <a:r>
              <a:rPr lang="en-US" altLang="zh-TW" b="1" u="none" dirty="0" smtClean="0">
                <a:solidFill>
                  <a:srgbClr val="000000"/>
                </a:solidFill>
                <a:latin typeface="微軟正黑體" panose="020B0604030504040204" pitchFamily="34" charset="-120"/>
                <a:ea typeface="微軟正黑體" panose="020B0604030504040204" pitchFamily="34" charset="-120"/>
              </a:rPr>
              <a:t>(</a:t>
            </a:r>
            <a:r>
              <a:rPr lang="zh-TW" altLang="en-US" b="1" u="none" dirty="0" smtClean="0">
                <a:solidFill>
                  <a:srgbClr val="000000"/>
                </a:solidFill>
                <a:latin typeface="微軟正黑體" panose="020B0604030504040204" pitchFamily="34" charset="-120"/>
                <a:ea typeface="微軟正黑體" panose="020B0604030504040204" pitchFamily="34" charset="-120"/>
              </a:rPr>
              <a:t>約</a:t>
            </a:r>
            <a:r>
              <a:rPr lang="en-US" altLang="zh-TW" b="1" u="none" dirty="0" smtClean="0">
                <a:solidFill>
                  <a:srgbClr val="000000"/>
                </a:solidFill>
                <a:latin typeface="微軟正黑體" panose="020B0604030504040204" pitchFamily="34" charset="-120"/>
                <a:ea typeface="微軟正黑體" panose="020B0604030504040204" pitchFamily="34" charset="-120"/>
              </a:rPr>
              <a:t>60</a:t>
            </a:r>
            <a:r>
              <a:rPr lang="zh-TW" altLang="en-US" b="1" u="none" dirty="0" smtClean="0">
                <a:solidFill>
                  <a:srgbClr val="000000"/>
                </a:solidFill>
                <a:latin typeface="微軟正黑體" panose="020B0604030504040204" pitchFamily="34" charset="-120"/>
                <a:ea typeface="微軟正黑體" panose="020B0604030504040204" pitchFamily="34" charset="-120"/>
              </a:rPr>
              <a:t>分鐘，各課約</a:t>
            </a:r>
            <a:r>
              <a:rPr lang="en-US" altLang="zh-TW" b="1" u="none" dirty="0" smtClean="0">
                <a:solidFill>
                  <a:srgbClr val="000000"/>
                </a:solidFill>
                <a:latin typeface="微軟正黑體" panose="020B0604030504040204" pitchFamily="34" charset="-120"/>
                <a:ea typeface="微軟正黑體" panose="020B0604030504040204" pitchFamily="34" charset="-120"/>
              </a:rPr>
              <a:t>10~15</a:t>
            </a:r>
            <a:r>
              <a:rPr lang="zh-TW" altLang="en-US" b="1" u="none" dirty="0" smtClean="0">
                <a:solidFill>
                  <a:srgbClr val="000000"/>
                </a:solidFill>
                <a:latin typeface="微軟正黑體" panose="020B0604030504040204" pitchFamily="34" charset="-120"/>
                <a:ea typeface="微軟正黑體" panose="020B0604030504040204" pitchFamily="34" charset="-120"/>
              </a:rPr>
              <a:t>分鐘</a:t>
            </a:r>
            <a:r>
              <a:rPr lang="en-US" altLang="zh-TW" b="1" u="none" dirty="0" smtClean="0">
                <a:solidFill>
                  <a:srgbClr val="000000"/>
                </a:solidFill>
                <a:latin typeface="微軟正黑體" panose="020B0604030504040204" pitchFamily="34" charset="-120"/>
                <a:ea typeface="微軟正黑體" panose="020B0604030504040204" pitchFamily="34" charset="-120"/>
              </a:rPr>
              <a:t>)</a:t>
            </a:r>
          </a:p>
          <a:p>
            <a:pPr lvl="1">
              <a:defRPr/>
            </a:pPr>
            <a:r>
              <a:rPr lang="zh-TW" altLang="en-US" sz="1800" b="1" u="none" dirty="0" smtClean="0">
                <a:solidFill>
                  <a:srgbClr val="000000"/>
                </a:solidFill>
                <a:latin typeface="微軟正黑體" panose="020B0604030504040204" pitchFamily="34" charset="-120"/>
                <a:ea typeface="微軟正黑體" panose="020B0604030504040204" pitchFamily="34" charset="-120"/>
              </a:rPr>
              <a:t>擔任主席所屬部室之課主管進行報告</a:t>
            </a:r>
            <a:endParaRPr lang="en-US" altLang="zh-TW" sz="1800" b="1" u="none" dirty="0" smtClean="0">
              <a:solidFill>
                <a:srgbClr val="000000"/>
              </a:solidFill>
              <a:latin typeface="微軟正黑體" panose="020B0604030504040204" pitchFamily="34" charset="-120"/>
              <a:ea typeface="微軟正黑體" panose="020B0604030504040204" pitchFamily="34" charset="-120"/>
            </a:endParaRPr>
          </a:p>
          <a:p>
            <a:pPr lvl="1">
              <a:defRPr/>
            </a:pPr>
            <a:r>
              <a:rPr lang="en-US" altLang="zh-TW" sz="1800" b="1" u="none" dirty="0" smtClean="0">
                <a:solidFill>
                  <a:prstClr val="white">
                    <a:lumMod val="50000"/>
                  </a:prstClr>
                </a:solidFill>
                <a:latin typeface="微軟正黑體" panose="020B0604030504040204" pitchFamily="34" charset="-120"/>
                <a:ea typeface="微軟正黑體" panose="020B0604030504040204" pitchFamily="34" charset="-120"/>
              </a:rPr>
              <a:t>(</a:t>
            </a:r>
            <a:r>
              <a:rPr lang="zh-TW" altLang="en-US" sz="1800" b="1" u="none" dirty="0" smtClean="0">
                <a:solidFill>
                  <a:prstClr val="white">
                    <a:lumMod val="50000"/>
                  </a:prstClr>
                </a:solidFill>
                <a:latin typeface="微軟正黑體" panose="020B0604030504040204" pitchFamily="34" charset="-120"/>
                <a:ea typeface="微軟正黑體" panose="020B0604030504040204" pitchFamily="34" charset="-120"/>
              </a:rPr>
              <a:t>報告方向</a:t>
            </a:r>
            <a:r>
              <a:rPr lang="en-US" altLang="zh-TW" sz="1800" b="1" u="none" dirty="0" smtClean="0">
                <a:solidFill>
                  <a:prstClr val="white">
                    <a:lumMod val="50000"/>
                  </a:prstClr>
                </a:solidFill>
                <a:latin typeface="微軟正黑體" panose="020B0604030504040204" pitchFamily="34" charset="-120"/>
                <a:ea typeface="微軟正黑體" panose="020B0604030504040204" pitchFamily="34" charset="-120"/>
              </a:rPr>
              <a:t>:</a:t>
            </a:r>
            <a:r>
              <a:rPr lang="zh-TW" altLang="en-US" sz="1800" b="1" u="none" dirty="0" smtClean="0">
                <a:solidFill>
                  <a:prstClr val="white">
                    <a:lumMod val="50000"/>
                  </a:prstClr>
                </a:solidFill>
                <a:latin typeface="微軟正黑體" panose="020B0604030504040204" pitchFamily="34" charset="-120"/>
                <a:ea typeface="微軟正黑體" panose="020B0604030504040204" pitchFamily="34" charset="-120"/>
              </a:rPr>
              <a:t>最</a:t>
            </a:r>
            <a:r>
              <a:rPr lang="zh-TW" altLang="en-US" sz="1800" b="1" u="none" dirty="0">
                <a:solidFill>
                  <a:prstClr val="white">
                    <a:lumMod val="50000"/>
                  </a:prstClr>
                </a:solidFill>
                <a:latin typeface="微軟正黑體" panose="020B0604030504040204" pitchFamily="34" charset="-120"/>
                <a:ea typeface="微軟正黑體" panose="020B0604030504040204" pitchFamily="34" charset="-120"/>
              </a:rPr>
              <a:t>有成就、對公司最有價值、</a:t>
            </a:r>
            <a:r>
              <a:rPr lang="zh-TW" altLang="en-US" sz="1800" b="1" u="none" dirty="0" smtClean="0">
                <a:solidFill>
                  <a:prstClr val="white">
                    <a:lumMod val="50000"/>
                  </a:prstClr>
                </a:solidFill>
                <a:latin typeface="微軟正黑體" panose="020B0604030504040204" pitchFamily="34" charset="-120"/>
                <a:ea typeface="微軟正黑體" panose="020B0604030504040204" pitchFamily="34" charset="-120"/>
              </a:rPr>
              <a:t>需改進項目說明</a:t>
            </a:r>
            <a:r>
              <a:rPr lang="en-US" altLang="zh-TW" sz="1800" b="1" u="none" dirty="0" smtClean="0">
                <a:solidFill>
                  <a:prstClr val="white">
                    <a:lumMod val="50000"/>
                  </a:prstClr>
                </a:solidFill>
                <a:latin typeface="微軟正黑體" panose="020B0604030504040204" pitchFamily="34" charset="-120"/>
                <a:ea typeface="微軟正黑體" panose="020B0604030504040204" pitchFamily="34" charset="-120"/>
              </a:rPr>
              <a:t>)</a:t>
            </a:r>
            <a:endParaRPr lang="en-US" altLang="zh-TW" sz="1800" b="1" u="none" dirty="0">
              <a:solidFill>
                <a:prstClr val="white">
                  <a:lumMod val="50000"/>
                </a:prstClr>
              </a:solidFill>
              <a:latin typeface="微軟正黑體" panose="020B0604030504040204" pitchFamily="34" charset="-120"/>
              <a:ea typeface="微軟正黑體" panose="020B0604030504040204" pitchFamily="34" charset="-120"/>
            </a:endParaRPr>
          </a:p>
          <a:p>
            <a:pPr>
              <a:defRPr/>
            </a:pPr>
            <a:endParaRPr lang="en-US" altLang="zh-TW" b="1" u="none" dirty="0">
              <a:solidFill>
                <a:srgbClr val="000000"/>
              </a:solidFill>
              <a:latin typeface="微軟正黑體" panose="020B0604030504040204" pitchFamily="34" charset="-120"/>
              <a:ea typeface="微軟正黑體" panose="020B0604030504040204" pitchFamily="34" charset="-120"/>
            </a:endParaRPr>
          </a:p>
          <a:p>
            <a:pPr>
              <a:defRPr/>
            </a:pPr>
            <a:r>
              <a:rPr lang="zh-TW" altLang="en-US" b="1" u="none" dirty="0" smtClean="0">
                <a:solidFill>
                  <a:srgbClr val="000000"/>
                </a:solidFill>
                <a:latin typeface="微軟正黑體" panose="020B0604030504040204" pitchFamily="34" charset="-120"/>
                <a:ea typeface="微軟正黑體" panose="020B0604030504040204" pitchFamily="34" charset="-120"/>
              </a:rPr>
              <a:t>四</a:t>
            </a:r>
            <a:r>
              <a:rPr lang="en-US" altLang="zh-TW" b="1" u="none" dirty="0" smtClean="0">
                <a:solidFill>
                  <a:srgbClr val="000000"/>
                </a:solidFill>
                <a:latin typeface="微軟正黑體" panose="020B0604030504040204" pitchFamily="34" charset="-120"/>
                <a:ea typeface="微軟正黑體" panose="020B0604030504040204" pitchFamily="34" charset="-120"/>
              </a:rPr>
              <a:t>.</a:t>
            </a:r>
            <a:r>
              <a:rPr lang="zh-TW" altLang="en-US" b="1" u="none" dirty="0" smtClean="0">
                <a:solidFill>
                  <a:srgbClr val="000000"/>
                </a:solidFill>
                <a:latin typeface="微軟正黑體" panose="020B0604030504040204" pitchFamily="34" charset="-120"/>
                <a:ea typeface="微軟正黑體" panose="020B0604030504040204" pitchFamily="34" charset="-120"/>
              </a:rPr>
              <a:t>資訊分享</a:t>
            </a:r>
            <a:r>
              <a:rPr lang="en-US" altLang="zh-TW" b="1" u="none" dirty="0" smtClean="0">
                <a:solidFill>
                  <a:srgbClr val="000000"/>
                </a:solidFill>
                <a:latin typeface="微軟正黑體" panose="020B0604030504040204" pitchFamily="34" charset="-120"/>
                <a:ea typeface="微軟正黑體" panose="020B0604030504040204" pitchFamily="34" charset="-120"/>
              </a:rPr>
              <a:t>:</a:t>
            </a:r>
            <a:r>
              <a:rPr lang="en-US" altLang="zh-TW" b="1" u="none" dirty="0">
                <a:solidFill>
                  <a:srgbClr val="000000"/>
                </a:solidFill>
                <a:latin typeface="微軟正黑體" panose="020B0604030504040204" pitchFamily="34" charset="-120"/>
                <a:ea typeface="微軟正黑體" panose="020B0604030504040204" pitchFamily="34" charset="-120"/>
              </a:rPr>
              <a:t>(</a:t>
            </a:r>
            <a:r>
              <a:rPr lang="zh-TW" altLang="en-US" b="1" u="none" dirty="0">
                <a:solidFill>
                  <a:srgbClr val="000000"/>
                </a:solidFill>
                <a:latin typeface="微軟正黑體" panose="020B0604030504040204" pitchFamily="34" charset="-120"/>
                <a:ea typeface="微軟正黑體" panose="020B0604030504040204" pitchFamily="34" charset="-120"/>
              </a:rPr>
              <a:t>約</a:t>
            </a:r>
            <a:r>
              <a:rPr lang="en-US" altLang="zh-TW" b="1" u="none" dirty="0">
                <a:solidFill>
                  <a:srgbClr val="000000"/>
                </a:solidFill>
                <a:latin typeface="微軟正黑體" panose="020B0604030504040204" pitchFamily="34" charset="-120"/>
                <a:ea typeface="微軟正黑體" panose="020B0604030504040204" pitchFamily="34" charset="-120"/>
              </a:rPr>
              <a:t>30</a:t>
            </a:r>
            <a:r>
              <a:rPr lang="zh-TW" altLang="en-US" b="1" u="none" dirty="0">
                <a:solidFill>
                  <a:srgbClr val="000000"/>
                </a:solidFill>
                <a:latin typeface="微軟正黑體" panose="020B0604030504040204" pitchFamily="34" charset="-120"/>
                <a:ea typeface="微軟正黑體" panose="020B0604030504040204" pitchFamily="34" charset="-120"/>
              </a:rPr>
              <a:t>分鐘</a:t>
            </a:r>
            <a:r>
              <a:rPr lang="en-US" altLang="zh-TW" b="1" u="none" dirty="0">
                <a:solidFill>
                  <a:srgbClr val="000000"/>
                </a:solidFill>
                <a:latin typeface="微軟正黑體" panose="020B0604030504040204" pitchFamily="34" charset="-120"/>
                <a:ea typeface="微軟正黑體" panose="020B0604030504040204" pitchFamily="34" charset="-120"/>
              </a:rPr>
              <a:t>)</a:t>
            </a:r>
          </a:p>
          <a:p>
            <a:pPr lvl="1">
              <a:defRPr/>
            </a:pPr>
            <a:r>
              <a:rPr lang="zh-TW" altLang="en-US" sz="1800" b="1" u="none" dirty="0" smtClean="0">
                <a:solidFill>
                  <a:srgbClr val="000000"/>
                </a:solidFill>
                <a:latin typeface="微軟正黑體" panose="020B0604030504040204" pitchFamily="34" charset="-120"/>
                <a:ea typeface="微軟正黑體" panose="020B0604030504040204" pitchFamily="34" charset="-120"/>
              </a:rPr>
              <a:t>由擔任主席所屬部室進行此議程規劃</a:t>
            </a:r>
            <a:endParaRPr lang="en-US" altLang="zh-TW" sz="1800" b="1" u="none" dirty="0" smtClean="0">
              <a:solidFill>
                <a:srgbClr val="000000"/>
              </a:solidFill>
              <a:latin typeface="微軟正黑體" panose="020B0604030504040204" pitchFamily="34" charset="-120"/>
              <a:ea typeface="微軟正黑體" panose="020B0604030504040204" pitchFamily="34" charset="-120"/>
            </a:endParaRPr>
          </a:p>
          <a:p>
            <a:pPr lvl="1">
              <a:defRPr/>
            </a:pPr>
            <a:r>
              <a:rPr lang="en-US" altLang="zh-TW" sz="1800" b="1" u="none" dirty="0" smtClean="0">
                <a:solidFill>
                  <a:prstClr val="white">
                    <a:lumMod val="50000"/>
                  </a:prstClr>
                </a:solidFill>
                <a:latin typeface="微軟正黑體" panose="020B0604030504040204" pitchFamily="34" charset="-120"/>
                <a:ea typeface="微軟正黑體" panose="020B0604030504040204" pitchFamily="34" charset="-120"/>
              </a:rPr>
              <a:t>(</a:t>
            </a:r>
            <a:r>
              <a:rPr lang="zh-TW" altLang="en-US" sz="1800" b="1" u="none" dirty="0" smtClean="0">
                <a:solidFill>
                  <a:prstClr val="white">
                    <a:lumMod val="50000"/>
                  </a:prstClr>
                </a:solidFill>
                <a:latin typeface="微軟正黑體" panose="020B0604030504040204" pitchFamily="34" charset="-120"/>
                <a:ea typeface="微軟正黑體" panose="020B0604030504040204" pitchFamily="34" charset="-120"/>
              </a:rPr>
              <a:t>規劃方向：</a:t>
            </a:r>
            <a:r>
              <a:rPr lang="zh-TW" altLang="en-US" sz="1800" b="1" u="none" dirty="0">
                <a:solidFill>
                  <a:prstClr val="white">
                    <a:lumMod val="50000"/>
                  </a:prstClr>
                </a:solidFill>
                <a:latin typeface="微軟正黑體" panose="020B0604030504040204" pitchFamily="34" charset="-120"/>
                <a:ea typeface="微軟正黑體" panose="020B0604030504040204" pitchFamily="34" charset="-120"/>
              </a:rPr>
              <a:t>方向</a:t>
            </a:r>
            <a:r>
              <a:rPr lang="en-US" altLang="zh-TW" sz="1800" b="1" u="none" dirty="0">
                <a:solidFill>
                  <a:prstClr val="white">
                    <a:lumMod val="50000"/>
                  </a:prstClr>
                </a:solidFill>
                <a:latin typeface="微軟正黑體" panose="020B0604030504040204" pitchFamily="34" charset="-120"/>
                <a:ea typeface="微軟正黑體" panose="020B0604030504040204" pitchFamily="34" charset="-120"/>
              </a:rPr>
              <a:t>-</a:t>
            </a:r>
            <a:r>
              <a:rPr lang="zh-TW" altLang="en-US" sz="1800" b="1" u="none" dirty="0">
                <a:solidFill>
                  <a:prstClr val="white">
                    <a:lumMod val="50000"/>
                  </a:prstClr>
                </a:solidFill>
                <a:latin typeface="微軟正黑體" panose="020B0604030504040204" pitchFamily="34" charset="-120"/>
                <a:ea typeface="微軟正黑體" panose="020B0604030504040204" pitchFamily="34" charset="-120"/>
              </a:rPr>
              <a:t>新科技、同業動態、出差心得</a:t>
            </a:r>
            <a:r>
              <a:rPr lang="zh-TW" altLang="en-US" sz="1800" b="1" u="none" dirty="0" smtClean="0">
                <a:solidFill>
                  <a:prstClr val="white">
                    <a:lumMod val="50000"/>
                  </a:prstClr>
                </a:solidFill>
                <a:latin typeface="微軟正黑體" panose="020B0604030504040204" pitchFamily="34" charset="-120"/>
                <a:ea typeface="微軟正黑體" panose="020B0604030504040204" pitchFamily="34" charset="-120"/>
              </a:rPr>
              <a:t>分享</a:t>
            </a:r>
            <a:r>
              <a:rPr lang="en-US" altLang="zh-TW" sz="1400" b="1" u="none" dirty="0" smtClean="0">
                <a:solidFill>
                  <a:prstClr val="white">
                    <a:lumMod val="50000"/>
                  </a:prstClr>
                </a:solidFill>
                <a:latin typeface="微軟正黑體" panose="020B0604030504040204" pitchFamily="34" charset="-120"/>
                <a:ea typeface="微軟正黑體" panose="020B0604030504040204" pitchFamily="34" charset="-120"/>
              </a:rPr>
              <a:t>)</a:t>
            </a:r>
            <a:endParaRPr lang="en-US" altLang="zh-TW" sz="1800" b="1" u="none" dirty="0" smtClean="0">
              <a:solidFill>
                <a:prstClr val="white">
                  <a:lumMod val="50000"/>
                </a:prstClr>
              </a:solidFill>
              <a:latin typeface="微軟正黑體" panose="020B0604030504040204" pitchFamily="34" charset="-120"/>
              <a:ea typeface="微軟正黑體" panose="020B0604030504040204" pitchFamily="34" charset="-120"/>
            </a:endParaRPr>
          </a:p>
        </p:txBody>
      </p:sp>
      <p:sp>
        <p:nvSpPr>
          <p:cNvPr id="6148" name="頁尾版面配置區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itchFamily="18" charset="0"/>
                <a:ea typeface="新細明體" pitchFamily="18" charset="-120"/>
              </a:defRPr>
            </a:lvl1pPr>
            <a:lvl2pPr marL="742950" indent="-285750">
              <a:defRPr kumimoji="1" sz="2400" u="sng">
                <a:solidFill>
                  <a:schemeClr val="tx1"/>
                </a:solidFill>
                <a:latin typeface="Times New Roman" pitchFamily="18" charset="0"/>
                <a:ea typeface="新細明體" pitchFamily="18" charset="-120"/>
              </a:defRPr>
            </a:lvl2pPr>
            <a:lvl3pPr marL="1143000" indent="-228600">
              <a:defRPr kumimoji="1" sz="2400" u="sng">
                <a:solidFill>
                  <a:schemeClr val="tx1"/>
                </a:solidFill>
                <a:latin typeface="Times New Roman" pitchFamily="18" charset="0"/>
                <a:ea typeface="新細明體" pitchFamily="18" charset="-120"/>
              </a:defRPr>
            </a:lvl3pPr>
            <a:lvl4pPr marL="1600200" indent="-228600">
              <a:defRPr kumimoji="1" sz="2400" u="sng">
                <a:solidFill>
                  <a:schemeClr val="tx1"/>
                </a:solidFill>
                <a:latin typeface="Times New Roman" pitchFamily="18" charset="0"/>
                <a:ea typeface="新細明體" pitchFamily="18" charset="-120"/>
              </a:defRPr>
            </a:lvl4pPr>
            <a:lvl5pPr marL="2057400" indent="-228600">
              <a:defRPr kumimoji="1" sz="2400" u="sng">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9pPr>
          </a:lstStyle>
          <a:p>
            <a:r>
              <a:rPr lang="zh-TW" altLang="en-US" sz="900" u="none" smtClean="0">
                <a:solidFill>
                  <a:srgbClr val="000000"/>
                </a:solidFill>
                <a:latin typeface="微軟正黑體" pitchFamily="34" charset="-120"/>
                <a:ea typeface="微軟正黑體" pitchFamily="34" charset="-120"/>
              </a:rPr>
              <a:t>機密等級：密            日期：</a:t>
            </a:r>
            <a:r>
              <a:rPr lang="en-US" altLang="zh-TW" sz="900" u="none" smtClean="0">
                <a:solidFill>
                  <a:srgbClr val="000000"/>
                </a:solidFill>
                <a:latin typeface="微軟正黑體" pitchFamily="34" charset="-120"/>
                <a:ea typeface="微軟正黑體" pitchFamily="34" charset="-120"/>
              </a:rPr>
              <a:t>2019/12/18</a:t>
            </a:r>
            <a:endParaRPr lang="zh-TW" altLang="en-US" sz="900" u="none" smtClean="0">
              <a:solidFill>
                <a:srgbClr val="000000"/>
              </a:solidFill>
              <a:latin typeface="微軟正黑體" pitchFamily="34" charset="-120"/>
              <a:ea typeface="微軟正黑體" pitchFamily="34" charset="-120"/>
            </a:endParaRPr>
          </a:p>
        </p:txBody>
      </p:sp>
    </p:spTree>
    <p:extLst>
      <p:ext uri="{BB962C8B-B14F-4D97-AF65-F5344CB8AC3E}">
        <p14:creationId xmlns:p14="http://schemas.microsoft.com/office/powerpoint/2010/main" val="42938202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83" name="Group 87"/>
          <p:cNvGraphicFramePr>
            <a:graphicFrameLocks noGrp="1"/>
          </p:cNvGraphicFramePr>
          <p:nvPr>
            <p:extLst>
              <p:ext uri="{D42A27DB-BD31-4B8C-83A1-F6EECF244321}">
                <p14:modId xmlns:p14="http://schemas.microsoft.com/office/powerpoint/2010/main" val="3155498917"/>
              </p:ext>
            </p:extLst>
          </p:nvPr>
        </p:nvGraphicFramePr>
        <p:xfrm>
          <a:off x="107515" y="693672"/>
          <a:ext cx="8928995" cy="1629801"/>
        </p:xfrm>
        <a:graphic>
          <a:graphicData uri="http://schemas.openxmlformats.org/drawingml/2006/table">
            <a:tbl>
              <a:tblPr/>
              <a:tblGrid>
                <a:gridCol w="3456383">
                  <a:extLst>
                    <a:ext uri="{9D8B030D-6E8A-4147-A177-3AD203B41FA5}">
                      <a16:colId xmlns:a16="http://schemas.microsoft.com/office/drawing/2014/main" val="20000"/>
                    </a:ext>
                  </a:extLst>
                </a:gridCol>
                <a:gridCol w="912102">
                  <a:extLst>
                    <a:ext uri="{9D8B030D-6E8A-4147-A177-3AD203B41FA5}">
                      <a16:colId xmlns:a16="http://schemas.microsoft.com/office/drawing/2014/main" val="20003"/>
                    </a:ext>
                  </a:extLst>
                </a:gridCol>
                <a:gridCol w="912102">
                  <a:extLst>
                    <a:ext uri="{9D8B030D-6E8A-4147-A177-3AD203B41FA5}">
                      <a16:colId xmlns:a16="http://schemas.microsoft.com/office/drawing/2014/main" val="20004"/>
                    </a:ext>
                  </a:extLst>
                </a:gridCol>
                <a:gridCol w="912102">
                  <a:extLst>
                    <a:ext uri="{9D8B030D-6E8A-4147-A177-3AD203B41FA5}">
                      <a16:colId xmlns:a16="http://schemas.microsoft.com/office/drawing/2014/main" val="20005"/>
                    </a:ext>
                  </a:extLst>
                </a:gridCol>
                <a:gridCol w="912102">
                  <a:extLst>
                    <a:ext uri="{9D8B030D-6E8A-4147-A177-3AD203B41FA5}">
                      <a16:colId xmlns:a16="http://schemas.microsoft.com/office/drawing/2014/main" val="20006"/>
                    </a:ext>
                  </a:extLst>
                </a:gridCol>
                <a:gridCol w="912102">
                  <a:extLst>
                    <a:ext uri="{9D8B030D-6E8A-4147-A177-3AD203B41FA5}">
                      <a16:colId xmlns:a16="http://schemas.microsoft.com/office/drawing/2014/main" val="20007"/>
                    </a:ext>
                  </a:extLst>
                </a:gridCol>
                <a:gridCol w="912102">
                  <a:extLst>
                    <a:ext uri="{9D8B030D-6E8A-4147-A177-3AD203B41FA5}">
                      <a16:colId xmlns:a16="http://schemas.microsoft.com/office/drawing/2014/main" val="20008"/>
                    </a:ext>
                  </a:extLst>
                </a:gridCol>
              </a:tblGrid>
              <a:tr h="419244">
                <a:tc rowSpan="2">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關鍵績效指標</a:t>
                      </a:r>
                    </a:p>
                  </a:txBody>
                  <a:tcPr marL="91442" marR="91442" marT="45712" marB="45712"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107</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年</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1-11</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月</a:t>
                      </a:r>
                    </a:p>
                  </a:txBody>
                  <a:tcPr marL="91442" marR="91442" marT="45712" marB="457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4">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108</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年</a:t>
                      </a: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1-11</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月</a:t>
                      </a:r>
                    </a:p>
                  </a:txBody>
                  <a:tcPr marL="91442" marR="91442"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tc>
                <a:tc hMerge="1">
                  <a:txBody>
                    <a:bodyPr/>
                    <a:lstStyle/>
                    <a:p>
                      <a:endParaRPr lang="zh-TW" altLang="en-US"/>
                    </a:p>
                  </a:txBody>
                  <a:tcPr/>
                </a:tc>
                <a:tc hMerge="1">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endParaRPr>
                    </a:p>
                  </a:txBody>
                  <a:tcPr marL="91442" marR="91442" marT="45719" marB="4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108</a:t>
                      </a: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年度</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責任額</a:t>
                      </a:r>
                    </a:p>
                  </a:txBody>
                  <a:tcPr marL="91442" marR="91442" marT="45712" marB="457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4557">
                <a:tc vMerge="1">
                  <a:txBody>
                    <a:bodyPr/>
                    <a:lstStyle/>
                    <a:p>
                      <a:endParaRPr lang="zh-TW" altLang="en-US"/>
                    </a:p>
                  </a:txBody>
                  <a:tcPr/>
                </a:tc>
                <a:tc vMerge="1">
                  <a:txBody>
                    <a:bodyPr/>
                    <a:lstStyle/>
                    <a:p>
                      <a:endParaRPr lang="zh-TW" altLang="en-US"/>
                    </a:p>
                  </a:txBody>
                  <a:tcPr/>
                </a:tc>
                <a:tc>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實際值</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a:t>
                      </a:r>
                    </a:p>
                  </a:txBody>
                  <a:tcPr marL="91442" marR="91442"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責任額</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(2)</a:t>
                      </a:r>
                    </a:p>
                  </a:txBody>
                  <a:tcPr marL="91442" marR="91442"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1600">
                          <a:solidFill>
                            <a:schemeClr val="tx1"/>
                          </a:solidFill>
                          <a:latin typeface="標楷體" pitchFamily="65" charset="-120"/>
                          <a:ea typeface="標楷體" pitchFamily="65" charset="-120"/>
                        </a:defRPr>
                      </a:lvl1pPr>
                      <a:lvl2pPr eaLnBrk="0" hangingPunct="0">
                        <a:spcBef>
                          <a:spcPct val="20000"/>
                        </a:spcBef>
                        <a:defRPr kumimoji="1" sz="2400">
                          <a:solidFill>
                            <a:schemeClr val="tx1"/>
                          </a:solidFill>
                          <a:latin typeface="標楷體" pitchFamily="65" charset="-120"/>
                          <a:ea typeface="標楷體" pitchFamily="65" charset="-120"/>
                        </a:defRPr>
                      </a:lvl2pPr>
                      <a:lvl3pPr eaLnBrk="0" hangingPunct="0">
                        <a:spcBef>
                          <a:spcPct val="20000"/>
                        </a:spcBef>
                        <a:defRPr kumimoji="1" sz="2000">
                          <a:solidFill>
                            <a:schemeClr val="tx1"/>
                          </a:solidFill>
                          <a:latin typeface="標楷體" pitchFamily="65" charset="-120"/>
                          <a:ea typeface="標楷體" pitchFamily="65" charset="-120"/>
                        </a:defRPr>
                      </a:lvl3pPr>
                      <a:lvl4pPr eaLnBrk="0" hangingPunct="0">
                        <a:spcBef>
                          <a:spcPct val="20000"/>
                        </a:spcBef>
                        <a:defRPr kumimoji="1">
                          <a:solidFill>
                            <a:schemeClr val="tx1"/>
                          </a:solidFill>
                          <a:latin typeface="標楷體" pitchFamily="65" charset="-120"/>
                          <a:ea typeface="標楷體" pitchFamily="65" charset="-120"/>
                        </a:defRPr>
                      </a:lvl4pPr>
                      <a:lvl5pPr eaLnBrk="0" hangingPunct="0">
                        <a:spcBef>
                          <a:spcPct val="20000"/>
                        </a:spcBef>
                        <a:defRPr kumimoji="1">
                          <a:solidFill>
                            <a:schemeClr val="tx1"/>
                          </a:solidFill>
                          <a:latin typeface="標楷體" pitchFamily="65" charset="-120"/>
                          <a:ea typeface="標楷體" pitchFamily="65" charset="-120"/>
                        </a:defRPr>
                      </a:lvl5pPr>
                      <a:lvl6pPr eaLnBrk="0" fontAlgn="base" hangingPunct="0">
                        <a:spcBef>
                          <a:spcPct val="20000"/>
                        </a:spcBef>
                        <a:spcAft>
                          <a:spcPct val="0"/>
                        </a:spcAft>
                        <a:defRPr kumimoji="1">
                          <a:solidFill>
                            <a:schemeClr val="tx1"/>
                          </a:solidFill>
                          <a:latin typeface="標楷體" pitchFamily="65" charset="-120"/>
                          <a:ea typeface="標楷體" pitchFamily="65" charset="-120"/>
                        </a:defRPr>
                      </a:lvl6pPr>
                      <a:lvl7pPr eaLnBrk="0" fontAlgn="base" hangingPunct="0">
                        <a:spcBef>
                          <a:spcPct val="20000"/>
                        </a:spcBef>
                        <a:spcAft>
                          <a:spcPct val="0"/>
                        </a:spcAft>
                        <a:defRPr kumimoji="1">
                          <a:solidFill>
                            <a:schemeClr val="tx1"/>
                          </a:solidFill>
                          <a:latin typeface="標楷體" pitchFamily="65" charset="-120"/>
                          <a:ea typeface="標楷體" pitchFamily="65" charset="-120"/>
                        </a:defRPr>
                      </a:lvl7pPr>
                      <a:lvl8pPr eaLnBrk="0" fontAlgn="base" hangingPunct="0">
                        <a:spcBef>
                          <a:spcPct val="20000"/>
                        </a:spcBef>
                        <a:spcAft>
                          <a:spcPct val="0"/>
                        </a:spcAft>
                        <a:defRPr kumimoji="1">
                          <a:solidFill>
                            <a:schemeClr val="tx1"/>
                          </a:solidFill>
                          <a:latin typeface="標楷體" pitchFamily="65" charset="-120"/>
                          <a:ea typeface="標楷體" pitchFamily="65" charset="-120"/>
                        </a:defRPr>
                      </a:lvl8pPr>
                      <a:lvl9pPr eaLnBrk="0" fontAlgn="base" hangingPunct="0">
                        <a:spcBef>
                          <a:spcPct val="20000"/>
                        </a:spcBef>
                        <a:spcAft>
                          <a:spcPct val="0"/>
                        </a:spcAft>
                        <a:defRPr kumimoji="1">
                          <a:solidFill>
                            <a:schemeClr val="tx1"/>
                          </a:solidFill>
                          <a:latin typeface="標楷體" pitchFamily="65" charset="-120"/>
                          <a:ea typeface="標楷體" pitchFamily="65" charset="-12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2"/>
                          </a:solidFill>
                          <a:effectLst/>
                          <a:latin typeface="微軟正黑體" pitchFamily="34" charset="-120"/>
                          <a:ea typeface="微軟正黑體" pitchFamily="34" charset="-120"/>
                        </a:rPr>
                        <a:t>達成率</a:t>
                      </a:r>
                    </a:p>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TW" sz="1600" b="1" i="0" u="none" strike="noStrike" cap="none" normalizeH="0" baseline="0" dirty="0" smtClean="0">
                          <a:ln>
                            <a:noFill/>
                          </a:ln>
                          <a:solidFill>
                            <a:schemeClr val="tx2"/>
                          </a:solidFill>
                          <a:effectLst/>
                          <a:latin typeface="微軟正黑體" pitchFamily="34" charset="-120"/>
                          <a:ea typeface="微軟正黑體" pitchFamily="34" charset="-120"/>
                        </a:rPr>
                        <a:t>(1)/(2)</a:t>
                      </a:r>
                    </a:p>
                  </a:txBody>
                  <a:tcPr marL="91442" marR="91442"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綜合</a:t>
                      </a:r>
                      <a:endParaRPr kumimoji="1" lang="en-US" altLang="zh-TW" sz="1600" b="1" i="0" u="none" strike="noStrike" cap="none" normalizeH="0" baseline="0" dirty="0" smtClean="0">
                        <a:ln>
                          <a:noFill/>
                        </a:ln>
                        <a:solidFill>
                          <a:schemeClr val="tx1"/>
                        </a:solidFill>
                        <a:effectLst/>
                        <a:latin typeface="微軟正黑體" pitchFamily="34" charset="-120"/>
                        <a:ea typeface="微軟正黑體" pitchFamily="34" charset="-12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1" lang="zh-TW" altLang="en-US" sz="1600" b="1" i="0" u="none" strike="noStrike" cap="none" normalizeH="0" baseline="0" dirty="0" smtClean="0">
                          <a:ln>
                            <a:noFill/>
                          </a:ln>
                          <a:solidFill>
                            <a:schemeClr val="tx1"/>
                          </a:solidFill>
                          <a:effectLst/>
                          <a:latin typeface="微軟正黑體" pitchFamily="34" charset="-120"/>
                          <a:ea typeface="微軟正黑體" pitchFamily="34" charset="-120"/>
                        </a:rPr>
                        <a:t>達成率</a:t>
                      </a:r>
                    </a:p>
                  </a:txBody>
                  <a:tcPr marL="91442" marR="91442"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TW" altLang="en-US"/>
                    </a:p>
                  </a:txBody>
                  <a:tcPr/>
                </a:tc>
                <a:extLst>
                  <a:ext uri="{0D108BD9-81ED-4DB2-BD59-A6C34878D82A}">
                    <a16:rowId xmlns:a16="http://schemas.microsoft.com/office/drawing/2014/main" val="10001"/>
                  </a:ext>
                </a:extLst>
              </a:tr>
              <a:tr h="576000">
                <a:tc>
                  <a:txBody>
                    <a:bodyPr/>
                    <a:lstStyle/>
                    <a:p>
                      <a:pPr algn="ctr" rtl="0" fontAlgn="ct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資訊中心服務</a:t>
                      </a: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可用性</a:t>
                      </a:r>
                      <a:endPar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endParaRPr>
                    </a:p>
                    <a:p>
                      <a:pPr algn="ctr" rtl="0" fontAlgn="ctr"/>
                      <a:r>
                        <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rPr>
                        <a:t>(</a:t>
                      </a: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各系統非預期中斷時間</a:t>
                      </a:r>
                      <a:r>
                        <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rPr>
                        <a:t>)</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3"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0" marR="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rtl="0" fontAlgn="ct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26.75(</a:t>
                      </a:r>
                      <a:r>
                        <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rPr>
                        <a:t>時</a:t>
                      </a:r>
                      <a:r>
                        <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rtl="0" fontAlgn="ctr"/>
                      <a:r>
                        <a:rPr lang="zh-TW" altLang="en-US" sz="1600" b="0" i="0" u="none" strike="noStrike" dirty="0">
                          <a:solidFill>
                            <a:schemeClr val="tx1"/>
                          </a:solidFill>
                          <a:effectLst/>
                          <a:latin typeface="微軟正黑體" panose="020B0604030504040204" pitchFamily="34" charset="-120"/>
                          <a:ea typeface="微軟正黑體" panose="020B0604030504040204" pitchFamily="34" charset="-120"/>
                        </a:rPr>
                        <a:t>≦</a:t>
                      </a:r>
                      <a:r>
                        <a:rPr lang="en-US" altLang="zh-TW" sz="1600" b="0" i="0" u="none" strike="noStrike" dirty="0">
                          <a:solidFill>
                            <a:schemeClr val="tx1"/>
                          </a:solidFill>
                          <a:effectLst/>
                          <a:latin typeface="微軟正黑體" panose="020B0604030504040204" pitchFamily="34" charset="-120"/>
                          <a:ea typeface="微軟正黑體" panose="020B0604030504040204" pitchFamily="34" charset="-120"/>
                        </a:rPr>
                        <a:t>82(</a:t>
                      </a:r>
                      <a:r>
                        <a:rPr lang="zh-TW" altLang="en-US" sz="1600" b="0" i="0" u="none" strike="noStrike" dirty="0">
                          <a:solidFill>
                            <a:schemeClr val="tx1"/>
                          </a:solidFill>
                          <a:effectLst/>
                          <a:latin typeface="微軟正黑體" panose="020B0604030504040204" pitchFamily="34" charset="-120"/>
                          <a:ea typeface="微軟正黑體" panose="020B0604030504040204" pitchFamily="34" charset="-120"/>
                        </a:rPr>
                        <a:t>時</a:t>
                      </a:r>
                      <a:r>
                        <a:rPr lang="en-US" altLang="zh-TW" sz="1600" b="0" i="0" u="none" strike="noStrike" dirty="0" smtClean="0">
                          <a:solidFill>
                            <a:schemeClr val="tx1"/>
                          </a:solidFill>
                          <a:effectLst/>
                          <a:latin typeface="微軟正黑體" panose="020B0604030504040204" pitchFamily="34" charset="-120"/>
                          <a:ea typeface="微軟正黑體" panose="020B0604030504040204" pitchFamily="34" charset="-120"/>
                        </a:rPr>
                        <a:t>)</a:t>
                      </a:r>
                      <a:r>
                        <a:rPr lang="zh-TW" altLang="en-US" sz="1600" b="0" i="0" u="none" strike="noStrike" baseline="30000" dirty="0" smtClean="0">
                          <a:solidFill>
                            <a:schemeClr val="tx1"/>
                          </a:solidFill>
                          <a:effectLst/>
                          <a:latin typeface="微軟正黑體" panose="020B0604030504040204" pitchFamily="34" charset="-120"/>
                          <a:ea typeface="微軟正黑體" panose="020B0604030504040204" pitchFamily="34" charset="-120"/>
                        </a:rPr>
                        <a:t>註</a:t>
                      </a:r>
                      <a:endParaRPr lang="en-US" altLang="zh-TW" sz="1600" b="0" i="0" u="none" strike="noStrike" baseline="30000" dirty="0">
                        <a:solidFill>
                          <a:schemeClr val="tx1"/>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2">
                  <a:txBody>
                    <a:bodyPr/>
                    <a:lstStyle/>
                    <a:p>
                      <a:pPr algn="ctr" rtl="0" fontAlgn="ctr"/>
                      <a:r>
                        <a:rPr lang="en-US" altLang="zh-TW" sz="1600" b="1" i="0" u="none" strike="noStrike" dirty="0" smtClean="0">
                          <a:solidFill>
                            <a:schemeClr val="tx1"/>
                          </a:solidFill>
                          <a:effectLst/>
                          <a:latin typeface="微軟正黑體" panose="020B0604030504040204" pitchFamily="34" charset="-120"/>
                          <a:ea typeface="微軟正黑體" panose="020B0604030504040204" pitchFamily="34" charset="-120"/>
                        </a:rPr>
                        <a:t>120.0%</a:t>
                      </a:r>
                      <a:endParaRPr lang="en-US" altLang="zh-TW" sz="16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rtl="0" fontAlgn="ct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a:t>
                      </a:r>
                      <a:r>
                        <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rPr>
                        <a:t>82(</a:t>
                      </a:r>
                      <a:r>
                        <a:rPr lang="zh-TW" altLang="en-US" sz="1600" b="0" i="0" u="none" strike="noStrike" dirty="0" smtClean="0">
                          <a:solidFill>
                            <a:srgbClr val="000000"/>
                          </a:solidFill>
                          <a:effectLst/>
                          <a:latin typeface="微軟正黑體" panose="020B0604030504040204" pitchFamily="34" charset="-120"/>
                          <a:ea typeface="微軟正黑體" panose="020B0604030504040204" pitchFamily="34" charset="-120"/>
                        </a:rPr>
                        <a:t>時</a:t>
                      </a:r>
                      <a:r>
                        <a:rPr lang="en-US" altLang="zh-TW" sz="1600" b="0" i="0" u="none" strike="noStrike" dirty="0" smtClean="0">
                          <a:solidFill>
                            <a:srgbClr val="000000"/>
                          </a:solidFill>
                          <a:effectLst/>
                          <a:latin typeface="微軟正黑體" panose="020B0604030504040204" pitchFamily="34" charset="-120"/>
                          <a:ea typeface="微軟正黑體" panose="020B0604030504040204" pitchFamily="34" charset="-120"/>
                        </a:rPr>
                        <a:t>)</a:t>
                      </a:r>
                      <a:endParaRPr lang="en-US" altLang="zh-TW"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213" name="頁尾版面配置區 3"/>
          <p:cNvSpPr>
            <a:spLocks noGrp="1"/>
          </p:cNvSpPr>
          <p:nvPr>
            <p:ph type="ftr" sz="quarter" idx="11"/>
          </p:nvPr>
        </p:nvSpPr>
        <p:spPr bwMode="auto">
          <a:xfrm>
            <a:off x="250825" y="6599238"/>
            <a:ext cx="6783388" cy="287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r>
              <a:rPr lang="zh-TW" altLang="en-US" sz="900" u="none" smtClean="0">
                <a:solidFill>
                  <a:srgbClr val="000000"/>
                </a:solidFill>
                <a:latin typeface="微軟正黑體" panose="020B0604030504040204" pitchFamily="34" charset="-120"/>
                <a:ea typeface="微軟正黑體" panose="020B0604030504040204" pitchFamily="34" charset="-120"/>
              </a:rPr>
              <a:t>機密等級：密            日期：</a:t>
            </a:r>
            <a:r>
              <a:rPr lang="en-US" altLang="zh-TW" sz="900" u="none" smtClean="0">
                <a:solidFill>
                  <a:srgbClr val="000000"/>
                </a:solidFill>
                <a:latin typeface="微軟正黑體" panose="020B0604030504040204" pitchFamily="34" charset="-120"/>
                <a:ea typeface="微軟正黑體" panose="020B0604030504040204" pitchFamily="34" charset="-120"/>
              </a:rPr>
              <a:t>2019/12/18</a:t>
            </a:r>
            <a:endParaRPr lang="zh-TW" altLang="en-US" sz="900" u="none" smtClean="0">
              <a:solidFill>
                <a:srgbClr val="000000"/>
              </a:solidFill>
              <a:latin typeface="微軟正黑體" panose="020B0604030504040204" pitchFamily="34" charset="-120"/>
              <a:ea typeface="微軟正黑體" panose="020B0604030504040204" pitchFamily="34" charset="-120"/>
            </a:endParaRPr>
          </a:p>
        </p:txBody>
      </p:sp>
      <p:sp>
        <p:nvSpPr>
          <p:cNvPr id="5" name="文字方塊 4"/>
          <p:cNvSpPr txBox="1"/>
          <p:nvPr/>
        </p:nvSpPr>
        <p:spPr>
          <a:xfrm>
            <a:off x="5796136" y="2374931"/>
            <a:ext cx="3564904" cy="307777"/>
          </a:xfrm>
          <a:prstGeom prst="rect">
            <a:avLst/>
          </a:prstGeom>
          <a:noFill/>
        </p:spPr>
        <p:txBody>
          <a:bodyPr wrap="square" rtlCol="0">
            <a:spAutoFit/>
          </a:bodyPr>
          <a:lstStyle/>
          <a:p>
            <a:pPr eaLnBrk="0" hangingPunct="0"/>
            <a:r>
              <a:rPr lang="zh-TW" altLang="en-US" sz="1400" u="none" dirty="0" smtClean="0">
                <a:solidFill>
                  <a:srgbClr val="000000"/>
                </a:solidFill>
                <a:ea typeface="微軟正黑體" pitchFamily="34" charset="-120"/>
              </a:rPr>
              <a:t>註：採全年累計時數，不拆分月責任額。</a:t>
            </a:r>
            <a:endParaRPr lang="en-US" altLang="zh-TW" sz="1400" u="none" dirty="0" smtClean="0">
              <a:solidFill>
                <a:srgbClr val="000000"/>
              </a:solidFill>
              <a:ea typeface="微軟正黑體" pitchFamily="34" charset="-120"/>
            </a:endParaRPr>
          </a:p>
        </p:txBody>
      </p:sp>
      <p:graphicFrame>
        <p:nvGraphicFramePr>
          <p:cNvPr id="6" name="內容版面配置區 6"/>
          <p:cNvGraphicFramePr>
            <a:graphicFrameLocks noGrp="1"/>
          </p:cNvGraphicFramePr>
          <p:nvPr>
            <p:ph sz="quarter" idx="10"/>
            <p:extLst>
              <p:ext uri="{D42A27DB-BD31-4B8C-83A1-F6EECF244321}">
                <p14:modId xmlns:p14="http://schemas.microsoft.com/office/powerpoint/2010/main" val="562507445"/>
              </p:ext>
            </p:extLst>
          </p:nvPr>
        </p:nvGraphicFramePr>
        <p:xfrm>
          <a:off x="107529" y="2436517"/>
          <a:ext cx="4968553" cy="3801853"/>
        </p:xfrm>
        <a:graphic>
          <a:graphicData uri="http://schemas.openxmlformats.org/drawingml/2006/table">
            <a:tbl>
              <a:tblPr/>
              <a:tblGrid>
                <a:gridCol w="2280649">
                  <a:extLst>
                    <a:ext uri="{9D8B030D-6E8A-4147-A177-3AD203B41FA5}">
                      <a16:colId xmlns:a16="http://schemas.microsoft.com/office/drawing/2014/main" val="20000"/>
                    </a:ext>
                  </a:extLst>
                </a:gridCol>
                <a:gridCol w="802816">
                  <a:extLst>
                    <a:ext uri="{9D8B030D-6E8A-4147-A177-3AD203B41FA5}">
                      <a16:colId xmlns:a16="http://schemas.microsoft.com/office/drawing/2014/main" val="20001"/>
                    </a:ext>
                  </a:extLst>
                </a:gridCol>
                <a:gridCol w="942544">
                  <a:extLst>
                    <a:ext uri="{9D8B030D-6E8A-4147-A177-3AD203B41FA5}">
                      <a16:colId xmlns:a16="http://schemas.microsoft.com/office/drawing/2014/main" val="20002"/>
                    </a:ext>
                  </a:extLst>
                </a:gridCol>
                <a:gridCol w="942544">
                  <a:extLst>
                    <a:ext uri="{9D8B030D-6E8A-4147-A177-3AD203B41FA5}">
                      <a16:colId xmlns:a16="http://schemas.microsoft.com/office/drawing/2014/main" val="20003"/>
                    </a:ext>
                  </a:extLst>
                </a:gridCol>
              </a:tblGrid>
              <a:tr h="215907">
                <a:tc rowSpan="2">
                  <a:txBody>
                    <a:bodyPr/>
                    <a:lstStyle/>
                    <a:p>
                      <a:pPr algn="ctr" fontAlgn="ctr"/>
                      <a:r>
                        <a:rPr lang="zh-TW" altLang="en-US" sz="1400" b="0" i="0" u="none" strike="noStrike" dirty="0">
                          <a:solidFill>
                            <a:srgbClr val="FFFFFF"/>
                          </a:solidFill>
                          <a:effectLst/>
                          <a:latin typeface="微軟正黑體" panose="020B0604030504040204" pitchFamily="34" charset="-120"/>
                          <a:ea typeface="微軟正黑體" panose="020B0604030504040204" pitchFamily="34" charset="-120"/>
                        </a:rPr>
                        <a:t>資訊中心服務可用性</a:t>
                      </a:r>
                      <a:br>
                        <a:rPr lang="zh-TW" altLang="en-US" sz="1400" b="0" i="0" u="none" strike="noStrike" dirty="0">
                          <a:solidFill>
                            <a:srgbClr val="FFFFFF"/>
                          </a:solidFill>
                          <a:effectLst/>
                          <a:latin typeface="微軟正黑體" panose="020B0604030504040204" pitchFamily="34" charset="-120"/>
                          <a:ea typeface="微軟正黑體" panose="020B0604030504040204" pitchFamily="34" charset="-120"/>
                        </a:rPr>
                      </a:br>
                      <a:r>
                        <a:rPr lang="en-US" altLang="zh-TW" sz="1400" b="0" i="0" u="none" strike="noStrike" dirty="0">
                          <a:solidFill>
                            <a:srgbClr val="FFFFFF"/>
                          </a:solidFill>
                          <a:effectLst/>
                          <a:latin typeface="微軟正黑體" panose="020B0604030504040204" pitchFamily="34" charset="-120"/>
                          <a:ea typeface="微軟正黑體" panose="020B0604030504040204" pitchFamily="34" charset="-120"/>
                        </a:rPr>
                        <a:t>(</a:t>
                      </a:r>
                      <a:r>
                        <a:rPr lang="zh-TW" altLang="en-US" sz="1400" b="0" i="0" u="none" strike="noStrike" dirty="0">
                          <a:solidFill>
                            <a:srgbClr val="FFFFFF"/>
                          </a:solidFill>
                          <a:effectLst/>
                          <a:latin typeface="微軟正黑體" panose="020B0604030504040204" pitchFamily="34" charset="-120"/>
                          <a:ea typeface="微軟正黑體" panose="020B0604030504040204" pitchFamily="34" charset="-120"/>
                        </a:rPr>
                        <a:t>各系統非預期中斷時間</a:t>
                      </a:r>
                      <a:r>
                        <a:rPr lang="en-US" altLang="zh-TW" sz="1400" b="0" i="0" u="none" strike="noStrike" dirty="0">
                          <a:solidFill>
                            <a:srgbClr val="FFFFFF"/>
                          </a:solidFill>
                          <a:effectLst/>
                          <a:latin typeface="微軟正黑體" panose="020B0604030504040204" pitchFamily="34" charset="-120"/>
                          <a:ea typeface="微軟正黑體" panose="020B0604030504040204" pitchFamily="34" charset="-12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1869B"/>
                    </a:solidFill>
                  </a:tcPr>
                </a:tc>
                <a:tc>
                  <a:txBody>
                    <a:bodyPr/>
                    <a:lstStyle/>
                    <a:p>
                      <a:pPr algn="ctr" fontAlgn="ctr"/>
                      <a:r>
                        <a:rPr lang="en-US" altLang="zh-TW" sz="1100" b="0" i="0" u="none" strike="noStrike" dirty="0">
                          <a:solidFill>
                            <a:srgbClr val="31869B"/>
                          </a:solidFill>
                          <a:effectLst/>
                          <a:latin typeface="微軟正黑體" panose="020B0604030504040204" pitchFamily="34" charset="-120"/>
                          <a:ea typeface="微軟正黑體" panose="020B0604030504040204" pitchFamily="34" charset="-120"/>
                        </a:rPr>
                        <a:t>04</a:t>
                      </a:r>
                      <a:r>
                        <a:rPr lang="zh-TW" altLang="en-US" sz="1100" b="0" i="0" u="none" strike="noStrike" dirty="0">
                          <a:solidFill>
                            <a:srgbClr val="31869B"/>
                          </a:solidFill>
                          <a:effectLst/>
                          <a:latin typeface="微軟正黑體" panose="020B0604030504040204" pitchFamily="34" charset="-120"/>
                          <a:ea typeface="微軟正黑體" panose="020B0604030504040204" pitchFamily="34" charset="-120"/>
                        </a:rPr>
                        <a:t>月</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1869B"/>
                    </a:solidFill>
                  </a:tcPr>
                </a:tc>
                <a:tc>
                  <a:txBody>
                    <a:bodyPr/>
                    <a:lstStyle/>
                    <a:p>
                      <a:pPr algn="ctr" fontAlgn="ctr"/>
                      <a:r>
                        <a:rPr lang="en-US" altLang="zh-TW" sz="1400" b="0" i="0" u="none" strike="noStrike" kern="1200" dirty="0" smtClean="0">
                          <a:solidFill>
                            <a:srgbClr val="FFFFFF"/>
                          </a:solidFill>
                          <a:effectLst/>
                          <a:latin typeface="微軟正黑體" panose="020B0604030504040204" pitchFamily="34" charset="-120"/>
                          <a:ea typeface="微軟正黑體" panose="020B0604030504040204" pitchFamily="34" charset="-120"/>
                          <a:cs typeface="+mn-cs"/>
                        </a:rPr>
                        <a:t>1~11</a:t>
                      </a:r>
                      <a:r>
                        <a:rPr lang="zh-TW" altLang="en-US" sz="1400" b="0" i="0" u="none" strike="noStrike" kern="1200" dirty="0" smtClean="0">
                          <a:solidFill>
                            <a:srgbClr val="FFFFFF"/>
                          </a:solidFill>
                          <a:effectLst/>
                          <a:latin typeface="微軟正黑體" panose="020B0604030504040204" pitchFamily="34" charset="-120"/>
                          <a:ea typeface="微軟正黑體" panose="020B0604030504040204" pitchFamily="34" charset="-120"/>
                          <a:cs typeface="+mn-cs"/>
                        </a:rPr>
                        <a:t>月</a:t>
                      </a:r>
                      <a:endParaRPr lang="zh-TW" altLang="en-US" sz="1400" b="0" i="0" u="none" strike="noStrike" kern="1200" dirty="0">
                        <a:solidFill>
                          <a:srgbClr val="FFFFFF"/>
                        </a:solidFill>
                        <a:effectLst/>
                        <a:latin typeface="微軟正黑體" panose="020B0604030504040204" pitchFamily="34" charset="-120"/>
                        <a:ea typeface="微軟正黑體" panose="020B0604030504040204" pitchFamily="34" charset="-120"/>
                        <a:cs typeface="+mn-cs"/>
                      </a:endParaRP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1869B"/>
                    </a:solidFill>
                  </a:tcPr>
                </a:tc>
                <a:tc>
                  <a:txBody>
                    <a:bodyPr/>
                    <a:lstStyle/>
                    <a:p>
                      <a:pPr algn="ctr" fontAlgn="ctr"/>
                      <a:r>
                        <a:rPr lang="zh-TW" altLang="en-US" sz="1400" b="0" i="0" u="none" strike="noStrike" kern="1200" dirty="0">
                          <a:solidFill>
                            <a:srgbClr val="FFFFFF"/>
                          </a:solidFill>
                          <a:effectLst/>
                          <a:latin typeface="微軟正黑體" panose="020B0604030504040204" pitchFamily="34" charset="-120"/>
                          <a:ea typeface="微軟正黑體" panose="020B0604030504040204" pitchFamily="34" charset="-120"/>
                          <a:cs typeface="+mn-cs"/>
                        </a:rPr>
                        <a:t>　</a:t>
                      </a: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1869B"/>
                    </a:solidFill>
                  </a:tcPr>
                </a:tc>
                <a:extLst>
                  <a:ext uri="{0D108BD9-81ED-4DB2-BD59-A6C34878D82A}">
                    <a16:rowId xmlns:a16="http://schemas.microsoft.com/office/drawing/2014/main" val="10000"/>
                  </a:ext>
                </a:extLst>
              </a:tr>
              <a:tr h="426819">
                <a:tc vMerge="1">
                  <a:txBody>
                    <a:bodyPr/>
                    <a:lstStyle/>
                    <a:p>
                      <a:endParaRPr lang="zh-TW" altLang="en-US"/>
                    </a:p>
                  </a:txBody>
                  <a:tcPr/>
                </a:tc>
                <a:tc>
                  <a:txBody>
                    <a:bodyPr/>
                    <a:lstStyle/>
                    <a:p>
                      <a:pPr algn="ctr" fontAlgn="ctr"/>
                      <a:r>
                        <a:rPr lang="zh-TW" altLang="en-US" sz="1400" b="0" i="0" u="none" strike="noStrike" kern="1200" dirty="0" smtClean="0">
                          <a:solidFill>
                            <a:srgbClr val="FFFFFF"/>
                          </a:solidFill>
                          <a:effectLst/>
                          <a:latin typeface="微軟正黑體" panose="020B0604030504040204" pitchFamily="34" charset="-120"/>
                          <a:ea typeface="微軟正黑體" panose="020B0604030504040204" pitchFamily="34" charset="-120"/>
                          <a:cs typeface="+mn-cs"/>
                        </a:rPr>
                        <a:t>累計中斷</a:t>
                      </a:r>
                      <a:r>
                        <a:rPr lang="zh-TW" altLang="en-US" sz="1400" b="0" i="0" u="none" strike="noStrike" kern="1200" dirty="0">
                          <a:solidFill>
                            <a:srgbClr val="FFFFFF"/>
                          </a:solidFill>
                          <a:effectLst/>
                          <a:latin typeface="微軟正黑體" panose="020B0604030504040204" pitchFamily="34" charset="-120"/>
                          <a:ea typeface="微軟正黑體" panose="020B0604030504040204" pitchFamily="34" charset="-120"/>
                          <a:cs typeface="+mn-cs"/>
                        </a:rPr>
                        <a:t>時間</a:t>
                      </a:r>
                      <a:r>
                        <a:rPr lang="en-US" altLang="zh-TW" sz="1400" b="0" i="0" u="none" strike="noStrike" kern="1200" dirty="0">
                          <a:solidFill>
                            <a:srgbClr val="FFFFFF"/>
                          </a:solidFill>
                          <a:effectLst/>
                          <a:latin typeface="微軟正黑體" panose="020B0604030504040204" pitchFamily="34" charset="-120"/>
                          <a:ea typeface="微軟正黑體" panose="020B0604030504040204" pitchFamily="34" charset="-120"/>
                          <a:cs typeface="+mn-cs"/>
                        </a:rPr>
                        <a:t>(</a:t>
                      </a:r>
                      <a:r>
                        <a:rPr lang="zh-TW" altLang="en-US" sz="1400" b="0" i="0" u="none" strike="noStrike" kern="1200" dirty="0">
                          <a:solidFill>
                            <a:srgbClr val="FFFFFF"/>
                          </a:solidFill>
                          <a:effectLst/>
                          <a:latin typeface="微軟正黑體" panose="020B0604030504040204" pitchFamily="34" charset="-120"/>
                          <a:ea typeface="微軟正黑體" panose="020B0604030504040204" pitchFamily="34" charset="-120"/>
                          <a:cs typeface="+mn-cs"/>
                        </a:rPr>
                        <a:t>分</a:t>
                      </a:r>
                      <a:r>
                        <a:rPr lang="en-US" altLang="zh-TW" sz="1400" b="0" i="0" u="none" strike="noStrike" kern="1200" dirty="0">
                          <a:solidFill>
                            <a:srgbClr val="FFFFFF"/>
                          </a:solidFill>
                          <a:effectLst/>
                          <a:latin typeface="微軟正黑體" panose="020B0604030504040204" pitchFamily="34" charset="-120"/>
                          <a:ea typeface="微軟正黑體" panose="020B0604030504040204" pitchFamily="34" charset="-120"/>
                          <a:cs typeface="+mn-cs"/>
                        </a:rPr>
                        <a:t>)</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1869B"/>
                    </a:solidFill>
                  </a:tcPr>
                </a:tc>
                <a:tc>
                  <a:txBody>
                    <a:bodyPr/>
                    <a:lstStyle/>
                    <a:p>
                      <a:pPr algn="ctr" fontAlgn="ctr"/>
                      <a:r>
                        <a:rPr lang="zh-TW" altLang="en-US" sz="1400" b="0" i="0" u="none" strike="noStrike" kern="1200" dirty="0">
                          <a:solidFill>
                            <a:srgbClr val="FFFFFF"/>
                          </a:solidFill>
                          <a:effectLst/>
                          <a:latin typeface="微軟正黑體" panose="020B0604030504040204" pitchFamily="34" charset="-120"/>
                          <a:ea typeface="微軟正黑體" panose="020B0604030504040204" pitchFamily="34" charset="-120"/>
                          <a:cs typeface="+mn-cs"/>
                        </a:rPr>
                        <a:t>非</a:t>
                      </a:r>
                      <a:r>
                        <a:rPr lang="zh-TW" altLang="en-US" sz="1400" b="0" i="0" u="none" strike="noStrike" kern="1200" dirty="0" smtClean="0">
                          <a:solidFill>
                            <a:srgbClr val="FFFFFF"/>
                          </a:solidFill>
                          <a:effectLst/>
                          <a:latin typeface="微軟正黑體" panose="020B0604030504040204" pitchFamily="34" charset="-120"/>
                          <a:ea typeface="微軟正黑體" panose="020B0604030504040204" pitchFamily="34" charset="-120"/>
                          <a:cs typeface="+mn-cs"/>
                        </a:rPr>
                        <a:t>預期中斷</a:t>
                      </a:r>
                      <a:r>
                        <a:rPr lang="en-US" altLang="zh-TW" sz="1400" b="0" i="0" u="none" strike="noStrike" kern="1200" dirty="0" smtClean="0">
                          <a:solidFill>
                            <a:srgbClr val="FFFFFF"/>
                          </a:solidFill>
                          <a:effectLst/>
                          <a:latin typeface="微軟正黑體" panose="020B0604030504040204" pitchFamily="34" charset="-120"/>
                          <a:ea typeface="微軟正黑體" panose="020B0604030504040204" pitchFamily="34" charset="-120"/>
                          <a:cs typeface="+mn-cs"/>
                        </a:rPr>
                        <a:t>(</a:t>
                      </a:r>
                      <a:r>
                        <a:rPr lang="zh-TW" altLang="en-US" sz="1400" b="0" i="0" u="none" strike="noStrike" kern="1200" dirty="0">
                          <a:solidFill>
                            <a:srgbClr val="FFFFFF"/>
                          </a:solidFill>
                          <a:effectLst/>
                          <a:latin typeface="微軟正黑體" panose="020B0604030504040204" pitchFamily="34" charset="-120"/>
                          <a:ea typeface="微軟正黑體" panose="020B0604030504040204" pitchFamily="34" charset="-120"/>
                          <a:cs typeface="+mn-cs"/>
                        </a:rPr>
                        <a:t>分</a:t>
                      </a:r>
                      <a:r>
                        <a:rPr lang="en-US" altLang="zh-TW" sz="1400" b="0" i="0" u="none" strike="noStrike" kern="1200" dirty="0">
                          <a:solidFill>
                            <a:srgbClr val="FFFFFF"/>
                          </a:solidFill>
                          <a:effectLst/>
                          <a:latin typeface="微軟正黑體" panose="020B0604030504040204" pitchFamily="34" charset="-120"/>
                          <a:ea typeface="微軟正黑體" panose="020B0604030504040204" pitchFamily="34" charset="-120"/>
                          <a:cs typeface="+mn-cs"/>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1869B"/>
                    </a:solidFill>
                  </a:tcPr>
                </a:tc>
                <a:tc>
                  <a:txBody>
                    <a:bodyPr/>
                    <a:lstStyle/>
                    <a:p>
                      <a:pPr algn="ctr" fontAlgn="ctr"/>
                      <a:r>
                        <a:rPr lang="zh-TW" altLang="en-US" sz="1400" b="0" i="0" u="none" strike="noStrike" kern="1200" dirty="0">
                          <a:solidFill>
                            <a:srgbClr val="FFFFFF"/>
                          </a:solidFill>
                          <a:effectLst/>
                          <a:latin typeface="微軟正黑體" panose="020B0604030504040204" pitchFamily="34" charset="-120"/>
                          <a:ea typeface="微軟正黑體" panose="020B0604030504040204" pitchFamily="34" charset="-120"/>
                          <a:cs typeface="+mn-cs"/>
                        </a:rPr>
                        <a:t>達成率</a:t>
                      </a:r>
                      <a:r>
                        <a:rPr lang="en-US" altLang="zh-TW" sz="1400" b="0" i="0" u="none" strike="noStrike" kern="1200" dirty="0">
                          <a:solidFill>
                            <a:srgbClr val="FFFFFF"/>
                          </a:solidFill>
                          <a:effectLst/>
                          <a:latin typeface="微軟正黑體" panose="020B0604030504040204" pitchFamily="34" charset="-120"/>
                          <a:ea typeface="微軟正黑體" panose="020B0604030504040204" pitchFamily="34" charset="-120"/>
                          <a:cs typeface="+mn-cs"/>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1869B"/>
                    </a:solidFill>
                  </a:tcPr>
                </a:tc>
                <a:extLst>
                  <a:ext uri="{0D108BD9-81ED-4DB2-BD59-A6C34878D82A}">
                    <a16:rowId xmlns:a16="http://schemas.microsoft.com/office/drawing/2014/main" val="10001"/>
                  </a:ext>
                </a:extLst>
              </a:tr>
              <a:tr h="286724">
                <a:tc>
                  <a:txBody>
                    <a:bodyPr/>
                    <a:lstStyle/>
                    <a:p>
                      <a:pPr algn="ctr" fontAlgn="ctr"/>
                      <a:r>
                        <a:rPr lang="zh-TW" altLang="en-US" sz="1400" b="0" i="0" u="none" strike="noStrike" dirty="0">
                          <a:solidFill>
                            <a:srgbClr val="FFFFFF"/>
                          </a:solidFill>
                          <a:effectLst/>
                          <a:latin typeface="微軟正黑體" panose="020B0604030504040204" pitchFamily="34" charset="-120"/>
                          <a:ea typeface="微軟正黑體" panose="020B0604030504040204" pitchFamily="34" charset="-120"/>
                        </a:rPr>
                        <a:t>核心系統服務</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1869B"/>
                    </a:solidFill>
                  </a:tcPr>
                </a:tc>
                <a:tc>
                  <a:txBody>
                    <a:bodyPr/>
                    <a:lstStyle/>
                    <a:p>
                      <a:pPr algn="ctr" fontAlgn="ctr"/>
                      <a:r>
                        <a:rPr lang="en-US" altLang="zh-TW" sz="1400" b="0" i="0" u="none" strike="noStrike" dirty="0" smtClean="0">
                          <a:solidFill>
                            <a:srgbClr val="000000"/>
                          </a:solidFill>
                          <a:effectLst/>
                          <a:latin typeface="微軟正黑體" panose="020B0604030504040204" pitchFamily="34" charset="-120"/>
                          <a:ea typeface="微軟正黑體" panose="020B0604030504040204" pitchFamily="34" charset="-120"/>
                        </a:rPr>
                        <a:t>205</a:t>
                      </a:r>
                      <a:endPar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420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TW" sz="1400" b="0" i="0" u="none" strike="noStrike" dirty="0" smtClean="0">
                          <a:solidFill>
                            <a:srgbClr val="000000"/>
                          </a:solidFill>
                          <a:effectLst/>
                          <a:latin typeface="微軟正黑體" panose="020B0604030504040204" pitchFamily="34" charset="-120"/>
                          <a:ea typeface="微軟正黑體" panose="020B0604030504040204" pitchFamily="34" charset="-120"/>
                        </a:rPr>
                        <a:t>120</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1887">
                <a:tc>
                  <a:txBody>
                    <a:bodyPr/>
                    <a:lstStyle/>
                    <a:p>
                      <a:pPr algn="ctr" fontAlgn="ctr"/>
                      <a:r>
                        <a:rPr lang="en-US" altLang="zh-TW" sz="1400" b="0" i="0" u="none" strike="noStrike" dirty="0">
                          <a:solidFill>
                            <a:srgbClr val="FFFFFF"/>
                          </a:solidFill>
                          <a:effectLst/>
                          <a:latin typeface="微軟正黑體" panose="020B0604030504040204" pitchFamily="34" charset="-120"/>
                          <a:ea typeface="微軟正黑體" panose="020B0604030504040204" pitchFamily="34" charset="-120"/>
                        </a:rPr>
                        <a:t>e</a:t>
                      </a:r>
                      <a:r>
                        <a:rPr lang="zh-TW" altLang="en-US" sz="1400" b="0" i="0" u="none" strike="noStrike" dirty="0" smtClean="0">
                          <a:solidFill>
                            <a:srgbClr val="FFFFFF"/>
                          </a:solidFill>
                          <a:effectLst/>
                          <a:latin typeface="微軟正黑體" panose="020B0604030504040204" pitchFamily="34" charset="-120"/>
                          <a:ea typeface="微軟正黑體" panose="020B0604030504040204" pitchFamily="34" charset="-120"/>
                        </a:rPr>
                        <a:t>服務</a:t>
                      </a:r>
                      <a:endParaRPr lang="en-US" altLang="zh-TW" sz="1400" b="0" i="0" u="none" strike="noStrike" dirty="0">
                        <a:solidFill>
                          <a:srgbClr val="FFFFFF"/>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1869B"/>
                    </a:solidFill>
                  </a:tcPr>
                </a:tc>
                <a:tc>
                  <a:txBody>
                    <a:bodyPr/>
                    <a:lstStyle/>
                    <a:p>
                      <a:pPr algn="ctr" fontAlgn="ctr"/>
                      <a:r>
                        <a:rPr lang="en-US" altLang="zh-TW" sz="1400" b="0" i="0" u="none" strike="noStrike" dirty="0" smtClean="0">
                          <a:solidFill>
                            <a:srgbClr val="000000"/>
                          </a:solidFill>
                          <a:effectLst/>
                          <a:latin typeface="微軟正黑體" panose="020B0604030504040204" pitchFamily="34" charset="-120"/>
                          <a:ea typeface="微軟正黑體" panose="020B0604030504040204" pitchFamily="34" charset="-120"/>
                        </a:rPr>
                        <a:t>587</a:t>
                      </a:r>
                      <a:endPar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420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TW" sz="1400" b="0" i="0" u="none" strike="noStrike" dirty="0" smtClean="0">
                          <a:solidFill>
                            <a:srgbClr val="000000"/>
                          </a:solidFill>
                          <a:effectLst/>
                          <a:latin typeface="微軟正黑體" panose="020B0604030504040204" pitchFamily="34" charset="-120"/>
                          <a:ea typeface="微軟正黑體" panose="020B0604030504040204" pitchFamily="34" charset="-120"/>
                        </a:rPr>
                        <a:t>80</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86724">
                <a:tc>
                  <a:txBody>
                    <a:bodyPr/>
                    <a:lstStyle/>
                    <a:p>
                      <a:pPr algn="ctr" fontAlgn="ctr"/>
                      <a:r>
                        <a:rPr lang="zh-TW" altLang="en-US" sz="1400" b="0" i="0" u="none" strike="noStrike" dirty="0">
                          <a:solidFill>
                            <a:srgbClr val="FFFFFF"/>
                          </a:solidFill>
                          <a:effectLst/>
                          <a:latin typeface="微軟正黑體" panose="020B0604030504040204" pitchFamily="34" charset="-120"/>
                          <a:ea typeface="微軟正黑體" panose="020B0604030504040204" pitchFamily="34" charset="-120"/>
                        </a:rPr>
                        <a:t>網路投保</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1869B"/>
                    </a:solidFill>
                  </a:tcPr>
                </a:tc>
                <a:tc>
                  <a:txBody>
                    <a:bodyPr/>
                    <a:lstStyle/>
                    <a:p>
                      <a:pPr algn="ctr" fontAlgn="ctr"/>
                      <a:r>
                        <a:rPr lang="en-US" altLang="zh-TW" sz="1400" b="0" i="0" u="none" strike="noStrike" dirty="0" smtClean="0">
                          <a:solidFill>
                            <a:srgbClr val="000000"/>
                          </a:solidFill>
                          <a:effectLst/>
                          <a:latin typeface="微軟正黑體" panose="020B0604030504040204" pitchFamily="34" charset="-120"/>
                          <a:ea typeface="微軟正黑體" panose="020B0604030504040204" pitchFamily="34" charset="-120"/>
                        </a:rPr>
                        <a:t>606</a:t>
                      </a:r>
                      <a:endPar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420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80%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6724">
                <a:tc>
                  <a:txBody>
                    <a:bodyPr/>
                    <a:lstStyle/>
                    <a:p>
                      <a:pPr algn="ctr" fontAlgn="ctr"/>
                      <a:r>
                        <a:rPr lang="zh-TW" altLang="en-US" sz="1400" b="0" i="0" u="none" strike="noStrike" dirty="0">
                          <a:solidFill>
                            <a:srgbClr val="FFFFFF"/>
                          </a:solidFill>
                          <a:effectLst/>
                          <a:latin typeface="微軟正黑體" panose="020B0604030504040204" pitchFamily="34" charset="-120"/>
                          <a:ea typeface="微軟正黑體" panose="020B0604030504040204" pitchFamily="34" charset="-120"/>
                        </a:rPr>
                        <a:t>商機系統</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1869B"/>
                    </a:solidFill>
                  </a:tcPr>
                </a:tc>
                <a:tc>
                  <a:txBody>
                    <a:bodyPr/>
                    <a:lstStyle/>
                    <a:p>
                      <a:pPr algn="ctr"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420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130%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6724">
                <a:tc>
                  <a:txBody>
                    <a:bodyPr/>
                    <a:lstStyle/>
                    <a:p>
                      <a:pPr algn="ctr" fontAlgn="ctr"/>
                      <a:r>
                        <a:rPr lang="zh-TW" altLang="en-US" sz="1400" b="0" i="0" u="none" strike="noStrike" dirty="0">
                          <a:solidFill>
                            <a:srgbClr val="FFFFFF"/>
                          </a:solidFill>
                          <a:effectLst/>
                          <a:latin typeface="微軟正黑體" panose="020B0604030504040204" pitchFamily="34" charset="-120"/>
                          <a:ea typeface="微軟正黑體" panose="020B0604030504040204" pitchFamily="34" charset="-120"/>
                        </a:rPr>
                        <a:t>洗錢防制</a:t>
                      </a:r>
                      <a:r>
                        <a:rPr lang="en-US" sz="1400" b="0" i="0" u="none" strike="noStrike" dirty="0">
                          <a:solidFill>
                            <a:srgbClr val="FFFFFF"/>
                          </a:solidFill>
                          <a:effectLst/>
                          <a:latin typeface="微軟正黑體" panose="020B0604030504040204" pitchFamily="34" charset="-120"/>
                          <a:ea typeface="微軟正黑體" panose="020B0604030504040204" pitchFamily="34" charset="-120"/>
                        </a:rPr>
                        <a:t>AML</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1869B"/>
                    </a:solidFill>
                  </a:tcPr>
                </a:tc>
                <a:tc>
                  <a:txBody>
                    <a:bodyPr/>
                    <a:lstStyle/>
                    <a:p>
                      <a:pPr algn="ctr"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420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130%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86724">
                <a:tc>
                  <a:txBody>
                    <a:bodyPr/>
                    <a:lstStyle/>
                    <a:p>
                      <a:pPr algn="ctr" fontAlgn="ctr"/>
                      <a:r>
                        <a:rPr lang="zh-TW" altLang="en-US" sz="1400" b="0" i="0" u="none" strike="noStrike" dirty="0">
                          <a:solidFill>
                            <a:srgbClr val="FFFFFF"/>
                          </a:solidFill>
                          <a:effectLst/>
                          <a:latin typeface="微軟正黑體" panose="020B0604030504040204" pitchFamily="34" charset="-120"/>
                          <a:ea typeface="微軟正黑體" panose="020B0604030504040204" pitchFamily="34" charset="-120"/>
                        </a:rPr>
                        <a:t>投資交易及帳務資訊系統</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1869B"/>
                    </a:solidFill>
                  </a:tcPr>
                </a:tc>
                <a:tc>
                  <a:txBody>
                    <a:bodyPr/>
                    <a:lstStyle/>
                    <a:p>
                      <a:pPr algn="ctr"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0</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420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130%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86724">
                <a:tc>
                  <a:txBody>
                    <a:bodyPr/>
                    <a:lstStyle/>
                    <a:p>
                      <a:pPr algn="ctr" fontAlgn="ctr"/>
                      <a:r>
                        <a:rPr lang="en-US" altLang="zh-TW" sz="1400" b="0" i="0" u="none" strike="noStrike" dirty="0">
                          <a:solidFill>
                            <a:srgbClr val="FFFFFF"/>
                          </a:solidFill>
                          <a:effectLst/>
                          <a:latin typeface="微軟正黑體" panose="020B0604030504040204" pitchFamily="34" charset="-120"/>
                          <a:ea typeface="微軟正黑體" panose="020B0604030504040204" pitchFamily="34" charset="-120"/>
                        </a:rPr>
                        <a:t>0800</a:t>
                      </a:r>
                      <a:r>
                        <a:rPr lang="zh-TW" altLang="en-US" sz="1400" b="0" i="0" u="none" strike="noStrike" dirty="0">
                          <a:solidFill>
                            <a:srgbClr val="FFFFFF"/>
                          </a:solidFill>
                          <a:effectLst/>
                          <a:latin typeface="微軟正黑體" panose="020B0604030504040204" pitchFamily="34" charset="-120"/>
                          <a:ea typeface="微軟正黑體" panose="020B0604030504040204" pitchFamily="34" charset="-120"/>
                        </a:rPr>
                        <a:t>客服系統</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1869B"/>
                    </a:solidFill>
                  </a:tcPr>
                </a:tc>
                <a:tc>
                  <a:txBody>
                    <a:bodyPr/>
                    <a:lstStyle/>
                    <a:p>
                      <a:pPr algn="ctr"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107</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1200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120%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86724">
                <a:tc>
                  <a:txBody>
                    <a:bodyPr/>
                    <a:lstStyle/>
                    <a:p>
                      <a:pPr algn="ctr" fontAlgn="ctr"/>
                      <a:r>
                        <a:rPr lang="zh-TW" altLang="en-US" sz="1400" b="0" i="0" u="none" strike="noStrike" dirty="0">
                          <a:solidFill>
                            <a:srgbClr val="FFFFFF"/>
                          </a:solidFill>
                          <a:effectLst/>
                          <a:latin typeface="微軟正黑體" panose="020B0604030504040204" pitchFamily="34" charset="-120"/>
                          <a:ea typeface="微軟正黑體" panose="020B0604030504040204" pitchFamily="34" charset="-120"/>
                        </a:rPr>
                        <a:t>影像系統</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1869B"/>
                    </a:solidFill>
                  </a:tcPr>
                </a:tc>
                <a:tc>
                  <a:txBody>
                    <a:bodyPr/>
                    <a:lstStyle/>
                    <a:p>
                      <a:pPr algn="ctr" fontAlgn="ctr"/>
                      <a:r>
                        <a:rPr lang="en-US" altLang="zh-TW" sz="1400" b="0" i="0" u="none" strike="noStrike" dirty="0" smtClean="0">
                          <a:solidFill>
                            <a:srgbClr val="000000"/>
                          </a:solidFill>
                          <a:effectLst/>
                          <a:latin typeface="微軟正黑體" panose="020B0604030504040204" pitchFamily="34" charset="-120"/>
                          <a:ea typeface="微軟正黑體" panose="020B0604030504040204" pitchFamily="34" charset="-120"/>
                        </a:rPr>
                        <a:t>100</a:t>
                      </a:r>
                      <a:endPar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1200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TW" sz="1400" b="0" i="0" u="none" strike="noStrike" dirty="0" smtClean="0">
                          <a:solidFill>
                            <a:srgbClr val="000000"/>
                          </a:solidFill>
                          <a:effectLst/>
                          <a:latin typeface="微軟正黑體" panose="020B0604030504040204" pitchFamily="34" charset="-120"/>
                          <a:ea typeface="微軟正黑體" panose="020B0604030504040204" pitchFamily="34" charset="-120"/>
                        </a:rPr>
                        <a:t>120</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86724">
                <a:tc>
                  <a:txBody>
                    <a:bodyPr/>
                    <a:lstStyle/>
                    <a:p>
                      <a:pPr algn="ctr" fontAlgn="ctr"/>
                      <a:r>
                        <a:rPr lang="zh-TW" altLang="en-US" sz="1400" b="0" i="0" u="none" strike="noStrike" dirty="0">
                          <a:solidFill>
                            <a:schemeClr val="bg1"/>
                          </a:solidFill>
                          <a:effectLst/>
                          <a:latin typeface="微軟正黑體" panose="020B0604030504040204" pitchFamily="34" charset="-120"/>
                          <a:ea typeface="微軟正黑體" panose="020B0604030504040204" pitchFamily="34" charset="-120"/>
                        </a:rPr>
                        <a:t>各系統非預期中斷時間</a:t>
                      </a:r>
                      <a:r>
                        <a:rPr lang="en-US" altLang="zh-TW" sz="1400" b="0" i="0" u="none" strike="noStrike" dirty="0">
                          <a:solidFill>
                            <a:schemeClr val="bg1"/>
                          </a:solidFill>
                          <a:effectLst/>
                          <a:latin typeface="微軟正黑體" panose="020B0604030504040204" pitchFamily="34" charset="-120"/>
                          <a:ea typeface="微軟正黑體" panose="020B0604030504040204" pitchFamily="34" charset="-120"/>
                        </a:rPr>
                        <a:t>(</a:t>
                      </a:r>
                      <a:r>
                        <a:rPr lang="zh-TW" altLang="en-US" sz="1400" b="0" i="0" u="none" strike="noStrike" dirty="0">
                          <a:solidFill>
                            <a:schemeClr val="bg1"/>
                          </a:solidFill>
                          <a:effectLst/>
                          <a:latin typeface="微軟正黑體" panose="020B0604030504040204" pitchFamily="34" charset="-120"/>
                          <a:ea typeface="微軟正黑體" panose="020B0604030504040204" pitchFamily="34" charset="-120"/>
                        </a:rPr>
                        <a:t>時</a:t>
                      </a:r>
                      <a:r>
                        <a:rPr lang="en-US" altLang="zh-TW" sz="1400" b="0" i="0" u="none" strike="noStrike" dirty="0">
                          <a:solidFill>
                            <a:schemeClr val="bg1"/>
                          </a:solidFill>
                          <a:effectLst/>
                          <a:latin typeface="微軟正黑體" panose="020B0604030504040204" pitchFamily="34" charset="-120"/>
                          <a:ea typeface="微軟正黑體" panose="020B0604030504040204" pitchFamily="34" charset="-12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gridSpan="3">
                  <a:txBody>
                    <a:bodyPr/>
                    <a:lstStyle/>
                    <a:p>
                      <a:pPr algn="ctr" fontAlgn="ctr"/>
                      <a:r>
                        <a:rPr lang="en-US" altLang="zh-TW" sz="1400" b="0" i="0" u="none" strike="noStrike" kern="1200" dirty="0" smtClean="0">
                          <a:solidFill>
                            <a:schemeClr val="bg1"/>
                          </a:solidFill>
                          <a:effectLst/>
                          <a:latin typeface="微軟正黑體" panose="020B0604030504040204" pitchFamily="34" charset="-120"/>
                          <a:ea typeface="微軟正黑體" panose="020B0604030504040204" pitchFamily="34" charset="-120"/>
                          <a:cs typeface="+mn-cs"/>
                        </a:rPr>
                        <a:t>26.75 </a:t>
                      </a:r>
                      <a:endParaRPr lang="en-US" altLang="zh-TW" sz="1400" b="0" i="0" u="none" strike="noStrike" kern="1200" dirty="0">
                        <a:solidFill>
                          <a:schemeClr val="bg1"/>
                        </a:solidFill>
                        <a:effectLst/>
                        <a:latin typeface="微軟正黑體" panose="020B0604030504040204" pitchFamily="34" charset="-120"/>
                        <a:ea typeface="微軟正黑體" panose="020B0604030504040204" pitchFamily="34" charset="-120"/>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10"/>
                  </a:ext>
                </a:extLst>
              </a:tr>
              <a:tr h="286724">
                <a:tc>
                  <a:txBody>
                    <a:bodyPr/>
                    <a:lstStyle/>
                    <a:p>
                      <a:pPr algn="ctr" fontAlgn="ctr"/>
                      <a:r>
                        <a:rPr lang="zh-TW" altLang="en-US" sz="1400" b="0" i="0" u="none" strike="noStrike" dirty="0">
                          <a:solidFill>
                            <a:schemeClr val="bg1"/>
                          </a:solidFill>
                          <a:effectLst/>
                          <a:latin typeface="微軟正黑體" panose="020B0604030504040204" pitchFamily="34" charset="-120"/>
                          <a:ea typeface="微軟正黑體" panose="020B0604030504040204" pitchFamily="34" charset="-120"/>
                        </a:rPr>
                        <a:t>目標值</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gridSpan="3">
                  <a:txBody>
                    <a:bodyPr/>
                    <a:lstStyle/>
                    <a:p>
                      <a:pPr algn="ctr" fontAlgn="ctr"/>
                      <a:r>
                        <a:rPr lang="en-US" altLang="zh-TW" sz="1400" b="0" i="0" u="none" strike="noStrike" kern="1200" dirty="0">
                          <a:solidFill>
                            <a:schemeClr val="bg1"/>
                          </a:solidFill>
                          <a:effectLst/>
                          <a:latin typeface="微軟正黑體" panose="020B0604030504040204" pitchFamily="34" charset="-120"/>
                          <a:ea typeface="微軟正黑體" panose="020B0604030504040204" pitchFamily="34" charset="-120"/>
                          <a:cs typeface="+mn-cs"/>
                        </a:rPr>
                        <a:t>82 </a:t>
                      </a:r>
                    </a:p>
                  </a:txBody>
                  <a:tcPr marL="0" marR="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11"/>
                  </a:ext>
                </a:extLst>
              </a:tr>
              <a:tr h="286724">
                <a:tc>
                  <a:txBody>
                    <a:bodyPr/>
                    <a:lstStyle/>
                    <a:p>
                      <a:pPr algn="ctr" fontAlgn="ctr"/>
                      <a:r>
                        <a:rPr lang="en-US" sz="1400" b="0" i="0" u="none" strike="noStrike" dirty="0">
                          <a:solidFill>
                            <a:schemeClr val="bg1"/>
                          </a:solidFill>
                          <a:effectLst/>
                          <a:latin typeface="微軟正黑體" panose="020B0604030504040204" pitchFamily="34" charset="-120"/>
                          <a:ea typeface="微軟正黑體" panose="020B0604030504040204" pitchFamily="34" charset="-120"/>
                        </a:rPr>
                        <a:t>SLA</a:t>
                      </a:r>
                      <a:r>
                        <a:rPr lang="zh-TW" altLang="en-US" sz="1400" b="0" i="0" u="none" strike="noStrike" dirty="0">
                          <a:solidFill>
                            <a:schemeClr val="bg1"/>
                          </a:solidFill>
                          <a:effectLst/>
                          <a:latin typeface="微軟正黑體" panose="020B0604030504040204" pitchFamily="34" charset="-120"/>
                          <a:ea typeface="微軟正黑體" panose="020B0604030504040204" pitchFamily="34" charset="-120"/>
                        </a:rPr>
                        <a:t>達成率</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gridSpan="3">
                  <a:txBody>
                    <a:bodyPr/>
                    <a:lstStyle/>
                    <a:p>
                      <a:pPr algn="ctr" fontAlgn="ctr"/>
                      <a:r>
                        <a:rPr lang="en-US" altLang="zh-TW" sz="1400" b="0" i="0" u="none" strike="noStrike" kern="1200" dirty="0">
                          <a:solidFill>
                            <a:schemeClr val="bg1"/>
                          </a:solidFill>
                          <a:effectLst/>
                          <a:latin typeface="微軟正黑體" panose="020B0604030504040204" pitchFamily="34" charset="-120"/>
                          <a:ea typeface="微軟正黑體" panose="020B0604030504040204" pitchFamily="34" charset="-120"/>
                          <a:cs typeface="+mn-cs"/>
                        </a:rPr>
                        <a:t>120.0%</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12"/>
                  </a:ext>
                </a:extLst>
              </a:tr>
            </a:tbl>
          </a:graphicData>
        </a:graphic>
      </p:graphicFrame>
      <p:sp>
        <p:nvSpPr>
          <p:cNvPr id="7" name="文字方塊 6"/>
          <p:cNvSpPr txBox="1"/>
          <p:nvPr/>
        </p:nvSpPr>
        <p:spPr>
          <a:xfrm>
            <a:off x="5076055" y="3104461"/>
            <a:ext cx="4176465" cy="2862322"/>
          </a:xfrm>
          <a:prstGeom prst="rect">
            <a:avLst/>
          </a:prstGeom>
          <a:noFill/>
        </p:spPr>
        <p:txBody>
          <a:bodyPr wrap="square" rtlCol="0">
            <a:spAutoFit/>
          </a:bodyPr>
          <a:lstStyle/>
          <a:p>
            <a:pPr eaLnBrk="0" hangingPunct="0"/>
            <a:r>
              <a:rPr lang="zh-TW" altLang="en-US" sz="1800" u="none" dirty="0" smtClean="0">
                <a:solidFill>
                  <a:srgbClr val="000000"/>
                </a:solidFill>
                <a:latin typeface="微軟正黑體" panose="020B0604030504040204" pitchFamily="34" charset="-120"/>
                <a:ea typeface="微軟正黑體" panose="020B0604030504040204" pitchFamily="34" charset="-120"/>
              </a:rPr>
              <a:t>本期新增：</a:t>
            </a:r>
            <a:endParaRPr lang="en-US" altLang="zh-TW" sz="1800" u="none" dirty="0" smtClean="0">
              <a:solidFill>
                <a:srgbClr val="000000"/>
              </a:solidFill>
              <a:latin typeface="微軟正黑體" panose="020B0604030504040204" pitchFamily="34" charset="-120"/>
              <a:ea typeface="微軟正黑體" panose="020B0604030504040204" pitchFamily="34" charset="-120"/>
            </a:endParaRPr>
          </a:p>
          <a:p>
            <a:pPr marL="342900" indent="-342900" eaLnBrk="0" hangingPunct="0">
              <a:buFontTx/>
              <a:buAutoNum type="arabicPeriod"/>
            </a:pPr>
            <a:r>
              <a:rPr lang="zh-TW" altLang="en-US" sz="1800" u="none" dirty="0" smtClean="0">
                <a:solidFill>
                  <a:srgbClr val="000000"/>
                </a:solidFill>
                <a:latin typeface="微軟正黑體" panose="020B0604030504040204" pitchFamily="34" charset="-120"/>
                <a:ea typeface="微軟正黑體" panose="020B0604030504040204" pitchFamily="34" charset="-120"/>
              </a:rPr>
              <a:t>機房</a:t>
            </a:r>
            <a:r>
              <a:rPr lang="zh-TW" altLang="en-US" sz="1800" u="none" dirty="0">
                <a:solidFill>
                  <a:srgbClr val="000000"/>
                </a:solidFill>
                <a:latin typeface="微軟正黑體" panose="020B0604030504040204" pitchFamily="34" charset="-120"/>
                <a:ea typeface="微軟正黑體" panose="020B0604030504040204" pitchFamily="34" charset="-120"/>
              </a:rPr>
              <a:t>因冷卻水管破損，且冰水機僅有變頻壓縮機運作，無法正常發揮原本散熱功能，機房內溫度上昇。溫度提高致機房資訊設備散熱不良致主機板等精密電子零件過熱故障而無法正常</a:t>
            </a:r>
            <a:r>
              <a:rPr lang="zh-TW" altLang="en-US" sz="1800" u="none" dirty="0" smtClean="0">
                <a:solidFill>
                  <a:srgbClr val="000000"/>
                </a:solidFill>
                <a:latin typeface="微軟正黑體" panose="020B0604030504040204" pitchFamily="34" charset="-120"/>
                <a:ea typeface="微軟正黑體" panose="020B0604030504040204" pitchFamily="34" charset="-120"/>
              </a:rPr>
              <a:t>運作。</a:t>
            </a:r>
            <a:endParaRPr lang="en-US" altLang="zh-TW" sz="1800" u="none" dirty="0" smtClean="0">
              <a:solidFill>
                <a:srgbClr val="000000"/>
              </a:solidFill>
              <a:latin typeface="微軟正黑體" panose="020B0604030504040204" pitchFamily="34" charset="-120"/>
              <a:ea typeface="微軟正黑體" panose="020B0604030504040204" pitchFamily="34" charset="-120"/>
            </a:endParaRPr>
          </a:p>
          <a:p>
            <a:pPr marL="342900" indent="-342900" eaLnBrk="0" hangingPunct="0">
              <a:buFontTx/>
              <a:buAutoNum type="arabicPeriod"/>
            </a:pPr>
            <a:r>
              <a:rPr lang="zh-TW" altLang="en-US" sz="1800" u="none" dirty="0">
                <a:solidFill>
                  <a:srgbClr val="000000"/>
                </a:solidFill>
                <a:latin typeface="微軟正黑體" panose="020B0604030504040204" pitchFamily="34" charset="-120"/>
                <a:ea typeface="微軟正黑體" panose="020B0604030504040204" pitchFamily="34" charset="-120"/>
              </a:rPr>
              <a:t>影像系統</a:t>
            </a:r>
            <a:r>
              <a:rPr lang="en-US" altLang="zh-TW" sz="1800" u="none" dirty="0">
                <a:solidFill>
                  <a:srgbClr val="000000"/>
                </a:solidFill>
                <a:latin typeface="微軟正黑體" panose="020B0604030504040204" pitchFamily="34" charset="-120"/>
                <a:ea typeface="微軟正黑體" panose="020B0604030504040204" pitchFamily="34" charset="-120"/>
              </a:rPr>
              <a:t>IBM</a:t>
            </a:r>
            <a:r>
              <a:rPr lang="zh-TW" altLang="en-US" sz="1800" u="none" dirty="0">
                <a:solidFill>
                  <a:srgbClr val="000000"/>
                </a:solidFill>
                <a:latin typeface="微軟正黑體" panose="020B0604030504040204" pitchFamily="34" charset="-120"/>
                <a:ea typeface="微軟正黑體" panose="020B0604030504040204" pitchFamily="34" charset="-120"/>
              </a:rPr>
              <a:t>主機上安裝之磁碟驅動程式於分頁檔讀寫時發生記憶體溢位問題，導致主機當機重</a:t>
            </a:r>
            <a:r>
              <a:rPr lang="zh-TW" altLang="en-US" sz="1800" u="none" dirty="0" smtClean="0">
                <a:solidFill>
                  <a:srgbClr val="000000"/>
                </a:solidFill>
                <a:latin typeface="微軟正黑體" panose="020B0604030504040204" pitchFamily="34" charset="-120"/>
                <a:ea typeface="微軟正黑體" panose="020B0604030504040204" pitchFamily="34" charset="-120"/>
              </a:rPr>
              <a:t>開。</a:t>
            </a:r>
            <a:endParaRPr lang="zh-TW" altLang="en-US" sz="1800" u="none" dirty="0">
              <a:solidFill>
                <a:srgbClr val="000000"/>
              </a:solidFill>
              <a:latin typeface="微軟正黑體" panose="020B0604030504040204" pitchFamily="34" charset="-120"/>
              <a:ea typeface="微軟正黑體" panose="020B0604030504040204" pitchFamily="34" charset="-120"/>
            </a:endParaRPr>
          </a:p>
        </p:txBody>
      </p:sp>
      <p:sp>
        <p:nvSpPr>
          <p:cNvPr id="8" name="標題 1"/>
          <p:cNvSpPr>
            <a:spLocks noGrp="1"/>
          </p:cNvSpPr>
          <p:nvPr>
            <p:ph type="title"/>
          </p:nvPr>
        </p:nvSpPr>
        <p:spPr>
          <a:xfrm>
            <a:off x="2051720" y="117426"/>
            <a:ext cx="6768752" cy="537964"/>
          </a:xfrm>
        </p:spPr>
        <p:txBody>
          <a:bodyPr/>
          <a:lstStyle/>
          <a:p>
            <a:pPr fontAlgn="ctr"/>
            <a:r>
              <a:rPr lang="zh-TW" altLang="en-US" dirty="0" smtClean="0">
                <a:solidFill>
                  <a:schemeClr val="tx1"/>
                </a:solidFill>
              </a:rPr>
              <a:t>資訊中心系統服務可用</a:t>
            </a:r>
            <a:r>
              <a:rPr lang="zh-TW" altLang="en-US" dirty="0">
                <a:solidFill>
                  <a:schemeClr val="tx1"/>
                </a:solidFill>
              </a:rPr>
              <a:t>性</a:t>
            </a:r>
            <a:endParaRPr lang="zh-TW" altLang="en-US" dirty="0">
              <a:solidFill>
                <a:srgbClr val="000000"/>
              </a:solidFill>
            </a:endParaRPr>
          </a:p>
        </p:txBody>
      </p:sp>
    </p:spTree>
    <p:extLst>
      <p:ext uri="{BB962C8B-B14F-4D97-AF65-F5344CB8AC3E}">
        <p14:creationId xmlns:p14="http://schemas.microsoft.com/office/powerpoint/2010/main" val="1072855752"/>
      </p:ext>
    </p:extLst>
  </p:cSld>
  <p:clrMapOvr>
    <a:masterClrMapping/>
  </p:clrMapOvr>
  <p:timing>
    <p:tnLst>
      <p:par>
        <p:cTn id="1" dur="indefinite" restart="never" nodeType="tmRoot"/>
      </p:par>
    </p:tnLst>
  </p:timing>
</p:sld>
</file>

<file path=ppt/theme/theme1.xml><?xml version="1.0" encoding="utf-8"?>
<a:theme xmlns:a="http://schemas.openxmlformats.org/drawingml/2006/main" name="預設簡報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22_預設簡報設計">
  <a:themeElements>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預設簡報設計">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4_預設簡報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古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中庸">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75000"/>
          </a:schemeClr>
        </a:solidFill>
      </a:spPr>
      <a:bodyPr wrap="square">
        <a:spAutoFit/>
      </a:bodyPr>
      <a:lstStyle>
        <a:defPPr algn="ctr">
          <a:defRPr sz="800" b="1" u="none" dirty="0">
            <a:latin typeface="微軟正黑體" pitchFamily="34" charset="-120"/>
            <a:ea typeface="微軟正黑體" pitchFamily="34"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27_預設簡報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古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中庸">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75000"/>
          </a:schemeClr>
        </a:solidFill>
      </a:spPr>
      <a:bodyPr wrap="square">
        <a:spAutoFit/>
      </a:bodyPr>
      <a:lstStyle>
        <a:defPPr algn="ctr">
          <a:defRPr sz="800" b="1" u="none" dirty="0">
            <a:latin typeface="微軟正黑體" pitchFamily="34" charset="-120"/>
            <a:ea typeface="微軟正黑體" pitchFamily="34"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8_預設簡報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Times New Roman"/>
        <a:ea typeface="新細明體"/>
        <a:cs typeface=""/>
      </a:majorFont>
      <a:minorFont>
        <a:latin typeface="Times New Roman"/>
        <a:ea typeface="新細明體"/>
        <a:cs typeface=""/>
      </a:minorFont>
    </a:fontScheme>
    <a:fmtScheme name="中庸">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effectLst/>
        <a:scene3d>
          <a:camera prst="orthographicFront">
            <a:rot lat="0" lon="0" rev="0"/>
          </a:camera>
          <a:lightRig rig="chilly" dir="t">
            <a:rot lat="0" lon="0" rev="18480000"/>
          </a:lightRig>
        </a:scene3d>
        <a:sp3d prstMaterial="clear">
          <a:bevelT h="63500"/>
        </a:sp3d>
      </a:spPr>
      <a:bodyPr wrap="square" lIns="0" tIns="0" rIns="0" bIns="0" rtlCol="0" anchor="ctr">
        <a:spAutoFit/>
      </a:bodyPr>
      <a:lstStyle>
        <a:defPPr algn="ctr">
          <a:defRPr sz="1000" b="1" u="none" dirty="0" smtClean="0">
            <a:solidFill>
              <a:srgbClr val="FF0000"/>
            </a:solidFill>
            <a:latin typeface="微軟正黑體" pitchFamily="34" charset="-120"/>
            <a:ea typeface="微軟正黑體" pitchFamily="34"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29_預設簡報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古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中庸">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75000"/>
          </a:schemeClr>
        </a:solidFill>
      </a:spPr>
      <a:bodyPr wrap="square">
        <a:spAutoFit/>
      </a:bodyPr>
      <a:lstStyle>
        <a:defPPr algn="ctr">
          <a:defRPr sz="800" b="1" u="none" dirty="0">
            <a:latin typeface="微軟正黑體" pitchFamily="34" charset="-120"/>
            <a:ea typeface="微軟正黑體" pitchFamily="34"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30_預設簡報設計">
  <a:themeElements>
    <a:clrScheme name="中庸">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預設簡報設計">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_預設簡報設計">
  <a:themeElements>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預設簡報設計">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84_預設簡報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2_預設簡報設計">
  <a:themeElements>
    <a:clrScheme name="自訂 2">
      <a:dk1>
        <a:srgbClr val="000000"/>
      </a:dk1>
      <a:lt1>
        <a:srgbClr val="FFFFFF"/>
      </a:lt1>
      <a:dk2>
        <a:srgbClr val="000000"/>
      </a:dk2>
      <a:lt2>
        <a:srgbClr val="808080"/>
      </a:lt2>
      <a:accent1>
        <a:srgbClr val="FF0066"/>
      </a:accent1>
      <a:accent2>
        <a:srgbClr val="C00000"/>
      </a:accent2>
      <a:accent3>
        <a:srgbClr val="FFFFFF"/>
      </a:accent3>
      <a:accent4>
        <a:srgbClr val="000000"/>
      </a:accent4>
      <a:accent5>
        <a:srgbClr val="FFBFBF"/>
      </a:accent5>
      <a:accent6>
        <a:srgbClr val="990000"/>
      </a:accent6>
      <a:hlink>
        <a:srgbClr val="CCCCFF"/>
      </a:hlink>
      <a:folHlink>
        <a:srgbClr val="B2B2B2"/>
      </a:folHlink>
    </a:clrScheme>
    <a:fontScheme name="預設簡報設計">
      <a:majorFont>
        <a:latin typeface="Trebuchet MS"/>
        <a:ea typeface="微軟正黑體"/>
        <a:cs typeface=""/>
      </a:majorFont>
      <a:minorFont>
        <a:latin typeface="Trebuchet MS"/>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Arial" charset="0"/>
            <a:ea typeface="Arial Unicode MS" pitchFamily="34" charset="-120"/>
            <a:cs typeface="Arial Unicode MS" pitchFamily="34"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Arial" charset="0"/>
            <a:ea typeface="Arial Unicode MS" pitchFamily="34" charset="-120"/>
            <a:cs typeface="Arial Unicode MS" pitchFamily="34"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9_預設簡報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Times New Roman"/>
        <a:ea typeface="新細明體"/>
        <a:cs typeface=""/>
      </a:majorFont>
      <a:minorFont>
        <a:latin typeface="Times New Roman"/>
        <a:ea typeface="新細明體"/>
        <a:cs typeface=""/>
      </a:minorFont>
    </a:fontScheme>
    <a:fmtScheme name="中庸">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bg1">
              <a:lumMod val="50000"/>
            </a:schemeClr>
          </a:solidFill>
        </a:ln>
        <a:effectLst/>
      </a:spPr>
      <a:bodyPr wrap="square" lIns="0" tIns="0" rIns="0" bIns="0" rtlCol="0" anchor="t">
        <a:noAutofit/>
      </a:bodyPr>
      <a:lstStyle>
        <a:defPPr>
          <a:defRPr sz="1400" b="1" u="none" dirty="0">
            <a:latin typeface="微軟正黑體" pitchFamily="34" charset="-120"/>
            <a:ea typeface="微軟正黑體" pitchFamily="34"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5_預設簡報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古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中庸">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75000"/>
          </a:schemeClr>
        </a:solidFill>
      </a:spPr>
      <a:bodyPr wrap="square">
        <a:spAutoFit/>
      </a:bodyPr>
      <a:lstStyle>
        <a:defPPr algn="ctr">
          <a:defRPr sz="800" b="1" u="none" dirty="0">
            <a:latin typeface="微軟正黑體" pitchFamily="34" charset="-120"/>
            <a:ea typeface="微軟正黑體" pitchFamily="34"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0_預設簡報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Times New Roman"/>
        <a:ea typeface="新細明體"/>
        <a:cs typeface=""/>
      </a:majorFont>
      <a:minorFont>
        <a:latin typeface="Times New Roman"/>
        <a:ea typeface="新細明體"/>
        <a:cs typeface=""/>
      </a:minorFont>
    </a:fontScheme>
    <a:fmtScheme name="中庸">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bg1">
              <a:lumMod val="50000"/>
            </a:schemeClr>
          </a:solidFill>
        </a:ln>
        <a:effectLst/>
      </a:spPr>
      <a:bodyPr wrap="square" lIns="0" tIns="0" rIns="0" bIns="0" rtlCol="0" anchor="t">
        <a:noAutofit/>
      </a:bodyPr>
      <a:lstStyle>
        <a:defPPr>
          <a:defRPr sz="1400" b="1" u="none" dirty="0">
            <a:latin typeface="微軟正黑體" pitchFamily="34" charset="-120"/>
            <a:ea typeface="微軟正黑體" pitchFamily="34"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3_預設簡報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Times New Roman"/>
        <a:ea typeface="新細明體"/>
        <a:cs typeface=""/>
      </a:majorFont>
      <a:minorFont>
        <a:latin typeface="Times New Roman"/>
        <a:ea typeface="新細明體"/>
        <a:cs typeface=""/>
      </a:minorFont>
    </a:fontScheme>
    <a:fmtScheme name="中庸">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bg1">
              <a:lumMod val="50000"/>
            </a:schemeClr>
          </a:solidFill>
        </a:ln>
        <a:effectLst/>
      </a:spPr>
      <a:bodyPr wrap="square" lIns="0" tIns="0" rIns="0" bIns="0" rtlCol="0" anchor="t">
        <a:noAutofit/>
      </a:bodyPr>
      <a:lstStyle>
        <a:defPPr>
          <a:defRPr sz="1400" b="1" u="none" dirty="0">
            <a:latin typeface="微軟正黑體" pitchFamily="34" charset="-120"/>
            <a:ea typeface="微軟正黑體" pitchFamily="34"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3_預設簡報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古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高階主管">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85000"/>
          </a:schemeClr>
        </a:solidFill>
        <a:ln w="9525" cap="flat" cmpd="sng" algn="ctr">
          <a:noFill/>
          <a:prstDash val="solid"/>
          <a:round/>
          <a:headEnd type="none" w="med" len="med"/>
          <a:tailEnd type="none" w="med" len="med"/>
        </a:ln>
        <a:effectLst/>
        <a:ex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kumimoji="1" sz="1400" b="1" i="0" u="none" strike="noStrike" cap="none" normalizeH="0" baseline="0" dirty="0" smtClean="0">
            <a:ln>
              <a:noFill/>
            </a:ln>
            <a:solidFill>
              <a:schemeClr val="tx1"/>
            </a:solidFill>
            <a:effectLst/>
            <a:latin typeface="微軟正黑體" pitchFamily="34" charset="-120"/>
            <a:ea typeface="微軟正黑體" pitchFamily="34"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預設簡報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Times New Roman"/>
        <a:ea typeface="新細明體"/>
        <a:cs typeface=""/>
      </a:majorFont>
      <a:minorFont>
        <a:latin typeface="Times New Roman"/>
        <a:ea typeface="新細明體"/>
        <a:cs typeface=""/>
      </a:minorFont>
    </a:fontScheme>
    <a:fmtScheme name="中庸">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bg1">
              <a:lumMod val="50000"/>
            </a:schemeClr>
          </a:solidFill>
        </a:ln>
        <a:effectLst/>
      </a:spPr>
      <a:bodyPr wrap="square" lIns="0" tIns="0" rIns="0" bIns="0" rtlCol="0" anchor="t">
        <a:noAutofit/>
      </a:bodyPr>
      <a:lstStyle>
        <a:defPPr>
          <a:defRPr sz="1400" b="1" u="none" dirty="0">
            <a:latin typeface="微軟正黑體" pitchFamily="34" charset="-120"/>
            <a:ea typeface="微軟正黑體" pitchFamily="34"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31_預設簡報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Times New Roman"/>
        <a:ea typeface="新細明體"/>
        <a:cs typeface=""/>
      </a:majorFont>
      <a:minorFont>
        <a:latin typeface="Times New Roman"/>
        <a:ea typeface="新細明體"/>
        <a:cs typeface=""/>
      </a:minorFont>
    </a:fontScheme>
    <a:fmtScheme name="中庸">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effectLst/>
        <a:scene3d>
          <a:camera prst="orthographicFront">
            <a:rot lat="0" lon="0" rev="0"/>
          </a:camera>
          <a:lightRig rig="chilly" dir="t">
            <a:rot lat="0" lon="0" rev="18480000"/>
          </a:lightRig>
        </a:scene3d>
        <a:sp3d prstMaterial="clear">
          <a:bevelT h="63500"/>
        </a:sp3d>
      </a:spPr>
      <a:bodyPr wrap="square" lIns="0" tIns="0" rIns="0" bIns="0" rtlCol="0" anchor="ctr">
        <a:spAutoFit/>
      </a:bodyPr>
      <a:lstStyle>
        <a:defPPr algn="ctr">
          <a:defRPr sz="1000" b="1" u="none" dirty="0" smtClean="0">
            <a:solidFill>
              <a:srgbClr val="FF0000"/>
            </a:solidFill>
            <a:latin typeface="微軟正黑體" pitchFamily="34" charset="-120"/>
            <a:ea typeface="微軟正黑體" pitchFamily="34"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32_預設簡報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Times New Roman"/>
        <a:ea typeface="新細明體"/>
        <a:cs typeface=""/>
      </a:majorFont>
      <a:minorFont>
        <a:latin typeface="Times New Roman"/>
        <a:ea typeface="新細明體"/>
        <a:cs typeface=""/>
      </a:minorFont>
    </a:fontScheme>
    <a:fmtScheme name="中庸">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bg1">
              <a:lumMod val="50000"/>
            </a:schemeClr>
          </a:solidFill>
        </a:ln>
        <a:effectLst/>
      </a:spPr>
      <a:bodyPr wrap="square" lIns="0" tIns="0" rIns="0" bIns="0" rtlCol="0" anchor="t">
        <a:noAutofit/>
      </a:bodyPr>
      <a:lstStyle>
        <a:defPPr>
          <a:defRPr sz="1400" b="1" u="none" dirty="0">
            <a:latin typeface="微軟正黑體" pitchFamily="34" charset="-120"/>
            <a:ea typeface="微軟正黑體" pitchFamily="34"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33_預設簡報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Times New Roman"/>
        <a:ea typeface="新細明體"/>
        <a:cs typeface=""/>
      </a:majorFont>
      <a:minorFont>
        <a:latin typeface="Times New Roman"/>
        <a:ea typeface="新細明體"/>
        <a:cs typeface=""/>
      </a:minorFont>
    </a:fontScheme>
    <a:fmtScheme name="中庸">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effectLst/>
        <a:scene3d>
          <a:camera prst="orthographicFront">
            <a:rot lat="0" lon="0" rev="0"/>
          </a:camera>
          <a:lightRig rig="chilly" dir="t">
            <a:rot lat="0" lon="0" rev="18480000"/>
          </a:lightRig>
        </a:scene3d>
        <a:sp3d prstMaterial="clear">
          <a:bevelT h="63500"/>
        </a:sp3d>
      </a:spPr>
      <a:bodyPr wrap="square" lIns="0" tIns="0" rIns="0" bIns="0" rtlCol="0" anchor="ctr">
        <a:spAutoFit/>
      </a:bodyPr>
      <a:lstStyle>
        <a:defPPr algn="ctr">
          <a:defRPr sz="1000" b="1" u="none" dirty="0" smtClean="0">
            <a:solidFill>
              <a:srgbClr val="FF0000"/>
            </a:solidFill>
            <a:latin typeface="微軟正黑體" pitchFamily="34" charset="-120"/>
            <a:ea typeface="微軟正黑體" pitchFamily="34"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88_預設簡報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6_預設簡報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古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中庸">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75000"/>
          </a:schemeClr>
        </a:solidFill>
      </a:spPr>
      <a:bodyPr wrap="square">
        <a:spAutoFit/>
      </a:bodyPr>
      <a:lstStyle>
        <a:defPPr algn="ctr">
          <a:defRPr sz="800" b="1" u="none" dirty="0">
            <a:latin typeface="微軟正黑體" pitchFamily="34" charset="-120"/>
            <a:ea typeface="微軟正黑體" pitchFamily="34"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7_預設簡報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Times New Roman"/>
        <a:ea typeface="新細明體"/>
        <a:cs typeface=""/>
      </a:majorFont>
      <a:minorFont>
        <a:latin typeface="Times New Roman"/>
        <a:ea typeface="新細明體"/>
        <a:cs typeface=""/>
      </a:minorFont>
    </a:fontScheme>
    <a:fmtScheme name="中庸">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effectLst/>
        <a:scene3d>
          <a:camera prst="orthographicFront">
            <a:rot lat="0" lon="0" rev="0"/>
          </a:camera>
          <a:lightRig rig="chilly" dir="t">
            <a:rot lat="0" lon="0" rev="18480000"/>
          </a:lightRig>
        </a:scene3d>
        <a:sp3d prstMaterial="clear">
          <a:bevelT h="63500"/>
        </a:sp3d>
      </a:spPr>
      <a:bodyPr wrap="square" lIns="0" tIns="0" rIns="0" bIns="0" rtlCol="0" anchor="ctr">
        <a:spAutoFit/>
      </a:bodyPr>
      <a:lstStyle>
        <a:defPPr algn="ctr">
          <a:defRPr sz="1000" b="1" u="none" dirty="0" smtClean="0">
            <a:solidFill>
              <a:srgbClr val="FF0000"/>
            </a:solidFill>
            <a:latin typeface="微軟正黑體" pitchFamily="34" charset="-120"/>
            <a:ea typeface="微軟正黑體" pitchFamily="34"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8_預設簡報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古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中庸">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75000"/>
          </a:schemeClr>
        </a:solidFill>
      </a:spPr>
      <a:bodyPr wrap="square">
        <a:spAutoFit/>
      </a:bodyPr>
      <a:lstStyle>
        <a:defPPr algn="ctr">
          <a:defRPr sz="800" b="1" u="none" dirty="0">
            <a:latin typeface="微軟正黑體" pitchFamily="34" charset="-120"/>
            <a:ea typeface="微軟正黑體" pitchFamily="34"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1_預設簡報設計">
  <a:themeElements>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預設簡報設計">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86_預設簡報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87_預設簡報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6_預設簡報設計">
  <a:themeElements>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預設簡報設計">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文件" ma:contentTypeID="0x010100C8FB4E58C467E0439A042BEF5DB0051B" ma:contentTypeVersion="0" ma:contentTypeDescription="建立新的文件。" ma:contentTypeScope="" ma:versionID="5cbefc33fbccd9761b52f4e650e8a2a2">
  <xsd:schema xmlns:xsd="http://www.w3.org/2001/XMLSchema" xmlns:xs="http://www.w3.org/2001/XMLSchema" xmlns:p="http://schemas.microsoft.com/office/2006/metadata/properties" targetNamespace="http://schemas.microsoft.com/office/2006/metadata/properties" ma:root="true" ma:fieldsID="0d6edddc00996549d4a35e321cdf2d9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26CB15A-B483-42BC-B947-05716AD18B50}">
  <ds:schemaRefs>
    <ds:schemaRef ds:uri="http://schemas.microsoft.com/sharepoint/v3/contenttype/forms"/>
  </ds:schemaRefs>
</ds:datastoreItem>
</file>

<file path=customXml/itemProps2.xml><?xml version="1.0" encoding="utf-8"?>
<ds:datastoreItem xmlns:ds="http://schemas.openxmlformats.org/officeDocument/2006/customXml" ds:itemID="{5F4552DA-A817-4FAA-B4FB-A7D5B875B4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5F687EB-51BD-419E-B9A0-E5882C8747FB}">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21893</TotalTime>
  <Words>16836</Words>
  <Application>Microsoft Office PowerPoint</Application>
  <PresentationFormat>自訂</PresentationFormat>
  <Paragraphs>2473</Paragraphs>
  <Slides>82</Slides>
  <Notes>39</Notes>
  <HiddenSlides>0</HiddenSlides>
  <MMClips>0</MMClips>
  <ScaleCrop>false</ScaleCrop>
  <HeadingPairs>
    <vt:vector size="6" baseType="variant">
      <vt:variant>
        <vt:lpstr>使用字型</vt:lpstr>
      </vt:variant>
      <vt:variant>
        <vt:i4>17</vt:i4>
      </vt:variant>
      <vt:variant>
        <vt:lpstr>佈景主題</vt:lpstr>
      </vt:variant>
      <vt:variant>
        <vt:i4>27</vt:i4>
      </vt:variant>
      <vt:variant>
        <vt:lpstr>投影片標題</vt:lpstr>
      </vt:variant>
      <vt:variant>
        <vt:i4>82</vt:i4>
      </vt:variant>
    </vt:vector>
  </HeadingPairs>
  <TitlesOfParts>
    <vt:vector size="126" baseType="lpstr">
      <vt:lpstr>Arial Unicode MS</vt:lpstr>
      <vt:lpstr>Microsoft YaHei</vt:lpstr>
      <vt:lpstr>Rockwell Extra Bold</vt:lpstr>
      <vt:lpstr>宋体</vt:lpstr>
      <vt:lpstr>Microsoft JhengHei</vt:lpstr>
      <vt:lpstr>Microsoft JhengHei</vt:lpstr>
      <vt:lpstr>微軟正黑體 Light</vt:lpstr>
      <vt:lpstr>新細明體</vt:lpstr>
      <vt:lpstr>標楷體</vt:lpstr>
      <vt:lpstr>Arial</vt:lpstr>
      <vt:lpstr>Arial</vt:lpstr>
      <vt:lpstr>Calibri</vt:lpstr>
      <vt:lpstr>Cambria Math</vt:lpstr>
      <vt:lpstr>Courier New</vt:lpstr>
      <vt:lpstr>Times New Roman</vt:lpstr>
      <vt:lpstr>Trebuchet MS</vt:lpstr>
      <vt:lpstr>Wingdings</vt:lpstr>
      <vt:lpstr>預設簡報設計</vt:lpstr>
      <vt:lpstr>15_預設簡報設計</vt:lpstr>
      <vt:lpstr>16_預設簡報設計</vt:lpstr>
      <vt:lpstr>17_預設簡報設計</vt:lpstr>
      <vt:lpstr>18_預設簡報設計</vt:lpstr>
      <vt:lpstr>21_預設簡報設計</vt:lpstr>
      <vt:lpstr>86_預設簡報設計</vt:lpstr>
      <vt:lpstr>87_預設簡報設計</vt:lpstr>
      <vt:lpstr>26_預設簡報設計</vt:lpstr>
      <vt:lpstr>22_預設簡報設計</vt:lpstr>
      <vt:lpstr>24_預設簡報設計</vt:lpstr>
      <vt:lpstr>27_預設簡報設計</vt:lpstr>
      <vt:lpstr>28_預設簡報設計</vt:lpstr>
      <vt:lpstr>29_預設簡報設計</vt:lpstr>
      <vt:lpstr>30_預設簡報設計</vt:lpstr>
      <vt:lpstr>1_預設簡報設計</vt:lpstr>
      <vt:lpstr>84_預設簡報設計</vt:lpstr>
      <vt:lpstr>2_預設簡報設計</vt:lpstr>
      <vt:lpstr>9_預設簡報設計</vt:lpstr>
      <vt:lpstr>10_預設簡報設計</vt:lpstr>
      <vt:lpstr>13_預設簡報設計</vt:lpstr>
      <vt:lpstr>3_預設簡報設計</vt:lpstr>
      <vt:lpstr>14_預設簡報設計</vt:lpstr>
      <vt:lpstr>31_預設簡報設計</vt:lpstr>
      <vt:lpstr>32_預設簡報設計</vt:lpstr>
      <vt:lpstr>33_預設簡報設計</vt:lpstr>
      <vt:lpstr>88_預設簡報設計</vt:lpstr>
      <vt:lpstr>PowerPoint 簡報</vt:lpstr>
      <vt:lpstr>PowerPoint 簡報</vt:lpstr>
      <vt:lpstr>PowerPoint 簡報</vt:lpstr>
      <vt:lpstr>資訊重大專案-專案如期啟動率&amp;計畫如期完成率</vt:lpstr>
      <vt:lpstr>資訊重大專案-專案里程碑完成率</vt:lpstr>
      <vt:lpstr>PowerPoint 簡報</vt:lpstr>
      <vt:lpstr>資安專案-里程碑完成率</vt:lpstr>
      <vt:lpstr>創新提案-里程碑完成率</vt:lpstr>
      <vt:lpstr>資訊中心系統服務可用性</vt:lpstr>
      <vt:lpstr>系統整合指標-里程碑完成率</vt:lpstr>
      <vt:lpstr>PowerPoint 簡報</vt:lpstr>
      <vt:lpstr>PowerPoint 簡報</vt:lpstr>
      <vt:lpstr>PowerPoint 簡報</vt:lpstr>
      <vt:lpstr>PowerPoint 簡報</vt:lpstr>
      <vt:lpstr>大綱</vt:lpstr>
      <vt:lpstr>PowerPoint 簡報</vt:lpstr>
      <vt:lpstr>PowerPoint 簡報</vt:lpstr>
      <vt:lpstr>PowerPoint 簡報</vt:lpstr>
      <vt:lpstr>大綱</vt:lpstr>
      <vt:lpstr>PowerPoint 簡報</vt:lpstr>
      <vt:lpstr>PowerPoint 簡報</vt:lpstr>
      <vt:lpstr>大綱</vt:lpstr>
      <vt:lpstr>PowerPoint 簡報</vt:lpstr>
      <vt:lpstr>PowerPoint 簡報</vt:lpstr>
      <vt:lpstr>PowerPoint 簡報</vt:lpstr>
      <vt:lpstr>PowerPoint 簡報</vt:lpstr>
      <vt:lpstr>PowerPoint 簡報</vt:lpstr>
      <vt:lpstr>專案目標</vt:lpstr>
      <vt:lpstr>影響的系統範圍</vt:lpstr>
      <vt:lpstr>執行時程</vt:lpstr>
      <vt:lpstr>執行時程</vt:lpstr>
      <vt:lpstr>執行時程</vt:lpstr>
      <vt:lpstr>遭遇的問題</vt:lpstr>
      <vt:lpstr>上線流程</vt:lpstr>
      <vt:lpstr>新風險評級 歷次試算結果</vt:lpstr>
      <vt:lpstr>待處理問題</vt:lpstr>
      <vt:lpstr>END</vt:lpstr>
      <vt:lpstr>PowerPoint 簡報</vt:lpstr>
      <vt:lpstr>PowerPoint 簡報</vt:lpstr>
      <vt:lpstr>PowerPoint 簡報</vt:lpstr>
      <vt:lpstr>PowerPoint 簡報</vt:lpstr>
      <vt:lpstr>PowerPoint 簡報</vt:lpstr>
      <vt:lpstr> </vt:lpstr>
      <vt:lpstr>PowerPoint 簡報</vt:lpstr>
      <vt:lpstr>PowerPoint 簡報</vt:lpstr>
      <vt:lpstr>PowerPoint 簡報</vt:lpstr>
      <vt:lpstr>PowerPoint 簡報</vt:lpstr>
      <vt:lpstr>PowerPoint 簡報</vt:lpstr>
      <vt:lpstr>PowerPoint 簡報</vt:lpstr>
      <vt:lpstr>PowerPoint 簡報</vt:lpstr>
      <vt:lpstr>02. 金管會的政策協助</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洪杏鎮  經理</dc:creator>
  <cp:lastModifiedBy>葛展宇  專案經理</cp:lastModifiedBy>
  <cp:revision>234</cp:revision>
  <dcterms:created xsi:type="dcterms:W3CDTF">2006-01-17T02:14:02Z</dcterms:created>
  <dcterms:modified xsi:type="dcterms:W3CDTF">2020-07-13T05:47:37Z</dcterms:modified>
</cp:coreProperties>
</file>